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32" r:id="rId2"/>
    <p:sldId id="258" r:id="rId3"/>
    <p:sldId id="333" r:id="rId4"/>
    <p:sldId id="260" r:id="rId5"/>
    <p:sldId id="339" r:id="rId6"/>
    <p:sldId id="261" r:id="rId7"/>
    <p:sldId id="340" r:id="rId8"/>
    <p:sldId id="319" r:id="rId9"/>
    <p:sldId id="338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334" r:id="rId19"/>
    <p:sldId id="270" r:id="rId20"/>
    <p:sldId id="271" r:id="rId21"/>
    <p:sldId id="272" r:id="rId22"/>
    <p:sldId id="273" r:id="rId23"/>
    <p:sldId id="335" r:id="rId24"/>
    <p:sldId id="276" r:id="rId25"/>
    <p:sldId id="277" r:id="rId26"/>
    <p:sldId id="278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336" r:id="rId36"/>
    <p:sldId id="291" r:id="rId37"/>
    <p:sldId id="292" r:id="rId38"/>
    <p:sldId id="293" r:id="rId39"/>
    <p:sldId id="295" r:id="rId40"/>
    <p:sldId id="296" r:id="rId41"/>
    <p:sldId id="297" r:id="rId42"/>
    <p:sldId id="298" r:id="rId43"/>
    <p:sldId id="337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21" r:id="rId57"/>
    <p:sldId id="313" r:id="rId58"/>
    <p:sldId id="314" r:id="rId5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1248">
          <p15:clr>
            <a:srgbClr val="A4A3A4"/>
          </p15:clr>
        </p15:guide>
        <p15:guide id="3" orient="horz" pos="2163">
          <p15:clr>
            <a:srgbClr val="A4A3A4"/>
          </p15:clr>
        </p15:guide>
        <p15:guide id="4" pos="427">
          <p15:clr>
            <a:srgbClr val="A4A3A4"/>
          </p15:clr>
        </p15:guide>
        <p15:guide id="5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628"/>
    <a:srgbClr val="542263"/>
    <a:srgbClr val="5B3163"/>
    <a:srgbClr val="A0CBD1"/>
    <a:srgbClr val="45A1AC"/>
    <a:srgbClr val="533F7A"/>
    <a:srgbClr val="FF6600"/>
    <a:srgbClr val="015D34"/>
    <a:srgbClr val="00ACF7"/>
    <a:srgbClr val="00A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94750" autoAdjust="0"/>
  </p:normalViewPr>
  <p:slideViewPr>
    <p:cSldViewPr>
      <p:cViewPr varScale="1">
        <p:scale>
          <a:sx n="100" d="100"/>
          <a:sy n="100" d="100"/>
        </p:scale>
        <p:origin x="540" y="51"/>
      </p:cViewPr>
      <p:guideLst>
        <p:guide orient="horz" pos="342"/>
        <p:guide orient="horz" pos="1248"/>
        <p:guide orient="horz" pos="2163"/>
        <p:guide pos="427"/>
        <p:guide pos="2832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2DCE1B0-41FC-AE48-AA2A-765DE093718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80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21E3204-0927-7E46-B8D5-DAAFCB2981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14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6ECC02D-64BC-A347-89C3-33B81A35D4F9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23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28BE34F-47A1-4D4E-B21B-4302B9BFEAA5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6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16692FB-B3B9-BC43-B5EA-9B5FA853239D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2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E8971E62-6250-4343-8FFE-2DD3377E65C8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99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520A8B9-8A10-F540-BFD4-8670FE884CF8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70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C4A58592-2C6D-0741-A910-E3E909276DD7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565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4D2CFA-2D80-4BA5-8218-E944BAD12C89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D82248F-2BBB-4FDD-A582-FC3875A88D29}" type="slidenum">
              <a:rPr lang="en-US" altLang="en-US" sz="1200">
                <a:latin typeface="Times" panose="02020603050405020304" pitchFamily="18" charset="0"/>
              </a:rPr>
              <a:pPr algn="r"/>
              <a:t>18</a:t>
            </a:fld>
            <a:endParaRPr lang="en-US" altLang="en-US" sz="1200">
              <a:latin typeface="Times" panose="02020603050405020304" pitchFamily="18" charset="0"/>
            </a:endParaRP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197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A7752F50-DE4A-C049-872C-F6F63998B61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58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BC22E06-9B08-564A-A1E5-2A0443480E71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5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128D3A-35F6-4EC7-9AED-AF3910C8672F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F5390A9-A4B0-4D87-A134-13CDA114935B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020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57959E2C-137C-3341-A675-C411D083A2E4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79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3060D3E-A4EC-214A-ACBC-9B68191B926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76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6A2500-C11C-43EE-9727-474566235109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981D4C30-9231-4DCE-95F3-2CB324E772F4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23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42858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0F0B434-F668-0D44-BAC6-6CE88E1B9960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44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8D7E4498-64EE-A448-BDDA-97E053745C09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09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E16E6AB-EF67-534F-B469-F30E42F4AE6B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619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094EBF3-540D-8E41-9E60-4DCC73BC519F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6560BCFA-F5DF-6045-9FAB-390636F7612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923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3049967-71AF-7448-84B7-B31A91E56190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89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9F711554-7E3A-E442-A2AD-DF4044FA1D89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99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370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D31C737-4F77-394D-A485-301AF395495C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18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9C01BCB2-0109-B14A-AAA0-8794659AD954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213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F8C4A13-AFA9-C640-851A-FC8043629AEC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60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E0410648-FA7D-D449-A173-7F92D6EF78D5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99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D75F34-9131-44C1-B76F-7982315FA693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47F15D06-C1AE-4E04-B096-C821BFDB1FDA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35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4259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7CC55F22-74BB-9040-B70E-1508117EDE0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39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E2FFDE2C-BFC5-1341-9DBE-11EDC9A50ACF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166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F0F672C8-5471-9C49-AA52-8E96A7AF7BA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795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4D2E5F03-46AA-0E44-957D-DF7DA7D688C5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54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A34B4ACF-F7F9-2143-B2D9-10853BE18514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46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381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E947CBB-0884-8E46-AF87-5D605487161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6207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2E5B2FA-C0E9-2D49-A342-92956FC13FA0}" type="slidenum">
              <a:rPr lang="en-US" sz="1200"/>
              <a:pPr algn="r" eaLnBrk="1" hangingPunct="1"/>
              <a:t>42</a:t>
            </a:fld>
            <a:endParaRPr lang="en-US" sz="12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201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807C27-3045-4855-9418-3D49F8DEA0DB}" type="slidenum">
              <a:rPr lang="en-US" altLang="en-US" sz="1200"/>
              <a:pPr/>
              <a:t>43</a:t>
            </a:fld>
            <a:endParaRPr lang="en-US" altLang="en-US" sz="1200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FC42A19-FFFF-4925-B89E-ED567B565482}" type="slidenum">
              <a:rPr lang="en-US" altLang="en-US" sz="1200">
                <a:solidFill>
                  <a:schemeClr val="tx2"/>
                </a:solidFill>
              </a:rPr>
              <a:pPr algn="r" eaLnBrk="1" hangingPunct="1"/>
              <a:t>43</a:t>
            </a:fld>
            <a:endParaRPr lang="en-US" altLang="en-US" sz="1200">
              <a:solidFill>
                <a:schemeClr val="tx2"/>
              </a:solidFill>
            </a:endParaRP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92039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1B9DB32-CB27-B546-BBEE-9D00024C5433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55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7ADE3C3A-CAFE-F246-915B-95CEA3B5CF7C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938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0D28A052-CC2F-CA4B-9E1D-570CCAD501C6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722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F386E4C-49AE-F349-80DB-708E1FD74E55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54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105B4995-B803-0F4E-9699-76E6855753D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25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F7DC336-3324-104B-B5E2-B7073750D8C2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486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3E5D472-22CC-3A40-B505-972C1156B926}" type="slidenum">
              <a:rPr lang="en-US" sz="1200"/>
              <a:pPr eaLnBrk="1" hangingPunct="1"/>
              <a:t>50</a:t>
            </a:fld>
            <a:endParaRPr 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54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E3F4763-4911-5C45-998E-79A2D270801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854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F1540610-B363-4F46-B9A8-E2751E906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406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90DBC671-8700-CB4F-9332-BA6292A47FCD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20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4A370206-6482-004A-AF5F-BA3050790038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467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6CBDAA6-033E-BE4D-8898-6BA1F82AE7EC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660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1580DD8F-BA9B-874E-874B-32CF13790F68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9922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86CBDAA6-033E-BE4D-8898-6BA1F82AE7EC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58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DB7110E-8F99-1447-BCCD-4D2C50E9F1F3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763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D4D6D00-9F2A-5745-9207-D7C3A22465C4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3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E3F4763-4911-5C45-998E-79A2D270801E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0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9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21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CFEDA29B-2C3D-A343-8454-AA0D3FB93661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1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7162800" y="188913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975" y="6356350"/>
            <a:ext cx="51022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59625" y="6356350"/>
            <a:ext cx="113823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659FD-3C60-4D9F-ACE4-746309D1A7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44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  <p:sldLayoutId id="2147483655" r:id="rId6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4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Microscopy, Staining and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412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4.3  The limits of resolution (and some representative objects within those ranges) of the human eye and of various types of microscopes.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3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914400" y="990600"/>
            <a:ext cx="7309436" cy="55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9"/>
          <p:cNvSpPr>
            <a:spLocks noGrp="1" noChangeArrowheads="1"/>
          </p:cNvSpPr>
          <p:nvPr>
            <p:ph idx="1"/>
          </p:nvPr>
        </p:nvSpPr>
        <p:spPr>
          <a:xfrm>
            <a:off x="44302" y="671696"/>
            <a:ext cx="3886200" cy="5957703"/>
          </a:xfrm>
        </p:spPr>
        <p:txBody>
          <a:bodyPr/>
          <a:lstStyle/>
          <a:p>
            <a:r>
              <a:rPr lang="en-US" dirty="0" smtClean="0"/>
              <a:t>Contrast</a:t>
            </a:r>
          </a:p>
          <a:p>
            <a:pPr lvl="1"/>
            <a:r>
              <a:rPr lang="en-US" sz="2000" dirty="0" smtClean="0"/>
              <a:t>The presence of differences in intensity between two objects or between an object and its </a:t>
            </a:r>
            <a:r>
              <a:rPr lang="en-US" sz="2000" dirty="0" smtClean="0"/>
              <a:t>background</a:t>
            </a:r>
          </a:p>
          <a:p>
            <a:pPr lvl="2"/>
            <a:r>
              <a:rPr lang="en-US" sz="1800" dirty="0" smtClean="0"/>
              <a:t>Is it the object or the background?</a:t>
            </a:r>
            <a:endParaRPr lang="en-US" sz="1800" dirty="0" smtClean="0"/>
          </a:p>
          <a:p>
            <a:pPr lvl="1"/>
            <a:r>
              <a:rPr lang="en-US" sz="2000" dirty="0" smtClean="0"/>
              <a:t>Important in determining </a:t>
            </a:r>
            <a:r>
              <a:rPr lang="en-US" sz="2000" dirty="0" smtClean="0"/>
              <a:t>resolution</a:t>
            </a:r>
          </a:p>
          <a:p>
            <a:pPr lvl="2"/>
            <a:r>
              <a:rPr lang="en-US" sz="1800" dirty="0" smtClean="0"/>
              <a:t>Need to know there are two “things” in order to know resolution</a:t>
            </a:r>
            <a:endParaRPr lang="en-US" sz="1800" dirty="0" smtClean="0"/>
          </a:p>
          <a:p>
            <a:pPr lvl="1"/>
            <a:r>
              <a:rPr lang="en-US" sz="2000" dirty="0" smtClean="0"/>
              <a:t>Staining increases contrast</a:t>
            </a:r>
          </a:p>
          <a:p>
            <a:pPr lvl="1"/>
            <a:r>
              <a:rPr lang="en-US" sz="2000" dirty="0" smtClean="0"/>
              <a:t>Use of light that is in phase also increases contrast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387" b="3016"/>
          <a:stretch/>
        </p:blipFill>
        <p:spPr>
          <a:xfrm>
            <a:off x="3886200" y="990600"/>
            <a:ext cx="5110895" cy="5448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b="1" dirty="0"/>
              <a:t>General Principles of Microscopy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8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Microscopy</a:t>
            </a:r>
            <a:endParaRPr lang="en-US"/>
          </a:p>
        </p:txBody>
      </p:sp>
      <p:sp>
        <p:nvSpPr>
          <p:cNvPr id="31747" name="Rectangle 5"/>
          <p:cNvSpPr>
            <a:spLocks noGrp="1" noChangeArrowheads="1"/>
          </p:cNvSpPr>
          <p:nvPr>
            <p:ph idx="1"/>
          </p:nvPr>
        </p:nvSpPr>
        <p:spPr>
          <a:xfrm>
            <a:off x="152400" y="685800"/>
            <a:ext cx="8537575" cy="2286000"/>
          </a:xfrm>
        </p:spPr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u="sng" dirty="0" smtClean="0"/>
              <a:t>Bright-Field Microscopes</a:t>
            </a:r>
          </a:p>
          <a:p>
            <a:pPr lvl="1"/>
            <a:r>
              <a:rPr lang="en-US" dirty="0" smtClean="0"/>
              <a:t>Uses visible light to “see” objects</a:t>
            </a:r>
          </a:p>
          <a:p>
            <a:pPr lvl="1"/>
            <a:r>
              <a:rPr lang="en-US" dirty="0" smtClean="0"/>
              <a:t>We use visible light to see objects, thus we can see objects directly through light </a:t>
            </a:r>
            <a:r>
              <a:rPr lang="en-US" dirty="0" smtClean="0"/>
              <a:t>microscopy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6667"/>
          <a:stretch/>
        </p:blipFill>
        <p:spPr>
          <a:xfrm>
            <a:off x="4495800" y="2971800"/>
            <a:ext cx="4541108" cy="373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2955925"/>
            <a:ext cx="3581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Simple microscope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 smtClean="0"/>
              <a:t>Contains </a:t>
            </a:r>
            <a:r>
              <a:rPr lang="en-US" sz="2000" dirty="0"/>
              <a:t>a </a:t>
            </a:r>
            <a:r>
              <a:rPr lang="en-US" sz="2000" u="sng" dirty="0"/>
              <a:t>single magnifying lens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(USB microscopes)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Similar to magnifying glass</a:t>
            </a:r>
          </a:p>
          <a:p>
            <a:pPr marL="800100" lvl="1" indent="-342900">
              <a:buFont typeface="Arial" panose="020B0604020202020204" pitchFamily="34" charset="0"/>
              <a:buChar char="‒"/>
            </a:pPr>
            <a:r>
              <a:rPr lang="en-US" sz="2000" dirty="0"/>
              <a:t>von Leeuwenhoek built simple microscopes to observe microorganisms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94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Microscopy</a:t>
            </a:r>
            <a:endParaRPr lang="en-US"/>
          </a:p>
        </p:txBody>
      </p:sp>
      <p:sp>
        <p:nvSpPr>
          <p:cNvPr id="337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dirty="0" smtClean="0"/>
              <a:t>Bright-Field Microscopes</a:t>
            </a:r>
          </a:p>
          <a:p>
            <a:pPr lvl="2"/>
            <a:r>
              <a:rPr lang="en-US" b="1" dirty="0" smtClean="0"/>
              <a:t>Compound microscope</a:t>
            </a:r>
            <a:endParaRPr lang="en-US" b="1" dirty="0" smtClean="0"/>
          </a:p>
          <a:p>
            <a:pPr lvl="3"/>
            <a:r>
              <a:rPr lang="en-US" u="sng" dirty="0" smtClean="0"/>
              <a:t>Series of lenses</a:t>
            </a:r>
            <a:r>
              <a:rPr lang="en-US" dirty="0" smtClean="0"/>
              <a:t> </a:t>
            </a:r>
            <a:r>
              <a:rPr lang="en-US" dirty="0" smtClean="0"/>
              <a:t>(usually 2) for </a:t>
            </a:r>
            <a:r>
              <a:rPr lang="en-US" dirty="0" smtClean="0"/>
              <a:t>magnification</a:t>
            </a:r>
          </a:p>
          <a:p>
            <a:pPr lvl="3"/>
            <a:r>
              <a:rPr lang="en-US" dirty="0" smtClean="0"/>
              <a:t>Light passes through specimen into objective lens </a:t>
            </a:r>
          </a:p>
          <a:p>
            <a:pPr lvl="3"/>
            <a:r>
              <a:rPr lang="en-US" dirty="0" smtClean="0"/>
              <a:t>Oil immersion lens increases </a:t>
            </a:r>
            <a:r>
              <a:rPr lang="en-US" dirty="0" smtClean="0"/>
              <a:t>resolution by concentrating light, improving brightness and focal depth</a:t>
            </a:r>
            <a:endParaRPr lang="en-US" dirty="0" smtClean="0"/>
          </a:p>
          <a:p>
            <a:pPr lvl="3"/>
            <a:r>
              <a:rPr lang="en-US" dirty="0" smtClean="0"/>
              <a:t>Have one or two ocular lenses</a:t>
            </a:r>
          </a:p>
          <a:p>
            <a:pPr lvl="3"/>
            <a:r>
              <a:rPr lang="en-US" dirty="0" smtClean="0"/>
              <a:t>Total magnification = magnification of objective lens × magnification of ocular lens</a:t>
            </a:r>
          </a:p>
          <a:p>
            <a:pPr lvl="3"/>
            <a:r>
              <a:rPr lang="en-US" dirty="0" smtClean="0"/>
              <a:t>Most have condenser lens (concentrates and directs light </a:t>
            </a:r>
            <a:r>
              <a:rPr lang="en-US" dirty="0" smtClean="0"/>
              <a:t>into </a:t>
            </a:r>
            <a:r>
              <a:rPr lang="en-US" dirty="0" smtClean="0"/>
              <a:t>specimen</a:t>
            </a:r>
            <a:r>
              <a:rPr lang="en-US" dirty="0" smtClean="0"/>
              <a:t>) – does NOT magnify samples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4.4  A bright-field compound light microscope.</a:t>
            </a:r>
            <a:endParaRPr lang="en-US" sz="1800" b="1" dirty="0">
              <a:latin typeface="+mn-lt"/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 bwMode="auto">
          <a:xfrm>
            <a:off x="787908" y="3854539"/>
            <a:ext cx="41394" cy="41394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04_04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"/>
          <a:stretch/>
        </p:blipFill>
        <p:spPr>
          <a:xfrm>
            <a:off x="304800" y="914400"/>
            <a:ext cx="8534400" cy="507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4.5  The effect of immersion oil on resolution.</a:t>
            </a:r>
            <a:endParaRPr lang="en-US" sz="1800" b="1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09053" y="1800821"/>
            <a:ext cx="8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Microscope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objective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98881" y="1818708"/>
            <a:ext cx="8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Microscope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  <a:latin typeface="Arial"/>
                <a:cs typeface="Arial"/>
              </a:rPr>
              <a:t>objective</a:t>
            </a:r>
          </a:p>
        </p:txBody>
      </p:sp>
      <p:pic>
        <p:nvPicPr>
          <p:cNvPr id="2" name="Picture 1" descr="04_05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81"/>
          <a:stretch/>
        </p:blipFill>
        <p:spPr>
          <a:xfrm>
            <a:off x="403839" y="1931870"/>
            <a:ext cx="4018599" cy="3249730"/>
          </a:xfrm>
          <a:prstGeom prst="rect">
            <a:avLst/>
          </a:prstGeom>
        </p:spPr>
      </p:pic>
      <p:pic>
        <p:nvPicPr>
          <p:cNvPr id="32" name="Picture 31" descr="04_05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47956" r="350" b="2237"/>
          <a:stretch/>
        </p:blipFill>
        <p:spPr>
          <a:xfrm>
            <a:off x="4648200" y="1762337"/>
            <a:ext cx="4114800" cy="333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39939" name="Rectangle 5"/>
          <p:cNvSpPr>
            <a:spLocks noGrp="1" noChangeArrowheads="1"/>
          </p:cNvSpPr>
          <p:nvPr>
            <p:ph idx="1"/>
          </p:nvPr>
        </p:nvSpPr>
        <p:spPr>
          <a:xfrm>
            <a:off x="303213" y="838200"/>
            <a:ext cx="4878387" cy="5638800"/>
          </a:xfrm>
        </p:spPr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u="sng" dirty="0" smtClean="0"/>
              <a:t>Dark-Field Microscopes</a:t>
            </a:r>
          </a:p>
          <a:p>
            <a:pPr lvl="2"/>
            <a:r>
              <a:rPr lang="en-US" dirty="0" smtClean="0"/>
              <a:t>Best for observing pale objects and external features</a:t>
            </a:r>
          </a:p>
          <a:p>
            <a:pPr lvl="2"/>
            <a:r>
              <a:rPr lang="en-US" dirty="0" smtClean="0"/>
              <a:t>Only light rays scattered by specimen enter objective lens</a:t>
            </a:r>
          </a:p>
          <a:p>
            <a:pPr lvl="2"/>
            <a:r>
              <a:rPr lang="en-US" dirty="0" smtClean="0"/>
              <a:t>Specimen appears light against dark background</a:t>
            </a:r>
          </a:p>
          <a:p>
            <a:pPr lvl="2"/>
            <a:r>
              <a:rPr lang="en-US" dirty="0" smtClean="0"/>
              <a:t>Increases contrast and enables observation of more details</a:t>
            </a:r>
          </a:p>
          <a:p>
            <a:pPr lvl="2"/>
            <a:r>
              <a:rPr lang="en-US" dirty="0" smtClean="0"/>
              <a:t>Useful for examining small or colorless cells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2518"/>
            <a:ext cx="3493098" cy="62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Microscopy</a:t>
            </a:r>
            <a:endParaRPr lang="en-US"/>
          </a:p>
        </p:txBody>
      </p:sp>
      <p:sp>
        <p:nvSpPr>
          <p:cNvPr id="41987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838200"/>
            <a:ext cx="4498975" cy="5256212"/>
          </a:xfrm>
        </p:spPr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u="sng" dirty="0" smtClean="0"/>
              <a:t>Phase Microscopes</a:t>
            </a:r>
          </a:p>
          <a:p>
            <a:pPr lvl="2"/>
            <a:r>
              <a:rPr lang="en-US" dirty="0" smtClean="0"/>
              <a:t>Used to examine </a:t>
            </a:r>
            <a:r>
              <a:rPr lang="en-US" u="sng" dirty="0" smtClean="0"/>
              <a:t>living organisms </a:t>
            </a:r>
            <a:r>
              <a:rPr lang="en-US" dirty="0" smtClean="0"/>
              <a:t>or specimens that would be damaged/altered by attaching them to slides or staining</a:t>
            </a:r>
          </a:p>
          <a:p>
            <a:pPr lvl="2"/>
            <a:r>
              <a:rPr lang="en-US" dirty="0" smtClean="0"/>
              <a:t>Contrast is created because light waves are out of phase</a:t>
            </a:r>
          </a:p>
          <a:p>
            <a:pPr lvl="2"/>
            <a:r>
              <a:rPr lang="en-US" dirty="0" smtClean="0"/>
              <a:t>Best for viewing internal structures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22518"/>
            <a:ext cx="3493098" cy="628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" b="2398"/>
          <a:stretch/>
        </p:blipFill>
        <p:spPr bwMode="auto">
          <a:xfrm>
            <a:off x="0" y="381001"/>
            <a:ext cx="7243761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59974" y="3276600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 objects that interact with matter, light or dark?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2057400"/>
            <a:ext cx="2667000" cy="707886"/>
          </a:xfrm>
          <a:prstGeom prst="rect">
            <a:avLst/>
          </a:prstGeom>
          <a:solidFill>
            <a:srgbClr val="D6B6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Light is doubled and thus still visible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724400" y="2059021"/>
            <a:ext cx="2667000" cy="707886"/>
          </a:xfrm>
          <a:prstGeom prst="rect">
            <a:avLst/>
          </a:prstGeom>
          <a:solidFill>
            <a:srgbClr val="D6B6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Light cancels out and is invisible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570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4.6  Four kinds of light microscopy.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98"/>
          <a:stretch/>
        </p:blipFill>
        <p:spPr>
          <a:xfrm>
            <a:off x="1066800" y="685800"/>
            <a:ext cx="2819400" cy="2667095"/>
          </a:xfrm>
          <a:prstGeom prst="rect">
            <a:avLst/>
          </a:prstGeom>
        </p:spPr>
      </p:pic>
      <p:pic>
        <p:nvPicPr>
          <p:cNvPr id="15" name="Picture 14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50448"/>
          <a:stretch/>
        </p:blipFill>
        <p:spPr>
          <a:xfrm>
            <a:off x="5334000" y="914400"/>
            <a:ext cx="2815742" cy="2377288"/>
          </a:xfrm>
          <a:prstGeom prst="rect">
            <a:avLst/>
          </a:prstGeom>
        </p:spPr>
      </p:pic>
      <p:pic>
        <p:nvPicPr>
          <p:cNvPr id="16" name="Picture 15" descr="04_0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44" b="27234"/>
          <a:stretch/>
        </p:blipFill>
        <p:spPr>
          <a:xfrm>
            <a:off x="3022841" y="3886200"/>
            <a:ext cx="2815742" cy="23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"/>
          <a:stretch/>
        </p:blipFill>
        <p:spPr>
          <a:xfrm>
            <a:off x="26775" y="1874350"/>
            <a:ext cx="9117225" cy="3154850"/>
          </a:xfrm>
          <a:prstGeom prst="rect">
            <a:avLst/>
          </a:prstGeom>
        </p:spPr>
      </p:pic>
      <p:sp>
        <p:nvSpPr>
          <p:cNvPr id="5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9144000" cy="369332"/>
          </a:xfrm>
        </p:spPr>
        <p:txBody>
          <a:bodyPr/>
          <a:lstStyle/>
          <a:p>
            <a:r>
              <a:rPr lang="en-US" sz="1800" b="1" dirty="0">
                <a:latin typeface="+mn-lt"/>
              </a:rPr>
              <a:t>Table 4.1  Metric Units of Length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6200" y="3505200"/>
            <a:ext cx="8991600" cy="8382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5562600"/>
            <a:ext cx="5509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many microns in a millimeter?</a:t>
            </a:r>
          </a:p>
          <a:p>
            <a:r>
              <a:rPr lang="en-US" dirty="0" smtClean="0"/>
              <a:t>How many millimeters in a nanometer?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1033121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a.k.a</a:t>
            </a:r>
            <a:r>
              <a:rPr lang="en-US" dirty="0" smtClean="0"/>
              <a:t> micron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1219200" y="1524000"/>
            <a:ext cx="1752600" cy="2400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5181600" y="1063430"/>
            <a:ext cx="23230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Factors of 1000</a:t>
            </a:r>
          </a:p>
          <a:p>
            <a:r>
              <a:rPr lang="en-US" dirty="0" smtClean="0"/>
              <a:t>Factors of 10</a:t>
            </a:r>
            <a:r>
              <a:rPr lang="en-US" baseline="30000" dirty="0" smtClean="0"/>
              <a:t>3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53830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Microscopy</a:t>
            </a:r>
            <a:endParaRPr lang="en-US"/>
          </a:p>
        </p:txBody>
      </p:sp>
      <p:sp>
        <p:nvSpPr>
          <p:cNvPr id="46083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Light Microscopy</a:t>
            </a:r>
          </a:p>
          <a:p>
            <a:pPr lvl="1"/>
            <a:r>
              <a:rPr lang="en-US" u="sng" dirty="0"/>
              <a:t>Fluorescence </a:t>
            </a:r>
            <a:r>
              <a:rPr lang="en-US" u="sng" dirty="0" smtClean="0"/>
              <a:t>Microscopes</a:t>
            </a:r>
          </a:p>
          <a:p>
            <a:pPr lvl="2"/>
            <a:r>
              <a:rPr lang="en-US" dirty="0" smtClean="0"/>
              <a:t>Direct UV light source at specimen </a:t>
            </a:r>
          </a:p>
          <a:p>
            <a:pPr lvl="2"/>
            <a:r>
              <a:rPr lang="en-US" dirty="0" smtClean="0"/>
              <a:t>Specimen radiates energy back as a longer, visible wavelength (UV light is blocked or is invisible)</a:t>
            </a:r>
          </a:p>
          <a:p>
            <a:pPr lvl="2"/>
            <a:r>
              <a:rPr lang="en-US" dirty="0" smtClean="0"/>
              <a:t>UV light increases resolution and contrast </a:t>
            </a:r>
          </a:p>
          <a:p>
            <a:pPr lvl="2"/>
            <a:r>
              <a:rPr lang="en-US" dirty="0" smtClean="0"/>
              <a:t>Some cells are naturally fluorescent; others must be stained with fluorescent dyes</a:t>
            </a:r>
          </a:p>
          <a:p>
            <a:pPr lvl="2"/>
            <a:r>
              <a:rPr lang="en-US" dirty="0" smtClean="0"/>
              <a:t>Used in </a:t>
            </a:r>
            <a:r>
              <a:rPr lang="en-US" b="1" dirty="0" smtClean="0"/>
              <a:t>immunofluorescence</a:t>
            </a:r>
            <a:r>
              <a:rPr lang="en-US" dirty="0" smtClean="0"/>
              <a:t> to identify pathogens and to make visible a variety of proteins – increases specificity of </a:t>
            </a:r>
            <a:r>
              <a:rPr lang="en-US" dirty="0" smtClean="0"/>
              <a:t>staining</a:t>
            </a:r>
          </a:p>
          <a:p>
            <a:pPr lvl="2"/>
            <a:r>
              <a:rPr lang="en-US" dirty="0" smtClean="0"/>
              <a:t>Fluorescence uses specific colors, allowing multi-labeling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4.7  Fluorescence microscopy.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7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4"/>
          <a:stretch/>
        </p:blipFill>
        <p:spPr>
          <a:xfrm>
            <a:off x="228600" y="1080934"/>
            <a:ext cx="8534400" cy="469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4.8  Immunofluorescence.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26"/>
          <a:stretch/>
        </p:blipFill>
        <p:spPr>
          <a:xfrm>
            <a:off x="271272" y="1543617"/>
            <a:ext cx="4072128" cy="3770766"/>
          </a:xfrm>
          <a:prstGeom prst="rect">
            <a:avLst/>
          </a:prstGeom>
        </p:spPr>
      </p:pic>
      <p:pic>
        <p:nvPicPr>
          <p:cNvPr id="19" name="Picture 18" descr="04_0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31" b="2493"/>
          <a:stretch/>
        </p:blipFill>
        <p:spPr>
          <a:xfrm>
            <a:off x="4767072" y="2163882"/>
            <a:ext cx="4072128" cy="253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24200"/>
            <a:ext cx="26257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52400"/>
            <a:ext cx="6858000" cy="3429000"/>
          </a:xfrm>
        </p:spPr>
        <p:txBody>
          <a:bodyPr lIns="0" tIns="18285" rIns="0" bIns="18285"/>
          <a:lstStyle/>
          <a:p>
            <a:pPr marL="361950" indent="-317500"/>
            <a:r>
              <a:rPr lang="en-US" altLang="en-US" b="1" u="sng" dirty="0">
                <a:latin typeface="Comic Sans MS" panose="030F0702030302020204" pitchFamily="66" charset="0"/>
              </a:rPr>
              <a:t>Confocal </a:t>
            </a:r>
            <a:r>
              <a:rPr lang="en-US" altLang="en-US" b="1" u="sng" dirty="0" smtClean="0">
                <a:latin typeface="Comic Sans MS" panose="030F0702030302020204" pitchFamily="66" charset="0"/>
              </a:rPr>
              <a:t>microscopy</a:t>
            </a:r>
            <a:endParaRPr lang="en-US" altLang="en-US" b="1" u="sng" dirty="0">
              <a:latin typeface="Comic Sans MS" panose="030F0702030302020204" pitchFamily="66" charset="0"/>
            </a:endParaRPr>
          </a:p>
          <a:p>
            <a:pPr marL="819150" lvl="1" indent="-304800"/>
            <a:r>
              <a:rPr lang="en-US" altLang="en-US" i="0" dirty="0" smtClean="0">
                <a:latin typeface="Comic Sans MS" panose="030F0702030302020204" pitchFamily="66" charset="0"/>
              </a:rPr>
              <a:t>Use fluorescent dyes</a:t>
            </a:r>
          </a:p>
          <a:p>
            <a:pPr marL="819150" lvl="1" indent="-304800"/>
            <a:r>
              <a:rPr lang="en-US" altLang="en-US" i="0" dirty="0" smtClean="0">
                <a:latin typeface="Comic Sans MS" panose="030F0702030302020204" pitchFamily="66" charset="0"/>
              </a:rPr>
              <a:t>Use UV lasers to illuminate fluorescent chemicals in a single plane</a:t>
            </a:r>
          </a:p>
          <a:p>
            <a:pPr marL="819150" lvl="1" indent="-304800"/>
            <a:r>
              <a:rPr lang="en-US" altLang="en-US" i="0" dirty="0" smtClean="0">
                <a:latin typeface="Comic Sans MS" panose="030F0702030302020204" pitchFamily="66" charset="0"/>
              </a:rPr>
              <a:t>Resolution increased because light passes through pinhole aperture; deepens focal depth</a:t>
            </a:r>
          </a:p>
          <a:p>
            <a:pPr marL="819150" lvl="1" indent="-304800"/>
            <a:r>
              <a:rPr lang="en-US" altLang="en-US" i="0" dirty="0" smtClean="0">
                <a:latin typeface="Comic Sans MS" panose="030F0702030302020204" pitchFamily="66" charset="0"/>
              </a:rPr>
              <a:t>Computer assembles 2D image from tiny volumes, and constructs 3D images from 2D images</a:t>
            </a:r>
          </a:p>
        </p:txBody>
      </p:sp>
      <p:pic>
        <p:nvPicPr>
          <p:cNvPr id="4301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44148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7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Microscopy</a:t>
            </a:r>
            <a:endParaRPr lang="en-US"/>
          </a:p>
        </p:txBody>
      </p:sp>
      <p:sp>
        <p:nvSpPr>
          <p:cNvPr id="56323" name="Rectangle 11"/>
          <p:cNvSpPr>
            <a:spLocks noGrp="1" noChangeArrowheads="1"/>
          </p:cNvSpPr>
          <p:nvPr>
            <p:ph idx="1"/>
          </p:nvPr>
        </p:nvSpPr>
        <p:spPr>
          <a:xfrm>
            <a:off x="228600" y="762000"/>
            <a:ext cx="8537575" cy="5638800"/>
          </a:xfrm>
        </p:spPr>
        <p:txBody>
          <a:bodyPr/>
          <a:lstStyle/>
          <a:p>
            <a:r>
              <a:rPr lang="en-US" b="1" dirty="0" smtClean="0"/>
              <a:t>Electron Microscopy</a:t>
            </a:r>
          </a:p>
          <a:p>
            <a:pPr lvl="1"/>
            <a:r>
              <a:rPr lang="en-US" dirty="0" smtClean="0"/>
              <a:t>Light microscopes cannot resolve structures closer than 200 nm (lowest wavelength of visible light is 400 nm)</a:t>
            </a:r>
          </a:p>
          <a:p>
            <a:pPr lvl="1"/>
            <a:r>
              <a:rPr lang="en-US" dirty="0" smtClean="0"/>
              <a:t>Electron microscopes have greater resolving power      (&lt; 0.05 nm; 4000x better!) and magnification</a:t>
            </a:r>
          </a:p>
          <a:p>
            <a:pPr lvl="1"/>
            <a:r>
              <a:rPr lang="en-US" dirty="0" smtClean="0"/>
              <a:t>Magnify </a:t>
            </a:r>
            <a:r>
              <a:rPr lang="en-US" dirty="0"/>
              <a:t>objects 10,000× to 100,000×</a:t>
            </a:r>
            <a:endParaRPr lang="en-US" dirty="0" smtClean="0"/>
          </a:p>
          <a:p>
            <a:pPr lvl="1"/>
            <a:r>
              <a:rPr lang="en-US" dirty="0" smtClean="0"/>
              <a:t>Cannot see directly; must use computers and mathematics to reconstruct image</a:t>
            </a:r>
          </a:p>
          <a:p>
            <a:pPr lvl="1"/>
            <a:r>
              <a:rPr lang="en-US" dirty="0" smtClean="0"/>
              <a:t>Detailed views of bacteria, viruses, internal cellular structures, molecules, and large atoms</a:t>
            </a:r>
          </a:p>
          <a:p>
            <a:pPr lvl="1"/>
            <a:r>
              <a:rPr lang="en-US" dirty="0" smtClean="0"/>
              <a:t>Two types:</a:t>
            </a:r>
          </a:p>
          <a:p>
            <a:pPr lvl="2"/>
            <a:r>
              <a:rPr lang="en-US" i="1" dirty="0" smtClean="0"/>
              <a:t>Transmission electron microscopes</a:t>
            </a:r>
            <a:r>
              <a:rPr lang="en-US" u="sng" dirty="0" smtClean="0"/>
              <a:t> (see through)</a:t>
            </a:r>
          </a:p>
          <a:p>
            <a:pPr lvl="2"/>
            <a:r>
              <a:rPr lang="en-US" i="1" dirty="0" smtClean="0"/>
              <a:t>Scanning electron microscopes</a:t>
            </a:r>
            <a:r>
              <a:rPr lang="en-US" u="sng" dirty="0" smtClean="0"/>
              <a:t> (</a:t>
            </a:r>
            <a:r>
              <a:rPr lang="en-US" u="sng" dirty="0"/>
              <a:t>b</a:t>
            </a:r>
            <a:r>
              <a:rPr lang="en-US" u="sng" dirty="0" smtClean="0"/>
              <a:t>ounce off)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402370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Figure 4.10  A transmission electron microscope (TEM).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10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"/>
          <a:stretch/>
        </p:blipFill>
        <p:spPr>
          <a:xfrm>
            <a:off x="76200" y="1569920"/>
            <a:ext cx="8970331" cy="3764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5562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Must see “through” sample, electrons that do not pass through are assumed to hit </a:t>
            </a:r>
            <a:r>
              <a:rPr lang="en-US" dirty="0" smtClean="0"/>
              <a:t>structure (dark parts)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0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4.11  Scanning electron microscope (SEM) images.</a:t>
            </a:r>
            <a:endParaRPr lang="en-US" sz="1800" b="1" dirty="0"/>
          </a:p>
        </p:txBody>
      </p:sp>
      <p:pic>
        <p:nvPicPr>
          <p:cNvPr id="2" name="Picture 1" descr="04_1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4191000" y="762000"/>
            <a:ext cx="4722494" cy="5804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1430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Electrons reflect off of sample; reflection patterns used to reconstruct a 3D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Table 4.2  Comparison of Types of Microscopes (1 of 3)</a:t>
            </a:r>
            <a:endParaRPr lang="en-US" sz="1800" b="1" dirty="0"/>
          </a:p>
        </p:txBody>
      </p:sp>
      <p:pic>
        <p:nvPicPr>
          <p:cNvPr id="2" name="Picture 1" descr="04_02a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3"/>
          <a:stretch/>
        </p:blipFill>
        <p:spPr>
          <a:xfrm>
            <a:off x="360553" y="634508"/>
            <a:ext cx="8534400" cy="58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Table 4.2  Comparison of Types of Microscopes (2 of 3)</a:t>
            </a:r>
            <a:endParaRPr lang="en-US" sz="1800" b="1" dirty="0"/>
          </a:p>
        </p:txBody>
      </p:sp>
      <p:pic>
        <p:nvPicPr>
          <p:cNvPr id="3" name="Picture 2" descr="04_02b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7"/>
          <a:stretch/>
        </p:blipFill>
        <p:spPr>
          <a:xfrm>
            <a:off x="228600" y="2057400"/>
            <a:ext cx="8534400" cy="26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Staining</a:t>
            </a:r>
            <a:endParaRPr lang="en-US" dirty="0"/>
          </a:p>
        </p:txBody>
      </p:sp>
      <p:sp>
        <p:nvSpPr>
          <p:cNvPr id="7475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microorganisms are difficult to view by bright-field microscopy</a:t>
            </a:r>
          </a:p>
          <a:p>
            <a:r>
              <a:rPr lang="en-US" dirty="0" smtClean="0"/>
              <a:t>Coloring specimens with stain increases contrast and resolution</a:t>
            </a:r>
          </a:p>
          <a:p>
            <a:r>
              <a:rPr lang="en-US" dirty="0" smtClean="0"/>
              <a:t>Specimens must be prepared for staining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9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001000" cy="5105400"/>
          </a:xfrm>
        </p:spPr>
        <p:txBody>
          <a:bodyPr lIns="0" tIns="18285" rIns="0" bIns="18285" rtlCol="0">
            <a:noAutofit/>
          </a:bodyPr>
          <a:lstStyle/>
          <a:p>
            <a:pPr marL="330200" indent="-330200" eaLnBrk="1" fontAlgn="auto" hangingPunct="1">
              <a:spcAft>
                <a:spcPts val="0"/>
              </a:spcAft>
              <a:defRPr/>
            </a:pPr>
            <a:r>
              <a:rPr lang="en-US" sz="3200" b="1" i="0" dirty="0" smtClean="0">
                <a:latin typeface="Comic Sans MS" panose="030F0702030302020204" pitchFamily="66" charset="0"/>
              </a:rPr>
              <a:t>General Principles of Microscopy</a:t>
            </a:r>
            <a:endParaRPr lang="en-US" sz="1000" b="1" i="0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Wavelength of radiation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Determines ultimate resolution of region of interest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latin typeface="Comic Sans MS" panose="030F0702030302020204" pitchFamily="66" charset="0"/>
              </a:rPr>
              <a:t>Sets limits on what we can easily see</a:t>
            </a:r>
            <a:endParaRPr lang="en-US" sz="2000" i="0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Magnification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Results when a beam of radiation is refracted (bent)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Degree of magnification – thickness of lens, curvature, the speed of light through substance</a:t>
            </a: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Resolution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Ability to distinguish objects that are close together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Blue filter allows shorter wavelengths to pass which increases resolution</a:t>
            </a:r>
          </a:p>
          <a:p>
            <a:pPr marL="762000" lvl="1" indent="-317500" eaLnBrk="1" fontAlgn="auto" hangingPunct="1"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Contrast</a:t>
            </a:r>
          </a:p>
          <a:p>
            <a:pPr marL="1162050" lvl="2" indent="-317500" eaLnBrk="1" fontAlgn="auto" hangingPunct="1">
              <a:spcAft>
                <a:spcPts val="0"/>
              </a:spcAft>
              <a:defRPr/>
            </a:pPr>
            <a:r>
              <a:rPr lang="en-US" sz="2000" i="0" dirty="0" smtClean="0">
                <a:latin typeface="Comic Sans MS" panose="030F0702030302020204" pitchFamily="66" charset="0"/>
              </a:rPr>
              <a:t>Intensity between an object and its background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28600"/>
            <a:ext cx="403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SUMMARY SLIDE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413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4.13  Preparing a specimen for staining.</a:t>
            </a:r>
            <a:endParaRPr lang="en-US" sz="1800" b="1" dirty="0"/>
          </a:p>
        </p:txBody>
      </p:sp>
      <p:pic>
        <p:nvPicPr>
          <p:cNvPr id="2" name="Picture 1" descr="04_13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5"/>
          <a:stretch/>
        </p:blipFill>
        <p:spPr>
          <a:xfrm>
            <a:off x="1433043" y="762000"/>
            <a:ext cx="6186957" cy="57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6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Staining</a:t>
            </a:r>
            <a:endParaRPr lang="en-US"/>
          </a:p>
        </p:txBody>
      </p:sp>
      <p:sp>
        <p:nvSpPr>
          <p:cNvPr id="7885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Principles of Staining</a:t>
            </a:r>
          </a:p>
          <a:p>
            <a:pPr lvl="1"/>
            <a:r>
              <a:rPr lang="en-US" dirty="0" smtClean="0"/>
              <a:t>Dyes used as stains are usually salts (dissolve in water)</a:t>
            </a:r>
          </a:p>
          <a:p>
            <a:pPr lvl="1"/>
            <a:r>
              <a:rPr lang="en-US" i="1" dirty="0" smtClean="0"/>
              <a:t>Chromophore</a:t>
            </a:r>
            <a:r>
              <a:rPr lang="en-US" dirty="0" smtClean="0"/>
              <a:t> is the colored portion of the dye</a:t>
            </a:r>
          </a:p>
          <a:p>
            <a:pPr lvl="1"/>
            <a:r>
              <a:rPr lang="en-US" b="1" dirty="0" smtClean="0"/>
              <a:t>Acidic dyes</a:t>
            </a:r>
            <a:endParaRPr lang="en-US" dirty="0"/>
          </a:p>
          <a:p>
            <a:pPr lvl="2"/>
            <a:r>
              <a:rPr lang="en-US" dirty="0" smtClean="0"/>
              <a:t>usually negatively charged</a:t>
            </a:r>
          </a:p>
          <a:p>
            <a:pPr lvl="2"/>
            <a:r>
              <a:rPr lang="en-US" dirty="0" smtClean="0"/>
              <a:t>stains </a:t>
            </a:r>
            <a:r>
              <a:rPr lang="en-US" dirty="0" smtClean="0"/>
              <a:t>alkaline </a:t>
            </a:r>
            <a:r>
              <a:rPr lang="en-US" dirty="0" smtClean="0"/>
              <a:t>structures (histones) </a:t>
            </a:r>
            <a:endParaRPr lang="en-US" dirty="0" smtClean="0"/>
          </a:p>
          <a:p>
            <a:pPr lvl="1"/>
            <a:r>
              <a:rPr lang="en-US" b="1" dirty="0" smtClean="0"/>
              <a:t>Basic dyes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Often positively charged</a:t>
            </a:r>
          </a:p>
          <a:p>
            <a:pPr lvl="2"/>
            <a:r>
              <a:rPr lang="en-US" dirty="0" smtClean="0"/>
              <a:t>stain acidic structures</a:t>
            </a:r>
          </a:p>
          <a:p>
            <a:pPr lvl="3"/>
            <a:r>
              <a:rPr lang="en-US" dirty="0" smtClean="0"/>
              <a:t>More common since most cells are negatively charged and thus are acidic</a:t>
            </a:r>
          </a:p>
          <a:p>
            <a:pPr lvl="3"/>
            <a:r>
              <a:rPr lang="en-US" dirty="0" smtClean="0"/>
              <a:t>What is the nature of the interaction of the stain with cells?  Covalent or ionic?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52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95312"/>
          </a:xfrm>
        </p:spPr>
        <p:txBody>
          <a:bodyPr/>
          <a:lstStyle/>
          <a:p>
            <a:r>
              <a:rPr lang="en-US" b="1" dirty="0" smtClean="0"/>
              <a:t>Simple Staining</a:t>
            </a:r>
            <a:endParaRPr lang="en-US" b="1" dirty="0"/>
          </a:p>
        </p:txBody>
      </p:sp>
      <p:sp>
        <p:nvSpPr>
          <p:cNvPr id="8089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Composed </a:t>
            </a:r>
            <a:r>
              <a:rPr lang="en-US" dirty="0" smtClean="0"/>
              <a:t>of single basic dye</a:t>
            </a:r>
          </a:p>
          <a:p>
            <a:pPr lvl="1"/>
            <a:r>
              <a:rPr lang="en-US" dirty="0" smtClean="0"/>
              <a:t>Crystal violet, safranin, methylene blue</a:t>
            </a:r>
          </a:p>
          <a:p>
            <a:r>
              <a:rPr lang="en-US" dirty="0" smtClean="0"/>
              <a:t>Used to determine size, shape, arrangement, viability or the presence, of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08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4.14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Simple stains.</a:t>
            </a:r>
            <a:endParaRPr lang="en-US" sz="1800" b="1" dirty="0"/>
          </a:p>
        </p:txBody>
      </p:sp>
      <p:pic>
        <p:nvPicPr>
          <p:cNvPr id="2" name="Picture 1" descr="04_14a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609599" y="838200"/>
            <a:ext cx="3682645" cy="5562600"/>
          </a:xfrm>
          <a:prstGeom prst="rect">
            <a:avLst/>
          </a:prstGeom>
        </p:spPr>
      </p:pic>
      <p:pic>
        <p:nvPicPr>
          <p:cNvPr id="3" name="Picture 2" descr="04_14b_Figure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4953000" y="838200"/>
            <a:ext cx="3707160" cy="558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8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>
          <a:xfrm>
            <a:off x="1" y="258763"/>
            <a:ext cx="9144000" cy="579437"/>
          </a:xfrm>
        </p:spPr>
        <p:txBody>
          <a:bodyPr/>
          <a:lstStyle/>
          <a:p>
            <a:r>
              <a:rPr lang="en-US" b="1" dirty="0" smtClean="0"/>
              <a:t>Differential Staining – SUMMARY SLIDE</a:t>
            </a:r>
            <a:endParaRPr lang="en-US" b="1" dirty="0"/>
          </a:p>
        </p:txBody>
      </p:sp>
      <p:sp>
        <p:nvSpPr>
          <p:cNvPr id="8499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/>
              <a:t>more than one dye</a:t>
            </a:r>
          </a:p>
          <a:p>
            <a:r>
              <a:rPr lang="en-US" dirty="0" smtClean="0"/>
              <a:t>Used to distinguish between different cells, chemicals, or structures</a:t>
            </a:r>
          </a:p>
          <a:p>
            <a:r>
              <a:rPr lang="en-US" dirty="0" smtClean="0"/>
              <a:t>Common differential stains include:</a:t>
            </a:r>
          </a:p>
          <a:p>
            <a:pPr lvl="1"/>
            <a:r>
              <a:rPr lang="en-US" i="1" dirty="0" smtClean="0"/>
              <a:t>Gram stain</a:t>
            </a:r>
          </a:p>
          <a:p>
            <a:pPr lvl="1"/>
            <a:r>
              <a:rPr lang="en-US" i="1" dirty="0" smtClean="0"/>
              <a:t>Acid-fast stain</a:t>
            </a:r>
          </a:p>
          <a:p>
            <a:pPr lvl="1"/>
            <a:r>
              <a:rPr lang="en-US" i="1" dirty="0" smtClean="0"/>
              <a:t>Endospore stain</a:t>
            </a:r>
          </a:p>
          <a:p>
            <a:pPr lvl="1"/>
            <a:r>
              <a:rPr lang="en-US" i="1" dirty="0" smtClean="0"/>
              <a:t>Histological stains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636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16000"/>
            <a:ext cx="7650163" cy="4775200"/>
          </a:xfrm>
        </p:spPr>
        <p:txBody>
          <a:bodyPr lIns="0" tIns="18285" rIns="0" bIns="18285" rtlCol="0">
            <a:normAutofit fontScale="77500" lnSpcReduction="20000"/>
          </a:bodyPr>
          <a:lstStyle/>
          <a:p>
            <a:pPr marL="330200" indent="-3302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i="0" dirty="0" smtClean="0">
                <a:latin typeface="Comic Sans MS" panose="030F0702030302020204" pitchFamily="66" charset="0"/>
              </a:rPr>
              <a:t>Simple Stains </a:t>
            </a:r>
          </a:p>
          <a:p>
            <a:pPr marL="800100" lvl="1" indent="-3302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Involve soaking the specimen in one stain</a:t>
            </a:r>
          </a:p>
          <a:p>
            <a:pPr marL="330200" indent="-3302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i="0" dirty="0" smtClean="0">
                <a:latin typeface="Comic Sans MS" panose="030F0702030302020204" pitchFamily="66" charset="0"/>
              </a:rPr>
              <a:t>Differential Stains</a:t>
            </a:r>
            <a:r>
              <a:rPr lang="en-US" i="0" dirty="0" smtClean="0">
                <a:latin typeface="Comic Sans MS" panose="030F0702030302020204" pitchFamily="66" charset="0"/>
              </a:rPr>
              <a:t> </a:t>
            </a: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Gram stain</a:t>
            </a:r>
          </a:p>
          <a:p>
            <a:pPr marL="1619250" lvl="3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Gram positive and Gram negative cells</a:t>
            </a: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Acid-fast stain</a:t>
            </a:r>
          </a:p>
          <a:p>
            <a:pPr marL="1619250" lvl="3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Stains genera </a:t>
            </a:r>
            <a:r>
              <a:rPr lang="en-US" dirty="0" smtClean="0">
                <a:latin typeface="Comic Sans MS" panose="030F0702030302020204" pitchFamily="66" charset="0"/>
              </a:rPr>
              <a:t>Mycobacterium</a:t>
            </a:r>
            <a:r>
              <a:rPr lang="en-US" i="0" dirty="0" smtClean="0">
                <a:latin typeface="Comic Sans MS" panose="030F0702030302020204" pitchFamily="66" charset="0"/>
              </a:rPr>
              <a:t> and </a:t>
            </a:r>
            <a:r>
              <a:rPr lang="en-US" dirty="0" err="1" smtClean="0">
                <a:latin typeface="Comic Sans MS" panose="030F0702030302020204" pitchFamily="66" charset="0"/>
              </a:rPr>
              <a:t>Nocardia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i="0" dirty="0" smtClean="0">
                <a:latin typeface="Comic Sans MS" panose="030F0702030302020204" pitchFamily="66" charset="0"/>
              </a:rPr>
              <a:t>(waxy lipid in cell walls)</a:t>
            </a:r>
            <a:endParaRPr lang="en-US" dirty="0" smtClean="0">
              <a:latin typeface="Comic Sans MS" panose="030F0702030302020204" pitchFamily="66" charset="0"/>
            </a:endParaRP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Endospore stain</a:t>
            </a:r>
          </a:p>
          <a:p>
            <a:pPr marL="1619250" lvl="3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Endospore wall are impermeable to many chemicals, stain uses heat to drive the staining agent into endospore</a:t>
            </a: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Histological stain</a:t>
            </a:r>
          </a:p>
          <a:p>
            <a:pPr marL="1619250" lvl="3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Used to visualize things like fungi and cancer cells in tissue samples</a:t>
            </a:r>
          </a:p>
          <a:p>
            <a:pPr marL="330200" indent="-3302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i="0" dirty="0" smtClean="0">
                <a:latin typeface="Comic Sans MS" panose="030F0702030302020204" pitchFamily="66" charset="0"/>
              </a:rPr>
              <a:t>Special Stains</a:t>
            </a:r>
            <a:r>
              <a:rPr lang="en-US" i="0" dirty="0" smtClean="0">
                <a:latin typeface="Comic Sans MS" panose="030F0702030302020204" pitchFamily="66" charset="0"/>
              </a:rPr>
              <a:t> </a:t>
            </a: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Negative (capsule) stain</a:t>
            </a:r>
          </a:p>
          <a:p>
            <a:pPr marL="1162050" lvl="2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Acidic dye – repelled by negative charges on surface of cell</a:t>
            </a:r>
          </a:p>
          <a:p>
            <a:pPr marL="762000" lvl="1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err="1" smtClean="0">
                <a:latin typeface="Comic Sans MS" panose="030F0702030302020204" pitchFamily="66" charset="0"/>
              </a:rPr>
              <a:t>Flagellar</a:t>
            </a:r>
            <a:r>
              <a:rPr lang="en-US" i="0" dirty="0" smtClean="0">
                <a:latin typeface="Comic Sans MS" panose="030F0702030302020204" pitchFamily="66" charset="0"/>
              </a:rPr>
              <a:t> stain</a:t>
            </a:r>
          </a:p>
          <a:p>
            <a:pPr marL="1619250" lvl="3" indent="-3175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i="0" dirty="0" smtClean="0">
                <a:latin typeface="Comic Sans MS" panose="030F0702030302020204" pitchFamily="66" charset="0"/>
              </a:rPr>
              <a:t>Increase diameter of flagella to be seen</a:t>
            </a:r>
          </a:p>
        </p:txBody>
      </p:sp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73025" y="6556375"/>
            <a:ext cx="28225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i="1">
                <a:solidFill>
                  <a:schemeClr val="tx1"/>
                </a:solidFill>
                <a:latin typeface="Candara" panose="020E05020303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i="0">
                <a:latin typeface="Times New Roman" panose="02020603050405020304" pitchFamily="18" charset="0"/>
              </a:rPr>
              <a:t>© 2012 Pearson Education Inc.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" y="182563"/>
            <a:ext cx="9144000" cy="579437"/>
          </a:xfrm>
          <a:prstGeom prst="rect">
            <a:avLst/>
          </a:prstGeom>
        </p:spPr>
        <p:txBody>
          <a:bodyPr/>
          <a:lstStyle>
            <a:lvl1pPr marL="287338" indent="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4226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ACF7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b="1" kern="0" dirty="0" smtClean="0"/>
              <a:t>Common staining vs. </a:t>
            </a:r>
            <a:r>
              <a:rPr lang="en-US" b="1" kern="0" dirty="0"/>
              <a:t>s</a:t>
            </a:r>
            <a:r>
              <a:rPr lang="en-US" b="1" kern="0" dirty="0" smtClean="0"/>
              <a:t>pecial staining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15456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/>
              <a:t>Figure 4.15  The Gram staining procedure.</a:t>
            </a:r>
            <a:endParaRPr lang="en-US" sz="2800" b="1" dirty="0"/>
          </a:p>
        </p:txBody>
      </p:sp>
      <p:pic>
        <p:nvPicPr>
          <p:cNvPr id="3" name="Picture 2" descr="04_15a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"/>
          <a:stretch/>
        </p:blipFill>
        <p:spPr>
          <a:xfrm>
            <a:off x="152400" y="1143000"/>
            <a:ext cx="4329232" cy="2057400"/>
          </a:xfrm>
          <a:prstGeom prst="rect">
            <a:avLst/>
          </a:prstGeom>
        </p:spPr>
      </p:pic>
      <p:pic>
        <p:nvPicPr>
          <p:cNvPr id="4" name="Picture 3" descr="04_15b_Figure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"/>
          <a:stretch/>
        </p:blipFill>
        <p:spPr>
          <a:xfrm>
            <a:off x="4648200" y="1066800"/>
            <a:ext cx="4352544" cy="2055272"/>
          </a:xfrm>
          <a:prstGeom prst="rect">
            <a:avLst/>
          </a:prstGeom>
        </p:spPr>
      </p:pic>
      <p:pic>
        <p:nvPicPr>
          <p:cNvPr id="5" name="Picture 4" descr="04_15c_Figure-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"/>
          <a:stretch/>
        </p:blipFill>
        <p:spPr>
          <a:xfrm>
            <a:off x="143256" y="3880162"/>
            <a:ext cx="4352544" cy="2063438"/>
          </a:xfrm>
          <a:prstGeom prst="rect">
            <a:avLst/>
          </a:prstGeom>
        </p:spPr>
      </p:pic>
      <p:pic>
        <p:nvPicPr>
          <p:cNvPr id="6" name="Picture 5" descr="04_15d_Figure-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0"/>
          <a:stretch/>
        </p:blipFill>
        <p:spPr>
          <a:xfrm>
            <a:off x="4648200" y="3810000"/>
            <a:ext cx="4352544" cy="20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523220"/>
          </a:xfrm>
        </p:spPr>
        <p:txBody>
          <a:bodyPr/>
          <a:lstStyle/>
          <a:p>
            <a:r>
              <a:rPr lang="en-US" sz="2800" b="1" dirty="0" smtClean="0"/>
              <a:t>Figure 4.16  Ziehl-Neelsen acid-fast stain.</a:t>
            </a:r>
            <a:endParaRPr lang="en-US" sz="2800" b="1" dirty="0"/>
          </a:p>
        </p:txBody>
      </p:sp>
      <p:pic>
        <p:nvPicPr>
          <p:cNvPr id="2" name="Picture 1" descr="04_16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228600" y="990600"/>
            <a:ext cx="8534400" cy="48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400110"/>
          </a:xfrm>
        </p:spPr>
        <p:txBody>
          <a:bodyPr/>
          <a:lstStyle/>
          <a:p>
            <a:r>
              <a:rPr lang="en-US" sz="2000" b="1" dirty="0" smtClean="0"/>
              <a:t>Figure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4.17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smtClean="0"/>
              <a:t>Schaeffer-Fulton endospore stain of </a:t>
            </a:r>
            <a:r>
              <a:rPr lang="en-US" sz="2000" b="1" i="1" dirty="0" smtClean="0"/>
              <a:t>Bacillus anthracis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2" name="Picture 1" descr="04_17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3"/>
          <a:stretch/>
        </p:blipFill>
        <p:spPr>
          <a:xfrm>
            <a:off x="228600" y="762000"/>
            <a:ext cx="8534400" cy="577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Special staining</a:t>
            </a:r>
            <a:endParaRPr lang="en-US" b="1" dirty="0"/>
          </a:p>
        </p:txBody>
      </p:sp>
      <p:sp>
        <p:nvSpPr>
          <p:cNvPr id="9523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</a:t>
            </a:r>
            <a:r>
              <a:rPr lang="en-US" dirty="0" smtClean="0"/>
              <a:t>stains used to identify </a:t>
            </a:r>
            <a:r>
              <a:rPr lang="en-US" u="sng" dirty="0" smtClean="0"/>
              <a:t>specific microbial structures</a:t>
            </a:r>
          </a:p>
          <a:p>
            <a:r>
              <a:rPr lang="en-US" dirty="0" smtClean="0"/>
              <a:t>Special stains include:</a:t>
            </a:r>
          </a:p>
          <a:p>
            <a:pPr lvl="1"/>
            <a:r>
              <a:rPr lang="en-US" i="1" dirty="0" smtClean="0"/>
              <a:t>Negative stains</a:t>
            </a:r>
          </a:p>
          <a:p>
            <a:pPr lvl="1"/>
            <a:r>
              <a:rPr lang="en-US" i="1" dirty="0" smtClean="0"/>
              <a:t>Flagellar stains</a:t>
            </a:r>
          </a:p>
          <a:p>
            <a:pPr lvl="1"/>
            <a:r>
              <a:rPr lang="en-US" i="1" dirty="0" smtClean="0"/>
              <a:t>Fluorescent stains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15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"/>
          <a:stretch/>
        </p:blipFill>
        <p:spPr>
          <a:xfrm>
            <a:off x="76200" y="609600"/>
            <a:ext cx="8972904" cy="5605398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WAVELENGTH OF LIGHT - </a:t>
            </a:r>
            <a:r>
              <a:rPr lang="en-US" sz="1800" b="1" dirty="0" smtClean="0">
                <a:latin typeface="+mn-lt"/>
              </a:rPr>
              <a:t>The electromagnetic spectrum.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825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4.18  Negative (capsule) stain of </a:t>
            </a:r>
            <a:r>
              <a:rPr lang="en-US" sz="1800" b="1" i="1" dirty="0" smtClean="0"/>
              <a:t>Klebsiella pneumoniae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2" name="Picture 1" descr="04_18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381000" y="762000"/>
            <a:ext cx="8229600" cy="575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4.19  Flagellar stain of </a:t>
            </a:r>
            <a:r>
              <a:rPr lang="en-US" sz="1800" b="1" i="1" dirty="0" smtClean="0"/>
              <a:t>Proteus vulgaris</a:t>
            </a:r>
            <a:r>
              <a:rPr lang="en-US" sz="1800" b="1" dirty="0" smtClean="0"/>
              <a:t>.</a:t>
            </a:r>
            <a:endParaRPr lang="en-US" sz="1800" b="1" dirty="0"/>
          </a:p>
        </p:txBody>
      </p:sp>
      <p:pic>
        <p:nvPicPr>
          <p:cNvPr id="2" name="Picture 1" descr="04_19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"/>
          <a:stretch/>
        </p:blipFill>
        <p:spPr>
          <a:xfrm>
            <a:off x="1371600" y="685800"/>
            <a:ext cx="626123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6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Table 4.3  Some Stains Used for Light Microscopy</a:t>
            </a:r>
            <a:endParaRPr lang="en-US" sz="1800" b="1" dirty="0"/>
          </a:p>
        </p:txBody>
      </p:sp>
      <p:pic>
        <p:nvPicPr>
          <p:cNvPr id="2" name="Picture 1" descr="04_03_Tabl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>
          <a:xfrm>
            <a:off x="30777" y="930849"/>
            <a:ext cx="9060782" cy="499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533400"/>
            <a:ext cx="7650163" cy="4419600"/>
          </a:xfrm>
        </p:spPr>
        <p:txBody>
          <a:bodyPr lIns="0" tIns="18285" rIns="0" bIns="18285"/>
          <a:lstStyle/>
          <a:p>
            <a:pPr marL="330200" indent="-330200" eaLnBrk="1" hangingPunct="1">
              <a:lnSpc>
                <a:spcPct val="90000"/>
              </a:lnSpc>
            </a:pPr>
            <a:r>
              <a:rPr lang="en-US" altLang="en-US" sz="3600" b="1" i="0" dirty="0" smtClean="0">
                <a:latin typeface="Comic Sans MS" panose="030F0702030302020204" pitchFamily="66" charset="0"/>
              </a:rPr>
              <a:t>Differential Stains</a:t>
            </a:r>
            <a:r>
              <a:rPr lang="en-US" altLang="en-US" sz="3600" i="0" dirty="0" smtClean="0">
                <a:latin typeface="Comic Sans MS" panose="030F0702030302020204" pitchFamily="66" charset="0"/>
              </a:rPr>
              <a:t> </a:t>
            </a:r>
          </a:p>
          <a:p>
            <a:pPr marL="762000" lvl="1" indent="-317500" eaLnBrk="1" hangingPunct="1">
              <a:lnSpc>
                <a:spcPct val="90000"/>
              </a:lnSpc>
            </a:pPr>
            <a:r>
              <a:rPr lang="en-US" altLang="en-US" sz="3200" i="0" u="sng" dirty="0" smtClean="0">
                <a:latin typeface="Comic Sans MS" panose="030F0702030302020204" pitchFamily="66" charset="0"/>
              </a:rPr>
              <a:t>Histological stain</a:t>
            </a:r>
          </a:p>
          <a:p>
            <a:pPr marL="1219200" lvl="2" indent="-3048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Two popular stains for histological specimens</a:t>
            </a:r>
          </a:p>
          <a:p>
            <a:pPr marL="1663700" lvl="3" indent="-292100" eaLnBrk="1" hangingPunct="1">
              <a:lnSpc>
                <a:spcPct val="90000"/>
              </a:lnSpc>
            </a:pPr>
            <a:r>
              <a:rPr lang="en-US" altLang="en-US" sz="2800" b="1" i="0" dirty="0" err="1" smtClean="0">
                <a:latin typeface="Comic Sans MS" panose="030F0702030302020204" pitchFamily="66" charset="0"/>
              </a:rPr>
              <a:t>Gomori</a:t>
            </a:r>
            <a:r>
              <a:rPr lang="en-US" altLang="en-US" sz="2800" b="1" i="0" dirty="0" smtClean="0">
                <a:latin typeface="Comic Sans MS" panose="030F0702030302020204" pitchFamily="66" charset="0"/>
              </a:rPr>
              <a:t> </a:t>
            </a:r>
            <a:r>
              <a:rPr lang="en-US" altLang="en-US" sz="2800" b="1" i="0" dirty="0" err="1" smtClean="0">
                <a:latin typeface="Comic Sans MS" panose="030F0702030302020204" pitchFamily="66" charset="0"/>
              </a:rPr>
              <a:t>methenamine</a:t>
            </a:r>
            <a:r>
              <a:rPr lang="en-US" altLang="en-US" sz="2800" b="1" i="0" dirty="0" smtClean="0">
                <a:latin typeface="Comic Sans MS" panose="030F0702030302020204" pitchFamily="66" charset="0"/>
              </a:rPr>
              <a:t> silver (GMS)</a:t>
            </a:r>
          </a:p>
          <a:p>
            <a:pPr marL="2120900" lvl="4" indent="-2921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Presence of fungi and carbs in tissues</a:t>
            </a:r>
          </a:p>
          <a:p>
            <a:pPr marL="1663700" lvl="3" indent="-292100" eaLnBrk="1" hangingPunct="1">
              <a:lnSpc>
                <a:spcPct val="90000"/>
              </a:lnSpc>
            </a:pPr>
            <a:r>
              <a:rPr lang="en-US" altLang="en-US" sz="2800" b="1" i="0" dirty="0" smtClean="0">
                <a:latin typeface="Comic Sans MS" panose="030F0702030302020204" pitchFamily="66" charset="0"/>
              </a:rPr>
              <a:t>Hematoxylin and eosin (HE)</a:t>
            </a:r>
          </a:p>
          <a:p>
            <a:pPr marL="2120900" lvl="4" indent="-292100" eaLnBrk="1" hangingPunct="1">
              <a:lnSpc>
                <a:spcPct val="90000"/>
              </a:lnSpc>
            </a:pPr>
            <a:r>
              <a:rPr lang="en-US" altLang="en-US" sz="2800" i="0" dirty="0" smtClean="0">
                <a:latin typeface="Comic Sans MS" panose="030F0702030302020204" pitchFamily="66" charset="0"/>
              </a:rPr>
              <a:t>Presence of cancer cells</a:t>
            </a:r>
          </a:p>
        </p:txBody>
      </p:sp>
    </p:spTree>
    <p:extLst>
      <p:ext uri="{BB962C8B-B14F-4D97-AF65-F5344CB8AC3E}">
        <p14:creationId xmlns:p14="http://schemas.microsoft.com/office/powerpoint/2010/main" val="110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dirty="0" smtClean="0"/>
              <a:t>Classification and Identification of Microorganisms</a:t>
            </a:r>
            <a:endParaRPr lang="en-US" dirty="0"/>
          </a:p>
        </p:txBody>
      </p:sp>
      <p:sp>
        <p:nvSpPr>
          <p:cNvPr id="107523" name="Rectangle 9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Taxonomy</a:t>
            </a:r>
            <a:r>
              <a:rPr lang="en-US" dirty="0" smtClean="0"/>
              <a:t> consists of classification, nomenclature, and identification</a:t>
            </a:r>
          </a:p>
          <a:p>
            <a:r>
              <a:rPr lang="en-US" dirty="0" smtClean="0"/>
              <a:t>Organize large amounts of information about organisms </a:t>
            </a:r>
          </a:p>
          <a:p>
            <a:r>
              <a:rPr lang="en-US" dirty="0" smtClean="0"/>
              <a:t>Make predictions based on knowledge of similar organisms</a:t>
            </a:r>
          </a:p>
          <a:p>
            <a:r>
              <a:rPr lang="en-US" dirty="0" smtClean="0"/>
              <a:t>Help understand evolutionary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smtClean="0"/>
              <a:t>Classification and Identification of Microorganisms</a:t>
            </a:r>
            <a:endParaRPr lang="en-US"/>
          </a:p>
        </p:txBody>
      </p:sp>
      <p:sp>
        <p:nvSpPr>
          <p:cNvPr id="10957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Linnaeus and Taxonomic Categories</a:t>
            </a:r>
          </a:p>
          <a:p>
            <a:pPr lvl="1"/>
            <a:r>
              <a:rPr lang="en-US" dirty="0" smtClean="0"/>
              <a:t>Carolus Linnaeus</a:t>
            </a:r>
          </a:p>
          <a:p>
            <a:pPr lvl="2"/>
            <a:r>
              <a:rPr lang="en-US" dirty="0" smtClean="0"/>
              <a:t>His system classified organisms based on common characteristics</a:t>
            </a:r>
          </a:p>
          <a:p>
            <a:pPr lvl="2"/>
            <a:r>
              <a:rPr lang="en-US" dirty="0" smtClean="0"/>
              <a:t>Grouped organisms that can successfully interbreed into categories called species</a:t>
            </a:r>
          </a:p>
          <a:p>
            <a:pPr lvl="2"/>
            <a:r>
              <a:rPr lang="en-US" dirty="0" smtClean="0"/>
              <a:t>Used binomial nomenclature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2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4.20  Levels in a taxonomic scheme.</a:t>
            </a:r>
            <a:endParaRPr lang="en-US" sz="1800" b="1" dirty="0"/>
          </a:p>
        </p:txBody>
      </p:sp>
      <p:pic>
        <p:nvPicPr>
          <p:cNvPr id="2" name="Picture 1" descr="04_20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6"/>
          <a:stretch/>
        </p:blipFill>
        <p:spPr>
          <a:xfrm>
            <a:off x="2669776" y="762000"/>
            <a:ext cx="3652047" cy="58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5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dirty="0" smtClean="0"/>
              <a:t>Classification and Identification of Microorganisms</a:t>
            </a:r>
            <a:endParaRPr lang="en-US" dirty="0"/>
          </a:p>
        </p:txBody>
      </p:sp>
      <p:sp>
        <p:nvSpPr>
          <p:cNvPr id="113667" name="Rectangle 5"/>
          <p:cNvSpPr>
            <a:spLocks noGrp="1" noChangeArrowheads="1"/>
          </p:cNvSpPr>
          <p:nvPr>
            <p:ph idx="1"/>
          </p:nvPr>
        </p:nvSpPr>
        <p:spPr>
          <a:xfrm>
            <a:off x="301625" y="1554094"/>
            <a:ext cx="8537575" cy="4999106"/>
          </a:xfrm>
        </p:spPr>
        <p:txBody>
          <a:bodyPr/>
          <a:lstStyle/>
          <a:p>
            <a:r>
              <a:rPr lang="en-US" b="1" dirty="0" smtClean="0"/>
              <a:t>Linnaeus and Taxonomic Categories</a:t>
            </a:r>
          </a:p>
          <a:p>
            <a:pPr lvl="1"/>
            <a:r>
              <a:rPr lang="en-US" dirty="0" smtClean="0"/>
              <a:t>Linnaeus proposed only two kingdoms</a:t>
            </a:r>
          </a:p>
          <a:p>
            <a:pPr lvl="1"/>
            <a:r>
              <a:rPr lang="en-US" dirty="0" smtClean="0"/>
              <a:t>Later taxonomic approach based on five kingdoms: </a:t>
            </a:r>
          </a:p>
          <a:p>
            <a:pPr lvl="2"/>
            <a:r>
              <a:rPr lang="en-US" dirty="0" smtClean="0"/>
              <a:t>Animalia, Plantae, Fungi, Protista, and Prokaryotae</a:t>
            </a:r>
          </a:p>
          <a:p>
            <a:pPr lvl="1"/>
            <a:r>
              <a:rPr lang="en-US" dirty="0" smtClean="0"/>
              <a:t>Linnaeus</a:t>
            </a:r>
            <a:r>
              <a:rPr lang="fr-FR" dirty="0" smtClean="0"/>
              <a:t>'</a:t>
            </a:r>
            <a:r>
              <a:rPr lang="en-US" dirty="0" smtClean="0"/>
              <a:t>s goal was classifying organisms to catalog them</a:t>
            </a:r>
          </a:p>
          <a:p>
            <a:pPr lvl="1"/>
            <a:r>
              <a:rPr lang="en-US" dirty="0" smtClean="0"/>
              <a:t>Modern goal is understanding relationships among organisms</a:t>
            </a:r>
          </a:p>
          <a:p>
            <a:pPr lvl="1"/>
            <a:r>
              <a:rPr lang="en-US" dirty="0" smtClean="0"/>
              <a:t>Goal of modern taxonomy is to reflect </a:t>
            </a:r>
            <a:r>
              <a:rPr lang="en-US" b="1" i="1" dirty="0" smtClean="0"/>
              <a:t>phylogenetic hierarchy</a:t>
            </a:r>
            <a:r>
              <a:rPr lang="en-US" b="1" dirty="0" smtClean="0"/>
              <a:t> </a:t>
            </a:r>
          </a:p>
          <a:p>
            <a:pPr lvl="1"/>
            <a:r>
              <a:rPr lang="en-US" dirty="0" smtClean="0"/>
              <a:t>Greater emphasis on comparisons of organisms</a:t>
            </a:r>
            <a:r>
              <a:rPr lang="fr-FR" dirty="0" smtClean="0"/>
              <a:t>'</a:t>
            </a:r>
            <a:r>
              <a:rPr lang="en-US" dirty="0" smtClean="0"/>
              <a:t> genetic material led to proposal to add </a:t>
            </a:r>
            <a:r>
              <a:rPr lang="en-US" i="1" dirty="0" smtClean="0"/>
              <a:t>domains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384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smtClean="0"/>
              <a:t>Classification and Identification of Microorganisms</a:t>
            </a:r>
            <a:endParaRPr lang="en-US"/>
          </a:p>
        </p:txBody>
      </p:sp>
      <p:sp>
        <p:nvSpPr>
          <p:cNvPr id="11571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Domains</a:t>
            </a:r>
          </a:p>
          <a:p>
            <a:pPr lvl="1"/>
            <a:r>
              <a:rPr lang="en-US" dirty="0" smtClean="0"/>
              <a:t>Carl Woese compared nucleotide sequences of rRNA subunits</a:t>
            </a:r>
          </a:p>
          <a:p>
            <a:pPr lvl="1"/>
            <a:r>
              <a:rPr lang="en-US" dirty="0" smtClean="0"/>
              <a:t>Proposal of three domains as determined by ribosomal nucleotide sequences:</a:t>
            </a:r>
          </a:p>
          <a:p>
            <a:pPr lvl="2"/>
            <a:r>
              <a:rPr lang="en-US" dirty="0" smtClean="0"/>
              <a:t>Eukarya, Bacteria, and Archaea</a:t>
            </a:r>
          </a:p>
          <a:p>
            <a:pPr lvl="1"/>
            <a:r>
              <a:rPr lang="en-US" dirty="0" smtClean="0"/>
              <a:t>Cells in the three domains also differ with respect to many other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584775"/>
          </a:xfrm>
        </p:spPr>
        <p:txBody>
          <a:bodyPr/>
          <a:lstStyle/>
          <a:p>
            <a:r>
              <a:rPr lang="en-US" dirty="0" smtClean="0"/>
              <a:t>SUMMARY SLIDE</a:t>
            </a:r>
            <a:endParaRPr lang="en-US" dirty="0"/>
          </a:p>
        </p:txBody>
      </p:sp>
      <p:sp>
        <p:nvSpPr>
          <p:cNvPr id="11776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Physical characteristics</a:t>
            </a:r>
          </a:p>
          <a:p>
            <a:pPr lvl="1"/>
            <a:r>
              <a:rPr lang="en-US" dirty="0" smtClean="0"/>
              <a:t>Biochemical tests</a:t>
            </a:r>
          </a:p>
          <a:p>
            <a:pPr lvl="1"/>
            <a:r>
              <a:rPr lang="en-US" dirty="0" smtClean="0"/>
              <a:t>Serological tests</a:t>
            </a:r>
          </a:p>
          <a:p>
            <a:pPr lvl="1"/>
            <a:r>
              <a:rPr lang="en-US" dirty="0" smtClean="0"/>
              <a:t>Phage typing</a:t>
            </a:r>
          </a:p>
          <a:p>
            <a:pPr lvl="1"/>
            <a:r>
              <a:rPr lang="en-US" dirty="0" smtClean="0"/>
              <a:t>Analysis of nucleic acids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909935"/>
            <a:ext cx="889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How do we show relationships among different organisms?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107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_01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2" b="3573"/>
          <a:stretch/>
        </p:blipFill>
        <p:spPr>
          <a:xfrm>
            <a:off x="76200" y="2286000"/>
            <a:ext cx="8972904" cy="1719198"/>
          </a:xfrm>
          <a:prstGeom prst="rect">
            <a:avLst/>
          </a:prstGeom>
        </p:spPr>
      </p:pic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Why wavelength matters</a:t>
            </a:r>
            <a:endParaRPr lang="en-US" sz="18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609600"/>
            <a:ext cx="8177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object is seen ONLY IF a “light” wave crest and trough </a:t>
            </a:r>
          </a:p>
          <a:p>
            <a:r>
              <a:rPr lang="en-US" dirty="0" smtClean="0"/>
              <a:t>pass through an object at the same </a:t>
            </a:r>
            <a:r>
              <a:rPr lang="en-US" dirty="0" smtClean="0"/>
              <a:t>time (all things vibrate)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447800" y="1755352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48400" y="2673488"/>
            <a:ext cx="0" cy="18745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6705600" y="2667000"/>
            <a:ext cx="0" cy="18715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>
            <a:off x="1785937" y="163881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virus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5867400" y="1638820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72337" y="1522287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bacterium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3924533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ritical distance at long wavelength</a:t>
            </a:r>
            <a:endParaRPr lang="en-US" sz="1800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241912" y="4267200"/>
            <a:ext cx="4572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lg" len="lg"/>
            <a:tailEnd type="arrow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Oval 16"/>
          <p:cNvSpPr/>
          <p:nvPr/>
        </p:nvSpPr>
        <p:spPr bwMode="auto">
          <a:xfrm>
            <a:off x="6324600" y="4686300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62737" y="4569767"/>
            <a:ext cx="225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dirty="0" smtClean="0"/>
              <a:t>irus too small to be seen</a:t>
            </a:r>
            <a:endParaRPr lang="en-US" sz="2000" dirty="0"/>
          </a:p>
        </p:txBody>
      </p:sp>
      <p:sp>
        <p:nvSpPr>
          <p:cNvPr id="19" name="Oval 18"/>
          <p:cNvSpPr/>
          <p:nvPr/>
        </p:nvSpPr>
        <p:spPr bwMode="auto">
          <a:xfrm>
            <a:off x="5791200" y="5385760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96137" y="5269227"/>
            <a:ext cx="1590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acterium seen</a:t>
            </a:r>
            <a:endParaRPr lang="en-US" sz="2000" dirty="0"/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713360" y="2632955"/>
            <a:ext cx="0" cy="187452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875488" y="2650787"/>
            <a:ext cx="0" cy="187159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219200" y="390832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ritical distance at short wavelength</a:t>
            </a:r>
            <a:endParaRPr lang="en-US" sz="1800" dirty="0"/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719137" y="4267200"/>
            <a:ext cx="18288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Oval 24"/>
          <p:cNvSpPr/>
          <p:nvPr/>
        </p:nvSpPr>
        <p:spPr bwMode="auto">
          <a:xfrm>
            <a:off x="648512" y="4670087"/>
            <a:ext cx="304800" cy="2286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6649" y="4553554"/>
            <a:ext cx="2252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</a:t>
            </a:r>
            <a:r>
              <a:rPr lang="en-US" sz="2000" dirty="0" smtClean="0"/>
              <a:t>irus seen</a:t>
            </a:r>
            <a:endParaRPr lang="en-US" sz="2000" dirty="0"/>
          </a:p>
        </p:txBody>
      </p:sp>
      <p:sp>
        <p:nvSpPr>
          <p:cNvPr id="28" name="Oval 27"/>
          <p:cNvSpPr/>
          <p:nvPr/>
        </p:nvSpPr>
        <p:spPr bwMode="auto">
          <a:xfrm>
            <a:off x="115112" y="5369547"/>
            <a:ext cx="1371600" cy="266180"/>
          </a:xfrm>
          <a:prstGeom prst="ellipse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0049" y="5105400"/>
            <a:ext cx="225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acterium seen (in more detail)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400" y="6019800"/>
            <a:ext cx="822295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Which wavelengths would you prefer to use to see stuff???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smtClean="0"/>
              <a:t>Classification and Identification of Microorganisms</a:t>
            </a:r>
            <a:endParaRPr lang="en-US"/>
          </a:p>
        </p:txBody>
      </p:sp>
      <p:sp>
        <p:nvSpPr>
          <p:cNvPr id="11981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Physical Characteristics</a:t>
            </a:r>
          </a:p>
          <a:p>
            <a:pPr lvl="2"/>
            <a:r>
              <a:rPr lang="en-US" dirty="0" smtClean="0"/>
              <a:t>Can often be used to identify microorganisms:</a:t>
            </a:r>
          </a:p>
          <a:p>
            <a:pPr lvl="3"/>
            <a:r>
              <a:rPr lang="en-US" dirty="0" smtClean="0"/>
              <a:t>Protozoa, fungi, algae, and parasitic worms can often be identified based only on their morphology</a:t>
            </a:r>
          </a:p>
          <a:p>
            <a:pPr lvl="3"/>
            <a:r>
              <a:rPr lang="en-US" dirty="0" smtClean="0"/>
              <a:t>Some bacterial colonies have distinct appearance used for identification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dirty="0" smtClean="0"/>
              <a:t>Classification and Identification of Microorganisms</a:t>
            </a:r>
            <a:endParaRPr lang="en-US" dirty="0"/>
          </a:p>
        </p:txBody>
      </p:sp>
      <p:sp>
        <p:nvSpPr>
          <p:cNvPr id="12185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Biochemical Tests</a:t>
            </a:r>
          </a:p>
          <a:p>
            <a:pPr lvl="2"/>
            <a:r>
              <a:rPr lang="en-US" dirty="0" smtClean="0"/>
              <a:t>Distinguish prokaryotes by their ability to utilize or produce certain chemicals</a:t>
            </a:r>
          </a:p>
          <a:p>
            <a:pPr lvl="2"/>
            <a:r>
              <a:rPr lang="en-US" dirty="0" smtClean="0"/>
              <a:t>Laboratory scientists use biochemical tests to identify pathogens</a:t>
            </a:r>
          </a:p>
          <a:p>
            <a:pPr lvl="2"/>
            <a:r>
              <a:rPr lang="en-US" dirty="0" err="1" smtClean="0"/>
              <a:t>Enteropleuri</a:t>
            </a:r>
            <a:r>
              <a:rPr lang="en-US" dirty="0" smtClean="0"/>
              <a:t> system used in labs later this semester!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2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4.21  Two biochemical tests for identifying bacteria.</a:t>
            </a:r>
            <a:endParaRPr lang="en-US" sz="1800" b="1" dirty="0"/>
          </a:p>
        </p:txBody>
      </p:sp>
      <p:sp>
        <p:nvSpPr>
          <p:cNvPr id="42" name="Freeform 41"/>
          <p:cNvSpPr/>
          <p:nvPr/>
        </p:nvSpPr>
        <p:spPr>
          <a:xfrm>
            <a:off x="1517650" y="704165"/>
            <a:ext cx="3009900" cy="3098800"/>
          </a:xfrm>
          <a:custGeom>
            <a:avLst/>
            <a:gdLst>
              <a:gd name="connsiteX0" fmla="*/ 0 w 3009900"/>
              <a:gd name="connsiteY0" fmla="*/ 3079750 h 3098800"/>
              <a:gd name="connsiteX1" fmla="*/ 2482850 w 3009900"/>
              <a:gd name="connsiteY1" fmla="*/ 0 h 3098800"/>
              <a:gd name="connsiteX2" fmla="*/ 3009900 w 3009900"/>
              <a:gd name="connsiteY2" fmla="*/ 30988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3098800">
                <a:moveTo>
                  <a:pt x="0" y="3079750"/>
                </a:moveTo>
                <a:lnTo>
                  <a:pt x="2482850" y="0"/>
                </a:lnTo>
                <a:lnTo>
                  <a:pt x="3009900" y="3098800"/>
                </a:lnTo>
              </a:path>
            </a:pathLst>
          </a:custGeom>
          <a:ln w="25400" cmpd="sng">
            <a:solidFill>
              <a:schemeClr val="bg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04_21a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533400" y="990600"/>
            <a:ext cx="4163568" cy="5257367"/>
          </a:xfrm>
          <a:prstGeom prst="rect">
            <a:avLst/>
          </a:prstGeom>
        </p:spPr>
      </p:pic>
      <p:pic>
        <p:nvPicPr>
          <p:cNvPr id="3" name="Picture 2" descr="04_21b_Figure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1"/>
          <a:stretch/>
        </p:blipFill>
        <p:spPr>
          <a:xfrm>
            <a:off x="5791200" y="990600"/>
            <a:ext cx="2414382" cy="52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646331"/>
          </a:xfrm>
        </p:spPr>
        <p:txBody>
          <a:bodyPr/>
          <a:lstStyle/>
          <a:p>
            <a:r>
              <a:rPr lang="en-US" sz="1800" b="1" dirty="0" smtClean="0"/>
              <a:t>Figure 4.22  One tool for the rapid identification of bacteria, the automated </a:t>
            </a:r>
            <a:r>
              <a:rPr lang="en-US" sz="1800" b="1" dirty="0" err="1" smtClean="0"/>
              <a:t>MicroScan</a:t>
            </a:r>
            <a:r>
              <a:rPr lang="en-US" sz="1800" b="1" dirty="0" smtClean="0"/>
              <a:t> system. </a:t>
            </a:r>
            <a:r>
              <a:rPr lang="en-US" sz="1800" b="1" dirty="0" smtClean="0">
                <a:solidFill>
                  <a:srgbClr val="FF0000"/>
                </a:solidFill>
              </a:rPr>
              <a:t>(</a:t>
            </a:r>
            <a:r>
              <a:rPr lang="en-US" sz="1800" b="1" dirty="0">
                <a:solidFill>
                  <a:srgbClr val="FF0000"/>
                </a:solidFill>
              </a:rPr>
              <a:t>D</a:t>
            </a:r>
            <a:r>
              <a:rPr lang="en-US" sz="1800" b="1" dirty="0" smtClean="0">
                <a:solidFill>
                  <a:srgbClr val="FF0000"/>
                </a:solidFill>
              </a:rPr>
              <a:t>O NOT NEED TO KNOW THIS)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0" name="Freeform 14"/>
          <p:cNvSpPr>
            <a:spLocks/>
          </p:cNvSpPr>
          <p:nvPr/>
        </p:nvSpPr>
        <p:spPr bwMode="auto">
          <a:xfrm>
            <a:off x="2406327" y="815589"/>
            <a:ext cx="483673" cy="971550"/>
          </a:xfrm>
          <a:custGeom>
            <a:avLst/>
            <a:gdLst>
              <a:gd name="T0" fmla="*/ 0 w 318"/>
              <a:gd name="T1" fmla="*/ 612 h 612"/>
              <a:gd name="T2" fmla="*/ 256 w 318"/>
              <a:gd name="T3" fmla="*/ 0 h 612"/>
              <a:gd name="T4" fmla="*/ 318 w 318"/>
              <a:gd name="T5" fmla="*/ 608 h 612"/>
              <a:gd name="connsiteX0" fmla="*/ 0 w 9581"/>
              <a:gd name="connsiteY0" fmla="*/ 10000 h 10000"/>
              <a:gd name="connsiteX1" fmla="*/ 8050 w 9581"/>
              <a:gd name="connsiteY1" fmla="*/ 0 h 10000"/>
              <a:gd name="connsiteX2" fmla="*/ 9581 w 9581"/>
              <a:gd name="connsiteY2" fmla="*/ 99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81" h="10000">
                <a:moveTo>
                  <a:pt x="0" y="10000"/>
                </a:moveTo>
                <a:lnTo>
                  <a:pt x="8050" y="0"/>
                </a:lnTo>
                <a:cubicBezTo>
                  <a:pt x="8700" y="3312"/>
                  <a:pt x="8931" y="6667"/>
                  <a:pt x="9581" y="9979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04_22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"/>
          <a:stretch/>
        </p:blipFill>
        <p:spPr>
          <a:xfrm>
            <a:off x="762000" y="990600"/>
            <a:ext cx="741242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smtClean="0"/>
              <a:t>Classification and Identification of Microorganisms</a:t>
            </a:r>
            <a:endParaRPr lang="en-US"/>
          </a:p>
        </p:txBody>
      </p:sp>
      <p:sp>
        <p:nvSpPr>
          <p:cNvPr id="1280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Serological Tests</a:t>
            </a:r>
          </a:p>
          <a:p>
            <a:pPr lvl="2"/>
            <a:r>
              <a:rPr lang="en-US" dirty="0"/>
              <a:t>The study of </a:t>
            </a:r>
            <a:r>
              <a:rPr lang="en-US" dirty="0" smtClean="0"/>
              <a:t>antigen-antibody </a:t>
            </a:r>
            <a:r>
              <a:rPr lang="en-US" dirty="0"/>
              <a:t>reactions in laboratory </a:t>
            </a:r>
            <a:r>
              <a:rPr lang="en-US" dirty="0" smtClean="0"/>
              <a:t>settings</a:t>
            </a:r>
          </a:p>
          <a:p>
            <a:pPr lvl="2"/>
            <a:r>
              <a:rPr lang="en-US" dirty="0" smtClean="0"/>
              <a:t>Many microorganisms trigger an immune response that results in antibody production</a:t>
            </a:r>
          </a:p>
          <a:p>
            <a:pPr lvl="2"/>
            <a:r>
              <a:rPr lang="en-US" dirty="0" smtClean="0"/>
              <a:t>Antibodies can be used to identify the organism that triggered their production</a:t>
            </a:r>
          </a:p>
          <a:p>
            <a:pPr lvl="2"/>
            <a:r>
              <a:rPr lang="en-US" dirty="0" smtClean="0"/>
              <a:t>Used for Staph and </a:t>
            </a:r>
            <a:r>
              <a:rPr lang="en-US" dirty="0" err="1"/>
              <a:t>S</a:t>
            </a:r>
            <a:r>
              <a:rPr lang="en-US" dirty="0" err="1" smtClean="0"/>
              <a:t>trept</a:t>
            </a:r>
            <a:r>
              <a:rPr lang="en-US" dirty="0" smtClean="0"/>
              <a:t> identification in labs this semester!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2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4.23  An agglutination test, one type of serological test.</a:t>
            </a:r>
            <a:endParaRPr lang="en-US" sz="1800" b="1" dirty="0"/>
          </a:p>
        </p:txBody>
      </p:sp>
      <p:pic>
        <p:nvPicPr>
          <p:cNvPr id="2" name="Picture 1" descr="04_23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"/>
          <a:stretch/>
        </p:blipFill>
        <p:spPr>
          <a:xfrm>
            <a:off x="1807137" y="762000"/>
            <a:ext cx="53773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dirty="0" smtClean="0"/>
              <a:t>Classification and Identification of Microorganisms</a:t>
            </a:r>
            <a:endParaRPr lang="en-US" dirty="0"/>
          </a:p>
        </p:txBody>
      </p:sp>
      <p:sp>
        <p:nvSpPr>
          <p:cNvPr id="12800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Phage Typing</a:t>
            </a:r>
          </a:p>
          <a:p>
            <a:pPr lvl="2"/>
            <a:r>
              <a:rPr lang="en-US" dirty="0" smtClean="0"/>
              <a:t>Bacteriophages (phages) are viruses that infect bacterial cells</a:t>
            </a:r>
          </a:p>
          <a:p>
            <a:pPr lvl="2"/>
            <a:r>
              <a:rPr lang="en-US" dirty="0" smtClean="0"/>
              <a:t>Phages are specific for the hosts they infect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176"/>
            <a:ext cx="8861425" cy="369332"/>
          </a:xfrm>
        </p:spPr>
        <p:txBody>
          <a:bodyPr/>
          <a:lstStyle/>
          <a:p>
            <a:r>
              <a:rPr lang="en-US" sz="1800" b="1" dirty="0" smtClean="0"/>
              <a:t>Figure 4.24  Phage typing.</a:t>
            </a:r>
            <a:endParaRPr lang="en-US" sz="1800" b="1" dirty="0"/>
          </a:p>
        </p:txBody>
      </p:sp>
      <p:pic>
        <p:nvPicPr>
          <p:cNvPr id="2" name="Picture 1" descr="04_24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"/>
          <a:stretch/>
        </p:blipFill>
        <p:spPr>
          <a:xfrm>
            <a:off x="1828800" y="724618"/>
            <a:ext cx="5376003" cy="575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488"/>
            <a:ext cx="8861425" cy="1077218"/>
          </a:xfrm>
        </p:spPr>
        <p:txBody>
          <a:bodyPr/>
          <a:lstStyle/>
          <a:p>
            <a:r>
              <a:rPr lang="en-US" dirty="0" smtClean="0"/>
              <a:t>Classification and Identification of Microorganisms</a:t>
            </a:r>
            <a:endParaRPr lang="en-US" dirty="0"/>
          </a:p>
        </p:txBody>
      </p:sp>
      <p:sp>
        <p:nvSpPr>
          <p:cNvPr id="13414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Taxonomic and Identifying Characteristics</a:t>
            </a:r>
          </a:p>
          <a:p>
            <a:pPr lvl="1"/>
            <a:r>
              <a:rPr lang="en-US" dirty="0" smtClean="0"/>
              <a:t>Analysis of Nucleic Acids</a:t>
            </a:r>
          </a:p>
          <a:p>
            <a:pPr lvl="2"/>
            <a:r>
              <a:rPr lang="en-US" dirty="0" smtClean="0"/>
              <a:t>Nucleic acid sequence can be used to classify and identify microbes</a:t>
            </a:r>
          </a:p>
          <a:p>
            <a:pPr lvl="2"/>
            <a:r>
              <a:rPr lang="en-US" dirty="0" smtClean="0"/>
              <a:t>Prokaryotic taxonomy now includes the </a:t>
            </a:r>
            <a:r>
              <a:rPr lang="en-US" i="1" dirty="0" smtClean="0"/>
              <a:t>G + C content</a:t>
            </a:r>
            <a:r>
              <a:rPr lang="en-US" dirty="0" smtClean="0"/>
              <a:t> of an organism</a:t>
            </a:r>
            <a:r>
              <a:rPr lang="fr-FR" dirty="0" smtClean="0"/>
              <a:t>'</a:t>
            </a:r>
            <a:r>
              <a:rPr lang="en-US" dirty="0" smtClean="0"/>
              <a:t>s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latin typeface="+mn-lt"/>
              </a:rPr>
              <a:t>Light </a:t>
            </a:r>
            <a:r>
              <a:rPr lang="en-US" sz="1800" b="1" dirty="0" smtClean="0">
                <a:latin typeface="+mn-lt"/>
              </a:rPr>
              <a:t>refraction and image magnification by a </a:t>
            </a:r>
            <a:r>
              <a:rPr lang="en-US" sz="1800" b="1" u="sng" dirty="0" smtClean="0">
                <a:latin typeface="+mn-lt"/>
              </a:rPr>
              <a:t>convex</a:t>
            </a:r>
            <a:r>
              <a:rPr lang="en-US" sz="1800" b="1" dirty="0" smtClean="0">
                <a:latin typeface="+mn-lt"/>
              </a:rPr>
              <a:t> glass lens.</a:t>
            </a:r>
            <a:endParaRPr lang="en-US" sz="1800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685800"/>
            <a:ext cx="723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bends when it interacts with matter - </a:t>
            </a:r>
            <a:r>
              <a:rPr lang="en-US" u="sng" dirty="0" smtClean="0"/>
              <a:t>refraction</a:t>
            </a:r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757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342900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surface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648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latin typeface="+mn-lt"/>
              </a:rPr>
              <a:t>Figure </a:t>
            </a:r>
            <a:r>
              <a:rPr lang="en-US" sz="1800" b="1" dirty="0" smtClean="0">
                <a:latin typeface="+mn-lt"/>
              </a:rPr>
              <a:t>4.2 </a:t>
            </a:r>
            <a:r>
              <a:rPr lang="en-US" sz="1800" b="1" dirty="0">
                <a:latin typeface="+mn-lt"/>
              </a:rPr>
              <a:t>Light </a:t>
            </a:r>
            <a:r>
              <a:rPr lang="en-US" sz="1800" b="1" dirty="0" smtClean="0">
                <a:latin typeface="+mn-lt"/>
              </a:rPr>
              <a:t>refraction and image magnification by a </a:t>
            </a:r>
            <a:r>
              <a:rPr lang="en-US" sz="1800" b="1" u="sng" dirty="0" smtClean="0">
                <a:latin typeface="+mn-lt"/>
              </a:rPr>
              <a:t>convex</a:t>
            </a:r>
            <a:r>
              <a:rPr lang="en-US" sz="1800" b="1" dirty="0" smtClean="0">
                <a:latin typeface="+mn-lt"/>
              </a:rPr>
              <a:t> glass lens.</a:t>
            </a:r>
            <a:endParaRPr lang="en-US" sz="1800" b="1" dirty="0">
              <a:latin typeface="+mn-lt"/>
            </a:endParaRPr>
          </a:p>
        </p:txBody>
      </p:sp>
      <p:pic>
        <p:nvPicPr>
          <p:cNvPr id="2" name="Picture 1" descr="04_02_Figure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>
          <a:xfrm>
            <a:off x="304800" y="1066800"/>
            <a:ext cx="6891983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3429000"/>
            <a:ext cx="2362200" cy="1938992"/>
          </a:xfrm>
          <a:prstGeom prst="rect">
            <a:avLst/>
          </a:prstGeom>
          <a:solidFill>
            <a:srgbClr val="D6B628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happens to intense light as it is spread out to magnify an image??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85800"/>
            <a:ext cx="7234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Light bends when it interacts with matter - </a:t>
            </a:r>
            <a:r>
              <a:rPr lang="en-US" u="sng" dirty="0" smtClean="0"/>
              <a:t>refraction</a:t>
            </a:r>
            <a:endParaRPr lang="en-US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6172200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curved surface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9081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270522" y="669925"/>
            <a:ext cx="8537575" cy="2149475"/>
          </a:xfrm>
        </p:spPr>
        <p:txBody>
          <a:bodyPr/>
          <a:lstStyle/>
          <a:p>
            <a:r>
              <a:rPr lang="en-US" b="1" dirty="0" smtClean="0"/>
              <a:t>General Principles of Microscopy</a:t>
            </a:r>
          </a:p>
          <a:p>
            <a:pPr lvl="1"/>
            <a:r>
              <a:rPr lang="en-US" b="1" dirty="0" smtClean="0"/>
              <a:t>Resolution</a:t>
            </a:r>
          </a:p>
          <a:p>
            <a:pPr lvl="2"/>
            <a:r>
              <a:rPr lang="en-US" u="sng" dirty="0" smtClean="0"/>
              <a:t>Ability to distinguish two points that are close together</a:t>
            </a:r>
          </a:p>
          <a:p>
            <a:pPr lvl="2"/>
            <a:r>
              <a:rPr lang="en-US" dirty="0" smtClean="0"/>
              <a:t>The better the resolution, the better two nearby objects are distinguished from one another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2717624"/>
            <a:ext cx="8475370" cy="1737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31" y="4356842"/>
            <a:ext cx="8542469" cy="242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Microscopy</a:t>
            </a:r>
            <a:endParaRPr lang="en-US" dirty="0"/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763588"/>
            <a:ext cx="8537575" cy="2055812"/>
          </a:xfrm>
        </p:spPr>
        <p:txBody>
          <a:bodyPr/>
          <a:lstStyle/>
          <a:p>
            <a:r>
              <a:rPr lang="en-US" b="1" dirty="0" smtClean="0"/>
              <a:t>General Principles of Microscopy</a:t>
            </a:r>
          </a:p>
          <a:p>
            <a:pPr lvl="1"/>
            <a:r>
              <a:rPr lang="en-US" dirty="0" smtClean="0"/>
              <a:t>Resolution</a:t>
            </a:r>
          </a:p>
          <a:p>
            <a:pPr lvl="2"/>
            <a:r>
              <a:rPr lang="en-US" dirty="0" smtClean="0"/>
              <a:t>Ability to distinguish two points that are close together</a:t>
            </a:r>
          </a:p>
          <a:p>
            <a:pPr lvl="2"/>
            <a:r>
              <a:rPr lang="en-US" u="sng" dirty="0" smtClean="0"/>
              <a:t>The better the resolution, the better two nearby objects are distinguished from one another when they are really close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693" y="2953636"/>
            <a:ext cx="6096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1876</Words>
  <Application>Microsoft Office PowerPoint</Application>
  <PresentationFormat>On-screen Show (4:3)</PresentationFormat>
  <Paragraphs>339</Paragraphs>
  <Slides>58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Calibri</vt:lpstr>
      <vt:lpstr>Comic Sans MS</vt:lpstr>
      <vt:lpstr>Times</vt:lpstr>
      <vt:lpstr>Times New Roman</vt:lpstr>
      <vt:lpstr>Wingdings</vt:lpstr>
      <vt:lpstr>ヒラギノ角ゴ Pro W3</vt:lpstr>
      <vt:lpstr>Blank Presentation</vt:lpstr>
      <vt:lpstr>Microbiology</vt:lpstr>
      <vt:lpstr>Table 4.1  Metric Units of Length</vt:lpstr>
      <vt:lpstr>PowerPoint Presentation</vt:lpstr>
      <vt:lpstr>WAVELENGTH OF LIGHT - The electromagnetic spectrum.</vt:lpstr>
      <vt:lpstr>Why wavelength matters</vt:lpstr>
      <vt:lpstr>Light refraction and image magnification by a convex glass lens.</vt:lpstr>
      <vt:lpstr>Figure 4.2 Light refraction and image magnification by a convex glass lens.</vt:lpstr>
      <vt:lpstr>Microscopy</vt:lpstr>
      <vt:lpstr>Microscopy</vt:lpstr>
      <vt:lpstr>Figure 4.3  The limits of resolution (and some representative objects within those ranges) of the human eye and of various types of microscopes.</vt:lpstr>
      <vt:lpstr>General Principles of Microscopy </vt:lpstr>
      <vt:lpstr>Microscopy</vt:lpstr>
      <vt:lpstr>Microscopy</vt:lpstr>
      <vt:lpstr>Figure 4.4  A bright-field compound light microscope.</vt:lpstr>
      <vt:lpstr>Figure 4.5  The effect of immersion oil on resolution.</vt:lpstr>
      <vt:lpstr>Microscopy</vt:lpstr>
      <vt:lpstr>Microscopy</vt:lpstr>
      <vt:lpstr>PowerPoint Presentation</vt:lpstr>
      <vt:lpstr>Figure 4.6  Four kinds of light microscopy.</vt:lpstr>
      <vt:lpstr>Microscopy</vt:lpstr>
      <vt:lpstr>Figure 4.7  Fluorescence microscopy.</vt:lpstr>
      <vt:lpstr>Figure 4.8  Immunofluorescence.</vt:lpstr>
      <vt:lpstr>PowerPoint Presentation</vt:lpstr>
      <vt:lpstr>Microscopy</vt:lpstr>
      <vt:lpstr>Figure 4.10  A transmission electron microscope (TEM).</vt:lpstr>
      <vt:lpstr>Figure 4.11  Scanning electron microscope (SEM) images.</vt:lpstr>
      <vt:lpstr>Table 4.2  Comparison of Types of Microscopes (1 of 3)</vt:lpstr>
      <vt:lpstr>Table 4.2  Comparison of Types of Microscopes (2 of 3)</vt:lpstr>
      <vt:lpstr>Staining</vt:lpstr>
      <vt:lpstr>Figure 4.13  Preparing a specimen for staining.</vt:lpstr>
      <vt:lpstr>Staining</vt:lpstr>
      <vt:lpstr>Simple Staining</vt:lpstr>
      <vt:lpstr>Figure 4.14  Simple stains.</vt:lpstr>
      <vt:lpstr>Differential Staining – SUMMARY SLIDE</vt:lpstr>
      <vt:lpstr>PowerPoint Presentation</vt:lpstr>
      <vt:lpstr>Figure 4.15  The Gram staining procedure.</vt:lpstr>
      <vt:lpstr>Figure 4.16  Ziehl-Neelsen acid-fast stain.</vt:lpstr>
      <vt:lpstr>Figure 4.17  Schaeffer-Fulton endospore stain of Bacillus anthracis.</vt:lpstr>
      <vt:lpstr>Special staining</vt:lpstr>
      <vt:lpstr>Figure 4.18  Negative (capsule) stain of Klebsiella pneumoniae.</vt:lpstr>
      <vt:lpstr>Figure 4.19  Flagellar stain of Proteus vulgaris.</vt:lpstr>
      <vt:lpstr>Table 4.3  Some Stains Used for Light Microscopy</vt:lpstr>
      <vt:lpstr>PowerPoint Presentation</vt:lpstr>
      <vt:lpstr>Classification and Identification of Microorganisms</vt:lpstr>
      <vt:lpstr>Classification and Identification of Microorganisms</vt:lpstr>
      <vt:lpstr>Figure 4.20  Levels in a taxonomic scheme.</vt:lpstr>
      <vt:lpstr>Classification and Identification of Microorganisms</vt:lpstr>
      <vt:lpstr>Classification and Identification of Microorganisms</vt:lpstr>
      <vt:lpstr>SUMMARY SLIDE</vt:lpstr>
      <vt:lpstr>Classification and Identification of Microorganisms</vt:lpstr>
      <vt:lpstr>Classification and Identification of Microorganisms</vt:lpstr>
      <vt:lpstr>Figure 4.21  Two biochemical tests for identifying bacteria.</vt:lpstr>
      <vt:lpstr>Figure 4.22  One tool for the rapid identification of bacteria, the automated MicroScan system. (DO NOT NEED TO KNOW THIS)</vt:lpstr>
      <vt:lpstr>Classification and Identification of Microorganisms</vt:lpstr>
      <vt:lpstr>Figure 4.23  An agglutination test, one type of serological test.</vt:lpstr>
      <vt:lpstr>Classification and Identification of Microorganisms</vt:lpstr>
      <vt:lpstr>Figure 4.24  Phage typing.</vt:lpstr>
      <vt:lpstr>Classification and Identification of Microorganisms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Christopher D. Krause</cp:lastModifiedBy>
  <cp:revision>203</cp:revision>
  <cp:lastPrinted>2017-03-01T19:35:16Z</cp:lastPrinted>
  <dcterms:created xsi:type="dcterms:W3CDTF">2017-03-03T21:53:27Z</dcterms:created>
  <dcterms:modified xsi:type="dcterms:W3CDTF">2018-07-02T14:46:31Z</dcterms:modified>
</cp:coreProperties>
</file>