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5" r:id="rId2"/>
  </p:sldMasterIdLst>
  <p:notesMasterIdLst>
    <p:notesMasterId r:id="rId47"/>
  </p:notesMasterIdLst>
  <p:handoutMasterIdLst>
    <p:handoutMasterId r:id="rId48"/>
  </p:handoutMasterIdLst>
  <p:sldIdLst>
    <p:sldId id="659" r:id="rId3"/>
    <p:sldId id="325" r:id="rId4"/>
    <p:sldId id="572" r:id="rId5"/>
    <p:sldId id="666" r:id="rId6"/>
    <p:sldId id="573" r:id="rId7"/>
    <p:sldId id="649" r:id="rId8"/>
    <p:sldId id="574" r:id="rId9"/>
    <p:sldId id="650" r:id="rId10"/>
    <p:sldId id="575" r:id="rId11"/>
    <p:sldId id="576" r:id="rId12"/>
    <p:sldId id="578" r:id="rId13"/>
    <p:sldId id="579" r:id="rId14"/>
    <p:sldId id="580" r:id="rId15"/>
    <p:sldId id="583" r:id="rId16"/>
    <p:sldId id="651" r:id="rId17"/>
    <p:sldId id="653" r:id="rId18"/>
    <p:sldId id="654" r:id="rId19"/>
    <p:sldId id="584" r:id="rId20"/>
    <p:sldId id="585" r:id="rId21"/>
    <p:sldId id="587" r:id="rId22"/>
    <p:sldId id="588" r:id="rId23"/>
    <p:sldId id="591" r:id="rId24"/>
    <p:sldId id="592" r:id="rId25"/>
    <p:sldId id="595" r:id="rId26"/>
    <p:sldId id="596" r:id="rId27"/>
    <p:sldId id="600" r:id="rId28"/>
    <p:sldId id="597" r:id="rId29"/>
    <p:sldId id="598" r:id="rId30"/>
    <p:sldId id="599" r:id="rId31"/>
    <p:sldId id="601" r:id="rId32"/>
    <p:sldId id="603" r:id="rId33"/>
    <p:sldId id="604" r:id="rId34"/>
    <p:sldId id="606" r:id="rId35"/>
    <p:sldId id="607" r:id="rId36"/>
    <p:sldId id="663" r:id="rId37"/>
    <p:sldId id="609" r:id="rId38"/>
    <p:sldId id="612" r:id="rId39"/>
    <p:sldId id="658" r:id="rId40"/>
    <p:sldId id="610" r:id="rId41"/>
    <p:sldId id="611" r:id="rId42"/>
    <p:sldId id="662" r:id="rId43"/>
    <p:sldId id="614" r:id="rId44"/>
    <p:sldId id="617" r:id="rId45"/>
    <p:sldId id="620" r:id="rId46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42">
          <p15:clr>
            <a:srgbClr val="A4A3A4"/>
          </p15:clr>
        </p15:guide>
        <p15:guide id="2" orient="horz" pos="960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orient="horz" pos="1254">
          <p15:clr>
            <a:srgbClr val="A4A3A4"/>
          </p15:clr>
        </p15:guide>
        <p15:guide id="5" pos="480">
          <p15:clr>
            <a:srgbClr val="A4A3A4"/>
          </p15:clr>
        </p15:guide>
        <p15:guide id="6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2263"/>
    <a:srgbClr val="D6B628"/>
    <a:srgbClr val="5B3163"/>
    <a:srgbClr val="A0CBD1"/>
    <a:srgbClr val="45A1AC"/>
    <a:srgbClr val="533F7A"/>
    <a:srgbClr val="FF6600"/>
    <a:srgbClr val="015D34"/>
    <a:srgbClr val="00ACF7"/>
    <a:srgbClr val="00AC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50" autoAdjust="0"/>
    <p:restoredTop sz="94750" autoAdjust="0"/>
  </p:normalViewPr>
  <p:slideViewPr>
    <p:cSldViewPr>
      <p:cViewPr varScale="1">
        <p:scale>
          <a:sx n="75" d="100"/>
          <a:sy n="75" d="100"/>
        </p:scale>
        <p:origin x="1092" y="56"/>
      </p:cViewPr>
      <p:guideLst>
        <p:guide orient="horz" pos="342"/>
        <p:guide orient="horz" pos="960"/>
        <p:guide orient="horz" pos="2160"/>
        <p:guide orient="horz" pos="1254"/>
        <p:guide pos="480"/>
        <p:guide pos="2880"/>
      </p:guideLst>
    </p:cSldViewPr>
  </p:slideViewPr>
  <p:outlineViewPr>
    <p:cViewPr>
      <p:scale>
        <a:sx n="33" d="100"/>
        <a:sy n="33" d="100"/>
      </p:scale>
      <p:origin x="0" y="163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0" d="100"/>
          <a:sy n="110" d="100"/>
        </p:scale>
        <p:origin x="-5136" y="-10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01E7FE9-2BCF-4B85-8A69-38998C67795F}" type="datetimeFigureOut">
              <a:rPr lang="en-US" smtClean="0"/>
              <a:pPr/>
              <a:t>8/5/2019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5550C15-61B0-41A4-AFBA-859D79CEDA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32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42B7851-FA3F-1543-9FAB-DCD902E6CB3B}" type="datetimeFigureOut">
              <a:rPr lang="en-US" smtClean="0"/>
              <a:pPr/>
              <a:t>8/5/2019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A43212C-D7EE-654D-94D3-6D73D6894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48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429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44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13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477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2312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15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6511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451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17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8248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18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8609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19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0387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20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9936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21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945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3087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1006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23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1644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751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25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7547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26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8870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27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0807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28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3407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29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7540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30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7450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31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83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5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1267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3165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33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5786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4994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36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7711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37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617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38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1598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39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333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40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082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3991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43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694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6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9073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50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738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8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962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9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169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10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167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361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 userDrawn="1"/>
        </p:nvSpPr>
        <p:spPr bwMode="auto">
          <a:xfrm>
            <a:off x="6096000" y="274638"/>
            <a:ext cx="3043238" cy="155427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900" dirty="0"/>
              <a:t>PowerPoint</a:t>
            </a:r>
            <a:r>
              <a:rPr lang="en-US" sz="1900" baseline="30000" dirty="0"/>
              <a:t>®</a:t>
            </a:r>
            <a:r>
              <a:rPr lang="en-US" sz="1900" dirty="0"/>
              <a:t> Lecture </a:t>
            </a:r>
            <a:r>
              <a:rPr lang="en-US" sz="1900" dirty="0" smtClean="0"/>
              <a:t>Presentations prepared by</a:t>
            </a:r>
          </a:p>
          <a:p>
            <a:r>
              <a:rPr lang="en-US" sz="1900" dirty="0" smtClean="0"/>
              <a:t>Mindy Miller-Kittrell,</a:t>
            </a:r>
          </a:p>
          <a:p>
            <a:r>
              <a:rPr lang="en-US" sz="1900" dirty="0" smtClean="0"/>
              <a:t>North Carolina State University</a:t>
            </a:r>
          </a:p>
        </p:txBody>
      </p:sp>
      <p:sp>
        <p:nvSpPr>
          <p:cNvPr id="9" name="Text Box 7"/>
          <p:cNvSpPr txBox="1">
            <a:spLocks noChangeArrowheads="1"/>
          </p:cNvSpPr>
          <p:nvPr userDrawn="1"/>
        </p:nvSpPr>
        <p:spPr bwMode="auto">
          <a:xfrm>
            <a:off x="6099048" y="2741613"/>
            <a:ext cx="1670050" cy="504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ct val="50000"/>
              </a:spcAft>
              <a:buClr>
                <a:srgbClr val="669900"/>
              </a:buClr>
              <a:buFont typeface="Wingdings" charset="0"/>
              <a:buNone/>
            </a:pPr>
            <a:r>
              <a:rPr lang="en-US" sz="1800" b="1" dirty="0"/>
              <a:t>C H A P T E R</a:t>
            </a:r>
          </a:p>
        </p:txBody>
      </p:sp>
      <p:sp>
        <p:nvSpPr>
          <p:cNvPr id="3084" name="Rectangle 12"/>
          <p:cNvSpPr>
            <a:spLocks noChangeArrowheads="1"/>
          </p:cNvSpPr>
          <p:nvPr userDrawn="1"/>
        </p:nvSpPr>
        <p:spPr bwMode="auto">
          <a:xfrm>
            <a:off x="5730875" y="4011613"/>
            <a:ext cx="2895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3200" dirty="0">
              <a:solidFill>
                <a:srgbClr val="00ACF7"/>
              </a:solidFill>
            </a:endParaRPr>
          </a:p>
        </p:txBody>
      </p:sp>
      <p:pic>
        <p:nvPicPr>
          <p:cNvPr id="2" name="Picture 1" descr="BAUM7206_05_cvrmech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742395" cy="6553201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 userDrawn="1"/>
        </p:nvSpPr>
        <p:spPr bwMode="gray">
          <a:xfrm>
            <a:off x="87313" y="6611112"/>
            <a:ext cx="5399087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r>
              <a:rPr lang="en-GB" sz="900" dirty="0">
                <a:cs typeface="Arial" charset="0"/>
              </a:rPr>
              <a:t>© </a:t>
            </a:r>
            <a:r>
              <a:rPr lang="en-GB" sz="900" dirty="0" smtClean="0">
                <a:cs typeface="Arial" charset="0"/>
              </a:rPr>
              <a:t>2018 </a:t>
            </a:r>
            <a:r>
              <a:rPr lang="en-GB" sz="900" dirty="0">
                <a:cs typeface="Arial" charset="0"/>
              </a:rPr>
              <a:t>Pearson Education, Inc.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88660CC-9F6E-4911-A88C-A62B14D047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6248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FACB9A4-1FAE-4AA4-9A97-8B2501D2F6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31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B51FC1E-FFA8-434C-85C2-B0C21A1BA2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7623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0DDBEE7-1565-4FFF-A057-E48B2234EE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87781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EAF522E-C7D0-4477-8BAF-5B2CB9184A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87625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5853153-2B84-4493-A085-C19C6F3606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58212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DF8CDF5-2B29-450C-91D4-CB67C43D4A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867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buClr>
                <a:schemeClr val="accent2"/>
              </a:buClr>
              <a:defRPr/>
            </a:lvl2pPr>
            <a:lvl3pPr>
              <a:lnSpc>
                <a:spcPct val="100000"/>
              </a:lnSpc>
              <a:buClr>
                <a:schemeClr val="accent2"/>
              </a:buClr>
              <a:defRPr/>
            </a:lvl3pPr>
            <a:lvl4pPr>
              <a:lnSpc>
                <a:spcPct val="100000"/>
              </a:lnSpc>
              <a:buClr>
                <a:schemeClr val="accent2"/>
              </a:buClr>
              <a:defRPr/>
            </a:lvl4pPr>
            <a:lvl5pPr>
              <a:lnSpc>
                <a:spcPct val="100000"/>
              </a:lnSpc>
              <a:buClr>
                <a:schemeClr val="accent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76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2575" y="90488"/>
            <a:ext cx="8861425" cy="1077218"/>
          </a:xfrm>
        </p:spPr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554094"/>
            <a:ext cx="8537575" cy="4770505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354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068388"/>
            <a:ext cx="4192588" cy="5256212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068388"/>
            <a:ext cx="4192587" cy="5256212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831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2575" y="90488"/>
            <a:ext cx="8861425" cy="1077218"/>
          </a:xfrm>
        </p:spPr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545214"/>
            <a:ext cx="4192588" cy="4779385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545336"/>
            <a:ext cx="4192587" cy="4782312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22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ea typeface="ＭＳ Ｐゴシック" pitchFamily="84" charset="-128"/>
              <a:cs typeface="+mn-cs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ea typeface="ＭＳ Ｐゴシック" pitchFamily="84" charset="-128"/>
              <a:cs typeface="+mn-cs"/>
            </a:endParaRPr>
          </a:p>
        </p:txBody>
      </p:sp>
      <p:sp>
        <p:nvSpPr>
          <p:cNvPr id="6" name="Rectangle 12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0731B">
              <a:alpha val="6588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mtClean="0">
              <a:solidFill>
                <a:prstClr val="white"/>
              </a:solidFill>
              <a:cs typeface="+mn-cs"/>
            </a:endParaRPr>
          </a:p>
        </p:txBody>
      </p:sp>
      <p:pic>
        <p:nvPicPr>
          <p:cNvPr id="7" name="Picture 12" descr="71271Bauman3e_thumbnail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03200"/>
            <a:ext cx="5610225" cy="633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 userDrawn="1"/>
        </p:nvSpPr>
        <p:spPr bwMode="auto">
          <a:xfrm>
            <a:off x="73025" y="6556375"/>
            <a:ext cx="28225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smtClean="0">
                <a:solidFill>
                  <a:prstClr val="white"/>
                </a:solidFill>
                <a:latin typeface="Times New Roman" panose="02020603050405020304" pitchFamily="18" charset="0"/>
                <a:cs typeface="+mn-cs"/>
              </a:rPr>
              <a:t>© 2012 Pearson Education Inc.</a:t>
            </a:r>
          </a:p>
        </p:txBody>
      </p:sp>
      <p:sp>
        <p:nvSpPr>
          <p:cNvPr id="10" name="Text Box 10"/>
          <p:cNvSpPr txBox="1">
            <a:spLocks noChangeArrowheads="1"/>
          </p:cNvSpPr>
          <p:nvPr userDrawn="1"/>
        </p:nvSpPr>
        <p:spPr bwMode="auto">
          <a:xfrm>
            <a:off x="5792788" y="6278563"/>
            <a:ext cx="2817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smtClean="0">
                <a:solidFill>
                  <a:prstClr val="white"/>
                </a:solidFill>
                <a:latin typeface="Times New Roman" panose="02020603050405020304" pitchFamily="18" charset="0"/>
                <a:cs typeface="+mn-cs"/>
              </a:rPr>
              <a:t>Lecture prepared by Mindy Miller-Kittrell</a:t>
            </a:r>
          </a:p>
          <a:p>
            <a:r>
              <a:rPr lang="en-US" altLang="en-US" sz="1200" i="1" smtClean="0">
                <a:solidFill>
                  <a:prstClr val="white"/>
                </a:solidFill>
                <a:latin typeface="Times New Roman" panose="02020603050405020304" pitchFamily="18" charset="0"/>
                <a:cs typeface="+mn-cs"/>
              </a:rPr>
              <a:t>North Carolina State University</a:t>
            </a: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9EE1583-5B6A-4CF3-9318-30E12FF81C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38536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C7FC273-39A9-454A-BEC2-8A796DA066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699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ea typeface="ＭＳ Ｐゴシック" pitchFamily="84" charset="-128"/>
              <a:cs typeface="+mn-cs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ea typeface="ＭＳ Ｐゴシック" pitchFamily="8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21AF6EF-39A9-463F-9794-A6DEA2A7D9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01898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E54D80D-7C7E-467D-BB9B-E0B26A6B86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1166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90488"/>
            <a:ext cx="9144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1625" y="1068388"/>
            <a:ext cx="853757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2"/>
          <p:cNvSpPr>
            <a:spLocks/>
          </p:cNvSpPr>
          <p:nvPr userDrawn="1"/>
        </p:nvSpPr>
        <p:spPr bwMode="auto">
          <a:xfrm>
            <a:off x="0" y="0"/>
            <a:ext cx="9153144" cy="152400"/>
          </a:xfrm>
          <a:prstGeom prst="rect">
            <a:avLst/>
          </a:prstGeom>
          <a:solidFill>
            <a:srgbClr val="D6B628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endParaRPr lang="en-US" sz="3200" dirty="0"/>
          </a:p>
        </p:txBody>
      </p:sp>
      <p:sp>
        <p:nvSpPr>
          <p:cNvPr id="109570" name="Rectangle 2"/>
          <p:cNvSpPr>
            <a:spLocks noChangeArrowheads="1"/>
          </p:cNvSpPr>
          <p:nvPr/>
        </p:nvSpPr>
        <p:spPr bwMode="gray">
          <a:xfrm>
            <a:off x="87313" y="6611112"/>
            <a:ext cx="5399087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r>
              <a:rPr lang="en-GB" sz="900" dirty="0">
                <a:cs typeface="Arial" charset="0"/>
              </a:rPr>
              <a:t>© </a:t>
            </a:r>
            <a:r>
              <a:rPr lang="en-GB" sz="900" dirty="0" smtClean="0">
                <a:cs typeface="Arial" charset="0"/>
              </a:rPr>
              <a:t>2018 </a:t>
            </a:r>
            <a:r>
              <a:rPr lang="en-GB" sz="900" dirty="0">
                <a:cs typeface="Arial" charset="0"/>
              </a:rPr>
              <a:t>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2" r:id="rId4"/>
    <p:sldLayoutId id="2147483654" r:id="rId5"/>
  </p:sldLayoutIdLst>
  <p:timing>
    <p:tnLst>
      <p:par>
        <p:cTn id="1" dur="indefinite" restart="never" nodeType="tmRoot"/>
      </p:par>
    </p:tnLst>
  </p:timing>
  <p:txStyles>
    <p:titleStyle>
      <a:lvl1pPr marL="287338" indent="0" algn="l" rtl="0" fontAlgn="base">
        <a:spcBef>
          <a:spcPct val="0"/>
        </a:spcBef>
        <a:spcAft>
          <a:spcPct val="0"/>
        </a:spcAft>
        <a:defRPr sz="3200">
          <a:solidFill>
            <a:srgbClr val="54226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89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ea typeface="ＭＳ Ｐゴシック" pitchFamily="84" charset="-128"/>
              <a:cs typeface="+mn-cs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ea typeface="ＭＳ Ｐゴシック" pitchFamily="84" charset="-128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  <a:latin typeface="Arial" charset="0"/>
                <a:ea typeface="ＭＳ Ｐゴシック" pitchFamily="84" charset="-128"/>
              </a:defRPr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  <a:cs typeface="+mn-cs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  <a:latin typeface="Arial" charset="0"/>
                <a:ea typeface="ＭＳ Ｐゴシック" pitchFamily="84" charset="-128"/>
              </a:defRPr>
            </a:lvl1pPr>
          </a:lstStyle>
          <a:p>
            <a:pPr>
              <a:defRPr/>
            </a:pPr>
            <a:endParaRPr lang="en-US">
              <a:solidFill>
                <a:srgbClr val="D4D2D0">
                  <a:shade val="50000"/>
                </a:srgbClr>
              </a:solidFill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solidFill>
                  <a:srgbClr val="9B9A98"/>
                </a:solidFill>
              </a:defRPr>
            </a:lvl1pPr>
          </a:lstStyle>
          <a:p>
            <a:pPr>
              <a:defRPr/>
            </a:pPr>
            <a:fld id="{3B336C51-B880-4F3D-98B4-F7B9F37D23EA}" type="slidenum"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3970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Tempus Sans ITC" panose="04020404030D07020202" pitchFamily="82" charset="0"/>
          <a:ea typeface="ＭＳ Ｐゴシック" panose="020B060007020508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Tempus Sans ITC" panose="04020404030D07020202" pitchFamily="82" charset="0"/>
          <a:ea typeface="ＭＳ Ｐゴシック" panose="020B060007020508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Tempus Sans ITC" panose="04020404030D07020202" pitchFamily="82" charset="0"/>
          <a:ea typeface="ＭＳ Ｐゴシック" panose="020B060007020508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Tempus Sans ITC" panose="04020404030D07020202" pitchFamily="82" charset="0"/>
          <a:ea typeface="ＭＳ Ｐゴシック" panose="020B0600070205080204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Tempus Sans ITC" panose="04020404030D07020202" pitchFamily="82" charset="0"/>
          <a:ea typeface="ＭＳ Ｐゴシック" panose="020B0600070205080204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Tempus Sans ITC" panose="04020404030D07020202" pitchFamily="82" charset="0"/>
          <a:ea typeface="ＭＳ Ｐゴシック" panose="020B0600070205080204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Tempus Sans ITC" panose="04020404030D07020202" pitchFamily="82" charset="0"/>
          <a:ea typeface="ＭＳ Ｐゴシック" panose="020B0600070205080204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Tempus Sans ITC" panose="04020404030D07020202" pitchFamily="82" charset="0"/>
          <a:ea typeface="ＭＳ Ｐゴシック" panose="020B0600070205080204" pitchFamily="34" charset="-128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panose="020B0604020202020204" pitchFamily="34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anose="020B0604020202020204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f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Microbiology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Chapter 24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Diseases of the </a:t>
            </a:r>
            <a:r>
              <a:rPr lang="en-US" dirty="0" smtClean="0"/>
              <a:t>Urinary </a:t>
            </a:r>
            <a:r>
              <a:rPr lang="en-US" dirty="0" smtClean="0"/>
              <a:t>and Reproductive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82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Structures of the Urinary and Reproductive Systems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524000"/>
            <a:ext cx="8308975" cy="4804608"/>
          </a:xfrm>
        </p:spPr>
        <p:txBody>
          <a:bodyPr/>
          <a:lstStyle/>
          <a:p>
            <a:r>
              <a:rPr lang="en-US" b="1" dirty="0"/>
              <a:t>Microbiome of the Urinary and Reproductive Systems</a:t>
            </a:r>
          </a:p>
          <a:p>
            <a:pPr lvl="1"/>
            <a:r>
              <a:rPr lang="en-US" dirty="0" smtClean="0"/>
              <a:t>UTI – urinary tract infection</a:t>
            </a:r>
          </a:p>
          <a:p>
            <a:pPr lvl="1"/>
            <a:r>
              <a:rPr lang="en-US" dirty="0" smtClean="0"/>
              <a:t>Microorganisms </a:t>
            </a:r>
            <a:r>
              <a:rPr lang="en-US" dirty="0"/>
              <a:t>in the urethra can move up to infect the </a:t>
            </a:r>
            <a:r>
              <a:rPr lang="en-US" dirty="0" smtClean="0"/>
              <a:t>kidneys.</a:t>
            </a:r>
          </a:p>
          <a:p>
            <a:pPr lvl="1"/>
            <a:r>
              <a:rPr lang="en-US" u="sng" dirty="0" smtClean="0"/>
              <a:t>Urination</a:t>
            </a:r>
            <a:r>
              <a:rPr lang="en-US" dirty="0" smtClean="0"/>
              <a:t> is the primary method of expelling pathogens and microbes from the kidney, ureters, bladder, and urethra</a:t>
            </a:r>
          </a:p>
          <a:p>
            <a:pPr lvl="2"/>
            <a:r>
              <a:rPr lang="en-US" dirty="0" smtClean="0"/>
              <a:t>reduced water intake can </a:t>
            </a:r>
            <a:r>
              <a:rPr lang="en-US" smtClean="0"/>
              <a:t>promote UTIs</a:t>
            </a:r>
            <a:endParaRPr lang="en-US" dirty="0"/>
          </a:p>
          <a:p>
            <a:pPr lvl="1"/>
            <a:r>
              <a:rPr lang="en-US" dirty="0"/>
              <a:t>Opportunistic and sexually transmitted microbes can infect the reproductive </a:t>
            </a:r>
            <a:r>
              <a:rPr lang="en-US" dirty="0" smtClean="0"/>
              <a:t>system.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64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76200"/>
            <a:ext cx="9144000" cy="584775"/>
          </a:xfrm>
        </p:spPr>
        <p:txBody>
          <a:bodyPr/>
          <a:lstStyle/>
          <a:p>
            <a:r>
              <a:rPr lang="en-US" b="1" dirty="0"/>
              <a:t>Bacterial Diseases of the Urinary Systems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611188"/>
            <a:ext cx="8308975" cy="6170612"/>
          </a:xfrm>
        </p:spPr>
        <p:txBody>
          <a:bodyPr/>
          <a:lstStyle/>
          <a:p>
            <a:r>
              <a:rPr lang="en-US" b="1" dirty="0"/>
              <a:t>Bacterial Urinary Tract </a:t>
            </a:r>
            <a:r>
              <a:rPr lang="en-US" b="1" dirty="0" smtClean="0"/>
              <a:t>Infections (UTIs)</a:t>
            </a:r>
            <a:endParaRPr lang="en-US" b="1" dirty="0"/>
          </a:p>
          <a:p>
            <a:pPr lvl="1"/>
            <a:r>
              <a:rPr lang="en-US" dirty="0"/>
              <a:t>Signs and symptoms</a:t>
            </a:r>
          </a:p>
          <a:p>
            <a:pPr lvl="2"/>
            <a:r>
              <a:rPr lang="en-US" dirty="0"/>
              <a:t>Frequent, urgent, painful urination </a:t>
            </a:r>
          </a:p>
          <a:p>
            <a:pPr lvl="2"/>
            <a:r>
              <a:rPr lang="en-US" dirty="0"/>
              <a:t>Urine may be cloudy with foul odor</a:t>
            </a:r>
          </a:p>
          <a:p>
            <a:pPr lvl="1"/>
            <a:r>
              <a:rPr lang="en-US" dirty="0"/>
              <a:t>Pathogens and virulence factors</a:t>
            </a:r>
          </a:p>
          <a:p>
            <a:pPr lvl="2"/>
            <a:r>
              <a:rPr lang="en-US" dirty="0"/>
              <a:t>Enteric bacteria are the most common </a:t>
            </a:r>
            <a:r>
              <a:rPr lang="en-US" dirty="0" smtClean="0"/>
              <a:t>cause</a:t>
            </a:r>
          </a:p>
          <a:p>
            <a:pPr lvl="3"/>
            <a:r>
              <a:rPr lang="en-US" i="1" dirty="0" smtClean="0"/>
              <a:t>Escherichia </a:t>
            </a:r>
            <a:r>
              <a:rPr lang="en-US" i="1" dirty="0"/>
              <a:t>coli</a:t>
            </a:r>
            <a:r>
              <a:rPr lang="en-US" dirty="0"/>
              <a:t> causes most cases</a:t>
            </a:r>
          </a:p>
          <a:p>
            <a:pPr lvl="2"/>
            <a:r>
              <a:rPr lang="en-US" dirty="0"/>
              <a:t>Virulence factors include flagella and attachment </a:t>
            </a:r>
            <a:r>
              <a:rPr lang="en-US" dirty="0" smtClean="0"/>
              <a:t>fimbriae</a:t>
            </a:r>
          </a:p>
          <a:p>
            <a:pPr lvl="1"/>
            <a:r>
              <a:rPr lang="en-US" dirty="0" smtClean="0"/>
              <a:t>Epidemiology</a:t>
            </a:r>
          </a:p>
          <a:p>
            <a:pPr lvl="2"/>
            <a:r>
              <a:rPr lang="en-US" dirty="0" smtClean="0"/>
              <a:t>Often </a:t>
            </a:r>
            <a:r>
              <a:rPr lang="en-US" dirty="0"/>
              <a:t>results when fecal bacteria are introduced into urethra</a:t>
            </a:r>
          </a:p>
          <a:p>
            <a:pPr lvl="3"/>
            <a:r>
              <a:rPr lang="en-US" dirty="0"/>
              <a:t>Proximity of </a:t>
            </a:r>
            <a:r>
              <a:rPr lang="en-US" dirty="0" smtClean="0"/>
              <a:t>rectum </a:t>
            </a:r>
            <a:r>
              <a:rPr lang="en-US" dirty="0"/>
              <a:t>and </a:t>
            </a:r>
            <a:r>
              <a:rPr lang="en-US" dirty="0" smtClean="0"/>
              <a:t>urethra </a:t>
            </a:r>
            <a:r>
              <a:rPr lang="en-US" dirty="0"/>
              <a:t>openings</a:t>
            </a:r>
          </a:p>
          <a:p>
            <a:pPr lvl="2"/>
            <a:r>
              <a:rPr lang="en-US" dirty="0" smtClean="0"/>
              <a:t>More </a:t>
            </a:r>
            <a:r>
              <a:rPr lang="en-US" dirty="0"/>
              <a:t>common in females than in males</a:t>
            </a:r>
          </a:p>
          <a:p>
            <a:pPr lvl="3"/>
            <a:r>
              <a:rPr lang="en-US" dirty="0" smtClean="0"/>
              <a:t>shorter </a:t>
            </a:r>
            <a:r>
              <a:rPr lang="en-US" dirty="0"/>
              <a:t>distance between </a:t>
            </a:r>
            <a:r>
              <a:rPr lang="en-US" dirty="0" smtClean="0"/>
              <a:t>openings</a:t>
            </a:r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83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Bacterial Diseases of the Urinary Systems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1600200"/>
            <a:ext cx="8308975" cy="4875212"/>
          </a:xfrm>
        </p:spPr>
        <p:txBody>
          <a:bodyPr/>
          <a:lstStyle/>
          <a:p>
            <a:r>
              <a:rPr lang="en-US" b="1" dirty="0"/>
              <a:t>Bacterial Urinary Tract Infections</a:t>
            </a:r>
          </a:p>
          <a:p>
            <a:pPr lvl="1"/>
            <a:r>
              <a:rPr lang="en-US" dirty="0" smtClean="0"/>
              <a:t>Diagnosis</a:t>
            </a:r>
            <a:r>
              <a:rPr lang="en-US" dirty="0"/>
              <a:t>, treatment, and prevention</a:t>
            </a:r>
          </a:p>
          <a:p>
            <a:pPr lvl="2"/>
            <a:r>
              <a:rPr lang="en-US" dirty="0"/>
              <a:t>Diagnosis is based on urinalysis </a:t>
            </a:r>
          </a:p>
          <a:p>
            <a:pPr lvl="2"/>
            <a:r>
              <a:rPr lang="en-US" dirty="0"/>
              <a:t>Many cases resolve without </a:t>
            </a:r>
            <a:r>
              <a:rPr lang="en-US" dirty="0" smtClean="0"/>
              <a:t>medicinal treatment</a:t>
            </a:r>
            <a:endParaRPr lang="en-US" dirty="0"/>
          </a:p>
          <a:p>
            <a:pPr lvl="3"/>
            <a:r>
              <a:rPr lang="en-US" dirty="0" smtClean="0"/>
              <a:t>Frequent water drinking to induce frequent </a:t>
            </a:r>
            <a:r>
              <a:rPr lang="en-US" dirty="0"/>
              <a:t>u</a:t>
            </a:r>
            <a:r>
              <a:rPr lang="en-US" dirty="0" smtClean="0"/>
              <a:t>rination</a:t>
            </a:r>
          </a:p>
          <a:p>
            <a:pPr lvl="3"/>
            <a:r>
              <a:rPr lang="en-US" dirty="0" smtClean="0"/>
              <a:t>Some </a:t>
            </a:r>
            <a:r>
              <a:rPr lang="en-US" dirty="0"/>
              <a:t>treated with antimicrobial drugs</a:t>
            </a:r>
          </a:p>
          <a:p>
            <a:pPr lvl="2"/>
            <a:r>
              <a:rPr lang="en-US" dirty="0"/>
              <a:t>Prevented by limiting contamination by fecal </a:t>
            </a:r>
            <a:r>
              <a:rPr lang="en-US" dirty="0" smtClean="0"/>
              <a:t>microbes</a:t>
            </a:r>
          </a:p>
          <a:p>
            <a:pPr lvl="3"/>
            <a:r>
              <a:rPr lang="en-US" dirty="0" smtClean="0"/>
              <a:t>Hygiene and safe practices</a:t>
            </a:r>
          </a:p>
          <a:p>
            <a:pPr lvl="3"/>
            <a:r>
              <a:rPr lang="en-US" dirty="0" smtClean="0"/>
              <a:t>Clean clothes and bedding</a:t>
            </a:r>
          </a:p>
          <a:p>
            <a:pPr lvl="3"/>
            <a:r>
              <a:rPr lang="en-US" dirty="0" smtClean="0"/>
              <a:t>Frequent healthy urination (drinking lots of water)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68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Bacterial Diseases of the Urinary Systems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52400" y="675263"/>
            <a:ext cx="8686800" cy="3833497"/>
          </a:xfrm>
        </p:spPr>
        <p:txBody>
          <a:bodyPr/>
          <a:lstStyle/>
          <a:p>
            <a:r>
              <a:rPr lang="en-US" b="1" dirty="0"/>
              <a:t>Leptospirosis</a:t>
            </a:r>
          </a:p>
          <a:p>
            <a:pPr lvl="1"/>
            <a:r>
              <a:rPr lang="en-US" dirty="0"/>
              <a:t>Zoonotic disease seen primarily in animals</a:t>
            </a:r>
          </a:p>
          <a:p>
            <a:pPr lvl="1"/>
            <a:r>
              <a:rPr lang="en-US" dirty="0"/>
              <a:t>Signs and symptoms</a:t>
            </a:r>
          </a:p>
          <a:p>
            <a:pPr lvl="2"/>
            <a:r>
              <a:rPr lang="en-US" dirty="0"/>
              <a:t>Abrupt fever, myalgia, muscle stiffness, and </a:t>
            </a:r>
            <a:r>
              <a:rPr lang="en-US" dirty="0" smtClean="0"/>
              <a:t>headache</a:t>
            </a:r>
          </a:p>
          <a:p>
            <a:pPr lvl="3"/>
            <a:r>
              <a:rPr lang="en-US" dirty="0" smtClean="0"/>
              <a:t>NOTE the resemblance to systemic infection vs. UTI</a:t>
            </a:r>
            <a:endParaRPr lang="en-US" dirty="0"/>
          </a:p>
          <a:p>
            <a:pPr lvl="2"/>
            <a:r>
              <a:rPr lang="en-US" dirty="0"/>
              <a:t>Rarely fatal</a:t>
            </a:r>
          </a:p>
          <a:p>
            <a:pPr lvl="1"/>
            <a:r>
              <a:rPr lang="en-US" dirty="0"/>
              <a:t>Pathogen</a:t>
            </a:r>
          </a:p>
          <a:p>
            <a:pPr lvl="2"/>
            <a:r>
              <a:rPr lang="en-US" dirty="0"/>
              <a:t>Caused by </a:t>
            </a:r>
            <a:r>
              <a:rPr lang="en-US" i="1" dirty="0" err="1"/>
              <a:t>Leptospira</a:t>
            </a:r>
            <a:r>
              <a:rPr lang="en-US" i="1" dirty="0"/>
              <a:t> </a:t>
            </a:r>
            <a:r>
              <a:rPr lang="en-US" i="1" dirty="0" err="1"/>
              <a:t>interrogans</a:t>
            </a:r>
            <a:endParaRPr lang="en-US" i="1" dirty="0"/>
          </a:p>
          <a:p>
            <a:pPr lvl="2"/>
            <a:r>
              <a:rPr lang="en-US" dirty="0"/>
              <a:t>Normally lives in many wild and domestic </a:t>
            </a:r>
            <a:r>
              <a:rPr lang="en-US" dirty="0" smtClean="0"/>
              <a:t>animals</a:t>
            </a:r>
            <a:endParaRPr lang="en-US" dirty="0"/>
          </a:p>
        </p:txBody>
      </p:sp>
      <p:pic>
        <p:nvPicPr>
          <p:cNvPr id="4" name="Picture 2" descr="H:\55224 Bauman_MDBS5e_IRDVD\Working Files 55224\JPEGS 55224\Ch24\Ch24_Labeled\24_02_Figur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5"/>
          <a:stretch/>
        </p:blipFill>
        <p:spPr bwMode="auto">
          <a:xfrm>
            <a:off x="4038600" y="4508760"/>
            <a:ext cx="4953001" cy="226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66800" y="4463296"/>
            <a:ext cx="28956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2" indent="-228600">
              <a:buFont typeface="Arial" panose="020B0604020202020204" pitchFamily="34" charset="0"/>
              <a:buChar char="•"/>
            </a:pPr>
            <a:r>
              <a:rPr lang="en-US" sz="2200" dirty="0"/>
              <a:t>Virulent strains make </a:t>
            </a:r>
            <a:r>
              <a:rPr lang="en-US" sz="2200" dirty="0" err="1"/>
              <a:t>adhesins</a:t>
            </a:r>
            <a:r>
              <a:rPr lang="en-US" sz="2200" dirty="0"/>
              <a:t>, are motile, and can evade complement activity</a:t>
            </a:r>
          </a:p>
        </p:txBody>
      </p:sp>
    </p:spTree>
    <p:extLst>
      <p:ext uri="{BB962C8B-B14F-4D97-AF65-F5344CB8AC3E}">
        <p14:creationId xmlns:p14="http://schemas.microsoft.com/office/powerpoint/2010/main" val="187898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Bacterial Diseases of the Urinary Systems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52400" y="762000"/>
            <a:ext cx="8537575" cy="5715000"/>
          </a:xfrm>
        </p:spPr>
        <p:txBody>
          <a:bodyPr/>
          <a:lstStyle/>
          <a:p>
            <a:r>
              <a:rPr lang="en-US" b="1" dirty="0"/>
              <a:t>Leptospirosis</a:t>
            </a:r>
          </a:p>
          <a:p>
            <a:pPr lvl="1"/>
            <a:r>
              <a:rPr lang="en-US" dirty="0"/>
              <a:t>Pathogenesis</a:t>
            </a:r>
          </a:p>
          <a:p>
            <a:pPr lvl="2"/>
            <a:r>
              <a:rPr lang="en-US" dirty="0"/>
              <a:t>Transmitted by contact with urine of infected animal or urine-contaminated </a:t>
            </a:r>
            <a:r>
              <a:rPr lang="en-US" dirty="0" smtClean="0"/>
              <a:t>water (floods)</a:t>
            </a:r>
          </a:p>
          <a:p>
            <a:pPr lvl="2"/>
            <a:r>
              <a:rPr lang="en-US" dirty="0" smtClean="0"/>
              <a:t>Spirochete enters through skin or mucosal breaks</a:t>
            </a:r>
            <a:endParaRPr lang="en-US" dirty="0"/>
          </a:p>
          <a:p>
            <a:pPr lvl="2"/>
            <a:r>
              <a:rPr lang="en-US" dirty="0"/>
              <a:t>Spirochete travels via the bloodstream through the </a:t>
            </a:r>
            <a:r>
              <a:rPr lang="en-US" dirty="0" smtClean="0"/>
              <a:t>body</a:t>
            </a:r>
          </a:p>
          <a:p>
            <a:pPr lvl="2"/>
            <a:r>
              <a:rPr lang="en-US" dirty="0" smtClean="0"/>
              <a:t>Can cause kidney failure, liver failure, or meningitis</a:t>
            </a:r>
            <a:endParaRPr lang="en-US" dirty="0"/>
          </a:p>
          <a:p>
            <a:pPr lvl="1"/>
            <a:r>
              <a:rPr lang="en-US" dirty="0"/>
              <a:t>Epidemiology</a:t>
            </a:r>
          </a:p>
          <a:p>
            <a:pPr lvl="2"/>
            <a:r>
              <a:rPr lang="en-US" dirty="0"/>
              <a:t>Occurs throughout world but rare in the United States</a:t>
            </a:r>
          </a:p>
          <a:p>
            <a:pPr lvl="1"/>
            <a:r>
              <a:rPr lang="en-US" dirty="0"/>
              <a:t>Diagnosis, treatment, and prevention</a:t>
            </a:r>
          </a:p>
          <a:p>
            <a:pPr lvl="2"/>
            <a:r>
              <a:rPr lang="en-US" dirty="0"/>
              <a:t>Diagnosis is based on antibody test</a:t>
            </a:r>
          </a:p>
          <a:p>
            <a:pPr lvl="2"/>
            <a:r>
              <a:rPr lang="en-US" dirty="0"/>
              <a:t>Treated with antimicrobial drugs</a:t>
            </a:r>
          </a:p>
          <a:p>
            <a:pPr lvl="2"/>
            <a:r>
              <a:rPr lang="en-US" dirty="0"/>
              <a:t>Prevented by avoiding </a:t>
            </a:r>
            <a:r>
              <a:rPr lang="en-US" dirty="0" smtClean="0"/>
              <a:t>or sanitizing urine-contaminated </a:t>
            </a:r>
            <a:r>
              <a:rPr lang="en-US" dirty="0"/>
              <a:t>water</a:t>
            </a:r>
          </a:p>
        </p:txBody>
      </p:sp>
    </p:spTree>
    <p:extLst>
      <p:ext uri="{BB962C8B-B14F-4D97-AF65-F5344CB8AC3E}">
        <p14:creationId xmlns:p14="http://schemas.microsoft.com/office/powerpoint/2010/main" val="41046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Bacterial Diseases of the Urinary Systems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28600" y="675262"/>
            <a:ext cx="8537575" cy="6030337"/>
          </a:xfrm>
        </p:spPr>
        <p:txBody>
          <a:bodyPr/>
          <a:lstStyle/>
          <a:p>
            <a:r>
              <a:rPr lang="en-US" b="1" dirty="0"/>
              <a:t>Streptococcal Acute Glomerulonephritis</a:t>
            </a:r>
          </a:p>
          <a:p>
            <a:pPr lvl="1"/>
            <a:r>
              <a:rPr lang="en-US" dirty="0"/>
              <a:t>Some antibody-antigen complexes against group A </a:t>
            </a:r>
            <a:r>
              <a:rPr lang="en-US" dirty="0" smtClean="0"/>
              <a:t>streptococci in the blood are </a:t>
            </a:r>
            <a:r>
              <a:rPr lang="en-US" dirty="0"/>
              <a:t>not removed from the body</a:t>
            </a:r>
          </a:p>
          <a:p>
            <a:pPr lvl="1"/>
            <a:r>
              <a:rPr lang="en-US" dirty="0"/>
              <a:t>Complexes are deposited in the glomeruli of the </a:t>
            </a:r>
            <a:r>
              <a:rPr lang="en-US" dirty="0" smtClean="0"/>
              <a:t>kidneys</a:t>
            </a:r>
          </a:p>
          <a:p>
            <a:pPr lvl="2"/>
            <a:r>
              <a:rPr lang="en-US" dirty="0" smtClean="0"/>
              <a:t>Clog the </a:t>
            </a:r>
            <a:r>
              <a:rPr lang="en-US" u="sng" dirty="0" err="1" smtClean="0"/>
              <a:t>filipodia</a:t>
            </a:r>
            <a:r>
              <a:rPr lang="en-US" dirty="0" smtClean="0"/>
              <a:t> that function as sieve in glomerulus</a:t>
            </a:r>
          </a:p>
          <a:p>
            <a:pPr lvl="2"/>
            <a:r>
              <a:rPr lang="en-US" dirty="0" smtClean="0"/>
              <a:t>Circulating immune cells bind immune complexes at the clog and initiate an inflammatory reaction of the glomeruli and nephrons</a:t>
            </a:r>
            <a:endParaRPr lang="en-US" dirty="0"/>
          </a:p>
          <a:p>
            <a:pPr lvl="2"/>
            <a:r>
              <a:rPr lang="en-US" dirty="0" smtClean="0"/>
              <a:t>Can trigger hypertension (up to 25% of systemic blood flow goes through the kidneys and can be blocked) and </a:t>
            </a:r>
            <a:r>
              <a:rPr lang="en-US" dirty="0"/>
              <a:t>low urine output</a:t>
            </a:r>
          </a:p>
          <a:p>
            <a:pPr lvl="1"/>
            <a:r>
              <a:rPr lang="en-US" dirty="0"/>
              <a:t>Irreversible kidney damage can occur in </a:t>
            </a:r>
            <a:r>
              <a:rPr lang="en-US" dirty="0" smtClean="0"/>
              <a:t>adults</a:t>
            </a:r>
          </a:p>
          <a:p>
            <a:pPr lvl="2"/>
            <a:r>
              <a:rPr lang="en-US" dirty="0" smtClean="0"/>
              <a:t>Regenerative potential of kidneys decrease with age</a:t>
            </a:r>
          </a:p>
          <a:p>
            <a:pPr lvl="2"/>
            <a:r>
              <a:rPr lang="en-US" dirty="0" err="1" smtClean="0"/>
              <a:t>Filipodia</a:t>
            </a:r>
            <a:r>
              <a:rPr lang="en-US" dirty="0" smtClean="0"/>
              <a:t> are notoriously resistant to regeneration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18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b="1" dirty="0" err="1"/>
              <a:t>Nonvenereal</a:t>
            </a:r>
            <a:r>
              <a:rPr lang="en-US" b="1" dirty="0"/>
              <a:t> Diseases of the Reproductive Systems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52400" y="1167706"/>
            <a:ext cx="8537575" cy="5614094"/>
          </a:xfrm>
          <a:solidFill>
            <a:schemeClr val="bg1"/>
          </a:solidFill>
        </p:spPr>
        <p:txBody>
          <a:bodyPr/>
          <a:lstStyle/>
          <a:p>
            <a:r>
              <a:rPr lang="en-US" b="1" dirty="0"/>
              <a:t>Staphylococcal Toxic Shock </a:t>
            </a:r>
            <a:r>
              <a:rPr lang="en-US" b="1" dirty="0" smtClean="0"/>
              <a:t>Syndrome (TSS)</a:t>
            </a:r>
            <a:endParaRPr lang="en-US" b="1" dirty="0"/>
          </a:p>
          <a:p>
            <a:pPr lvl="1"/>
            <a:r>
              <a:rPr lang="en-US" dirty="0"/>
              <a:t>Signs and symptoms</a:t>
            </a:r>
          </a:p>
          <a:p>
            <a:pPr lvl="2"/>
            <a:r>
              <a:rPr lang="en-US" dirty="0"/>
              <a:t>Sudden-onset fever, chills, vomiting, diarrhea, low blood pressure, confusion, and severe red rash</a:t>
            </a:r>
          </a:p>
          <a:p>
            <a:pPr lvl="2"/>
            <a:r>
              <a:rPr lang="en-US" dirty="0"/>
              <a:t>Individuals go into shock if untreated</a:t>
            </a:r>
          </a:p>
          <a:p>
            <a:pPr lvl="1"/>
            <a:r>
              <a:rPr lang="en-US" dirty="0"/>
              <a:t>Pathogen and virulence factors</a:t>
            </a:r>
          </a:p>
          <a:p>
            <a:pPr lvl="2"/>
            <a:r>
              <a:rPr lang="en-US" dirty="0"/>
              <a:t>Caused by some strains of </a:t>
            </a:r>
            <a:r>
              <a:rPr lang="en-US" i="1" dirty="0"/>
              <a:t>S. aureus</a:t>
            </a:r>
          </a:p>
          <a:p>
            <a:pPr lvl="3"/>
            <a:r>
              <a:rPr lang="en-US" dirty="0"/>
              <a:t>These strains produce </a:t>
            </a:r>
            <a:r>
              <a:rPr lang="en-US" dirty="0" err="1" smtClean="0"/>
              <a:t>superantigen</a:t>
            </a:r>
            <a:r>
              <a:rPr lang="en-US" dirty="0" smtClean="0"/>
              <a:t> toxin</a:t>
            </a:r>
            <a:endParaRPr lang="en-US" dirty="0"/>
          </a:p>
          <a:p>
            <a:pPr lvl="4"/>
            <a:r>
              <a:rPr lang="en-US" dirty="0"/>
              <a:t>Toxin activates too many TCRs, </a:t>
            </a:r>
            <a:r>
              <a:rPr lang="en-US" dirty="0" smtClean="0"/>
              <a:t>almost none of which </a:t>
            </a:r>
            <a:r>
              <a:rPr lang="en-US" dirty="0"/>
              <a:t>recognize </a:t>
            </a:r>
            <a:r>
              <a:rPr lang="en-US" i="1" dirty="0"/>
              <a:t>S. aureus</a:t>
            </a:r>
            <a:r>
              <a:rPr lang="en-US" dirty="0"/>
              <a:t> epitopes</a:t>
            </a:r>
          </a:p>
          <a:p>
            <a:pPr lvl="4"/>
            <a:r>
              <a:rPr lang="en-US" dirty="0" smtClean="0"/>
              <a:t>Cause </a:t>
            </a:r>
            <a:r>
              <a:rPr lang="en-US" dirty="0"/>
              <a:t>excessive cytokine production </a:t>
            </a:r>
            <a:r>
              <a:rPr lang="en-US" dirty="0" smtClean="0"/>
              <a:t>by too many activated T cells</a:t>
            </a:r>
          </a:p>
          <a:p>
            <a:pPr lvl="4"/>
            <a:r>
              <a:rPr lang="en-US" dirty="0" smtClean="0"/>
              <a:t>Body believes it has a massive infection and shuts down blood flow to stop “rapid spread”</a:t>
            </a:r>
          </a:p>
        </p:txBody>
      </p:sp>
    </p:spTree>
    <p:extLst>
      <p:ext uri="{BB962C8B-B14F-4D97-AF65-F5344CB8AC3E}">
        <p14:creationId xmlns:p14="http://schemas.microsoft.com/office/powerpoint/2010/main" val="408560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 err="1"/>
              <a:t>Nonvenereal</a:t>
            </a:r>
            <a:r>
              <a:rPr lang="en-US" dirty="0"/>
              <a:t> Diseases of the Reproductive Systems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1066800"/>
            <a:ext cx="8689975" cy="5486400"/>
          </a:xfrm>
        </p:spPr>
        <p:txBody>
          <a:bodyPr/>
          <a:lstStyle/>
          <a:p>
            <a:r>
              <a:rPr lang="en-US" b="1" dirty="0"/>
              <a:t>Staphylococcal Toxic Shock Syndrome</a:t>
            </a:r>
          </a:p>
          <a:p>
            <a:pPr lvl="1"/>
            <a:r>
              <a:rPr lang="en-US" dirty="0"/>
              <a:t>Pathogenesis and epidemiology</a:t>
            </a:r>
          </a:p>
          <a:p>
            <a:pPr lvl="2"/>
            <a:r>
              <a:rPr lang="en-US" sz="2000" dirty="0"/>
              <a:t>Absorption of toxin into blood triggers toxic shock syndrome</a:t>
            </a:r>
          </a:p>
          <a:p>
            <a:pPr lvl="2"/>
            <a:r>
              <a:rPr lang="en-US" sz="2000" dirty="0"/>
              <a:t>Most cases occur in menstruating </a:t>
            </a:r>
            <a:r>
              <a:rPr lang="en-US" sz="2000" dirty="0" smtClean="0"/>
              <a:t>females</a:t>
            </a:r>
          </a:p>
          <a:p>
            <a:pPr lvl="2"/>
            <a:r>
              <a:rPr lang="en-US" sz="2000" dirty="0" smtClean="0"/>
              <a:t>Incomplete blood vessel clotting during menstruation, and preventing menstrual flow from uterine region, allows resident staphylococcus and their toxins to enter blood </a:t>
            </a:r>
            <a:endParaRPr lang="en-US" sz="2000" dirty="0"/>
          </a:p>
          <a:p>
            <a:pPr lvl="1"/>
            <a:r>
              <a:rPr lang="en-US" dirty="0"/>
              <a:t>Diagnosis, treatment, and prevention</a:t>
            </a:r>
          </a:p>
          <a:p>
            <a:pPr lvl="2"/>
            <a:r>
              <a:rPr lang="en-US" sz="2000" dirty="0"/>
              <a:t>Diagnosis is based on signs and symptoms</a:t>
            </a:r>
          </a:p>
          <a:p>
            <a:pPr lvl="2"/>
            <a:r>
              <a:rPr lang="en-US" sz="2000" dirty="0"/>
              <a:t>Considered medical emergency</a:t>
            </a:r>
          </a:p>
          <a:p>
            <a:pPr lvl="2"/>
            <a:r>
              <a:rPr lang="en-US" sz="2000" dirty="0"/>
              <a:t>Requires removal of foreign material and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antimicrobial </a:t>
            </a:r>
            <a:r>
              <a:rPr lang="en-US" sz="2000" dirty="0"/>
              <a:t>drugs</a:t>
            </a:r>
          </a:p>
          <a:p>
            <a:pPr lvl="2"/>
            <a:r>
              <a:rPr lang="en-US" sz="2000" dirty="0" smtClean="0"/>
              <a:t>Risk can be lessened by avoiding </a:t>
            </a:r>
            <a:r>
              <a:rPr lang="en-US" sz="2000" dirty="0"/>
              <a:t>tampons or using less absorbent </a:t>
            </a:r>
            <a:r>
              <a:rPr lang="en-US" sz="2000" dirty="0" smtClean="0"/>
              <a:t>tampons</a:t>
            </a:r>
          </a:p>
          <a:p>
            <a:pPr lvl="3"/>
            <a:r>
              <a:rPr lang="en-US" sz="2000" dirty="0" err="1" smtClean="0"/>
              <a:t>absorbant</a:t>
            </a:r>
            <a:r>
              <a:rPr lang="en-US" sz="2000" dirty="0" smtClean="0"/>
              <a:t> tampons absorb and feed bacteria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6707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954107"/>
          </a:xfrm>
        </p:spPr>
        <p:txBody>
          <a:bodyPr/>
          <a:lstStyle/>
          <a:p>
            <a:r>
              <a:rPr lang="en-US" sz="2800" b="1" dirty="0"/>
              <a:t>Figure 24.3  The incidence of staphylococcal toxic shock syndrome in the United States, 1979–</a:t>
            </a:r>
            <a:r>
              <a:rPr lang="en-US" sz="2800" b="1" dirty="0" smtClean="0"/>
              <a:t>2015.</a:t>
            </a:r>
            <a:endParaRPr lang="en-US" sz="2800" b="1" dirty="0"/>
          </a:p>
        </p:txBody>
      </p:sp>
      <p:pic>
        <p:nvPicPr>
          <p:cNvPr id="5122" name="Picture 2" descr="H:\55224 Bauman_MDBS5e_IRDVD\Working Files 55224\JPEGS 55224\Ch24\Ch24_Labeled\24_03_Figur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9"/>
          <a:stretch/>
        </p:blipFill>
        <p:spPr bwMode="auto">
          <a:xfrm>
            <a:off x="838201" y="1228808"/>
            <a:ext cx="7467600" cy="553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72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b="1" dirty="0" err="1"/>
              <a:t>Nonvenereal</a:t>
            </a:r>
            <a:r>
              <a:rPr lang="en-US" b="1" dirty="0"/>
              <a:t> Diseases of the Reproductive Systems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3213" y="1143000"/>
            <a:ext cx="8537575" cy="5486400"/>
          </a:xfrm>
        </p:spPr>
        <p:txBody>
          <a:bodyPr/>
          <a:lstStyle/>
          <a:p>
            <a:r>
              <a:rPr lang="en-US" b="1" dirty="0"/>
              <a:t>Bacterial Vaginosis</a:t>
            </a:r>
          </a:p>
          <a:p>
            <a:pPr lvl="1"/>
            <a:r>
              <a:rPr lang="en-US" dirty="0"/>
              <a:t>Signs and symptoms</a:t>
            </a:r>
          </a:p>
          <a:p>
            <a:pPr lvl="2"/>
            <a:r>
              <a:rPr lang="en-US" dirty="0"/>
              <a:t>White vaginal discharge with a </a:t>
            </a:r>
            <a:r>
              <a:rPr lang="en-US" dirty="0" smtClean="0"/>
              <a:t>“fishy” </a:t>
            </a:r>
            <a:r>
              <a:rPr lang="en-US" dirty="0"/>
              <a:t>odor</a:t>
            </a:r>
          </a:p>
          <a:p>
            <a:pPr lvl="1"/>
            <a:r>
              <a:rPr lang="en-US" dirty="0"/>
              <a:t>Pathogens</a:t>
            </a:r>
          </a:p>
          <a:p>
            <a:pPr lvl="2"/>
            <a:r>
              <a:rPr lang="en-US" dirty="0"/>
              <a:t>Caused by various </a:t>
            </a:r>
            <a:r>
              <a:rPr lang="en-US" u="sng" dirty="0"/>
              <a:t>anaerobic</a:t>
            </a:r>
            <a:r>
              <a:rPr lang="en-US" dirty="0"/>
              <a:t> bacteria</a:t>
            </a:r>
          </a:p>
          <a:p>
            <a:pPr lvl="1"/>
            <a:r>
              <a:rPr lang="en-US" dirty="0"/>
              <a:t>Pathogenesis and epidemiology</a:t>
            </a:r>
          </a:p>
          <a:p>
            <a:pPr lvl="2"/>
            <a:r>
              <a:rPr lang="en-US" dirty="0"/>
              <a:t>Associated with multiple sexual partners </a:t>
            </a:r>
            <a:r>
              <a:rPr lang="en-US" dirty="0" smtClean="0"/>
              <a:t>(more transmission potential) and </a:t>
            </a:r>
            <a:r>
              <a:rPr lang="en-US" dirty="0"/>
              <a:t>vaginal </a:t>
            </a:r>
            <a:r>
              <a:rPr lang="en-US" dirty="0" smtClean="0"/>
              <a:t>douching (eliminate protective flora and fluids)</a:t>
            </a:r>
            <a:endParaRPr lang="en-US" dirty="0"/>
          </a:p>
          <a:p>
            <a:pPr lvl="1"/>
            <a:r>
              <a:rPr lang="en-US" dirty="0"/>
              <a:t>Diagnosis, treatment, and prevention</a:t>
            </a:r>
          </a:p>
          <a:p>
            <a:pPr lvl="2"/>
            <a:r>
              <a:rPr lang="en-US" dirty="0"/>
              <a:t>Diagnosed is based on signs and symptoms</a:t>
            </a:r>
          </a:p>
          <a:p>
            <a:pPr lvl="2"/>
            <a:r>
              <a:rPr lang="en-US" dirty="0"/>
              <a:t>Treated with oral or vaginal </a:t>
            </a:r>
            <a:r>
              <a:rPr lang="en-US" dirty="0" smtClean="0"/>
              <a:t>metronidazole</a:t>
            </a:r>
          </a:p>
          <a:p>
            <a:pPr lvl="3"/>
            <a:r>
              <a:rPr lang="en-US" dirty="0" smtClean="0"/>
              <a:t>Azoles can also slow protozoal growth (“</a:t>
            </a:r>
            <a:r>
              <a:rPr lang="en-US" dirty="0" err="1"/>
              <a:t>t</a:t>
            </a:r>
            <a:r>
              <a:rPr lang="en-US" dirty="0" err="1" smtClean="0"/>
              <a:t>rich</a:t>
            </a:r>
            <a:r>
              <a:rPr lang="en-US" dirty="0" smtClean="0"/>
              <a:t>”)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85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200329"/>
          </a:xfrm>
        </p:spPr>
        <p:txBody>
          <a:bodyPr/>
          <a:lstStyle/>
          <a:p>
            <a:r>
              <a:rPr lang="en-US" sz="3600" b="1" dirty="0"/>
              <a:t>Structures of the Urinary and Reproductive </a:t>
            </a:r>
            <a:r>
              <a:rPr lang="en-US" sz="3600" b="1" dirty="0" smtClean="0"/>
              <a:t>Systems – SUMMARY</a:t>
            </a:r>
            <a:endParaRPr lang="en-US" b="1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76200" y="1371600"/>
            <a:ext cx="8915399" cy="5562600"/>
          </a:xfrm>
        </p:spPr>
        <p:txBody>
          <a:bodyPr/>
          <a:lstStyle/>
          <a:p>
            <a:r>
              <a:rPr lang="en-US" sz="2400" dirty="0"/>
              <a:t>Females have distinct </a:t>
            </a:r>
            <a:r>
              <a:rPr lang="en-US" sz="2400" dirty="0" smtClean="0"/>
              <a:t>reproductive systems compared to men.</a:t>
            </a:r>
          </a:p>
          <a:p>
            <a:pPr lvl="1"/>
            <a:r>
              <a:rPr lang="en-US" sz="1800" dirty="0" smtClean="0"/>
              <a:t>Women:	vagina, uterus, oviducts, ovaries</a:t>
            </a:r>
          </a:p>
          <a:p>
            <a:pPr lvl="1"/>
            <a:r>
              <a:rPr lang="en-US" sz="1800" dirty="0" smtClean="0"/>
              <a:t>Men:	urethra, prostate, seminal ducts, testicles</a:t>
            </a:r>
            <a:endParaRPr lang="en-US" sz="1800" dirty="0"/>
          </a:p>
          <a:p>
            <a:r>
              <a:rPr lang="en-US" sz="2400" dirty="0" smtClean="0"/>
              <a:t>In females, the urinary system and the reproductive system do not touch or mingle with each other</a:t>
            </a:r>
          </a:p>
          <a:p>
            <a:pPr lvl="1"/>
            <a:r>
              <a:rPr lang="en-US" sz="2000" dirty="0" smtClean="0"/>
              <a:t>In 1:20000 births, they are fused without or without additional rectal fusion (more precisely, the three failed to separate), forming a persistent cloaca </a:t>
            </a:r>
          </a:p>
          <a:p>
            <a:r>
              <a:rPr lang="en-US" sz="2400" dirty="0" smtClean="0"/>
              <a:t>Male </a:t>
            </a:r>
            <a:r>
              <a:rPr lang="en-US" sz="2400" dirty="0"/>
              <a:t>urinary and reproductive systems share some </a:t>
            </a:r>
            <a:r>
              <a:rPr lang="en-US" sz="2400" dirty="0" smtClean="0"/>
              <a:t>components.</a:t>
            </a:r>
          </a:p>
          <a:p>
            <a:pPr lvl="1"/>
            <a:r>
              <a:rPr lang="en-US" sz="1800" dirty="0" smtClean="0"/>
              <a:t>Immediately distal to the urethral sphincter at the bladder, the ductus deferens (seminal duct) and seminal vesicles both drain into the urethra at the prostate gland.  Both systems share a long urethra to exit the body by passing through the penis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7685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b="1" dirty="0" err="1"/>
              <a:t>Nonvenereal</a:t>
            </a:r>
            <a:r>
              <a:rPr lang="en-US" b="1" dirty="0"/>
              <a:t> Diseases of the Reproductive Systems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524000"/>
            <a:ext cx="8537575" cy="4804608"/>
          </a:xfrm>
        </p:spPr>
        <p:txBody>
          <a:bodyPr/>
          <a:lstStyle/>
          <a:p>
            <a:r>
              <a:rPr lang="en-US" b="1" dirty="0"/>
              <a:t>Vaginal Candidiasis</a:t>
            </a:r>
          </a:p>
          <a:p>
            <a:pPr lvl="1"/>
            <a:r>
              <a:rPr lang="en-US" dirty="0"/>
              <a:t>Signs and symptoms</a:t>
            </a:r>
          </a:p>
          <a:p>
            <a:pPr lvl="2"/>
            <a:r>
              <a:rPr lang="en-US" dirty="0"/>
              <a:t>Severe vaginal itching and burning</a:t>
            </a:r>
          </a:p>
          <a:p>
            <a:pPr lvl="1"/>
            <a:r>
              <a:rPr lang="en-US" dirty="0"/>
              <a:t>Pathogen</a:t>
            </a:r>
          </a:p>
          <a:p>
            <a:pPr lvl="2"/>
            <a:r>
              <a:rPr lang="en-US" dirty="0"/>
              <a:t>Most commonly caused by </a:t>
            </a:r>
            <a:r>
              <a:rPr lang="en-US" i="1" dirty="0"/>
              <a:t>Candida </a:t>
            </a:r>
            <a:r>
              <a:rPr lang="en-US" i="1" dirty="0" err="1"/>
              <a:t>albicans</a:t>
            </a:r>
            <a:endParaRPr lang="en-US" i="1" dirty="0"/>
          </a:p>
          <a:p>
            <a:pPr lvl="3"/>
            <a:r>
              <a:rPr lang="en-US" dirty="0" smtClean="0"/>
              <a:t>Many other species of </a:t>
            </a:r>
            <a:r>
              <a:rPr lang="en-US" i="1" dirty="0" smtClean="0"/>
              <a:t>Candida</a:t>
            </a:r>
            <a:r>
              <a:rPr lang="en-US" dirty="0" smtClean="0"/>
              <a:t> also present</a:t>
            </a:r>
          </a:p>
          <a:p>
            <a:pPr lvl="3"/>
            <a:r>
              <a:rPr lang="en-US" i="1" dirty="0" smtClean="0"/>
              <a:t>Candida</a:t>
            </a:r>
            <a:r>
              <a:rPr lang="en-US" dirty="0" smtClean="0"/>
              <a:t> are normal </a:t>
            </a:r>
            <a:r>
              <a:rPr lang="en-US" dirty="0"/>
              <a:t>microbiota of skin and mucous </a:t>
            </a:r>
            <a:r>
              <a:rPr lang="en-US" dirty="0" smtClean="0"/>
              <a:t>membranes</a:t>
            </a:r>
          </a:p>
          <a:p>
            <a:pPr lvl="3"/>
            <a:r>
              <a:rPr lang="en-US" dirty="0" smtClean="0"/>
              <a:t>Everyone carries </a:t>
            </a:r>
            <a:r>
              <a:rPr lang="en-US" i="1" dirty="0" smtClean="0"/>
              <a:t>Candida</a:t>
            </a:r>
            <a:r>
              <a:rPr lang="en-US" dirty="0" smtClean="0"/>
              <a:t>, but usually only at very low levels – microbial antagonism keeps yeast numbers too low to be dangerous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49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 err="1"/>
              <a:t>Nonvenereal</a:t>
            </a:r>
            <a:r>
              <a:rPr lang="en-US" dirty="0"/>
              <a:t> Diseases of the Reproductive Systems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3213" y="1219200"/>
            <a:ext cx="8537575" cy="5334000"/>
          </a:xfrm>
        </p:spPr>
        <p:txBody>
          <a:bodyPr/>
          <a:lstStyle/>
          <a:p>
            <a:r>
              <a:rPr lang="en-US" b="1" dirty="0"/>
              <a:t>Vaginal Candidiasis</a:t>
            </a:r>
          </a:p>
          <a:p>
            <a:pPr lvl="1"/>
            <a:r>
              <a:rPr lang="en-US" dirty="0"/>
              <a:t>Pathogenesis and epidemiology</a:t>
            </a:r>
          </a:p>
          <a:p>
            <a:pPr lvl="2"/>
            <a:r>
              <a:rPr lang="en-US" dirty="0"/>
              <a:t>Healthy vaginal pH is about </a:t>
            </a:r>
            <a:r>
              <a:rPr lang="en-US" dirty="0" smtClean="0"/>
              <a:t>4.0 (b/c </a:t>
            </a:r>
            <a:r>
              <a:rPr lang="en-US" i="1" dirty="0" smtClean="0"/>
              <a:t>Lactobacillus</a:t>
            </a:r>
            <a:r>
              <a:rPr lang="en-US" dirty="0" smtClean="0"/>
              <a:t>!)</a:t>
            </a:r>
            <a:endParaRPr lang="en-US" dirty="0"/>
          </a:p>
          <a:p>
            <a:pPr lvl="2"/>
            <a:r>
              <a:rPr lang="en-US" i="1" dirty="0" smtClean="0"/>
              <a:t>Candida</a:t>
            </a:r>
            <a:r>
              <a:rPr lang="en-US" dirty="0" smtClean="0"/>
              <a:t> </a:t>
            </a:r>
            <a:r>
              <a:rPr lang="en-US" dirty="0"/>
              <a:t>overgrows if vaginal pH becomes </a:t>
            </a:r>
            <a:r>
              <a:rPr lang="en-US" dirty="0" smtClean="0"/>
              <a:t>neutral or alkaline </a:t>
            </a:r>
            <a:r>
              <a:rPr lang="en-US" dirty="0"/>
              <a:t>or normal microbial populations are </a:t>
            </a:r>
            <a:r>
              <a:rPr lang="en-US" dirty="0" smtClean="0"/>
              <a:t>reduced</a:t>
            </a:r>
          </a:p>
          <a:p>
            <a:pPr lvl="2"/>
            <a:r>
              <a:rPr lang="en-US" dirty="0" smtClean="0"/>
              <a:t>Can </a:t>
            </a:r>
            <a:r>
              <a:rPr lang="en-US" dirty="0"/>
              <a:t>become systemic in immunocompromised people</a:t>
            </a:r>
          </a:p>
          <a:p>
            <a:pPr lvl="1"/>
            <a:r>
              <a:rPr lang="en-US" dirty="0"/>
              <a:t>Diagnosis, treatment, and prevention</a:t>
            </a:r>
          </a:p>
          <a:p>
            <a:pPr lvl="2"/>
            <a:r>
              <a:rPr lang="en-US" dirty="0"/>
              <a:t>Identification of </a:t>
            </a:r>
            <a:r>
              <a:rPr lang="en-US" i="1" dirty="0"/>
              <a:t>Candida</a:t>
            </a:r>
            <a:r>
              <a:rPr lang="en-US" dirty="0"/>
              <a:t> and presence of symptoms are diagnostic</a:t>
            </a:r>
          </a:p>
          <a:p>
            <a:pPr lvl="2"/>
            <a:r>
              <a:rPr lang="en-US" dirty="0"/>
              <a:t>Treated with </a:t>
            </a:r>
            <a:r>
              <a:rPr lang="en-US" dirty="0" smtClean="0"/>
              <a:t>azole, e.g., </a:t>
            </a:r>
            <a:r>
              <a:rPr lang="en-US" dirty="0"/>
              <a:t>fluconazole</a:t>
            </a:r>
          </a:p>
          <a:p>
            <a:pPr lvl="2"/>
            <a:r>
              <a:rPr lang="en-US" dirty="0"/>
              <a:t>Prevent by avoiding persistent moisture in genital </a:t>
            </a:r>
            <a:r>
              <a:rPr lang="en-US" dirty="0" smtClean="0"/>
              <a:t>external area (fungi like moist wet dark areas)</a:t>
            </a:r>
          </a:p>
          <a:p>
            <a:pPr lvl="2"/>
            <a:r>
              <a:rPr lang="en-US" dirty="0" smtClean="0"/>
              <a:t>Also, reduced use of antibacterial drugs, use probiotics??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69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b="1" dirty="0"/>
              <a:t>Sexually Transmitted Infections (STIs) and Diseases (STDs)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3213" y="1295400"/>
            <a:ext cx="8537575" cy="53340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dirty="0"/>
              <a:t>STIs occur from the sexual transmission of potential </a:t>
            </a:r>
            <a:r>
              <a:rPr lang="en-US" dirty="0" smtClean="0"/>
              <a:t>pathogens.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/>
              <a:t>Resulting disease is </a:t>
            </a:r>
            <a:r>
              <a:rPr lang="en-US" dirty="0" smtClean="0"/>
              <a:t>the STD.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STDs are common </a:t>
            </a:r>
            <a:r>
              <a:rPr lang="en-US" dirty="0" smtClean="0"/>
              <a:t>worldwide.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Young people who experiment with sex are at </a:t>
            </a:r>
            <a:r>
              <a:rPr lang="en-US" dirty="0" smtClean="0"/>
              <a:t>risk.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Multiple transmission potentials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Presence of lesions from STDs is a risk factor for transmission of </a:t>
            </a:r>
            <a:r>
              <a:rPr lang="en-US" dirty="0" smtClean="0"/>
              <a:t>HIV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Lesions in skin (males) and especially mucous membranes (females) circumvent which line of defense????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53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b="1" dirty="0"/>
              <a:t>Sexually Transmitted Infections (STIs) and Diseases (STDs)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3213" y="1219200"/>
            <a:ext cx="8537575" cy="52578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dirty="0"/>
              <a:t>Female adolescents are at risk because the cervical lining is prone to bacterial </a:t>
            </a:r>
            <a:r>
              <a:rPr lang="en-US" dirty="0" smtClean="0"/>
              <a:t>infection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Gets tougher with age and “experience” ~ callousing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smtClean="0"/>
              <a:t>Bacterial infections can </a:t>
            </a:r>
            <a:r>
              <a:rPr lang="en-US" dirty="0"/>
              <a:t>cause pelvic inflammatory </a:t>
            </a:r>
            <a:r>
              <a:rPr lang="en-US" dirty="0" smtClean="0"/>
              <a:t>disease if </a:t>
            </a:r>
            <a:r>
              <a:rPr lang="en-US" smtClean="0"/>
              <a:t>left </a:t>
            </a:r>
            <a:r>
              <a:rPr lang="en-US" smtClean="0"/>
              <a:t>untreated</a:t>
            </a:r>
            <a:endParaRPr lang="en-US" dirty="0"/>
          </a:p>
          <a:p>
            <a:r>
              <a:rPr lang="en-US" dirty="0"/>
              <a:t>Prevention includes abstinence or mutual </a:t>
            </a:r>
            <a:r>
              <a:rPr lang="en-US" dirty="0" smtClean="0"/>
              <a:t>monogamy (No new partners)</a:t>
            </a:r>
            <a:endParaRPr lang="en-US" dirty="0"/>
          </a:p>
          <a:p>
            <a:r>
              <a:rPr lang="en-US" dirty="0"/>
              <a:t>Condoms must be used properly and consistently to provide </a:t>
            </a:r>
            <a:r>
              <a:rPr lang="en-US" dirty="0" smtClean="0"/>
              <a:t>protection from infection</a:t>
            </a:r>
          </a:p>
          <a:p>
            <a:pPr lvl="1"/>
            <a:r>
              <a:rPr lang="en-US" dirty="0" smtClean="0"/>
              <a:t>No slipping, no holes, THROW OUT it expired or abused (in wallets, purses, or pants pockets)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1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Bacterial STDs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52400" y="675263"/>
            <a:ext cx="8537575" cy="4125337"/>
          </a:xfrm>
        </p:spPr>
        <p:txBody>
          <a:bodyPr/>
          <a:lstStyle/>
          <a:p>
            <a:r>
              <a:rPr lang="en-US" b="1" dirty="0" smtClean="0"/>
              <a:t>Gonorrhea – “The clap”</a:t>
            </a:r>
            <a:endParaRPr lang="en-US" b="1" dirty="0"/>
          </a:p>
          <a:p>
            <a:pPr lvl="1"/>
            <a:r>
              <a:rPr lang="en-US" dirty="0"/>
              <a:t>Signs and symptoms</a:t>
            </a:r>
          </a:p>
          <a:p>
            <a:pPr lvl="2"/>
            <a:r>
              <a:rPr lang="en-US" dirty="0"/>
              <a:t>Men </a:t>
            </a:r>
            <a:r>
              <a:rPr lang="en-US" dirty="0" smtClean="0"/>
              <a:t>SOMETIMES (30%) experience </a:t>
            </a:r>
            <a:r>
              <a:rPr lang="en-US" dirty="0"/>
              <a:t>painful urination and a purulent discharge</a:t>
            </a:r>
          </a:p>
          <a:p>
            <a:pPr lvl="2"/>
            <a:r>
              <a:rPr lang="en-US" dirty="0"/>
              <a:t>Women are often </a:t>
            </a:r>
            <a:r>
              <a:rPr lang="en-US" dirty="0" smtClean="0"/>
              <a:t>(90%) asymptomatic</a:t>
            </a:r>
            <a:endParaRPr lang="en-US" dirty="0"/>
          </a:p>
          <a:p>
            <a:pPr lvl="3"/>
            <a:r>
              <a:rPr lang="en-US" dirty="0"/>
              <a:t>Pelvic inflammatory disease </a:t>
            </a:r>
            <a:r>
              <a:rPr lang="en-US" dirty="0" smtClean="0"/>
              <a:t>(chronic) may develop if left untreated</a:t>
            </a:r>
            <a:endParaRPr lang="en-US" dirty="0"/>
          </a:p>
          <a:p>
            <a:pPr lvl="1"/>
            <a:r>
              <a:rPr lang="en-US" dirty="0"/>
              <a:t>Pathogen and virulence factors</a:t>
            </a:r>
          </a:p>
          <a:p>
            <a:pPr lvl="2"/>
            <a:r>
              <a:rPr lang="en-US" dirty="0"/>
              <a:t>Caused by </a:t>
            </a:r>
            <a:r>
              <a:rPr lang="en-US" i="1" dirty="0"/>
              <a:t>Neisseria gonorrhoeae</a:t>
            </a:r>
          </a:p>
          <a:p>
            <a:pPr lvl="2"/>
            <a:r>
              <a:rPr lang="en-US" dirty="0"/>
              <a:t>Virulence factors include fimbriae, capsule, and endotoxin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00" t="6724" r="2400" b="12605"/>
          <a:stretch/>
        </p:blipFill>
        <p:spPr bwMode="auto">
          <a:xfrm>
            <a:off x="1752600" y="4744130"/>
            <a:ext cx="3657600" cy="209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713" y="4800600"/>
            <a:ext cx="2581275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5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Bacterial STDs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28600" y="675262"/>
            <a:ext cx="8458200" cy="6106538"/>
          </a:xfrm>
          <a:solidFill>
            <a:schemeClr val="bg1"/>
          </a:solidFill>
        </p:spPr>
        <p:txBody>
          <a:bodyPr/>
          <a:lstStyle/>
          <a:p>
            <a:r>
              <a:rPr lang="en-US" b="1" dirty="0" smtClean="0"/>
              <a:t>Gonorrhea – “the clap”</a:t>
            </a:r>
            <a:endParaRPr lang="en-US" b="1" dirty="0"/>
          </a:p>
          <a:p>
            <a:pPr lvl="1"/>
            <a:r>
              <a:rPr lang="en-US" dirty="0"/>
              <a:t>Pathogenesis</a:t>
            </a:r>
          </a:p>
          <a:p>
            <a:pPr lvl="2"/>
            <a:r>
              <a:rPr lang="en-US" dirty="0"/>
              <a:t>Bacteria attach to epithelial cells of the mucous </a:t>
            </a:r>
            <a:r>
              <a:rPr lang="en-US" dirty="0" smtClean="0"/>
              <a:t>membranes.</a:t>
            </a:r>
            <a:endParaRPr lang="en-US" dirty="0"/>
          </a:p>
          <a:p>
            <a:pPr lvl="2"/>
            <a:r>
              <a:rPr lang="en-US" dirty="0"/>
              <a:t>Infections outside the reproductive tract also </a:t>
            </a:r>
            <a:r>
              <a:rPr lang="en-US" dirty="0" smtClean="0"/>
              <a:t>occur.</a:t>
            </a:r>
            <a:endParaRPr lang="en-US" dirty="0"/>
          </a:p>
          <a:p>
            <a:pPr lvl="3"/>
            <a:r>
              <a:rPr lang="en-US" dirty="0"/>
              <a:t>Babies delivered vaginally by infected mothers can become </a:t>
            </a:r>
            <a:r>
              <a:rPr lang="en-US" dirty="0" smtClean="0"/>
              <a:t>infected.</a:t>
            </a:r>
          </a:p>
          <a:p>
            <a:pPr lvl="3"/>
            <a:r>
              <a:rPr lang="en-US" dirty="0" smtClean="0"/>
              <a:t>Infections of newborn or opportunistic skin or eyes</a:t>
            </a:r>
          </a:p>
          <a:p>
            <a:pPr lvl="2"/>
            <a:r>
              <a:rPr lang="en-US" dirty="0" smtClean="0"/>
              <a:t>This can explain the myth of “going blind if one plays…”</a:t>
            </a:r>
            <a:endParaRPr lang="en-US" dirty="0"/>
          </a:p>
          <a:p>
            <a:pPr lvl="1"/>
            <a:r>
              <a:rPr lang="en-US" dirty="0"/>
              <a:t>Epidemiology</a:t>
            </a:r>
          </a:p>
          <a:p>
            <a:pPr lvl="2"/>
            <a:r>
              <a:rPr lang="en-US" dirty="0"/>
              <a:t>Gonorrhea occurs only in </a:t>
            </a:r>
            <a:r>
              <a:rPr lang="en-US" dirty="0" smtClean="0"/>
              <a:t>humans.</a:t>
            </a:r>
            <a:endParaRPr lang="en-US" dirty="0"/>
          </a:p>
          <a:p>
            <a:pPr lvl="2"/>
            <a:r>
              <a:rPr lang="en-US" dirty="0"/>
              <a:t>Cases in the United States have been </a:t>
            </a:r>
            <a:r>
              <a:rPr lang="en-US" dirty="0" smtClean="0"/>
              <a:t>declining.</a:t>
            </a:r>
          </a:p>
          <a:p>
            <a:pPr lvl="3"/>
            <a:r>
              <a:rPr lang="en-US" dirty="0" smtClean="0"/>
              <a:t>Generally, improved health education and affordable treatment</a:t>
            </a:r>
            <a:endParaRPr lang="en-US" dirty="0"/>
          </a:p>
          <a:p>
            <a:pPr lvl="2"/>
            <a:r>
              <a:rPr lang="en-US" dirty="0"/>
              <a:t>Risk increases with frequency of sexual </a:t>
            </a:r>
            <a:r>
              <a:rPr lang="en-US" dirty="0" smtClean="0"/>
              <a:t>encounters.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63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400110"/>
          </a:xfrm>
        </p:spPr>
        <p:txBody>
          <a:bodyPr/>
          <a:lstStyle/>
          <a:p>
            <a:r>
              <a:rPr lang="en-US" sz="2000" b="1" dirty="0"/>
              <a:t>Figure 24.5  The incidence of civilian gonorrhea in the United States.</a:t>
            </a:r>
          </a:p>
        </p:txBody>
      </p:sp>
      <p:pic>
        <p:nvPicPr>
          <p:cNvPr id="7170" name="Picture 2" descr="H:\55224 Bauman_MDBS5e_IRDVD\Working Files 55224\JPEGS 55224\Ch24\Ch24_Labeled\24_05_Figur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4"/>
          <a:stretch/>
        </p:blipFill>
        <p:spPr bwMode="auto">
          <a:xfrm>
            <a:off x="4622782" y="914400"/>
            <a:ext cx="4140218" cy="585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30628" y="1447800"/>
            <a:ext cx="1876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World War II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73767" y="591943"/>
            <a:ext cx="1947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Vietnam War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2286000"/>
            <a:ext cx="4191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Incidence of infection correlates with educational quality and only weakly with population or immigration, though it correlated well with soldiers coming home from wars and interactions with “the natives”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32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Bacterial STDs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7851775" cy="5256212"/>
          </a:xfrm>
        </p:spPr>
        <p:txBody>
          <a:bodyPr/>
          <a:lstStyle/>
          <a:p>
            <a:r>
              <a:rPr lang="en-US" b="1" dirty="0"/>
              <a:t>Gonorrhea</a:t>
            </a:r>
          </a:p>
          <a:p>
            <a:pPr lvl="1"/>
            <a:r>
              <a:rPr lang="en-US" dirty="0"/>
              <a:t>Diagnosis, treatment, and prevention</a:t>
            </a:r>
          </a:p>
          <a:p>
            <a:pPr lvl="2"/>
            <a:r>
              <a:rPr lang="en-US" dirty="0"/>
              <a:t>Genetic probes are used to diagnose asymptomatic </a:t>
            </a:r>
            <a:r>
              <a:rPr lang="en-US" dirty="0" smtClean="0"/>
              <a:t>infection: “My partner hurts when…”</a:t>
            </a:r>
            <a:endParaRPr lang="en-US" dirty="0"/>
          </a:p>
          <a:p>
            <a:pPr lvl="2"/>
            <a:r>
              <a:rPr lang="en-US" dirty="0"/>
              <a:t>Treated with ceftriaxone and azithromycin</a:t>
            </a:r>
          </a:p>
          <a:p>
            <a:pPr lvl="2"/>
            <a:r>
              <a:rPr lang="en-US" dirty="0"/>
              <a:t>Spread of gonococcal strains resistant to many antimicrobials has complicated </a:t>
            </a:r>
            <a:r>
              <a:rPr lang="en-US" dirty="0" smtClean="0"/>
              <a:t>treatment</a:t>
            </a:r>
          </a:p>
          <a:p>
            <a:pPr lvl="3"/>
            <a:r>
              <a:rPr lang="en-US" dirty="0" smtClean="0"/>
              <a:t>MDR strains uncommon, many stains resistant to a variety of single antibiotics more common</a:t>
            </a:r>
          </a:p>
          <a:p>
            <a:pPr lvl="2"/>
            <a:r>
              <a:rPr lang="en-US" dirty="0" smtClean="0"/>
              <a:t>Many antibiotics may need to be tried to find the right one where sensitivity exists</a:t>
            </a:r>
            <a:endParaRPr lang="en-US" dirty="0"/>
          </a:p>
          <a:p>
            <a:pPr lvl="2"/>
            <a:r>
              <a:rPr lang="en-US" dirty="0"/>
              <a:t>Prevented with safe sex practices</a:t>
            </a:r>
          </a:p>
        </p:txBody>
      </p:sp>
    </p:spTree>
    <p:extLst>
      <p:ext uri="{BB962C8B-B14F-4D97-AF65-F5344CB8AC3E}">
        <p14:creationId xmlns:p14="http://schemas.microsoft.com/office/powerpoint/2010/main" val="147521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Bacterial STDs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15888" y="679013"/>
            <a:ext cx="5903911" cy="6096000"/>
          </a:xfrm>
        </p:spPr>
        <p:txBody>
          <a:bodyPr/>
          <a:lstStyle/>
          <a:p>
            <a:r>
              <a:rPr lang="en-US" b="1" dirty="0"/>
              <a:t>Syphilis</a:t>
            </a:r>
          </a:p>
          <a:p>
            <a:pPr lvl="1"/>
            <a:r>
              <a:rPr lang="en-US" dirty="0" smtClean="0"/>
              <a:t>Caused by </a:t>
            </a:r>
            <a:r>
              <a:rPr lang="en-US" i="1" dirty="0" smtClean="0"/>
              <a:t>Treponema pallidum</a:t>
            </a:r>
          </a:p>
          <a:p>
            <a:pPr lvl="1"/>
            <a:r>
              <a:rPr lang="en-US" dirty="0" smtClean="0"/>
              <a:t>Signs </a:t>
            </a:r>
            <a:r>
              <a:rPr lang="en-US" dirty="0"/>
              <a:t>and </a:t>
            </a:r>
            <a:r>
              <a:rPr lang="en-US" dirty="0" smtClean="0"/>
              <a:t>symptoms</a:t>
            </a:r>
          </a:p>
          <a:p>
            <a:pPr lvl="2"/>
            <a:r>
              <a:rPr lang="en-US" dirty="0" smtClean="0"/>
              <a:t>VERY diagnostic</a:t>
            </a:r>
            <a:endParaRPr lang="en-US" dirty="0"/>
          </a:p>
          <a:p>
            <a:pPr lvl="2"/>
            <a:r>
              <a:rPr lang="en-US" dirty="0"/>
              <a:t>Four phases of syphilis</a:t>
            </a:r>
          </a:p>
          <a:p>
            <a:pPr lvl="3"/>
            <a:r>
              <a:rPr lang="en-US" u="sng" dirty="0"/>
              <a:t>Primary </a:t>
            </a:r>
            <a:r>
              <a:rPr lang="en-US" u="sng" dirty="0" smtClean="0"/>
              <a:t>syphilis</a:t>
            </a:r>
            <a:r>
              <a:rPr lang="en-US" dirty="0" smtClean="0"/>
              <a:t> (3-90 d, 21 </a:t>
            </a:r>
            <a:r>
              <a:rPr lang="en-US" dirty="0" err="1" smtClean="0"/>
              <a:t>ave.</a:t>
            </a:r>
            <a:r>
              <a:rPr lang="en-US" dirty="0" smtClean="0"/>
              <a:t>)</a:t>
            </a:r>
            <a:endParaRPr lang="en-US" dirty="0"/>
          </a:p>
          <a:p>
            <a:pPr lvl="4"/>
            <a:r>
              <a:rPr lang="en-US" dirty="0"/>
              <a:t>Small, painful chancre</a:t>
            </a:r>
          </a:p>
          <a:p>
            <a:pPr lvl="3"/>
            <a:r>
              <a:rPr lang="en-US" u="sng" dirty="0"/>
              <a:t>Secondary </a:t>
            </a:r>
            <a:r>
              <a:rPr lang="en-US" u="sng" dirty="0" smtClean="0"/>
              <a:t>syphilis</a:t>
            </a:r>
            <a:r>
              <a:rPr lang="en-US" dirty="0" smtClean="0"/>
              <a:t> (4-10 w)</a:t>
            </a:r>
            <a:endParaRPr lang="en-US" dirty="0"/>
          </a:p>
          <a:p>
            <a:pPr lvl="4"/>
            <a:r>
              <a:rPr lang="en-US" dirty="0"/>
              <a:t>Sore throat, mild fever, rash</a:t>
            </a:r>
          </a:p>
          <a:p>
            <a:pPr lvl="3"/>
            <a:r>
              <a:rPr lang="en-US" u="sng" dirty="0"/>
              <a:t>Latent syphilis</a:t>
            </a:r>
          </a:p>
          <a:p>
            <a:pPr lvl="4"/>
            <a:r>
              <a:rPr lang="en-US" dirty="0"/>
              <a:t>No symptoms</a:t>
            </a:r>
          </a:p>
          <a:p>
            <a:pPr lvl="3"/>
            <a:r>
              <a:rPr lang="en-US" u="sng" dirty="0"/>
              <a:t>Tertiary </a:t>
            </a:r>
            <a:r>
              <a:rPr lang="en-US" u="sng" dirty="0" smtClean="0"/>
              <a:t>syphilis</a:t>
            </a:r>
            <a:r>
              <a:rPr lang="en-US" dirty="0" smtClean="0"/>
              <a:t> (3-15 y)</a:t>
            </a:r>
            <a:endParaRPr lang="en-US" dirty="0"/>
          </a:p>
          <a:p>
            <a:pPr lvl="4"/>
            <a:r>
              <a:rPr lang="en-US" dirty="0"/>
              <a:t>Dementia, blindness, </a:t>
            </a:r>
            <a:r>
              <a:rPr lang="en-US" dirty="0" smtClean="0"/>
              <a:t>paralysis</a:t>
            </a:r>
          </a:p>
          <a:p>
            <a:pPr lvl="4"/>
            <a:r>
              <a:rPr lang="en-US" dirty="0" smtClean="0"/>
              <a:t>Resembles superinfection</a:t>
            </a:r>
            <a:endParaRPr lang="en-US" dirty="0"/>
          </a:p>
        </p:txBody>
      </p:sp>
      <p:pic>
        <p:nvPicPr>
          <p:cNvPr id="4" name="Picture 2" descr="H:\55224 Bauman_MDBS5e_IRDVD\Working Files 55224\JPEGS 55224\Ch24\Ch24_Labeled\24_06_Figur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4"/>
          <a:stretch/>
        </p:blipFill>
        <p:spPr bwMode="auto">
          <a:xfrm>
            <a:off x="6027623" y="609600"/>
            <a:ext cx="3111614" cy="580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03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Bacterial STDs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689975" cy="5256212"/>
          </a:xfrm>
        </p:spPr>
        <p:txBody>
          <a:bodyPr/>
          <a:lstStyle/>
          <a:p>
            <a:r>
              <a:rPr lang="en-US" b="1" dirty="0"/>
              <a:t>Syphilis</a:t>
            </a:r>
          </a:p>
          <a:p>
            <a:pPr lvl="1"/>
            <a:r>
              <a:rPr lang="en-US" dirty="0"/>
              <a:t>Pathogen and virulence factors</a:t>
            </a:r>
          </a:p>
          <a:p>
            <a:pPr lvl="2"/>
            <a:r>
              <a:rPr lang="en-US" i="1" dirty="0"/>
              <a:t>Treponema pallidum</a:t>
            </a:r>
            <a:r>
              <a:rPr lang="en-US" dirty="0"/>
              <a:t> causes syphilis</a:t>
            </a:r>
          </a:p>
          <a:p>
            <a:pPr lvl="3"/>
            <a:r>
              <a:rPr lang="en-US" dirty="0"/>
              <a:t>Lives only in humans</a:t>
            </a:r>
          </a:p>
          <a:p>
            <a:pPr lvl="2"/>
            <a:r>
              <a:rPr lang="en-US" dirty="0"/>
              <a:t>Virulence factors have been difficult to identify</a:t>
            </a:r>
          </a:p>
          <a:p>
            <a:pPr lvl="1"/>
            <a:r>
              <a:rPr lang="en-US" dirty="0"/>
              <a:t>Pathogenesis</a:t>
            </a:r>
          </a:p>
          <a:p>
            <a:pPr lvl="2"/>
            <a:r>
              <a:rPr lang="en-US" dirty="0"/>
              <a:t>Transmitted mostly via sexual contact</a:t>
            </a:r>
          </a:p>
          <a:p>
            <a:pPr lvl="2"/>
            <a:r>
              <a:rPr lang="en-US" dirty="0"/>
              <a:t>Sometimes transmitted from mother to child</a:t>
            </a:r>
          </a:p>
          <a:p>
            <a:pPr lvl="2"/>
            <a:r>
              <a:rPr lang="en-US" dirty="0"/>
              <a:t>Most individuals do not develop tertiary </a:t>
            </a:r>
            <a:r>
              <a:rPr lang="en-US" dirty="0" smtClean="0"/>
              <a:t>syphilis</a:t>
            </a:r>
          </a:p>
          <a:p>
            <a:pPr lvl="3"/>
            <a:r>
              <a:rPr lang="en-US" dirty="0" smtClean="0"/>
              <a:t>Earlier detection prevents progression to this stage</a:t>
            </a:r>
          </a:p>
          <a:p>
            <a:pPr lvl="3"/>
            <a:r>
              <a:rPr lang="en-US" dirty="0" smtClean="0"/>
              <a:t>Tertiary syphilis has permanent tissue damage and 10-60% fatality 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29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523220"/>
          </a:xfrm>
        </p:spPr>
        <p:txBody>
          <a:bodyPr/>
          <a:lstStyle/>
          <a:p>
            <a:r>
              <a:rPr lang="en-US" sz="2800" b="1" dirty="0">
                <a:solidFill>
                  <a:srgbClr val="333399"/>
                </a:solidFill>
              </a:rPr>
              <a:t>Figure 24.1a-b  Urinary and reproductive systems.</a:t>
            </a:r>
          </a:p>
        </p:txBody>
      </p:sp>
      <p:pic>
        <p:nvPicPr>
          <p:cNvPr id="1026" name="Picture 2" descr="H:\55224 Bauman_MDBS5e_IRDVD\Working Files 55224\JPEGS 55224\Ch24\Ch24_Labeled\24_01a-b_Figur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65"/>
          <a:stretch/>
        </p:blipFill>
        <p:spPr bwMode="auto">
          <a:xfrm>
            <a:off x="1132115" y="788396"/>
            <a:ext cx="6879772" cy="543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55224 Bauman_MDBS5e_IRDVD\Working Files 55224\JPEGS 55224\Ch24\Ch24_Labeled\24_01a-b_Figur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64" r="62154" b="2619"/>
          <a:stretch/>
        </p:blipFill>
        <p:spPr bwMode="auto">
          <a:xfrm>
            <a:off x="4800600" y="4014746"/>
            <a:ext cx="251886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2327" y="6286101"/>
            <a:ext cx="8859348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Note the difference in urethral length between men and women!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07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Bacterial STDs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27013" y="838200"/>
            <a:ext cx="8689975" cy="5256212"/>
          </a:xfrm>
        </p:spPr>
        <p:txBody>
          <a:bodyPr/>
          <a:lstStyle/>
          <a:p>
            <a:r>
              <a:rPr lang="en-US" b="1" dirty="0"/>
              <a:t>Syphilis</a:t>
            </a:r>
          </a:p>
          <a:p>
            <a:pPr lvl="1"/>
            <a:r>
              <a:rPr lang="en-US" dirty="0"/>
              <a:t>Epidemiology</a:t>
            </a:r>
          </a:p>
          <a:p>
            <a:pPr lvl="2"/>
            <a:r>
              <a:rPr lang="en-US" dirty="0"/>
              <a:t>Syphilis occurs worldwide</a:t>
            </a:r>
          </a:p>
          <a:p>
            <a:pPr lvl="2"/>
            <a:r>
              <a:rPr lang="en-US" dirty="0"/>
              <a:t>Endemic among sex workers, men who have sex with men, and users of illegal drugs</a:t>
            </a:r>
          </a:p>
          <a:p>
            <a:pPr lvl="1"/>
            <a:r>
              <a:rPr lang="en-US" dirty="0"/>
              <a:t>Diagnosis, treatment, and prevention</a:t>
            </a:r>
          </a:p>
          <a:p>
            <a:pPr lvl="2"/>
            <a:r>
              <a:rPr lang="en-US" dirty="0"/>
              <a:t>Antibody test is used to diagnose primary, secondary, and congenital syphilis </a:t>
            </a:r>
          </a:p>
          <a:p>
            <a:pPr lvl="2"/>
            <a:r>
              <a:rPr lang="en-US" dirty="0"/>
              <a:t>Tertiary syphilis is difficult to </a:t>
            </a:r>
            <a:r>
              <a:rPr lang="en-US" dirty="0" smtClean="0"/>
              <a:t>diagnose – other microbes may be at work</a:t>
            </a:r>
            <a:endParaRPr lang="en-US" dirty="0"/>
          </a:p>
          <a:p>
            <a:pPr lvl="2"/>
            <a:r>
              <a:rPr lang="en-US" dirty="0"/>
              <a:t>Penicillin G is used to treat all but tertiary </a:t>
            </a:r>
            <a:r>
              <a:rPr lang="en-US" dirty="0" smtClean="0"/>
              <a:t>syphilis – other microbes may be at work</a:t>
            </a:r>
            <a:endParaRPr lang="en-US" dirty="0"/>
          </a:p>
          <a:p>
            <a:pPr lvl="2"/>
            <a:r>
              <a:rPr lang="en-US" dirty="0"/>
              <a:t>Prevented with safe sex practices</a:t>
            </a:r>
          </a:p>
        </p:txBody>
      </p:sp>
    </p:spTree>
    <p:extLst>
      <p:ext uri="{BB962C8B-B14F-4D97-AF65-F5344CB8AC3E}">
        <p14:creationId xmlns:p14="http://schemas.microsoft.com/office/powerpoint/2010/main" val="244693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 smtClean="0"/>
              <a:t>Figure 24.7  The incidence of syphilis in the United States.</a:t>
            </a:r>
            <a:endParaRPr lang="en-US" sz="1800" b="1" dirty="0"/>
          </a:p>
        </p:txBody>
      </p:sp>
      <p:pic>
        <p:nvPicPr>
          <p:cNvPr id="9218" name="Picture 2" descr="H:\55224 Bauman_MDBS5e_IRDVD\Working Files 55224\JPEGS 55224\Ch24\Ch24_Labeled\24_07_Figur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89" r="14564" b="2601"/>
          <a:stretch/>
        </p:blipFill>
        <p:spPr bwMode="auto">
          <a:xfrm>
            <a:off x="1" y="2895600"/>
            <a:ext cx="4366435" cy="309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:\55224 Bauman_MDBS5e_IRDVD\Working Files 55224\JPEGS 55224\Ch24\Ch24_Labeled\24_07_Figur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05"/>
          <a:stretch/>
        </p:blipFill>
        <p:spPr bwMode="auto">
          <a:xfrm>
            <a:off x="4267200" y="2438400"/>
            <a:ext cx="4742091" cy="398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1091708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Correlates with educational quality and only weakly with population or immigration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36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4800599" cy="584775"/>
          </a:xfrm>
        </p:spPr>
        <p:txBody>
          <a:bodyPr/>
          <a:lstStyle/>
          <a:p>
            <a:r>
              <a:rPr lang="en-US" b="1" dirty="0"/>
              <a:t>Bacterial STDs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52401" y="675262"/>
            <a:ext cx="5486400" cy="6106537"/>
          </a:xfrm>
        </p:spPr>
        <p:txBody>
          <a:bodyPr/>
          <a:lstStyle/>
          <a:p>
            <a:r>
              <a:rPr lang="en-US" b="1" dirty="0"/>
              <a:t>Chlamydial Infections</a:t>
            </a:r>
          </a:p>
          <a:p>
            <a:pPr lvl="1"/>
            <a:r>
              <a:rPr lang="en-US" dirty="0"/>
              <a:t>Signs and symptoms</a:t>
            </a:r>
          </a:p>
          <a:p>
            <a:pPr lvl="2"/>
            <a:r>
              <a:rPr lang="en-US" dirty="0"/>
              <a:t>Women are usually </a:t>
            </a:r>
            <a:r>
              <a:rPr lang="en-US" dirty="0" smtClean="0"/>
              <a:t>(90%) asymptomatic</a:t>
            </a:r>
            <a:endParaRPr lang="en-US" dirty="0"/>
          </a:p>
          <a:p>
            <a:pPr lvl="2"/>
            <a:r>
              <a:rPr lang="en-US" dirty="0"/>
              <a:t>Men </a:t>
            </a:r>
            <a:r>
              <a:rPr lang="en-US" dirty="0" smtClean="0"/>
              <a:t>SOMETIMES (30%) have </a:t>
            </a:r>
            <a:r>
              <a:rPr lang="en-US" dirty="0"/>
              <a:t>painful urination and pus discharge from penis</a:t>
            </a:r>
          </a:p>
          <a:p>
            <a:pPr lvl="2"/>
            <a:r>
              <a:rPr lang="en-US" dirty="0"/>
              <a:t>Causes numerous diseases</a:t>
            </a:r>
          </a:p>
          <a:p>
            <a:pPr lvl="3"/>
            <a:r>
              <a:rPr lang="en-US" sz="2000" dirty="0"/>
              <a:t>Epididymitis: inflammation of the epididymis</a:t>
            </a:r>
          </a:p>
          <a:p>
            <a:pPr lvl="3"/>
            <a:r>
              <a:rPr lang="en-US" sz="2000" dirty="0" err="1"/>
              <a:t>Orchitis</a:t>
            </a:r>
            <a:r>
              <a:rPr lang="en-US" sz="2000" dirty="0"/>
              <a:t>: inflammation of the testes</a:t>
            </a:r>
          </a:p>
          <a:p>
            <a:pPr lvl="3"/>
            <a:r>
              <a:rPr lang="en-US" sz="2000" dirty="0"/>
              <a:t>Trachoma: disease of the eye</a:t>
            </a:r>
          </a:p>
          <a:p>
            <a:pPr lvl="3"/>
            <a:r>
              <a:rPr lang="en-US" sz="2000" dirty="0"/>
              <a:t>Lymphogranuloma </a:t>
            </a:r>
            <a:r>
              <a:rPr lang="en-US" sz="2000" dirty="0" err="1"/>
              <a:t>venereum</a:t>
            </a:r>
            <a:r>
              <a:rPr lang="en-US" sz="2000" dirty="0"/>
              <a:t>: formation of a genital lesion and bubo in the </a:t>
            </a:r>
            <a:r>
              <a:rPr lang="en-US" sz="2000" dirty="0" smtClean="0"/>
              <a:t>groin as it spreads through lymphatic system</a:t>
            </a:r>
            <a:endParaRPr lang="en-US" sz="2000" dirty="0"/>
          </a:p>
        </p:txBody>
      </p:sp>
      <p:pic>
        <p:nvPicPr>
          <p:cNvPr id="4" name="Picture 2" descr="H:\55224 Bauman_MDBS5e_IRDVD\Working Files 55224\JPEGS 55224\Ch24\Ch24_Labeled\24_08_Figure-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2286000"/>
            <a:ext cx="3459391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30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Bacterial STDs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385175" cy="5256212"/>
          </a:xfrm>
        </p:spPr>
        <p:txBody>
          <a:bodyPr/>
          <a:lstStyle/>
          <a:p>
            <a:r>
              <a:rPr lang="en-US" b="1" dirty="0"/>
              <a:t>Chlamydial Infections</a:t>
            </a:r>
          </a:p>
          <a:p>
            <a:pPr lvl="1"/>
            <a:r>
              <a:rPr lang="en-US" dirty="0"/>
              <a:t>Pathogens and virulence factors</a:t>
            </a:r>
          </a:p>
          <a:p>
            <a:pPr lvl="2"/>
            <a:r>
              <a:rPr lang="en-US" dirty="0"/>
              <a:t>Caused by </a:t>
            </a:r>
            <a:r>
              <a:rPr lang="en-US" i="1" dirty="0"/>
              <a:t>Chlamydia trachomatis</a:t>
            </a:r>
          </a:p>
          <a:p>
            <a:pPr lvl="3"/>
            <a:r>
              <a:rPr lang="en-US" dirty="0"/>
              <a:t>All strains but one are pathogens of humans</a:t>
            </a:r>
          </a:p>
          <a:p>
            <a:pPr lvl="3"/>
            <a:r>
              <a:rPr lang="en-US" dirty="0"/>
              <a:t>Grow only within vesicles inside host cells</a:t>
            </a:r>
          </a:p>
          <a:p>
            <a:pPr lvl="3"/>
            <a:r>
              <a:rPr lang="en-US" dirty="0"/>
              <a:t>Developmental cycle </a:t>
            </a:r>
          </a:p>
          <a:p>
            <a:pPr lvl="4"/>
            <a:r>
              <a:rPr lang="en-US" dirty="0"/>
              <a:t>Elementary bodies are the infective form</a:t>
            </a:r>
          </a:p>
          <a:p>
            <a:pPr lvl="4"/>
            <a:r>
              <a:rPr lang="en-US" dirty="0"/>
              <a:t>Reticulate bodies are the reproductive form</a:t>
            </a:r>
          </a:p>
        </p:txBody>
      </p:sp>
    </p:spTree>
    <p:extLst>
      <p:ext uri="{BB962C8B-B14F-4D97-AF65-F5344CB8AC3E}">
        <p14:creationId xmlns:p14="http://schemas.microsoft.com/office/powerpoint/2010/main" val="191215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Bacterial STDs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52400" y="670500"/>
            <a:ext cx="8915400" cy="5633204"/>
          </a:xfrm>
        </p:spPr>
        <p:txBody>
          <a:bodyPr/>
          <a:lstStyle/>
          <a:p>
            <a:r>
              <a:rPr lang="en-US" b="1" dirty="0"/>
              <a:t>Chlamydial Infections</a:t>
            </a:r>
          </a:p>
          <a:p>
            <a:pPr lvl="1"/>
            <a:r>
              <a:rPr lang="en-US" dirty="0"/>
              <a:t>Pathogenesis</a:t>
            </a:r>
          </a:p>
          <a:p>
            <a:pPr lvl="2"/>
            <a:r>
              <a:rPr lang="en-US" dirty="0"/>
              <a:t>Microbes enter body through scrapes or cuts</a:t>
            </a:r>
          </a:p>
          <a:p>
            <a:pPr lvl="2"/>
            <a:r>
              <a:rPr lang="en-US" dirty="0"/>
              <a:t>Infect conjunctiva or cells lining mucous membranes</a:t>
            </a:r>
          </a:p>
          <a:p>
            <a:pPr lvl="2"/>
            <a:r>
              <a:rPr lang="en-US" dirty="0"/>
              <a:t>Spread to the lymphatic </a:t>
            </a:r>
            <a:r>
              <a:rPr lang="en-US" dirty="0" smtClean="0"/>
              <a:t>system, causing </a:t>
            </a:r>
            <a:r>
              <a:rPr lang="en-US" dirty="0" err="1"/>
              <a:t>proctitis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Adolescent infection increases cervical cancer </a:t>
            </a:r>
            <a:r>
              <a:rPr lang="en-US" dirty="0" smtClean="0"/>
              <a:t>risk</a:t>
            </a:r>
          </a:p>
          <a:p>
            <a:pPr lvl="3"/>
            <a:r>
              <a:rPr lang="en-US" dirty="0" smtClean="0"/>
              <a:t>Probably due to common risk of polygamous sexual activity</a:t>
            </a:r>
            <a:endParaRPr lang="en-US" dirty="0"/>
          </a:p>
          <a:p>
            <a:pPr lvl="1"/>
            <a:r>
              <a:rPr lang="en-US" dirty="0"/>
              <a:t>Epidemiology</a:t>
            </a:r>
          </a:p>
          <a:p>
            <a:pPr lvl="2"/>
            <a:r>
              <a:rPr lang="en-US" dirty="0" smtClean="0"/>
              <a:t>Most common reportable STD (1,400,000 cases) in the USA</a:t>
            </a:r>
          </a:p>
          <a:p>
            <a:pPr lvl="2"/>
            <a:r>
              <a:rPr lang="en-US" dirty="0" smtClean="0"/>
              <a:t>Disease </a:t>
            </a:r>
            <a:r>
              <a:rPr lang="en-US" dirty="0"/>
              <a:t>found primarily in developing countries, most prevalent in low socioeconomic </a:t>
            </a:r>
            <a:r>
              <a:rPr lang="en-US" dirty="0" smtClean="0"/>
              <a:t>groups</a:t>
            </a:r>
          </a:p>
        </p:txBody>
      </p:sp>
    </p:spTree>
    <p:extLst>
      <p:ext uri="{BB962C8B-B14F-4D97-AF65-F5344CB8AC3E}">
        <p14:creationId xmlns:p14="http://schemas.microsoft.com/office/powerpoint/2010/main" val="27937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Bacterial STDs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7467599" cy="5943600"/>
          </a:xfrm>
        </p:spPr>
        <p:txBody>
          <a:bodyPr/>
          <a:lstStyle/>
          <a:p>
            <a:r>
              <a:rPr lang="en-US" b="1" dirty="0" err="1" smtClean="0"/>
              <a:t>Chancroid</a:t>
            </a:r>
            <a:r>
              <a:rPr lang="en-US" b="1" dirty="0" smtClean="0"/>
              <a:t> </a:t>
            </a:r>
            <a:r>
              <a:rPr lang="en-US" dirty="0"/>
              <a:t>[</a:t>
            </a:r>
            <a:r>
              <a:rPr lang="en-US" dirty="0" smtClean="0"/>
              <a:t>shank</a:t>
            </a:r>
            <a:r>
              <a:rPr lang="en-US" dirty="0"/>
              <a:t>]</a:t>
            </a:r>
            <a:r>
              <a:rPr lang="en-US" b="1" dirty="0" smtClean="0"/>
              <a:t> Infections</a:t>
            </a:r>
            <a:endParaRPr lang="en-US" b="1" dirty="0"/>
          </a:p>
          <a:p>
            <a:pPr lvl="1"/>
            <a:r>
              <a:rPr lang="en-US" dirty="0" smtClean="0"/>
              <a:t>Pathogens </a:t>
            </a:r>
            <a:r>
              <a:rPr lang="en-US" dirty="0"/>
              <a:t>and virulence factors</a:t>
            </a:r>
          </a:p>
          <a:p>
            <a:pPr lvl="2"/>
            <a:r>
              <a:rPr lang="en-US" dirty="0"/>
              <a:t>Caused by </a:t>
            </a:r>
            <a:r>
              <a:rPr lang="en-US" i="1" dirty="0" err="1" smtClean="0"/>
              <a:t>Hemophilus</a:t>
            </a:r>
            <a:r>
              <a:rPr lang="en-US" i="1" dirty="0" smtClean="0"/>
              <a:t> </a:t>
            </a:r>
            <a:r>
              <a:rPr lang="en-US" i="1" dirty="0" err="1" smtClean="0"/>
              <a:t>ducreyi</a:t>
            </a:r>
            <a:endParaRPr lang="en-US" dirty="0" smtClean="0"/>
          </a:p>
          <a:p>
            <a:pPr lvl="1"/>
            <a:r>
              <a:rPr lang="en-US" dirty="0" smtClean="0"/>
              <a:t>Pathogenesis</a:t>
            </a:r>
            <a:endParaRPr lang="en-US" dirty="0"/>
          </a:p>
          <a:p>
            <a:pPr lvl="2"/>
            <a:r>
              <a:rPr lang="en-US" i="1" dirty="0"/>
              <a:t>H. </a:t>
            </a:r>
            <a:r>
              <a:rPr lang="en-US" i="1" dirty="0" err="1"/>
              <a:t>ducreyi</a:t>
            </a:r>
            <a:r>
              <a:rPr lang="en-US" dirty="0"/>
              <a:t> enters skin through </a:t>
            </a:r>
            <a:r>
              <a:rPr lang="en-US" dirty="0" err="1"/>
              <a:t>microabrasions</a:t>
            </a:r>
            <a:r>
              <a:rPr lang="en-US" dirty="0"/>
              <a:t> incurred during sexual intercourse. </a:t>
            </a:r>
            <a:endParaRPr lang="en-US" dirty="0" smtClean="0"/>
          </a:p>
          <a:p>
            <a:pPr lvl="2"/>
            <a:r>
              <a:rPr lang="en-US" dirty="0" smtClean="0"/>
              <a:t>A PAINFUL local </a:t>
            </a:r>
            <a:r>
              <a:rPr lang="en-US" dirty="0"/>
              <a:t>tissue reaction leads to development of </a:t>
            </a:r>
            <a:r>
              <a:rPr lang="en-US" dirty="0" err="1"/>
              <a:t>erythomatous</a:t>
            </a:r>
            <a:r>
              <a:rPr lang="en-US" dirty="0"/>
              <a:t> papule, which progresses to pustule in 4–7 </a:t>
            </a:r>
            <a:r>
              <a:rPr lang="en-US" dirty="0" smtClean="0"/>
              <a:t>days.</a:t>
            </a:r>
          </a:p>
          <a:p>
            <a:pPr lvl="2"/>
            <a:r>
              <a:rPr lang="en-US" dirty="0" smtClean="0"/>
              <a:t>It </a:t>
            </a:r>
            <a:r>
              <a:rPr lang="en-US" dirty="0"/>
              <a:t>then undergoes central necrosis to </a:t>
            </a:r>
            <a:r>
              <a:rPr lang="en-US" u="sng" dirty="0" smtClean="0"/>
              <a:t>ulcerate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Most individuals diagnosed with </a:t>
            </a:r>
            <a:r>
              <a:rPr lang="en-US" dirty="0" err="1"/>
              <a:t>chancroid</a:t>
            </a:r>
            <a:r>
              <a:rPr lang="en-US" dirty="0"/>
              <a:t> </a:t>
            </a:r>
            <a:r>
              <a:rPr lang="en-US" dirty="0" smtClean="0"/>
              <a:t>in the USA have </a:t>
            </a:r>
            <a:r>
              <a:rPr lang="en-US" dirty="0"/>
              <a:t>visited countries or areas where the disease is known to occur frequently, although outbreaks have been observed in association with crack cocaine use and </a:t>
            </a:r>
            <a:r>
              <a:rPr lang="en-US" dirty="0" smtClean="0"/>
              <a:t>prostitution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870" y="228600"/>
            <a:ext cx="3344930" cy="167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030205"/>
            <a:ext cx="1905000" cy="278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585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Viral STDs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28600" y="688514"/>
            <a:ext cx="8385175" cy="5483685"/>
          </a:xfrm>
        </p:spPr>
        <p:txBody>
          <a:bodyPr/>
          <a:lstStyle/>
          <a:p>
            <a:r>
              <a:rPr lang="en-US" b="1" dirty="0"/>
              <a:t>Genital Herpes</a:t>
            </a:r>
          </a:p>
          <a:p>
            <a:pPr lvl="1"/>
            <a:r>
              <a:rPr lang="en-US" dirty="0"/>
              <a:t>Signs and symptoms</a:t>
            </a:r>
          </a:p>
          <a:p>
            <a:pPr lvl="2"/>
            <a:r>
              <a:rPr lang="en-US" dirty="0"/>
              <a:t>Small blisters on or around the genitals or rectum</a:t>
            </a:r>
          </a:p>
          <a:p>
            <a:pPr lvl="1"/>
            <a:r>
              <a:rPr lang="en-US" dirty="0"/>
              <a:t>Pathogen and virulence factors</a:t>
            </a:r>
          </a:p>
          <a:p>
            <a:pPr lvl="2"/>
            <a:r>
              <a:rPr lang="en-US" dirty="0" smtClean="0"/>
              <a:t>Used to be called herpes simplex virus (HSV)-2 and -1</a:t>
            </a:r>
          </a:p>
          <a:p>
            <a:pPr lvl="2"/>
            <a:r>
              <a:rPr lang="en-US" i="1" dirty="0" smtClean="0"/>
              <a:t>Human </a:t>
            </a:r>
            <a:r>
              <a:rPr lang="en-US" i="1" dirty="0"/>
              <a:t>herpesvirus 2</a:t>
            </a:r>
            <a:r>
              <a:rPr lang="en-US" dirty="0"/>
              <a:t> causes most </a:t>
            </a:r>
            <a:r>
              <a:rPr lang="en-US" dirty="0" smtClean="0"/>
              <a:t>cases – late onset</a:t>
            </a:r>
            <a:endParaRPr lang="en-US" dirty="0"/>
          </a:p>
          <a:p>
            <a:pPr lvl="2"/>
            <a:r>
              <a:rPr lang="en-US" i="1" dirty="0"/>
              <a:t>Human herpesvirus 1</a:t>
            </a:r>
            <a:r>
              <a:rPr lang="en-US" dirty="0"/>
              <a:t> causes remainder of </a:t>
            </a:r>
            <a:r>
              <a:rPr lang="en-US" dirty="0" smtClean="0"/>
              <a:t>cases (more common in oral herpes)</a:t>
            </a:r>
            <a:endParaRPr lang="en-US" dirty="0"/>
          </a:p>
          <a:p>
            <a:pPr lvl="1"/>
            <a:r>
              <a:rPr lang="en-US" dirty="0" smtClean="0"/>
              <a:t>Pathogenesis</a:t>
            </a:r>
            <a:endParaRPr lang="en-US" dirty="0"/>
          </a:p>
          <a:p>
            <a:pPr lvl="2"/>
            <a:r>
              <a:rPr lang="en-US" dirty="0"/>
              <a:t>Herpesvirus kills epithelial cells at infection site</a:t>
            </a:r>
          </a:p>
          <a:p>
            <a:pPr lvl="2"/>
            <a:r>
              <a:rPr lang="en-US" dirty="0"/>
              <a:t>Virus can become latent in nerve cells</a:t>
            </a:r>
          </a:p>
          <a:p>
            <a:pPr lvl="2"/>
            <a:r>
              <a:rPr lang="en-US" dirty="0" smtClean="0"/>
              <a:t>Blisters </a:t>
            </a:r>
            <a:r>
              <a:rPr lang="en-US" dirty="0"/>
              <a:t>may form at sites far from initial infection</a:t>
            </a:r>
          </a:p>
          <a:p>
            <a:pPr lvl="2"/>
            <a:r>
              <a:rPr lang="en-US" dirty="0"/>
              <a:t>Babies can become infected during birth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28600"/>
            <a:ext cx="1905000" cy="147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8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24.10  Sites of events in genital herpesvirus infections.</a:t>
            </a:r>
          </a:p>
        </p:txBody>
      </p:sp>
      <p:pic>
        <p:nvPicPr>
          <p:cNvPr id="12290" name="Picture 2" descr="H:\55224 Bauman_MDBS5e_IRDVD\Working Files 55224\JPEGS 55224\Ch24\Ch24_Labeled\24_10_Figur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3"/>
          <a:stretch/>
        </p:blipFill>
        <p:spPr bwMode="auto">
          <a:xfrm>
            <a:off x="4038600" y="591438"/>
            <a:ext cx="4613957" cy="600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6802779" y="689251"/>
            <a:ext cx="914400" cy="22860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7107579" y="2021095"/>
            <a:ext cx="914400" cy="22860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717179" y="6298686"/>
            <a:ext cx="914400" cy="207818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107579" y="6189702"/>
            <a:ext cx="588622" cy="316802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803551"/>
            <a:ext cx="37338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smtClean="0"/>
              <a:t>Note that the virus causing each of these diseases can be </a:t>
            </a:r>
            <a:r>
              <a:rPr lang="en-US" u="sng" dirty="0" smtClean="0"/>
              <a:t>the same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smtClean="0"/>
              <a:t>It only varies based on which nerve ganglion it resides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smtClean="0"/>
              <a:t>It spreads to other ganglia only though skin-to-skin contact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 smtClean="0"/>
              <a:t>Rubbing eyes or skin without hygiene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 smtClean="0"/>
              <a:t>Oral sex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1752600" y="1219200"/>
            <a:ext cx="2057400" cy="38100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71500" y="1600199"/>
            <a:ext cx="1257300" cy="349977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06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24.11 Herpes lesions of the eyes and skin.</a:t>
            </a:r>
          </a:p>
        </p:txBody>
      </p:sp>
      <p:pic>
        <p:nvPicPr>
          <p:cNvPr id="13314" name="Picture 2" descr="H:\55224 Bauman_MDBS5e_IRDVD\Working Files 55224\JPEGS 55224\Ch24\Ch24_Labeled\24_11_Figur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"/>
          <a:stretch/>
        </p:blipFill>
        <p:spPr bwMode="auto">
          <a:xfrm>
            <a:off x="304800" y="1999456"/>
            <a:ext cx="8534400" cy="268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56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Viral STDs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76200" y="675262"/>
            <a:ext cx="8839200" cy="6106537"/>
          </a:xfrm>
          <a:solidFill>
            <a:schemeClr val="bg1"/>
          </a:solidFill>
        </p:spPr>
        <p:txBody>
          <a:bodyPr/>
          <a:lstStyle/>
          <a:p>
            <a:r>
              <a:rPr lang="en-US" b="1" dirty="0"/>
              <a:t>Genital Herpes</a:t>
            </a:r>
          </a:p>
          <a:p>
            <a:pPr lvl="1"/>
            <a:r>
              <a:rPr lang="en-US" dirty="0"/>
              <a:t>Epidemiology</a:t>
            </a:r>
          </a:p>
          <a:p>
            <a:pPr lvl="2"/>
            <a:r>
              <a:rPr lang="en-US" dirty="0"/>
              <a:t>Genital herpes quadruples the risk of HIV </a:t>
            </a:r>
            <a:r>
              <a:rPr lang="en-US" dirty="0" smtClean="0"/>
              <a:t>infection.</a:t>
            </a:r>
          </a:p>
          <a:p>
            <a:pPr lvl="2"/>
            <a:r>
              <a:rPr lang="en-US" dirty="0" smtClean="0"/>
              <a:t>70% of USA has HHV-1, 16% of USA has HHV-2</a:t>
            </a:r>
            <a:endParaRPr lang="en-US" dirty="0"/>
          </a:p>
          <a:p>
            <a:pPr lvl="1"/>
            <a:r>
              <a:rPr lang="en-US" dirty="0"/>
              <a:t>Diagnosis, treatment, and prevention</a:t>
            </a:r>
          </a:p>
          <a:p>
            <a:pPr lvl="2"/>
            <a:r>
              <a:rPr lang="en-US" dirty="0"/>
              <a:t>Diagnosis is based on characteristic </a:t>
            </a:r>
            <a:r>
              <a:rPr lang="en-US" dirty="0" smtClean="0"/>
              <a:t>lesions.</a:t>
            </a:r>
            <a:endParaRPr lang="en-US" dirty="0"/>
          </a:p>
          <a:p>
            <a:pPr lvl="2"/>
            <a:r>
              <a:rPr lang="en-US" dirty="0"/>
              <a:t>Acyclovir or other antiviral agents can lessen </a:t>
            </a:r>
            <a:r>
              <a:rPr lang="en-US" dirty="0" smtClean="0"/>
              <a:t>symptoms.</a:t>
            </a:r>
            <a:endParaRPr lang="en-US" dirty="0"/>
          </a:p>
          <a:p>
            <a:pPr lvl="2"/>
            <a:r>
              <a:rPr lang="en-US" dirty="0"/>
              <a:t>Circumcised males are at lower risk of </a:t>
            </a:r>
            <a:r>
              <a:rPr lang="en-US" dirty="0" smtClean="0"/>
              <a:t>infection.</a:t>
            </a:r>
            <a:endParaRPr lang="en-US" dirty="0"/>
          </a:p>
          <a:p>
            <a:pPr lvl="2"/>
            <a:r>
              <a:rPr lang="en-US" dirty="0"/>
              <a:t>Condoms often provide little </a:t>
            </a:r>
            <a:r>
              <a:rPr lang="en-US" dirty="0" smtClean="0"/>
              <a:t>protection (skin to skin transmission outside of condom)</a:t>
            </a:r>
          </a:p>
          <a:p>
            <a:pPr lvl="2"/>
            <a:r>
              <a:rPr lang="en-US" dirty="0" err="1" smtClean="0"/>
              <a:t>Laytex</a:t>
            </a:r>
            <a:r>
              <a:rPr lang="en-US" dirty="0" smtClean="0"/>
              <a:t> gloves essential for dentists/oral hygienists/ob-gyn</a:t>
            </a:r>
            <a:endParaRPr lang="en-US" dirty="0"/>
          </a:p>
          <a:p>
            <a:pPr lvl="2"/>
            <a:r>
              <a:rPr lang="en-US" dirty="0"/>
              <a:t>Infected pregnant women should deliver by C-</a:t>
            </a:r>
            <a:r>
              <a:rPr lang="en-US" dirty="0" smtClean="0"/>
              <a:t>section.</a:t>
            </a:r>
          </a:p>
          <a:p>
            <a:pPr lvl="2"/>
            <a:r>
              <a:rPr lang="en-US" dirty="0" smtClean="0"/>
              <a:t>Prevention is done only through abstinence or monogamy</a:t>
            </a:r>
          </a:p>
          <a:p>
            <a:pPr lvl="2"/>
            <a:r>
              <a:rPr lang="en-US" dirty="0" smtClean="0"/>
              <a:t>No vaccine likely to be developed – no </a:t>
            </a:r>
            <a:r>
              <a:rPr lang="en-US" dirty="0" err="1" smtClean="0"/>
              <a:t>sequalae</a:t>
            </a:r>
            <a:r>
              <a:rPr lang="en-US" dirty="0" smtClean="0"/>
              <a:t> or mortality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08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" y="228600"/>
            <a:ext cx="6477000" cy="6248400"/>
          </a:xfrm>
          <a:solidFill>
            <a:schemeClr val="bg2">
              <a:lumMod val="60000"/>
              <a:lumOff val="40000"/>
            </a:schemeClr>
          </a:solidFill>
        </p:spPr>
        <p:txBody>
          <a:bodyPr lIns="0" tIns="18285" rIns="0" bIns="18285"/>
          <a:lstStyle/>
          <a:p>
            <a:pPr eaLnBrk="1" hangingPunct="1"/>
            <a:r>
              <a:rPr lang="en-US" altLang="en-US" sz="2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Structures of the Urinary System</a:t>
            </a:r>
            <a:endParaRPr lang="en-US" altLang="en-US" sz="28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lvl="1" eaLnBrk="1" hangingPunct="1"/>
            <a:r>
              <a:rPr lang="en-US" altLang="en-US" sz="2800" u="sng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Kidneys</a:t>
            </a:r>
            <a:endParaRPr lang="en-US" altLang="en-US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lvl="2" eaLnBrk="1" hangingPunct="1"/>
            <a:r>
              <a:rPr lang="en-US" altLang="en-US" sz="2000" u="sng" dirty="0">
                <a:solidFill>
                  <a:schemeClr val="bg1"/>
                </a:solidFill>
                <a:latin typeface="Comic Sans MS" panose="030F0702030302020204" pitchFamily="66" charset="0"/>
              </a:rPr>
              <a:t>Nephrons</a:t>
            </a:r>
            <a:r>
              <a:rPr lang="en-US" alt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are the microscopic functional unit of the kidneys</a:t>
            </a:r>
          </a:p>
          <a:p>
            <a:pPr lvl="3" eaLnBrk="1" hangingPunct="1"/>
            <a:r>
              <a:rPr lang="en-US" alt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~1,000,000 per kidney </a:t>
            </a:r>
          </a:p>
          <a:p>
            <a:pPr lvl="2" eaLnBrk="1" hangingPunct="1"/>
            <a:r>
              <a:rPr lang="en-US" alt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“squeezes” plasma from the blood at the </a:t>
            </a:r>
            <a:r>
              <a:rPr lang="en-US" altLang="en-US" sz="2000" u="sng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glomerulus</a:t>
            </a:r>
            <a:endParaRPr lang="en-US" altLang="en-US" u="sng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lvl="2" eaLnBrk="1" hangingPunct="1"/>
            <a:r>
              <a:rPr lang="en-US" alt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concentrates the waste ~100-400x by reabsorbing useful parts of the plasma</a:t>
            </a:r>
          </a:p>
          <a:p>
            <a:pPr lvl="2" eaLnBrk="1" hangingPunct="1"/>
            <a:r>
              <a:rPr lang="en-US" alt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excretes the concentrated waste as </a:t>
            </a:r>
            <a:r>
              <a:rPr lang="en-US" altLang="en-US" sz="2000" u="sng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urine</a:t>
            </a:r>
            <a:endParaRPr lang="en-US" altLang="en-US" u="sng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lvl="1" eaLnBrk="1" hangingPunct="1"/>
            <a:r>
              <a:rPr lang="en-US" altLang="en-US" sz="2800" u="sng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Ureters</a:t>
            </a:r>
            <a:r>
              <a:rPr lang="en-US" altLang="en-US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carry urine to the urinary bladder</a:t>
            </a:r>
          </a:p>
          <a:p>
            <a:pPr lvl="1" eaLnBrk="1" hangingPunct="1"/>
            <a:r>
              <a:rPr lang="en-US" altLang="en-US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The </a:t>
            </a:r>
            <a:r>
              <a:rPr lang="en-US" altLang="en-US" sz="2800" u="sng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urinary bladder</a:t>
            </a:r>
            <a:r>
              <a:rPr lang="en-US" altLang="en-US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stores urine until it can be eliminated</a:t>
            </a:r>
          </a:p>
          <a:p>
            <a:pPr lvl="1" eaLnBrk="1" hangingPunct="1"/>
            <a:r>
              <a:rPr lang="en-US" altLang="en-US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Urine is released from the body through the </a:t>
            </a:r>
            <a:r>
              <a:rPr lang="en-US" altLang="en-US" sz="2800" u="sng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urethra</a:t>
            </a:r>
            <a:endParaRPr lang="en-US" altLang="en-US" sz="2400" u="sng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191000"/>
            <a:ext cx="1859909" cy="2590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794" y="76200"/>
            <a:ext cx="2484311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98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 err="1"/>
              <a:t>Anogenital</a:t>
            </a:r>
            <a:r>
              <a:rPr lang="en-US" b="1" dirty="0"/>
              <a:t> </a:t>
            </a:r>
            <a:r>
              <a:rPr lang="en-US" b="1" dirty="0" smtClean="0"/>
              <a:t>(and other) Warts</a:t>
            </a:r>
            <a:endParaRPr lang="en-US" b="1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52400" y="675263"/>
            <a:ext cx="8458200" cy="5877938"/>
          </a:xfrm>
        </p:spPr>
        <p:txBody>
          <a:bodyPr/>
          <a:lstStyle/>
          <a:p>
            <a:r>
              <a:rPr lang="en-US" dirty="0" smtClean="0"/>
              <a:t>Pathogen</a:t>
            </a:r>
            <a:r>
              <a:rPr lang="en-US" dirty="0"/>
              <a:t>, signs, and symptoms</a:t>
            </a:r>
          </a:p>
          <a:p>
            <a:pPr lvl="1"/>
            <a:r>
              <a:rPr lang="en-US" u="sng" dirty="0" err="1"/>
              <a:t>Papillomas</a:t>
            </a:r>
            <a:r>
              <a:rPr lang="en-US" dirty="0"/>
              <a:t>, or warts, are growths of skin epithelium</a:t>
            </a:r>
          </a:p>
          <a:p>
            <a:pPr lvl="1"/>
            <a:r>
              <a:rPr lang="en-US" dirty="0"/>
              <a:t>May form on the face, trunk, hands, feet, elbows, knees, </a:t>
            </a:r>
            <a:r>
              <a:rPr lang="en-US" dirty="0" smtClean="0"/>
              <a:t>genitalia, or anus</a:t>
            </a:r>
            <a:endParaRPr lang="en-US" dirty="0"/>
          </a:p>
          <a:p>
            <a:pPr lvl="1"/>
            <a:r>
              <a:rPr lang="en-US" dirty="0"/>
              <a:t>Large growths called </a:t>
            </a:r>
            <a:r>
              <a:rPr lang="en-US" u="sng" dirty="0" err="1"/>
              <a:t>condylomata</a:t>
            </a:r>
            <a:r>
              <a:rPr lang="en-US" u="sng" dirty="0"/>
              <a:t> </a:t>
            </a:r>
            <a:r>
              <a:rPr lang="en-US" u="sng" dirty="0" err="1"/>
              <a:t>acuminata</a:t>
            </a:r>
            <a:endParaRPr lang="en-US" u="sng" dirty="0"/>
          </a:p>
          <a:p>
            <a:pPr lvl="1"/>
            <a:r>
              <a:rPr lang="en-US" dirty="0"/>
              <a:t>Caused by human papillomaviruses (HPV</a:t>
            </a:r>
            <a:r>
              <a:rPr lang="en-US" dirty="0" smtClean="0"/>
              <a:t>)</a:t>
            </a:r>
          </a:p>
          <a:p>
            <a:pPr lvl="2"/>
            <a:r>
              <a:rPr lang="en-US" sz="2000" dirty="0" smtClean="0"/>
              <a:t>90% of </a:t>
            </a:r>
            <a:r>
              <a:rPr lang="en-US" sz="2000" dirty="0" err="1" smtClean="0"/>
              <a:t>anogenital</a:t>
            </a:r>
            <a:r>
              <a:rPr lang="en-US" sz="2000" dirty="0" smtClean="0"/>
              <a:t> warts are caused by subtypes 6 and 11</a:t>
            </a:r>
          </a:p>
          <a:p>
            <a:pPr lvl="1"/>
            <a:r>
              <a:rPr lang="en-US" dirty="0" smtClean="0"/>
              <a:t>~ 12 strains of HPV can cause various cancers</a:t>
            </a:r>
          </a:p>
          <a:p>
            <a:pPr lvl="2"/>
            <a:r>
              <a:rPr lang="en-US" sz="2000" dirty="0" smtClean="0"/>
              <a:t>Cervical cancer – 70% by 16, 18</a:t>
            </a:r>
          </a:p>
          <a:p>
            <a:pPr lvl="2"/>
            <a:r>
              <a:rPr lang="en-US" sz="2000" dirty="0" smtClean="0"/>
              <a:t>Also anal, oropharyngeal, penile, vulvar, vaginal cancers</a:t>
            </a:r>
          </a:p>
          <a:p>
            <a:pPr lvl="2"/>
            <a:r>
              <a:rPr lang="en-US" sz="2000" dirty="0" smtClean="0"/>
              <a:t>HPV vaccine protect against these highly carcinogenic strains</a:t>
            </a:r>
          </a:p>
          <a:p>
            <a:pPr lvl="3"/>
            <a:r>
              <a:rPr lang="en-US" sz="1800" dirty="0" err="1" smtClean="0"/>
              <a:t>Cervarix</a:t>
            </a:r>
            <a:r>
              <a:rPr lang="en-US" sz="1800" dirty="0" smtClean="0"/>
              <a:t> – 16, 18 (protect against most carcinogenic)</a:t>
            </a:r>
          </a:p>
          <a:p>
            <a:pPr lvl="3"/>
            <a:r>
              <a:rPr lang="en-US" sz="1800" dirty="0" err="1" smtClean="0"/>
              <a:t>Gardesil</a:t>
            </a:r>
            <a:r>
              <a:rPr lang="en-US" sz="1800" dirty="0" smtClean="0"/>
              <a:t> – 16, 18, 6, 11 (also other </a:t>
            </a:r>
            <a:r>
              <a:rPr lang="en-US" sz="1800" dirty="0" err="1" smtClean="0"/>
              <a:t>anogenital</a:t>
            </a:r>
            <a:r>
              <a:rPr lang="en-US" sz="1800" dirty="0" smtClean="0"/>
              <a:t> wart causes)</a:t>
            </a:r>
          </a:p>
          <a:p>
            <a:pPr lvl="3"/>
            <a:r>
              <a:rPr lang="en-US" sz="1800" dirty="0" err="1" smtClean="0"/>
              <a:t>Gardesil</a:t>
            </a:r>
            <a:r>
              <a:rPr lang="en-US" sz="1800" dirty="0" smtClean="0"/>
              <a:t> 9 – 16, 18, 6, 11, 31, 33, 45, 52, 58 (20% more inclusive for cervical cancer and other cancer causes)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3513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Various appearances of HPV infections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680934"/>
            <a:ext cx="2514600" cy="168303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452" y="700812"/>
            <a:ext cx="2044148" cy="1544996"/>
          </a:xfrm>
          <a:prstGeom prst="rect">
            <a:avLst/>
          </a:prstGeom>
        </p:spPr>
      </p:pic>
      <p:pic>
        <p:nvPicPr>
          <p:cNvPr id="6" name="Picture 4" descr="24_14Figure-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80934"/>
            <a:ext cx="3962400" cy="5982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49" y="2325299"/>
            <a:ext cx="3619500" cy="2714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63" y="5119415"/>
            <a:ext cx="2657475" cy="1724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897" y="5192596"/>
            <a:ext cx="2007703" cy="160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813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 err="1" smtClean="0"/>
              <a:t>Ano</a:t>
            </a:r>
            <a:r>
              <a:rPr lang="en-US" b="1" dirty="0" err="1"/>
              <a:t>g</a:t>
            </a:r>
            <a:r>
              <a:rPr lang="en-US" b="1" dirty="0" err="1" smtClean="0"/>
              <a:t>enital</a:t>
            </a:r>
            <a:r>
              <a:rPr lang="en-US" b="1" dirty="0" smtClean="0"/>
              <a:t> </a:t>
            </a:r>
            <a:r>
              <a:rPr lang="en-US" b="1" dirty="0"/>
              <a:t>Warts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3253" y="698454"/>
            <a:ext cx="6539947" cy="6159546"/>
          </a:xfrm>
          <a:solidFill>
            <a:schemeClr val="bg1"/>
          </a:solidFill>
        </p:spPr>
        <p:txBody>
          <a:bodyPr/>
          <a:lstStyle/>
          <a:p>
            <a:r>
              <a:rPr lang="en-US" sz="2400" dirty="0" smtClean="0"/>
              <a:t>Pathogenesis </a:t>
            </a:r>
            <a:r>
              <a:rPr lang="en-US" sz="2400" dirty="0"/>
              <a:t>and epidemiology</a:t>
            </a:r>
          </a:p>
          <a:p>
            <a:pPr lvl="1"/>
            <a:r>
              <a:rPr lang="en-US" sz="2000" dirty="0" smtClean="0"/>
              <a:t>HPVs invade skin or mucous membranes during sex</a:t>
            </a:r>
          </a:p>
          <a:p>
            <a:pPr lvl="1"/>
            <a:r>
              <a:rPr lang="en-US" sz="2000" dirty="0" smtClean="0"/>
              <a:t>Most </a:t>
            </a:r>
            <a:r>
              <a:rPr lang="en-US" sz="2000" dirty="0"/>
              <a:t>common STD in the United </a:t>
            </a:r>
            <a:r>
              <a:rPr lang="en-US" sz="2000" dirty="0" smtClean="0"/>
              <a:t>States</a:t>
            </a:r>
          </a:p>
          <a:p>
            <a:pPr lvl="1"/>
            <a:r>
              <a:rPr lang="en-US" sz="2000" dirty="0" smtClean="0"/>
              <a:t>75-80% of adults have at least one HPV strain</a:t>
            </a:r>
          </a:p>
          <a:p>
            <a:pPr lvl="2"/>
            <a:r>
              <a:rPr lang="en-US" sz="1800" dirty="0" smtClean="0"/>
              <a:t>Most adults (90%) are asymptomatic carriers</a:t>
            </a:r>
          </a:p>
          <a:p>
            <a:pPr lvl="2"/>
            <a:r>
              <a:rPr lang="en-US" sz="1800" dirty="0" smtClean="0"/>
              <a:t>Transmission can be familial (less common)</a:t>
            </a:r>
            <a:endParaRPr lang="en-US" sz="1800" dirty="0"/>
          </a:p>
          <a:p>
            <a:pPr lvl="1"/>
            <a:r>
              <a:rPr lang="en-US" sz="2000" dirty="0" smtClean="0"/>
              <a:t>HPV causes </a:t>
            </a:r>
            <a:r>
              <a:rPr lang="en-US" sz="2000" dirty="0"/>
              <a:t>nearly all cervical </a:t>
            </a:r>
            <a:r>
              <a:rPr lang="en-US" sz="2000" dirty="0" smtClean="0"/>
              <a:t>cancers and nearly all anal cancers</a:t>
            </a:r>
            <a:endParaRPr lang="en-US" sz="2000" dirty="0"/>
          </a:p>
          <a:p>
            <a:r>
              <a:rPr lang="en-US" sz="2400" dirty="0"/>
              <a:t>Diagnosis, treatment, and prevention</a:t>
            </a:r>
          </a:p>
          <a:p>
            <a:pPr lvl="1"/>
            <a:r>
              <a:rPr lang="en-US" sz="2000" dirty="0"/>
              <a:t>Diagnosis is made by presence of warts</a:t>
            </a:r>
          </a:p>
          <a:p>
            <a:pPr lvl="1"/>
            <a:r>
              <a:rPr lang="en-US" sz="2000" dirty="0"/>
              <a:t>Variety of methods available to remove warts</a:t>
            </a:r>
          </a:p>
          <a:p>
            <a:pPr lvl="1"/>
            <a:r>
              <a:rPr lang="en-US" sz="2000" dirty="0"/>
              <a:t>Vaccine is available against HPV </a:t>
            </a:r>
            <a:r>
              <a:rPr lang="en-US" sz="2000" dirty="0" smtClean="0"/>
              <a:t>strains </a:t>
            </a:r>
            <a:r>
              <a:rPr lang="en-US" sz="2000" dirty="0"/>
              <a:t>associated with cervical </a:t>
            </a:r>
            <a:r>
              <a:rPr lang="en-US" sz="2000" dirty="0" smtClean="0"/>
              <a:t>and </a:t>
            </a:r>
            <a:r>
              <a:rPr lang="en-US" sz="2000" dirty="0" err="1" smtClean="0"/>
              <a:t>anogenital</a:t>
            </a:r>
            <a:r>
              <a:rPr lang="en-US" sz="2000" dirty="0" smtClean="0"/>
              <a:t> cancers</a:t>
            </a:r>
          </a:p>
          <a:p>
            <a:pPr lvl="1"/>
            <a:r>
              <a:rPr lang="en-US" sz="2000" dirty="0" smtClean="0"/>
              <a:t>Reducing transmission also involves use of </a:t>
            </a:r>
            <a:r>
              <a:rPr lang="en-US" sz="2000" dirty="0" err="1" smtClean="0"/>
              <a:t>laytex</a:t>
            </a:r>
            <a:r>
              <a:rPr lang="en-US" sz="2000" dirty="0" smtClean="0"/>
              <a:t> condoms/gloves, minimizing contact when presenting warts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8" b="5264"/>
          <a:stretch/>
        </p:blipFill>
        <p:spPr>
          <a:xfrm>
            <a:off x="5943600" y="2667000"/>
            <a:ext cx="3093720" cy="203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2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Protozoan STDs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6566" y="678576"/>
            <a:ext cx="8822634" cy="5950824"/>
          </a:xfrm>
        </p:spPr>
        <p:txBody>
          <a:bodyPr/>
          <a:lstStyle/>
          <a:p>
            <a:r>
              <a:rPr lang="en-US" b="1" dirty="0" err="1" smtClean="0"/>
              <a:t>Trichomoniasis</a:t>
            </a:r>
            <a:r>
              <a:rPr lang="en-US" b="1" dirty="0" smtClean="0"/>
              <a:t> – “</a:t>
            </a:r>
            <a:r>
              <a:rPr lang="en-US" b="1" dirty="0" err="1" smtClean="0"/>
              <a:t>trich</a:t>
            </a:r>
            <a:r>
              <a:rPr lang="en-US" b="1" dirty="0" smtClean="0"/>
              <a:t>”</a:t>
            </a:r>
            <a:endParaRPr lang="en-US" b="1" dirty="0"/>
          </a:p>
          <a:p>
            <a:pPr lvl="1"/>
            <a:r>
              <a:rPr lang="en-US" dirty="0"/>
              <a:t>Signs and symptoms</a:t>
            </a:r>
          </a:p>
          <a:p>
            <a:pPr lvl="2"/>
            <a:r>
              <a:rPr lang="en-US" sz="2000" dirty="0"/>
              <a:t>Females </a:t>
            </a:r>
            <a:r>
              <a:rPr lang="en-US" sz="2000" dirty="0" smtClean="0"/>
              <a:t>(30%) have foul vaginal </a:t>
            </a:r>
            <a:r>
              <a:rPr lang="en-US" sz="2000" dirty="0"/>
              <a:t>discharge </a:t>
            </a:r>
            <a:r>
              <a:rPr lang="en-US" sz="2000" dirty="0" smtClean="0"/>
              <a:t>(</a:t>
            </a:r>
            <a:r>
              <a:rPr lang="en-US" sz="2000" u="sng" dirty="0" smtClean="0"/>
              <a:t>green</a:t>
            </a:r>
            <a:r>
              <a:rPr lang="en-US" sz="2000" dirty="0" smtClean="0"/>
              <a:t>/yellow), musty odor, and </a:t>
            </a:r>
            <a:r>
              <a:rPr lang="en-US" sz="2000" dirty="0"/>
              <a:t>irritation</a:t>
            </a:r>
          </a:p>
          <a:p>
            <a:pPr lvl="2"/>
            <a:r>
              <a:rPr lang="en-US" sz="2000" dirty="0" smtClean="0"/>
              <a:t>70% of women and nearly all males </a:t>
            </a:r>
            <a:r>
              <a:rPr lang="en-US" sz="2000" dirty="0"/>
              <a:t>are </a:t>
            </a:r>
            <a:r>
              <a:rPr lang="en-US" sz="2000" smtClean="0"/>
              <a:t>asymptomatic carriers</a:t>
            </a:r>
            <a:endParaRPr lang="en-US" sz="2000" dirty="0"/>
          </a:p>
          <a:p>
            <a:pPr lvl="1"/>
            <a:r>
              <a:rPr lang="en-US" dirty="0"/>
              <a:t>Pathogen and virulence factors</a:t>
            </a:r>
          </a:p>
          <a:p>
            <a:pPr lvl="2"/>
            <a:r>
              <a:rPr lang="en-US" sz="2000" dirty="0"/>
              <a:t>Caused by </a:t>
            </a:r>
            <a:r>
              <a:rPr lang="en-US" sz="2000" i="1" dirty="0"/>
              <a:t>Trichomonas vaginalis</a:t>
            </a:r>
            <a:endParaRPr lang="en-US" i="1" dirty="0"/>
          </a:p>
          <a:p>
            <a:pPr lvl="1"/>
            <a:r>
              <a:rPr lang="en-US" dirty="0"/>
              <a:t>Pathogenesis and epidemiology</a:t>
            </a:r>
          </a:p>
          <a:p>
            <a:pPr lvl="2"/>
            <a:r>
              <a:rPr lang="en-US" sz="2000" dirty="0"/>
              <a:t>Transmitted primarily via sexual intercourse</a:t>
            </a:r>
          </a:p>
          <a:p>
            <a:pPr lvl="2"/>
            <a:r>
              <a:rPr lang="en-US" sz="2000" dirty="0"/>
              <a:t>Most common curable STD in </a:t>
            </a:r>
            <a:r>
              <a:rPr lang="en-US" sz="2000" dirty="0" smtClean="0"/>
              <a:t>women (1.1 million cases/</a:t>
            </a:r>
            <a:r>
              <a:rPr lang="en-US" sz="2000" dirty="0" err="1" smtClean="0"/>
              <a:t>yr</a:t>
            </a:r>
            <a:r>
              <a:rPr lang="en-US" sz="2000" dirty="0" smtClean="0"/>
              <a:t> in USA)</a:t>
            </a:r>
          </a:p>
          <a:p>
            <a:pPr lvl="3"/>
            <a:r>
              <a:rPr lang="en-US" sz="1800" dirty="0" smtClean="0"/>
              <a:t>Most easily treated STD – single oral dose works; treat partner too!</a:t>
            </a:r>
            <a:endParaRPr lang="en-US" sz="1800" dirty="0"/>
          </a:p>
          <a:p>
            <a:pPr lvl="2"/>
            <a:r>
              <a:rPr lang="en-US" sz="2000" dirty="0" err="1"/>
              <a:t>Trichomoniasis</a:t>
            </a:r>
            <a:r>
              <a:rPr lang="en-US" sz="2000" dirty="0"/>
              <a:t> increases risk of infection by </a:t>
            </a:r>
            <a:r>
              <a:rPr lang="en-US" sz="2000" dirty="0" smtClean="0"/>
              <a:t>HIV</a:t>
            </a:r>
          </a:p>
          <a:p>
            <a:pPr lvl="3"/>
            <a:r>
              <a:rPr lang="en-US" sz="1800" dirty="0" smtClean="0"/>
              <a:t>Shared risk factors for obtaining either disease</a:t>
            </a:r>
            <a:endParaRPr lang="en-US" sz="1800" dirty="0"/>
          </a:p>
          <a:p>
            <a:pPr lvl="2"/>
            <a:r>
              <a:rPr lang="en-US" sz="2000" dirty="0" smtClean="0"/>
              <a:t>May increase risk for prostate cancer through subclinical chronic prostatitis</a:t>
            </a:r>
          </a:p>
          <a:p>
            <a:pPr lvl="2"/>
            <a:r>
              <a:rPr lang="en-US" sz="2000" dirty="0" smtClean="0"/>
              <a:t>Various </a:t>
            </a:r>
            <a:r>
              <a:rPr lang="en-US" sz="2000" dirty="0"/>
              <a:t>virulence factors contribute to disease</a:t>
            </a:r>
          </a:p>
        </p:txBody>
      </p:sp>
    </p:spTree>
    <p:extLst>
      <p:ext uri="{BB962C8B-B14F-4D97-AF65-F5344CB8AC3E}">
        <p14:creationId xmlns:p14="http://schemas.microsoft.com/office/powerpoint/2010/main" val="221628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 err="1"/>
              <a:t>Trichomoniasis</a:t>
            </a:r>
            <a:endParaRPr lang="en-US" b="1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76200" y="698454"/>
            <a:ext cx="9010216" cy="3644946"/>
          </a:xfrm>
        </p:spPr>
        <p:txBody>
          <a:bodyPr/>
          <a:lstStyle/>
          <a:p>
            <a:r>
              <a:rPr lang="en-US" dirty="0" smtClean="0"/>
              <a:t>Diagnosis</a:t>
            </a:r>
            <a:r>
              <a:rPr lang="en-US" dirty="0"/>
              <a:t>, treatment, and prevention</a:t>
            </a:r>
          </a:p>
          <a:p>
            <a:pPr lvl="1"/>
            <a:r>
              <a:rPr lang="en-US" dirty="0"/>
              <a:t>Diagnosed by presence of </a:t>
            </a:r>
            <a:r>
              <a:rPr lang="en-US" i="1" dirty="0"/>
              <a:t>Trichomonas</a:t>
            </a:r>
            <a:r>
              <a:rPr lang="en-US" dirty="0"/>
              <a:t> in clinical samples</a:t>
            </a:r>
          </a:p>
          <a:p>
            <a:pPr lvl="1"/>
            <a:r>
              <a:rPr lang="en-US" dirty="0"/>
              <a:t>Treated with a </a:t>
            </a:r>
            <a:r>
              <a:rPr lang="en-US" b="1" dirty="0"/>
              <a:t>single dose</a:t>
            </a:r>
            <a:r>
              <a:rPr lang="en-US" dirty="0"/>
              <a:t> of </a:t>
            </a:r>
            <a:r>
              <a:rPr lang="en-US" b="1" dirty="0"/>
              <a:t>oral</a:t>
            </a:r>
            <a:r>
              <a:rPr lang="en-US" dirty="0"/>
              <a:t> metronidazole or </a:t>
            </a:r>
            <a:r>
              <a:rPr lang="en-US" dirty="0" err="1" smtClean="0"/>
              <a:t>tinidazole</a:t>
            </a:r>
            <a:endParaRPr lang="en-US" dirty="0" smtClean="0"/>
          </a:p>
          <a:p>
            <a:pPr lvl="2"/>
            <a:r>
              <a:rPr lang="en-US" sz="2000" dirty="0" smtClean="0"/>
              <a:t>Treat the partner as well as yourself!</a:t>
            </a:r>
          </a:p>
          <a:p>
            <a:pPr lvl="2"/>
            <a:r>
              <a:rPr lang="en-US" sz="2000" dirty="0" smtClean="0"/>
              <a:t>Essential to prevent reinfection from subclinical female or male carrier</a:t>
            </a:r>
            <a:endParaRPr lang="en-US" sz="2000" dirty="0"/>
          </a:p>
          <a:p>
            <a:pPr lvl="1"/>
            <a:r>
              <a:rPr lang="en-US" dirty="0"/>
              <a:t>Prevented by avoiding sexual intercourse with infected </a:t>
            </a:r>
            <a:r>
              <a:rPr lang="en-US" dirty="0" smtClean="0"/>
              <a:t>persons or testing partners before intercourse</a:t>
            </a:r>
            <a:endParaRPr lang="en-US" dirty="0"/>
          </a:p>
        </p:txBody>
      </p:sp>
      <p:pic>
        <p:nvPicPr>
          <p:cNvPr id="4" name="Picture 3" descr="24_Pg775_UnFigure_a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02"/>
          <a:stretch/>
        </p:blipFill>
        <p:spPr>
          <a:xfrm>
            <a:off x="5415414" y="4267200"/>
            <a:ext cx="3671002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7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b="1" dirty="0"/>
              <a:t>Structures of the Urinary and Reproductive Systems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524000"/>
            <a:ext cx="8308975" cy="5029200"/>
          </a:xfrm>
        </p:spPr>
        <p:txBody>
          <a:bodyPr/>
          <a:lstStyle/>
          <a:p>
            <a:r>
              <a:rPr lang="en-US" dirty="0" smtClean="0"/>
              <a:t>Structures </a:t>
            </a:r>
            <a:r>
              <a:rPr lang="en-US" dirty="0"/>
              <a:t>of the </a:t>
            </a:r>
            <a:r>
              <a:rPr lang="en-US" u="sng" dirty="0"/>
              <a:t>female</a:t>
            </a:r>
            <a:r>
              <a:rPr lang="en-US" dirty="0"/>
              <a:t> reproductive system</a:t>
            </a:r>
          </a:p>
          <a:p>
            <a:pPr lvl="1"/>
            <a:r>
              <a:rPr lang="en-US" dirty="0"/>
              <a:t>Ovaries</a:t>
            </a:r>
          </a:p>
          <a:p>
            <a:pPr lvl="1"/>
            <a:r>
              <a:rPr lang="en-US" dirty="0"/>
              <a:t>Uterine </a:t>
            </a:r>
            <a:r>
              <a:rPr lang="en-US" dirty="0" smtClean="0"/>
              <a:t>tubes (a.k.a., oviducts, Fallopian tubes)</a:t>
            </a:r>
            <a:endParaRPr lang="en-US" dirty="0"/>
          </a:p>
          <a:p>
            <a:pPr lvl="1"/>
            <a:r>
              <a:rPr lang="en-US" dirty="0"/>
              <a:t>Uterus </a:t>
            </a:r>
          </a:p>
          <a:p>
            <a:pPr lvl="1"/>
            <a:r>
              <a:rPr lang="en-US" dirty="0" smtClean="0"/>
              <a:t>Vagina</a:t>
            </a:r>
          </a:p>
          <a:p>
            <a:pPr lvl="1"/>
            <a:r>
              <a:rPr lang="en-US" dirty="0" smtClean="0"/>
              <a:t>Secretory glands (Skeen’s and Bartholin’s glands)</a:t>
            </a:r>
            <a:endParaRPr lang="en-US" dirty="0"/>
          </a:p>
          <a:p>
            <a:pPr lvl="1"/>
            <a:r>
              <a:rPr lang="en-US" dirty="0"/>
              <a:t>External genitalia</a:t>
            </a:r>
          </a:p>
          <a:p>
            <a:endParaRPr lang="en-US" dirty="0" smtClean="0"/>
          </a:p>
          <a:p>
            <a:r>
              <a:rPr lang="en-US" dirty="0" smtClean="0"/>
              <a:t>Microorganisms </a:t>
            </a:r>
            <a:r>
              <a:rPr lang="en-US" dirty="0"/>
              <a:t>enter through the </a:t>
            </a:r>
            <a:r>
              <a:rPr lang="en-US" dirty="0" smtClean="0"/>
              <a:t>vagina or the urethra</a:t>
            </a:r>
          </a:p>
          <a:p>
            <a:pPr lvl="1"/>
            <a:r>
              <a:rPr lang="en-US" dirty="0" smtClean="0"/>
              <a:t>A few blood-borne pathogens enter through the kidney at the glomerulus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00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523220"/>
          </a:xfrm>
        </p:spPr>
        <p:txBody>
          <a:bodyPr/>
          <a:lstStyle/>
          <a:p>
            <a:r>
              <a:rPr lang="en-US" sz="2800" b="1" dirty="0"/>
              <a:t>Figure </a:t>
            </a:r>
            <a:r>
              <a:rPr lang="en-US" sz="2800" b="1" dirty="0" smtClean="0"/>
              <a:t>24.1c  </a:t>
            </a:r>
            <a:r>
              <a:rPr lang="en-US" sz="2800" b="1" dirty="0"/>
              <a:t>Urinary and reproductive systems.</a:t>
            </a:r>
          </a:p>
        </p:txBody>
      </p:sp>
      <p:pic>
        <p:nvPicPr>
          <p:cNvPr id="2050" name="Picture 2" descr="H:\55224 Bauman_MDBS5e_IRDVD\Working Files 55224\JPEGS 55224\Ch24\Ch24_Labeled\24_01c_Figur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4"/>
          <a:stretch/>
        </p:blipFill>
        <p:spPr bwMode="auto">
          <a:xfrm>
            <a:off x="304799" y="986971"/>
            <a:ext cx="8534401" cy="529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2327" y="6286101"/>
            <a:ext cx="877676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Note the short distance between the anus, vagina, and urethra!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97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b="1" dirty="0"/>
              <a:t>Structures of the Urinary and Reproductive Systems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1167706"/>
            <a:ext cx="8308975" cy="5385494"/>
          </a:xfrm>
        </p:spPr>
        <p:txBody>
          <a:bodyPr/>
          <a:lstStyle/>
          <a:p>
            <a:r>
              <a:rPr lang="en-US" dirty="0" smtClean="0"/>
              <a:t>Structures </a:t>
            </a:r>
            <a:r>
              <a:rPr lang="en-US" dirty="0"/>
              <a:t>of the </a:t>
            </a:r>
            <a:r>
              <a:rPr lang="en-US" u="sng" dirty="0"/>
              <a:t>male</a:t>
            </a:r>
            <a:r>
              <a:rPr lang="en-US" dirty="0"/>
              <a:t> reproductive system</a:t>
            </a:r>
          </a:p>
          <a:p>
            <a:pPr lvl="1"/>
            <a:r>
              <a:rPr lang="en-US" dirty="0"/>
              <a:t>Testes</a:t>
            </a:r>
          </a:p>
          <a:p>
            <a:pPr lvl="1"/>
            <a:r>
              <a:rPr lang="en-US" dirty="0"/>
              <a:t>Scrotum</a:t>
            </a:r>
          </a:p>
          <a:p>
            <a:pPr lvl="1"/>
            <a:r>
              <a:rPr lang="en-US" dirty="0"/>
              <a:t>System of </a:t>
            </a:r>
            <a:r>
              <a:rPr lang="en-US" dirty="0" smtClean="0"/>
              <a:t>ducts (epididymis, vas deferens, urethra)</a:t>
            </a:r>
            <a:endParaRPr lang="en-US" dirty="0"/>
          </a:p>
          <a:p>
            <a:pPr lvl="1"/>
            <a:r>
              <a:rPr lang="en-US" dirty="0"/>
              <a:t>Accessory </a:t>
            </a:r>
            <a:r>
              <a:rPr lang="en-US" dirty="0" smtClean="0"/>
              <a:t>glands (seminal vesicles, prostate gland, and bulbourethral gland)</a:t>
            </a:r>
            <a:endParaRPr lang="en-US" dirty="0"/>
          </a:p>
          <a:p>
            <a:pPr lvl="1"/>
            <a:r>
              <a:rPr lang="en-US" dirty="0"/>
              <a:t>Penis</a:t>
            </a:r>
          </a:p>
          <a:p>
            <a:endParaRPr lang="en-US" dirty="0" smtClean="0"/>
          </a:p>
          <a:p>
            <a:r>
              <a:rPr lang="en-US" dirty="0" smtClean="0"/>
              <a:t>Microorganisms </a:t>
            </a:r>
            <a:r>
              <a:rPr lang="en-US" dirty="0"/>
              <a:t>enter through the urethra and skin of the </a:t>
            </a:r>
            <a:r>
              <a:rPr lang="en-US" dirty="0" smtClean="0"/>
              <a:t>penis</a:t>
            </a:r>
          </a:p>
          <a:p>
            <a:pPr lvl="1"/>
            <a:r>
              <a:rPr lang="en-US" dirty="0"/>
              <a:t>A few blood-borne pathogens enter through the kidney at the </a:t>
            </a:r>
            <a:r>
              <a:rPr lang="en-US" dirty="0" smtClean="0"/>
              <a:t>glomerulus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84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523220"/>
          </a:xfrm>
        </p:spPr>
        <p:txBody>
          <a:bodyPr/>
          <a:lstStyle/>
          <a:p>
            <a:r>
              <a:rPr lang="en-US" sz="2800" b="1" dirty="0"/>
              <a:t>Figure 24.1d  Urinary and reproductive systems.</a:t>
            </a:r>
          </a:p>
        </p:txBody>
      </p:sp>
      <p:pic>
        <p:nvPicPr>
          <p:cNvPr id="3074" name="Picture 2" descr="H:\55224 Bauman_MDBS5e_IRDVD\Working Files 55224\JPEGS 55224\Ch24\Ch24_Labeled\24_01d_Figur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1"/>
          <a:stretch/>
        </p:blipFill>
        <p:spPr bwMode="auto">
          <a:xfrm>
            <a:off x="304799" y="838201"/>
            <a:ext cx="8534401" cy="566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2327" y="6286101"/>
            <a:ext cx="829906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Note the longer distance between the anus and the urethra!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81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b="1" dirty="0" smtClean="0"/>
              <a:t>Microbiome </a:t>
            </a:r>
            <a:r>
              <a:rPr lang="en-US" b="1" dirty="0"/>
              <a:t>of the Urinary and Reproductive Systems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28600" y="1219200"/>
            <a:ext cx="8308975" cy="55626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Urinary </a:t>
            </a:r>
            <a:r>
              <a:rPr lang="en-US" dirty="0"/>
              <a:t>system</a:t>
            </a:r>
          </a:p>
          <a:p>
            <a:pPr lvl="1"/>
            <a:r>
              <a:rPr lang="en-US" dirty="0"/>
              <a:t>Urethra supports colonization by some microorganisms</a:t>
            </a:r>
          </a:p>
          <a:p>
            <a:pPr lvl="2"/>
            <a:r>
              <a:rPr lang="en-US" dirty="0"/>
              <a:t>Include </a:t>
            </a:r>
            <a:r>
              <a:rPr lang="en-US" i="1" dirty="0"/>
              <a:t>Lactobacillus</a:t>
            </a:r>
            <a:r>
              <a:rPr lang="en-US" dirty="0"/>
              <a:t> and </a:t>
            </a:r>
            <a:r>
              <a:rPr lang="en-US" i="1" dirty="0"/>
              <a:t>Staphylococcus</a:t>
            </a:r>
          </a:p>
          <a:p>
            <a:pPr lvl="1"/>
            <a:r>
              <a:rPr lang="en-US" dirty="0"/>
              <a:t>The other urinary organs </a:t>
            </a:r>
            <a:r>
              <a:rPr lang="en-US" dirty="0" smtClean="0"/>
              <a:t>(bladder, ureters, kidney) are sterile – too much fluid flow</a:t>
            </a:r>
            <a:endParaRPr lang="en-US" dirty="0"/>
          </a:p>
          <a:p>
            <a:r>
              <a:rPr lang="en-US" dirty="0"/>
              <a:t>Male reproductive system</a:t>
            </a:r>
          </a:p>
          <a:p>
            <a:pPr lvl="1"/>
            <a:r>
              <a:rPr lang="en-US" dirty="0"/>
              <a:t>Regions above the prostate are sterile</a:t>
            </a:r>
          </a:p>
          <a:p>
            <a:r>
              <a:rPr lang="en-US" dirty="0"/>
              <a:t>Female reproductive system </a:t>
            </a:r>
          </a:p>
          <a:p>
            <a:pPr lvl="1"/>
            <a:r>
              <a:rPr lang="en-US" dirty="0"/>
              <a:t>The vagina is colonized by various microorganisms, </a:t>
            </a:r>
            <a:r>
              <a:rPr lang="en-US" dirty="0" smtClean="0"/>
              <a:t>(esp. </a:t>
            </a:r>
            <a:r>
              <a:rPr lang="en-US" i="1" dirty="0" smtClean="0"/>
              <a:t>Lactobacillus</a:t>
            </a:r>
            <a:r>
              <a:rPr lang="en-US" dirty="0" smtClean="0"/>
              <a:t>) depending </a:t>
            </a:r>
            <a:r>
              <a:rPr lang="en-US" dirty="0"/>
              <a:t>on hormone </a:t>
            </a:r>
            <a:r>
              <a:rPr lang="en-US" dirty="0" smtClean="0"/>
              <a:t>levels</a:t>
            </a:r>
          </a:p>
          <a:p>
            <a:pPr lvl="2"/>
            <a:r>
              <a:rPr lang="en-US" dirty="0" smtClean="0"/>
              <a:t>Hormones promote glycogen release into mucus</a:t>
            </a:r>
          </a:p>
          <a:p>
            <a:pPr lvl="2"/>
            <a:r>
              <a:rPr lang="en-US" dirty="0" smtClean="0"/>
              <a:t>Glycogen is fermented to generate acidic environment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45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Custom 1">
      <a:majorFont>
        <a:latin typeface="Tempus Sans ITC"/>
        <a:ea typeface="ＭＳ Ｐゴシック"/>
        <a:cs typeface=""/>
      </a:majorFont>
      <a:minorFont>
        <a:latin typeface="Tempus Sans ITC"/>
        <a:ea typeface="ＭＳ Ｐゴシック"/>
        <a:cs typeface="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2472</TotalTime>
  <Words>2887</Words>
  <Application>Microsoft Office PowerPoint</Application>
  <PresentationFormat>On-screen Show (4:3)</PresentationFormat>
  <Paragraphs>437</Paragraphs>
  <Slides>44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6" baseType="lpstr">
      <vt:lpstr>ＭＳ Ｐゴシック</vt:lpstr>
      <vt:lpstr>Arial</vt:lpstr>
      <vt:lpstr>Calibri</vt:lpstr>
      <vt:lpstr>Comic Sans MS</vt:lpstr>
      <vt:lpstr>Tempus Sans ITC</vt:lpstr>
      <vt:lpstr>Times</vt:lpstr>
      <vt:lpstr>Times New Roman</vt:lpstr>
      <vt:lpstr>Wingdings</vt:lpstr>
      <vt:lpstr>Wingdings 2</vt:lpstr>
      <vt:lpstr>ヒラギノ角ゴ Pro W3</vt:lpstr>
      <vt:lpstr>Blank Presentation</vt:lpstr>
      <vt:lpstr>Technic</vt:lpstr>
      <vt:lpstr>Microbiology</vt:lpstr>
      <vt:lpstr>Structures of the Urinary and Reproductive Systems – SUMMARY</vt:lpstr>
      <vt:lpstr>Figure 24.1a-b  Urinary and reproductive systems.</vt:lpstr>
      <vt:lpstr>PowerPoint Presentation</vt:lpstr>
      <vt:lpstr>Structures of the Urinary and Reproductive Systems</vt:lpstr>
      <vt:lpstr>Figure 24.1c  Urinary and reproductive systems.</vt:lpstr>
      <vt:lpstr>Structures of the Urinary and Reproductive Systems</vt:lpstr>
      <vt:lpstr>Figure 24.1d  Urinary and reproductive systems.</vt:lpstr>
      <vt:lpstr>Microbiome of the Urinary and Reproductive Systems</vt:lpstr>
      <vt:lpstr>Structures of the Urinary and Reproductive Systems</vt:lpstr>
      <vt:lpstr>Bacterial Diseases of the Urinary Systems</vt:lpstr>
      <vt:lpstr>Bacterial Diseases of the Urinary Systems</vt:lpstr>
      <vt:lpstr>Bacterial Diseases of the Urinary Systems</vt:lpstr>
      <vt:lpstr>Bacterial Diseases of the Urinary Systems</vt:lpstr>
      <vt:lpstr>Bacterial Diseases of the Urinary Systems</vt:lpstr>
      <vt:lpstr>Nonvenereal Diseases of the Reproductive Systems</vt:lpstr>
      <vt:lpstr>Nonvenereal Diseases of the Reproductive Systems</vt:lpstr>
      <vt:lpstr>Figure 24.3  The incidence of staphylococcal toxic shock syndrome in the United States, 1979–2015.</vt:lpstr>
      <vt:lpstr>Nonvenereal Diseases of the Reproductive Systems</vt:lpstr>
      <vt:lpstr>Nonvenereal Diseases of the Reproductive Systems</vt:lpstr>
      <vt:lpstr>Nonvenereal Diseases of the Reproductive Systems</vt:lpstr>
      <vt:lpstr>Sexually Transmitted Infections (STIs) and Diseases (STDs)</vt:lpstr>
      <vt:lpstr>Sexually Transmitted Infections (STIs) and Diseases (STDs)</vt:lpstr>
      <vt:lpstr>Bacterial STDs</vt:lpstr>
      <vt:lpstr>Bacterial STDs</vt:lpstr>
      <vt:lpstr>Figure 24.5  The incidence of civilian gonorrhea in the United States.</vt:lpstr>
      <vt:lpstr>Bacterial STDs</vt:lpstr>
      <vt:lpstr>Bacterial STDs</vt:lpstr>
      <vt:lpstr>Bacterial STDs</vt:lpstr>
      <vt:lpstr>Bacterial STDs</vt:lpstr>
      <vt:lpstr>Figure 24.7  The incidence of syphilis in the United States.</vt:lpstr>
      <vt:lpstr>Bacterial STDs</vt:lpstr>
      <vt:lpstr>Bacterial STDs</vt:lpstr>
      <vt:lpstr>Bacterial STDs</vt:lpstr>
      <vt:lpstr>Bacterial STDs</vt:lpstr>
      <vt:lpstr>Viral STDs</vt:lpstr>
      <vt:lpstr>Figure 24.10  Sites of events in genital herpesvirus infections.</vt:lpstr>
      <vt:lpstr>Figure 24.11 Herpes lesions of the eyes and skin.</vt:lpstr>
      <vt:lpstr>Viral STDs</vt:lpstr>
      <vt:lpstr>Anogenital (and other) Warts</vt:lpstr>
      <vt:lpstr>Various appearances of HPV infections</vt:lpstr>
      <vt:lpstr>Anogenital Warts</vt:lpstr>
      <vt:lpstr>Protozoan STDs</vt:lpstr>
      <vt:lpstr>Trichomoniasis</vt:lpstr>
    </vt:vector>
  </TitlesOfParts>
  <Company>PMG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Title</dc:title>
  <dc:creator>PMG</dc:creator>
  <cp:lastModifiedBy>user</cp:lastModifiedBy>
  <cp:revision>490</cp:revision>
  <cp:lastPrinted>2017-03-01T19:35:16Z</cp:lastPrinted>
  <dcterms:created xsi:type="dcterms:W3CDTF">2017-03-03T21:53:27Z</dcterms:created>
  <dcterms:modified xsi:type="dcterms:W3CDTF">2019-08-06T00:06:28Z</dcterms:modified>
</cp:coreProperties>
</file>