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662" r:id="rId2"/>
    <p:sldId id="325" r:id="rId3"/>
    <p:sldId id="334" r:id="rId4"/>
    <p:sldId id="571" r:id="rId5"/>
    <p:sldId id="573" r:id="rId6"/>
    <p:sldId id="575" r:id="rId7"/>
    <p:sldId id="663" r:id="rId8"/>
    <p:sldId id="664" r:id="rId9"/>
    <p:sldId id="665" r:id="rId10"/>
    <p:sldId id="666" r:id="rId11"/>
    <p:sldId id="671" r:id="rId12"/>
    <p:sldId id="670" r:id="rId13"/>
    <p:sldId id="577" r:id="rId14"/>
    <p:sldId id="672" r:id="rId15"/>
    <p:sldId id="578" r:id="rId16"/>
    <p:sldId id="667" r:id="rId17"/>
    <p:sldId id="668" r:id="rId18"/>
    <p:sldId id="579" r:id="rId19"/>
    <p:sldId id="584" r:id="rId20"/>
    <p:sldId id="585" r:id="rId21"/>
    <p:sldId id="587" r:id="rId22"/>
    <p:sldId id="588" r:id="rId23"/>
    <p:sldId id="673" r:id="rId24"/>
    <p:sldId id="589" r:id="rId25"/>
    <p:sldId id="649" r:id="rId26"/>
    <p:sldId id="590" r:id="rId27"/>
    <p:sldId id="674" r:id="rId28"/>
    <p:sldId id="591" r:id="rId29"/>
    <p:sldId id="594" r:id="rId30"/>
    <p:sldId id="592" r:id="rId31"/>
    <p:sldId id="593" r:id="rId32"/>
    <p:sldId id="595" r:id="rId33"/>
    <p:sldId id="600" r:id="rId34"/>
    <p:sldId id="596" r:id="rId35"/>
    <p:sldId id="597" r:id="rId36"/>
    <p:sldId id="598" r:id="rId37"/>
    <p:sldId id="652" r:id="rId38"/>
    <p:sldId id="653" r:id="rId39"/>
    <p:sldId id="654" r:id="rId40"/>
    <p:sldId id="599" r:id="rId41"/>
    <p:sldId id="606" r:id="rId42"/>
    <p:sldId id="607" r:id="rId43"/>
    <p:sldId id="656" r:id="rId44"/>
    <p:sldId id="608" r:id="rId45"/>
    <p:sldId id="609" r:id="rId46"/>
    <p:sldId id="657" r:id="rId47"/>
    <p:sldId id="610" r:id="rId48"/>
    <p:sldId id="658" r:id="rId49"/>
    <p:sldId id="614" r:id="rId50"/>
    <p:sldId id="617" r:id="rId51"/>
    <p:sldId id="618" r:id="rId52"/>
    <p:sldId id="620" r:id="rId53"/>
    <p:sldId id="621" r:id="rId54"/>
    <p:sldId id="627" r:id="rId55"/>
    <p:sldId id="628" r:id="rId56"/>
    <p:sldId id="634" r:id="rId57"/>
    <p:sldId id="659" r:id="rId58"/>
    <p:sldId id="629" r:id="rId59"/>
    <p:sldId id="630" r:id="rId60"/>
    <p:sldId id="631" r:id="rId61"/>
    <p:sldId id="675" r:id="rId6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750" autoAdjust="0"/>
  </p:normalViewPr>
  <p:slideViewPr>
    <p:cSldViewPr>
      <p:cViewPr varScale="1">
        <p:scale>
          <a:sx n="100" d="100"/>
          <a:sy n="100" d="100"/>
        </p:scale>
        <p:origin x="828" y="51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8/5/2019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3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47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29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02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105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07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92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86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06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34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2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10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86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09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48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54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44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8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84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25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83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1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92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66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95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19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92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26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498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22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742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4443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74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543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553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27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029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59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771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8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7017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38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541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5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179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008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963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9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66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9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9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7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nuVblbIiY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23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Diseases of the Digestive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5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76201" y="609600"/>
            <a:ext cx="7162800" cy="914400"/>
          </a:xfrm>
        </p:spPr>
        <p:txBody>
          <a:bodyPr lIns="91440" tIns="45720" rIns="91440" bIns="45720"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Gut-associated Lymphatic tissues (GALT)</a:t>
            </a:r>
          </a:p>
          <a:p>
            <a:pPr lvl="1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Peyer’s patches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 jejunum and ileum</a:t>
            </a:r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0" y="78601"/>
            <a:ext cx="9144000" cy="553998"/>
          </a:xfrm>
        </p:spPr>
        <p:txBody>
          <a:bodyPr lIns="91440" tIns="45720" rIns="91440" bIns="45720" anchor="ctr"/>
          <a:lstStyle/>
          <a:p>
            <a:r>
              <a:rPr lang="en-US" sz="3000" b="1" dirty="0" smtClean="0">
                <a:latin typeface="Arial" pitchFamily="34" charset="0"/>
                <a:cs typeface="Arial" pitchFamily="34" charset="0"/>
              </a:rPr>
              <a:t>Immunological Defenses of the lower GI tract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38" y="3124200"/>
            <a:ext cx="5579762" cy="3629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528011"/>
            <a:ext cx="3124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Constitutive lymphoid tissues b/c constitutive bacterial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presence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“tonsils” of the gut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M cells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are specialized epithelial cells that transfer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pathogens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from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lumen directly to macrophages and dendritic cells in the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Peyer’s patches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intraepithelial </a:t>
            </a:r>
            <a:r>
              <a:rPr lang="en-US" sz="2000" u="sng" dirty="0">
                <a:latin typeface="Arial" pitchFamily="34" charset="0"/>
                <a:cs typeface="Arial" pitchFamily="34" charset="0"/>
              </a:rPr>
              <a:t>dendritic cells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sample microbial and food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antigens by poking “fingers” out into lumen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175010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Goblet cells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make mucus</a:t>
            </a:r>
          </a:p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Paneth </a:t>
            </a:r>
            <a:r>
              <a:rPr lang="en-US" sz="2000" u="sng" dirty="0">
                <a:latin typeface="Arial" pitchFamily="34" charset="0"/>
                <a:cs typeface="Arial" pitchFamily="34" charset="0"/>
              </a:rPr>
              <a:t>cells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are epithelial cells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that express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defensins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lysozyme</a:t>
            </a:r>
          </a:p>
        </p:txBody>
      </p:sp>
    </p:spTree>
    <p:extLst>
      <p:ext uri="{BB962C8B-B14F-4D97-AF65-F5344CB8AC3E}">
        <p14:creationId xmlns:p14="http://schemas.microsoft.com/office/powerpoint/2010/main" val="28731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-1" y="551076"/>
            <a:ext cx="8836025" cy="627527"/>
          </a:xfrm>
        </p:spPr>
        <p:txBody>
          <a:bodyPr lIns="91440" tIns="45720" rIns="91440" bIns="45720"/>
          <a:lstStyle/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veriform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 appendix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on the cecum near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ileo-cecal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junction</a:t>
            </a:r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152400" y="63213"/>
            <a:ext cx="8683625" cy="584775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Gut-associated Lymphatic tissues (GALT)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14775"/>
            <a:ext cx="4048125" cy="294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664" y="990600"/>
            <a:ext cx="3261570" cy="1833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142481"/>
            <a:ext cx="3786809" cy="2715519"/>
          </a:xfrm>
          <a:prstGeom prst="rect">
            <a:avLst/>
          </a:prstGeom>
        </p:spPr>
      </p:pic>
      <p:sp>
        <p:nvSpPr>
          <p:cNvPr id="9" name="Rectangle 3"/>
          <p:cNvSpPr txBox="1">
            <a:spLocks/>
          </p:cNvSpPr>
          <p:nvPr/>
        </p:nvSpPr>
        <p:spPr bwMode="auto">
          <a:xfrm>
            <a:off x="23191" y="990600"/>
            <a:ext cx="592040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kern="0" dirty="0" smtClean="0">
                <a:latin typeface="Arial" pitchFamily="34" charset="0"/>
                <a:cs typeface="Arial" pitchFamily="34" charset="0"/>
              </a:rPr>
              <a:t>What is the cecum?</a:t>
            </a:r>
          </a:p>
          <a:p>
            <a:pPr lvl="1" eaLnBrk="1" hangingPunct="1"/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A dead-end extension of the colon</a:t>
            </a:r>
          </a:p>
          <a:p>
            <a:pPr lvl="1" eaLnBrk="1" hangingPunct="1"/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Allows indigested “tough” foods (cellulose, tough plants, etc.) to be further processed (fermented?) before passing into colon (detour)</a:t>
            </a:r>
            <a:endParaRPr lang="en-US" sz="1800" u="sng" kern="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It tends to be extensive in herbivores, and tends to be miniscule or absent in omnivores and carnivores</a:t>
            </a:r>
          </a:p>
          <a:p>
            <a:pPr lvl="1" eaLnBrk="1" hangingPunct="1"/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In the human fetus, it begins to develop, but then regresses greatly by birth </a:t>
            </a:r>
            <a:endParaRPr lang="en-US" sz="180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71900"/>
            <a:ext cx="3619500" cy="3076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16667" r="12800" b="13334"/>
          <a:stretch/>
        </p:blipFill>
        <p:spPr>
          <a:xfrm>
            <a:off x="62948" y="3771900"/>
            <a:ext cx="2902857" cy="3048000"/>
          </a:xfrm>
          <a:prstGeom prst="rect">
            <a:avLst/>
          </a:prstGeom>
        </p:spPr>
      </p:pic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76200" y="609600"/>
            <a:ext cx="9067800" cy="3276600"/>
          </a:xfrm>
        </p:spPr>
        <p:txBody>
          <a:bodyPr lIns="91440" tIns="45720" rIns="91440" bIns="45720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In humans, the cecum does not harbor microbes but still harbors lymphoid tissues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(there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are still connective tissues)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veriform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 appendix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at the end of the cecum near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ileo-cecal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junction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The appendix is the </a:t>
            </a:r>
            <a:r>
              <a:rPr lang="en-US" sz="2000" u="sng" dirty="0" err="1" smtClean="0">
                <a:latin typeface="Arial" pitchFamily="34" charset="0"/>
                <a:cs typeface="Arial" pitchFamily="34" charset="0"/>
              </a:rPr>
              <a:t>taenia</a:t>
            </a: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 coli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(connective tissues, muscles, nerves) without the intestinal tube</a:t>
            </a:r>
          </a:p>
          <a:p>
            <a:pPr lvl="2"/>
            <a:r>
              <a:rPr lang="en-US" sz="1800" dirty="0" smtClean="0">
                <a:latin typeface="Arial" pitchFamily="34" charset="0"/>
                <a:cs typeface="Arial" pitchFamily="34" charset="0"/>
              </a:rPr>
              <a:t>can swell from inflammation – 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appendicitis</a:t>
            </a:r>
          </a:p>
          <a:p>
            <a:pPr lvl="2"/>
            <a:r>
              <a:rPr lang="en-US" sz="1800" dirty="0" smtClean="0">
                <a:latin typeface="Arial" pitchFamily="34" charset="0"/>
                <a:cs typeface="Arial" pitchFamily="34" charset="0"/>
              </a:rPr>
              <a:t>Appendectomy removes these inconveniently activated B and T cells but may predispose one to intestinal infections (notably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Clostridium difficile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152400" y="63213"/>
            <a:ext cx="8683625" cy="584775"/>
          </a:xfrm>
        </p:spPr>
        <p:txBody>
          <a:bodyPr lIns="91440" tIns="45720" rIns="91440" bIns="45720" anchor="ctr"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 appendix as a GALT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78576"/>
            <a:ext cx="8686800" cy="6103224"/>
          </a:xfrm>
          <a:solidFill>
            <a:schemeClr val="bg1"/>
          </a:solidFill>
        </p:spPr>
        <p:txBody>
          <a:bodyPr/>
          <a:lstStyle/>
          <a:p>
            <a:r>
              <a:rPr lang="en-US" sz="3200" b="1" dirty="0"/>
              <a:t>Dental Caries, Gingivitis, and Periodontal Disease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Signs </a:t>
            </a:r>
            <a:r>
              <a:rPr lang="en-US" dirty="0"/>
              <a:t>and symptoms</a:t>
            </a:r>
          </a:p>
          <a:p>
            <a:pPr lvl="1"/>
            <a:r>
              <a:rPr lang="en-US" u="sng" dirty="0" smtClean="0"/>
              <a:t>Caries</a:t>
            </a:r>
            <a:r>
              <a:rPr lang="en-US" dirty="0" smtClean="0"/>
              <a:t> (“tooth decay”)</a:t>
            </a:r>
            <a:endParaRPr lang="en-US" dirty="0"/>
          </a:p>
          <a:p>
            <a:pPr lvl="2"/>
            <a:r>
              <a:rPr lang="en-US" sz="2000" dirty="0"/>
              <a:t>Appears as holes or pits in the teeth</a:t>
            </a:r>
          </a:p>
          <a:p>
            <a:pPr lvl="1"/>
            <a:r>
              <a:rPr lang="en-US" u="sng" dirty="0" smtClean="0"/>
              <a:t>Gingivitis</a:t>
            </a:r>
          </a:p>
          <a:p>
            <a:pPr lvl="2"/>
            <a:r>
              <a:rPr lang="en-US" sz="2000" dirty="0" smtClean="0"/>
              <a:t>Inflammation of the gums </a:t>
            </a:r>
            <a:r>
              <a:rPr lang="en-US" sz="2000" u="sng" dirty="0" smtClean="0"/>
              <a:t>(gingiva)</a:t>
            </a:r>
            <a:r>
              <a:rPr lang="en-US" sz="2000" dirty="0" smtClean="0"/>
              <a:t>, most often due to bacterial infection on roots that is affecting gingival tissues</a:t>
            </a:r>
          </a:p>
          <a:p>
            <a:pPr lvl="1"/>
            <a:r>
              <a:rPr lang="en-US" u="sng" dirty="0" smtClean="0"/>
              <a:t>Periodontal disease (periodontitis)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sz="2000" dirty="0"/>
              <a:t>G</a:t>
            </a:r>
            <a:r>
              <a:rPr lang="en-US" sz="2000" dirty="0" smtClean="0"/>
              <a:t>ingiva are chronically swollen</a:t>
            </a:r>
            <a:r>
              <a:rPr lang="en-US" sz="2000" dirty="0"/>
              <a:t>, tender, bright red, or </a:t>
            </a:r>
            <a:r>
              <a:rPr lang="en-US" sz="2000" dirty="0" smtClean="0"/>
              <a:t>bleeding</a:t>
            </a:r>
          </a:p>
          <a:p>
            <a:pPr lvl="2"/>
            <a:r>
              <a:rPr lang="en-US" sz="2000" dirty="0" smtClean="0"/>
              <a:t>Gingiva permanently recede, exposing the roots of teeth</a:t>
            </a:r>
          </a:p>
          <a:p>
            <a:pPr lvl="2"/>
            <a:r>
              <a:rPr lang="en-US" sz="2000" dirty="0" smtClean="0"/>
              <a:t>Tooth fall out far more easily because there is no enamel on the roots of teeth, and infection can contact the mandible (jaw bone)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4286"/>
          <a:stretch/>
        </p:blipFill>
        <p:spPr>
          <a:xfrm>
            <a:off x="6400800" y="2691963"/>
            <a:ext cx="2358390" cy="1225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20" y="1298369"/>
            <a:ext cx="4983480" cy="14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78576"/>
            <a:ext cx="8686800" cy="6103224"/>
          </a:xfrm>
          <a:solidFill>
            <a:schemeClr val="bg1"/>
          </a:solidFill>
        </p:spPr>
        <p:txBody>
          <a:bodyPr/>
          <a:lstStyle/>
          <a:p>
            <a:r>
              <a:rPr lang="en-US" sz="3200" b="1" dirty="0"/>
              <a:t>Dental Caries, Gingivitis, and Periodontal Disease</a:t>
            </a:r>
          </a:p>
          <a:p>
            <a:pPr lvl="1"/>
            <a:endParaRPr lang="en-US" sz="2000" dirty="0"/>
          </a:p>
          <a:p>
            <a:r>
              <a:rPr lang="en-US" dirty="0"/>
              <a:t>Pathogen, virulence factors, and pathogenesis</a:t>
            </a:r>
          </a:p>
          <a:p>
            <a:pPr lvl="1"/>
            <a:r>
              <a:rPr lang="en-US" i="1" dirty="0"/>
              <a:t>Streptococcus </a:t>
            </a:r>
            <a:r>
              <a:rPr lang="en-US" i="1" dirty="0" err="1"/>
              <a:t>mutans</a:t>
            </a:r>
            <a:r>
              <a:rPr lang="en-US" dirty="0"/>
              <a:t> is a frequent cause of caries</a:t>
            </a:r>
          </a:p>
          <a:p>
            <a:pPr lvl="2"/>
            <a:r>
              <a:rPr lang="en-US" sz="2000" dirty="0"/>
              <a:t>Dextran and fimbriae allow biofilm formation </a:t>
            </a:r>
            <a:r>
              <a:rPr lang="en-US" sz="2000" dirty="0" smtClean="0"/>
              <a:t>(called </a:t>
            </a:r>
            <a:r>
              <a:rPr lang="en-US" sz="2000" u="sng" dirty="0" smtClean="0"/>
              <a:t>calculus</a:t>
            </a:r>
            <a:r>
              <a:rPr lang="en-US" sz="2000" dirty="0" smtClean="0"/>
              <a:t> or more commonly, </a:t>
            </a:r>
            <a:r>
              <a:rPr lang="en-US" sz="2000" u="sng" dirty="0" smtClean="0"/>
              <a:t>tartar</a:t>
            </a:r>
            <a:r>
              <a:rPr lang="en-US" sz="2000" dirty="0" smtClean="0"/>
              <a:t>) on </a:t>
            </a:r>
            <a:r>
              <a:rPr lang="en-US" sz="2000" dirty="0"/>
              <a:t>teeth</a:t>
            </a:r>
          </a:p>
          <a:p>
            <a:pPr lvl="1"/>
            <a:r>
              <a:rPr lang="en-US" i="1" dirty="0" err="1"/>
              <a:t>Porphyromonas</a:t>
            </a:r>
            <a:r>
              <a:rPr lang="en-US" i="1" dirty="0"/>
              <a:t> </a:t>
            </a:r>
            <a:r>
              <a:rPr lang="en-US" i="1" dirty="0" err="1"/>
              <a:t>gingivalis</a:t>
            </a:r>
            <a:r>
              <a:rPr lang="en-US" dirty="0"/>
              <a:t> causes periodontal disease</a:t>
            </a:r>
          </a:p>
          <a:p>
            <a:pPr lvl="2"/>
            <a:r>
              <a:rPr lang="en-US" sz="2000" dirty="0"/>
              <a:t>Proteases break down gingival </a:t>
            </a:r>
            <a:r>
              <a:rPr lang="en-US" sz="2000" dirty="0" smtClean="0"/>
              <a:t>tissue</a:t>
            </a:r>
          </a:p>
          <a:p>
            <a:pPr lvl="2"/>
            <a:r>
              <a:rPr lang="en-US" sz="2000" dirty="0" err="1"/>
              <a:t>P</a:t>
            </a:r>
            <a:r>
              <a:rPr lang="en-US" sz="2000" dirty="0" err="1" smtClean="0"/>
              <a:t>ersistant</a:t>
            </a:r>
            <a:r>
              <a:rPr lang="en-US" sz="2000" dirty="0" smtClean="0"/>
              <a:t> inflammation of gingiva (called what?) and tissue damage causes degenerative gum regression</a:t>
            </a:r>
          </a:p>
          <a:p>
            <a:pPr lvl="2"/>
            <a:r>
              <a:rPr lang="en-US" sz="2000" dirty="0" smtClean="0"/>
              <a:t>Damage can spread to bone and cause bone loss, tooth loss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18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Dental Caries, Gingivitis, and Periodontal </a:t>
            </a:r>
            <a:r>
              <a:rPr lang="en-US" b="1" dirty="0" smtClean="0"/>
              <a:t>Disease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686800" cy="563879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  <a:p>
            <a:pPr lvl="1"/>
            <a:r>
              <a:rPr lang="en-US" dirty="0"/>
              <a:t>Most adults have experienced dental caries</a:t>
            </a:r>
          </a:p>
          <a:p>
            <a:pPr lvl="1"/>
            <a:r>
              <a:rPr lang="en-US" dirty="0"/>
              <a:t>Diets high in </a:t>
            </a:r>
            <a:r>
              <a:rPr lang="en-US" dirty="0" smtClean="0"/>
              <a:t>sucrose, glucose </a:t>
            </a:r>
            <a:r>
              <a:rPr lang="en-US" dirty="0"/>
              <a:t>increase the risk of decay</a:t>
            </a:r>
          </a:p>
          <a:p>
            <a:r>
              <a:rPr lang="en-US" dirty="0"/>
              <a:t>Diagnosis, treatment, and prevention</a:t>
            </a:r>
          </a:p>
          <a:p>
            <a:pPr lvl="1"/>
            <a:r>
              <a:rPr lang="en-US" dirty="0"/>
              <a:t>Caries</a:t>
            </a:r>
          </a:p>
          <a:p>
            <a:pPr lvl="2"/>
            <a:r>
              <a:rPr lang="en-US" dirty="0"/>
              <a:t>Diagnosed by visual inspection</a:t>
            </a:r>
          </a:p>
          <a:p>
            <a:pPr lvl="2"/>
            <a:r>
              <a:rPr lang="en-US" dirty="0"/>
              <a:t>Treated by filling cavities if caught </a:t>
            </a:r>
            <a:r>
              <a:rPr lang="en-US" dirty="0" smtClean="0"/>
              <a:t>early</a:t>
            </a:r>
          </a:p>
          <a:p>
            <a:pPr lvl="2"/>
            <a:r>
              <a:rPr lang="en-US" dirty="0" smtClean="0"/>
              <a:t>Prevented by brushing teeth daily</a:t>
            </a:r>
            <a:endParaRPr lang="en-US" dirty="0"/>
          </a:p>
          <a:p>
            <a:pPr lvl="1"/>
            <a:r>
              <a:rPr lang="en-US" dirty="0"/>
              <a:t>Gingivitis </a:t>
            </a:r>
          </a:p>
          <a:p>
            <a:pPr lvl="2"/>
            <a:r>
              <a:rPr lang="en-US" dirty="0"/>
              <a:t>Diagnosed by inspection of gums</a:t>
            </a:r>
          </a:p>
          <a:p>
            <a:pPr lvl="2"/>
            <a:r>
              <a:rPr lang="en-US" dirty="0"/>
              <a:t>Treated by </a:t>
            </a:r>
            <a:r>
              <a:rPr lang="en-US" dirty="0" smtClean="0"/>
              <a:t>scaling and consistent prevention</a:t>
            </a:r>
          </a:p>
          <a:p>
            <a:pPr lvl="2"/>
            <a:r>
              <a:rPr lang="en-US" dirty="0" smtClean="0"/>
              <a:t>Prevented by daily flossing (self-scaling) and </a:t>
            </a:r>
            <a:r>
              <a:rPr lang="en-US" dirty="0"/>
              <a:t>use of antibacterial rinses</a:t>
            </a:r>
          </a:p>
        </p:txBody>
      </p:sp>
    </p:spTree>
    <p:extLst>
      <p:ext uri="{BB962C8B-B14F-4D97-AF65-F5344CB8AC3E}">
        <p14:creationId xmlns:p14="http://schemas.microsoft.com/office/powerpoint/2010/main" val="5988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52400" y="104052"/>
            <a:ext cx="8683625" cy="707886"/>
          </a:xfrm>
        </p:spPr>
        <p:txBody>
          <a:bodyPr lIns="91440" tIns="45720" rIns="91440" bIns="45720" anchor="ctr"/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The Stages of Tooth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Decay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6" name="Picture 6" descr="figure_25_04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>
            <a:off x="161925" y="3678019"/>
            <a:ext cx="88169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25" y="828503"/>
            <a:ext cx="8674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ingiva unaffected; bony matrix degraded</a:t>
            </a:r>
            <a:endParaRPr lang="en-US" sz="2000" u="sng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Tartar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is accumulation of calcified biofilm and/or plaques (calculus sing.; calculi pl.)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Tooth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decay became common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with introduction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table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sugar in Renaissance (What is end product of sugar breakdown in glycolysis?)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Lactic acid released by these bacteria decays tooth enamel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Tooth decay RARE in carbohydrate-free diet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Most common causes are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Streptococcus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sobrinus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mutans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Prevented by scrubbing teeth, and regular oral care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7329" y="6211669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first degree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caries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9203" y="6211669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second degree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caries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2616" y="6211669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third degree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caries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12213" cy="685800"/>
          </a:xfrm>
        </p:spPr>
        <p:txBody>
          <a:bodyPr lIns="91440" tIns="45720" rIns="91440" bIns="45720" anchor="ctr"/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The Stages of Periodontal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Disease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0" name="Picture 6" descr="figure_25_05_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5"/>
          <a:stretch>
            <a:fillRect/>
          </a:stretch>
        </p:blipFill>
        <p:spPr bwMode="auto">
          <a:xfrm>
            <a:off x="176213" y="3749675"/>
            <a:ext cx="8788400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213" y="1143000"/>
            <a:ext cx="85886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teeth “okay”, gum tissue degraded starting at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plaques in roots, NOT crowns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Caused by many species of bacteria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97-100% of adults experienced periodontitis by age 45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mandible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resorption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and ultimately tooth loss in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advanced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periodontitis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Prevented by regular TOOTH FLOSS, specialized oral care, and brushing of teeth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308975" cy="5256212"/>
          </a:xfrm>
        </p:spPr>
        <p:txBody>
          <a:bodyPr/>
          <a:lstStyle/>
          <a:p>
            <a:r>
              <a:rPr lang="en-US" b="1" dirty="0"/>
              <a:t>Peptic Ulcers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Abdominal pain is main symptom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Helicobacter </a:t>
            </a:r>
            <a:r>
              <a:rPr lang="en-US" i="1" dirty="0" smtClean="0"/>
              <a:t>pylori</a:t>
            </a:r>
          </a:p>
          <a:p>
            <a:pPr lvl="2"/>
            <a:r>
              <a:rPr lang="en-US" dirty="0" smtClean="0"/>
              <a:t>35-70% of people harbor </a:t>
            </a:r>
            <a:r>
              <a:rPr lang="en-US" i="1" dirty="0" smtClean="0"/>
              <a:t>H. pylori</a:t>
            </a:r>
            <a:r>
              <a:rPr lang="en-US" dirty="0" smtClean="0"/>
              <a:t>; disruption of proper </a:t>
            </a:r>
            <a:r>
              <a:rPr lang="en-US" dirty="0" err="1" smtClean="0"/>
              <a:t>microbiotic</a:t>
            </a:r>
            <a:r>
              <a:rPr lang="en-US" dirty="0" smtClean="0"/>
              <a:t> health may predispose one to infection</a:t>
            </a:r>
            <a:endParaRPr lang="en-US" dirty="0"/>
          </a:p>
          <a:p>
            <a:pPr lvl="2"/>
            <a:r>
              <a:rPr lang="en-US" dirty="0"/>
              <a:t>Numerous virulence factors</a:t>
            </a:r>
          </a:p>
          <a:p>
            <a:pPr lvl="3"/>
            <a:r>
              <a:rPr lang="en-US" dirty="0"/>
              <a:t>Flagella enable burrowing through stomach lining</a:t>
            </a:r>
          </a:p>
          <a:p>
            <a:pPr lvl="3"/>
            <a:r>
              <a:rPr lang="en-US" dirty="0" err="1"/>
              <a:t>Adhesins</a:t>
            </a:r>
            <a:r>
              <a:rPr lang="en-US" dirty="0"/>
              <a:t> facilitate attachment to gastric cells</a:t>
            </a:r>
          </a:p>
          <a:p>
            <a:pPr lvl="3"/>
            <a:r>
              <a:rPr lang="en-US" dirty="0"/>
              <a:t>Urease neutralizes stomach </a:t>
            </a:r>
            <a:r>
              <a:rPr lang="en-US" dirty="0" smtClean="0"/>
              <a:t>acid (urease makes ammonia and carbon dioxide from urea)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23.4  The role of </a:t>
            </a:r>
            <a:r>
              <a:rPr lang="en-US" sz="1800" b="1" i="1" dirty="0"/>
              <a:t>Helicobacter pylori </a:t>
            </a:r>
            <a:r>
              <a:rPr lang="en-US" sz="1800" b="1" dirty="0"/>
              <a:t>in the formation of </a:t>
            </a:r>
            <a:r>
              <a:rPr lang="en-US" sz="1800" b="1" dirty="0" smtClean="0"/>
              <a:t>peptic ulcers</a:t>
            </a:r>
            <a:r>
              <a:rPr lang="en-US" sz="1800" b="1" dirty="0"/>
              <a:t>.</a:t>
            </a:r>
          </a:p>
        </p:txBody>
      </p:sp>
      <p:pic>
        <p:nvPicPr>
          <p:cNvPr id="4098" name="Picture 2" descr="H:\55224 Bauman_MDBS5e_IRDVD\Working Files 55224\JPEGS 55224\Ch23\Ch23_Labeled\23_04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"/>
          <a:stretch/>
        </p:blipFill>
        <p:spPr bwMode="auto">
          <a:xfrm>
            <a:off x="304799" y="1701800"/>
            <a:ext cx="8534401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7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pPr marL="0"/>
            <a:r>
              <a:rPr lang="en-US" sz="3000" b="1" dirty="0"/>
              <a:t>Structures of the Digestive </a:t>
            </a:r>
            <a:r>
              <a:rPr lang="en-US" sz="3000" b="1" dirty="0" smtClean="0"/>
              <a:t>System - </a:t>
            </a:r>
            <a:r>
              <a:rPr lang="en-US" sz="3000" b="1" dirty="0"/>
              <a:t>S</a:t>
            </a:r>
            <a:r>
              <a:rPr lang="en-US" sz="3000" b="1" dirty="0" smtClean="0"/>
              <a:t>UMMARY</a:t>
            </a:r>
            <a:endParaRPr lang="en-US" sz="30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537575" cy="5256212"/>
          </a:xfrm>
        </p:spPr>
        <p:txBody>
          <a:bodyPr/>
          <a:lstStyle/>
          <a:p>
            <a:r>
              <a:rPr lang="en-US" dirty="0"/>
              <a:t>Digestive System Structures Are Divided into Two Groups</a:t>
            </a:r>
          </a:p>
          <a:p>
            <a:pPr lvl="1"/>
            <a:r>
              <a:rPr lang="en-US" dirty="0"/>
              <a:t>Gastrointestinal tract (GI tract)</a:t>
            </a:r>
          </a:p>
          <a:p>
            <a:pPr lvl="2"/>
            <a:r>
              <a:rPr lang="en-US" dirty="0"/>
              <a:t>The pathway from the mouth to the anus</a:t>
            </a:r>
          </a:p>
          <a:p>
            <a:pPr lvl="2"/>
            <a:r>
              <a:rPr lang="en-US" dirty="0"/>
              <a:t>Most organs of the GI tract are protected by the peritoneum</a:t>
            </a:r>
          </a:p>
          <a:p>
            <a:pPr lvl="1"/>
            <a:r>
              <a:rPr lang="en-US" dirty="0"/>
              <a:t>Accessory digestive organs</a:t>
            </a:r>
          </a:p>
          <a:p>
            <a:pPr lvl="2"/>
            <a:r>
              <a:rPr lang="en-US" dirty="0"/>
              <a:t>Organs involved in grinding </a:t>
            </a:r>
            <a:r>
              <a:rPr lang="en-US" dirty="0" smtClean="0"/>
              <a:t>food (teeth, tongue) </a:t>
            </a:r>
            <a:r>
              <a:rPr lang="en-US" dirty="0"/>
              <a:t>or providing digestive secretions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537575" cy="5256212"/>
          </a:xfrm>
        </p:spPr>
        <p:txBody>
          <a:bodyPr/>
          <a:lstStyle/>
          <a:p>
            <a:r>
              <a:rPr lang="en-US" b="1" dirty="0"/>
              <a:t>Peptic Ulcers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Fecal-oral transmission is </a:t>
            </a:r>
            <a:r>
              <a:rPr lang="en-US" dirty="0" smtClean="0"/>
              <a:t>likely (improper food handling?)</a:t>
            </a:r>
            <a:endParaRPr lang="en-US" dirty="0"/>
          </a:p>
          <a:p>
            <a:pPr lvl="2"/>
            <a:r>
              <a:rPr lang="en-US" dirty="0"/>
              <a:t>Stress may worsen ulcer </a:t>
            </a:r>
            <a:r>
              <a:rPr lang="en-US" dirty="0" smtClean="0"/>
              <a:t>symptoms</a:t>
            </a:r>
          </a:p>
          <a:p>
            <a:pPr lvl="2"/>
            <a:r>
              <a:rPr lang="en-US" dirty="0" smtClean="0"/>
              <a:t>Chronic peptic ulcers are pro-carcinogenic (excessive repair and re-injury of tissues) 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based on X-ray exam to identify ulcers and presence of </a:t>
            </a:r>
            <a:r>
              <a:rPr lang="en-US" i="1" dirty="0"/>
              <a:t>H. pylori</a:t>
            </a:r>
            <a:r>
              <a:rPr lang="en-US" dirty="0"/>
              <a:t> in clinical specimens</a:t>
            </a:r>
          </a:p>
          <a:p>
            <a:pPr lvl="2"/>
            <a:r>
              <a:rPr lang="en-US" dirty="0"/>
              <a:t>Treated with antimicrobials and drugs that inhibit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stomach acid (slows destruction of cellular tissues)</a:t>
            </a:r>
            <a:endParaRPr lang="en-US" dirty="0"/>
          </a:p>
          <a:p>
            <a:pPr lvl="2"/>
            <a:r>
              <a:rPr lang="en-US" dirty="0"/>
              <a:t>Prevented by avoiding fecal-oral </a:t>
            </a:r>
            <a:r>
              <a:rPr lang="en-US" dirty="0" smtClean="0"/>
              <a:t>transmission</a:t>
            </a:r>
          </a:p>
          <a:p>
            <a:pPr lvl="3"/>
            <a:r>
              <a:rPr lang="en-US" dirty="0" smtClean="0"/>
              <a:t>Wash your food!  Not necessarily human feces!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Bacterial Diseases of the Digestive </a:t>
            </a:r>
            <a:r>
              <a:rPr lang="en-US" b="1" dirty="0" smtClean="0"/>
              <a:t>System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2438400"/>
            <a:ext cx="8537575" cy="3890208"/>
          </a:xfrm>
        </p:spPr>
        <p:txBody>
          <a:bodyPr/>
          <a:lstStyle/>
          <a:p>
            <a:r>
              <a:rPr lang="en-US" b="1" dirty="0"/>
              <a:t>Bacterial Gastroenteritis</a:t>
            </a:r>
          </a:p>
          <a:p>
            <a:pPr lvl="1"/>
            <a:r>
              <a:rPr lang="en-US" dirty="0" smtClean="0"/>
              <a:t>“tummy trouble”</a:t>
            </a:r>
          </a:p>
          <a:p>
            <a:pPr lvl="1"/>
            <a:r>
              <a:rPr lang="en-US" dirty="0" smtClean="0"/>
              <a:t>Inflammation </a:t>
            </a:r>
            <a:r>
              <a:rPr lang="en-US" dirty="0"/>
              <a:t>of stomach or </a:t>
            </a:r>
            <a:r>
              <a:rPr lang="en-US" dirty="0" smtClean="0"/>
              <a:t>intestinal tissues </a:t>
            </a:r>
            <a:r>
              <a:rPr lang="en-US" dirty="0"/>
              <a:t>caused by bacteria</a:t>
            </a:r>
          </a:p>
          <a:p>
            <a:pPr lvl="1"/>
            <a:r>
              <a:rPr lang="en-US" dirty="0" smtClean="0"/>
              <a:t>Most often associated </a:t>
            </a:r>
            <a:r>
              <a:rPr lang="en-US" dirty="0"/>
              <a:t>with contaminated food or water </a:t>
            </a:r>
            <a:r>
              <a:rPr lang="en-US" dirty="0" smtClean="0"/>
              <a:t>and/or </a:t>
            </a:r>
            <a:r>
              <a:rPr lang="en-US" dirty="0"/>
              <a:t>poor living conditions</a:t>
            </a:r>
          </a:p>
        </p:txBody>
      </p:sp>
    </p:spTree>
    <p:extLst>
      <p:ext uri="{BB962C8B-B14F-4D97-AF65-F5344CB8AC3E}">
        <p14:creationId xmlns:p14="http://schemas.microsoft.com/office/powerpoint/2010/main" val="42194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308975" cy="5791200"/>
          </a:xfrm>
        </p:spPr>
        <p:txBody>
          <a:bodyPr/>
          <a:lstStyle/>
          <a:p>
            <a:r>
              <a:rPr lang="en-US" b="1" dirty="0"/>
              <a:t>Bacterial Gastroenteritis</a:t>
            </a:r>
          </a:p>
          <a:p>
            <a:pPr lvl="1"/>
            <a:r>
              <a:rPr lang="en-US" dirty="0"/>
              <a:t>General features</a:t>
            </a:r>
          </a:p>
          <a:p>
            <a:pPr lvl="2"/>
            <a:r>
              <a:rPr lang="en-US" dirty="0"/>
              <a:t>Similar manifestations despite different causative agents</a:t>
            </a:r>
          </a:p>
          <a:p>
            <a:pPr lvl="3"/>
            <a:r>
              <a:rPr lang="en-US" dirty="0"/>
              <a:t>Nausea, vomiting, diarrhea, abdominal pain,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cramps</a:t>
            </a:r>
          </a:p>
          <a:p>
            <a:pPr lvl="2"/>
            <a:r>
              <a:rPr lang="en-US" u="sng" dirty="0"/>
              <a:t>Dysentery</a:t>
            </a:r>
            <a:r>
              <a:rPr lang="en-US" dirty="0"/>
              <a:t> </a:t>
            </a:r>
            <a:r>
              <a:rPr lang="en-US" dirty="0" smtClean="0"/>
              <a:t>is the above symptoms with loose</a:t>
            </a:r>
            <a:r>
              <a:rPr lang="en-US" dirty="0"/>
              <a:t>, frequent stool </a:t>
            </a:r>
            <a:r>
              <a:rPr lang="en-US" b="1" dirty="0"/>
              <a:t>containing mucus </a:t>
            </a:r>
            <a:r>
              <a:rPr lang="en-US" b="1" dirty="0" smtClean="0"/>
              <a:t>and/or blood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96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308975" cy="59436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Bacterial Gastroenteritis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reatment</a:t>
            </a:r>
            <a:endParaRPr lang="en-US" dirty="0"/>
          </a:p>
          <a:p>
            <a:pPr lvl="2"/>
            <a:r>
              <a:rPr lang="en-US" dirty="0" smtClean="0"/>
              <a:t>Always </a:t>
            </a:r>
            <a:r>
              <a:rPr lang="en-US" dirty="0"/>
              <a:t>involves fluid and electrolyte </a:t>
            </a:r>
            <a:r>
              <a:rPr lang="en-US" dirty="0" smtClean="0"/>
              <a:t>replacement (oral rehydration therapy)</a:t>
            </a:r>
          </a:p>
          <a:p>
            <a:pPr lvl="3"/>
            <a:r>
              <a:rPr lang="en-US" sz="2000" dirty="0" smtClean="0"/>
              <a:t>antibiotic use indicated only if:</a:t>
            </a:r>
          </a:p>
          <a:p>
            <a:pPr lvl="4"/>
            <a:r>
              <a:rPr lang="en-US" sz="1800" dirty="0" smtClean="0"/>
              <a:t>symptoms continue or worsen after 3-5 days</a:t>
            </a:r>
          </a:p>
          <a:p>
            <a:pPr lvl="4"/>
            <a:r>
              <a:rPr lang="en-US" sz="1800" dirty="0" smtClean="0"/>
              <a:t>dysentery continues (to prevent septic infection of blood)</a:t>
            </a:r>
          </a:p>
          <a:p>
            <a:pPr lvl="3"/>
            <a:r>
              <a:rPr lang="en-US" sz="2000" dirty="0"/>
              <a:t>Antidiarrheal drugs </a:t>
            </a:r>
            <a:r>
              <a:rPr lang="en-US" sz="2000" dirty="0" smtClean="0"/>
              <a:t>are COUNTERPRODUCTIVE</a:t>
            </a:r>
          </a:p>
          <a:p>
            <a:pPr lvl="4"/>
            <a:r>
              <a:rPr lang="en-US" sz="1800" dirty="0" smtClean="0"/>
              <a:t>They prolong </a:t>
            </a:r>
            <a:r>
              <a:rPr lang="en-US" sz="1800" dirty="0"/>
              <a:t>the symptoms </a:t>
            </a:r>
            <a:r>
              <a:rPr lang="en-US" sz="1800" dirty="0" smtClean="0"/>
              <a:t>by preventing diarrhea formation</a:t>
            </a:r>
          </a:p>
          <a:p>
            <a:pPr lvl="4"/>
            <a:r>
              <a:rPr lang="en-US" sz="1800" dirty="0" smtClean="0"/>
              <a:t>Best method of pathogen expulsion from intestines is now blocked</a:t>
            </a:r>
            <a:endParaRPr lang="en-US" dirty="0"/>
          </a:p>
          <a:p>
            <a:pPr lvl="1"/>
            <a:r>
              <a:rPr lang="en-US" dirty="0" smtClean="0"/>
              <a:t>Prevention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roper </a:t>
            </a:r>
            <a:r>
              <a:rPr lang="en-US" dirty="0"/>
              <a:t>handling, storage, and preparation of food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6096000"/>
            <a:ext cx="57912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“Consuming </a:t>
            </a:r>
            <a:r>
              <a:rPr lang="en-US" sz="1600" dirty="0"/>
              <a:t>raw or undercooked meats, poultry, seafood, shellfish or eggs may increase your risk of foodborne illness</a:t>
            </a:r>
            <a:r>
              <a:rPr lang="en-US" sz="1600" dirty="0" smtClean="0"/>
              <a:t>.”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33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2" y="1068388"/>
            <a:ext cx="8537575" cy="5256212"/>
          </a:xfrm>
        </p:spPr>
        <p:txBody>
          <a:bodyPr/>
          <a:lstStyle/>
          <a:p>
            <a:r>
              <a:rPr lang="en-US" b="1" dirty="0"/>
              <a:t>Bacterial Gastroenteritis: Shigellosis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four species of </a:t>
            </a:r>
            <a:r>
              <a:rPr lang="en-US" i="1" dirty="0" err="1"/>
              <a:t>Shigella</a:t>
            </a:r>
            <a:endParaRPr lang="en-US" i="1" dirty="0"/>
          </a:p>
          <a:p>
            <a:pPr lvl="2"/>
            <a:r>
              <a:rPr lang="en-US" dirty="0"/>
              <a:t>Virulence factors include type III secretion systems and </a:t>
            </a:r>
            <a:r>
              <a:rPr lang="en-US" dirty="0" smtClean="0"/>
              <a:t>enterotoxins (Shiga toxin)</a:t>
            </a:r>
            <a:endParaRPr lang="en-US" dirty="0"/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Pathogen colonizes cells of the small, then large </a:t>
            </a:r>
            <a:r>
              <a:rPr lang="en-US" dirty="0" smtClean="0"/>
              <a:t>intestine</a:t>
            </a:r>
          </a:p>
          <a:p>
            <a:pPr lvl="2"/>
            <a:r>
              <a:rPr lang="en-US" dirty="0" smtClean="0"/>
              <a:t>Rarely causes dysentery</a:t>
            </a:r>
          </a:p>
          <a:p>
            <a:pPr lvl="2"/>
            <a:r>
              <a:rPr lang="en-US" dirty="0" smtClean="0"/>
              <a:t>toxin does more damage than the microbe itself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Diagnosed by symptoms and presence of </a:t>
            </a:r>
            <a:r>
              <a:rPr lang="en-US" i="1" dirty="0" err="1"/>
              <a:t>Shigella</a:t>
            </a:r>
            <a:r>
              <a:rPr lang="en-US" dirty="0"/>
              <a:t> in stool </a:t>
            </a:r>
          </a:p>
          <a:p>
            <a:pPr lvl="2"/>
            <a:r>
              <a:rPr lang="en-US" dirty="0"/>
              <a:t>Supportive treatment </a:t>
            </a:r>
            <a:r>
              <a:rPr lang="en-US" dirty="0" smtClean="0"/>
              <a:t>(oral rehydration therapy) and administration </a:t>
            </a:r>
            <a:r>
              <a:rPr lang="en-US" dirty="0"/>
              <a:t>of </a:t>
            </a:r>
            <a:r>
              <a:rPr lang="en-US" dirty="0" smtClean="0"/>
              <a:t>antimicrobials to block toxin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23.6 The events in shigellosis.</a:t>
            </a:r>
          </a:p>
        </p:txBody>
      </p:sp>
      <p:pic>
        <p:nvPicPr>
          <p:cNvPr id="6146" name="Picture 2" descr="H:\55224 Bauman_MDBS5e_IRDVD\Working Files 55224\JPEGS 55224\Ch23\Ch23_Labeled\23_06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"/>
          <a:stretch/>
        </p:blipFill>
        <p:spPr bwMode="auto">
          <a:xfrm>
            <a:off x="3119450" y="685799"/>
            <a:ext cx="2905099" cy="58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066801"/>
            <a:ext cx="8537575" cy="3886199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Bacterial Gastroenteritis: Traveler</a:t>
            </a:r>
            <a:r>
              <a:rPr lang="fr-FR" altLang="ja-JP" b="1" dirty="0"/>
              <a:t>'</a:t>
            </a:r>
            <a:r>
              <a:rPr lang="en-US" b="1" dirty="0"/>
              <a:t>s Diarrhea</a:t>
            </a:r>
          </a:p>
          <a:p>
            <a:pPr lvl="1"/>
            <a:r>
              <a:rPr lang="en-US" dirty="0" smtClean="0"/>
              <a:t>“Montezuma’s revenge”, “Delhi belly”</a:t>
            </a:r>
          </a:p>
          <a:p>
            <a:pPr lvl="1"/>
            <a:r>
              <a:rPr lang="en-US" dirty="0" smtClean="0"/>
              <a:t>Pathogens </a:t>
            </a:r>
            <a:r>
              <a:rPr lang="en-US" dirty="0"/>
              <a:t>and virulence factors</a:t>
            </a:r>
          </a:p>
          <a:p>
            <a:pPr lvl="2"/>
            <a:r>
              <a:rPr lang="en-US" dirty="0"/>
              <a:t>Caused </a:t>
            </a:r>
            <a:r>
              <a:rPr lang="en-US" dirty="0" smtClean="0"/>
              <a:t>by </a:t>
            </a:r>
            <a:r>
              <a:rPr lang="en-US" dirty="0" err="1" smtClean="0"/>
              <a:t>enterotoxic</a:t>
            </a:r>
            <a:r>
              <a:rPr lang="en-US" dirty="0" smtClean="0"/>
              <a:t> </a:t>
            </a:r>
            <a:r>
              <a:rPr lang="en-US" i="1" dirty="0"/>
              <a:t>Escherichia </a:t>
            </a:r>
            <a:r>
              <a:rPr lang="en-US" i="1" dirty="0" smtClean="0"/>
              <a:t>coli</a:t>
            </a:r>
            <a:r>
              <a:rPr lang="en-US" dirty="0" smtClean="0"/>
              <a:t> (ETEC) or </a:t>
            </a:r>
            <a:r>
              <a:rPr lang="en-US" dirty="0" err="1" smtClean="0"/>
              <a:t>Shigella</a:t>
            </a:r>
            <a:r>
              <a:rPr lang="en-US" dirty="0" smtClean="0"/>
              <a:t>-toxin </a:t>
            </a:r>
            <a:r>
              <a:rPr lang="en-US" i="1" dirty="0" smtClean="0"/>
              <a:t>E. coli</a:t>
            </a:r>
            <a:r>
              <a:rPr lang="en-US" dirty="0" smtClean="0"/>
              <a:t> (STEC)</a:t>
            </a:r>
            <a:endParaRPr lang="en-US" dirty="0"/>
          </a:p>
          <a:p>
            <a:pPr lvl="2"/>
            <a:r>
              <a:rPr lang="en-US" dirty="0" smtClean="0"/>
              <a:t>ETEC and STEC present in 80% of meat samples</a:t>
            </a:r>
          </a:p>
          <a:p>
            <a:pPr lvl="2"/>
            <a:r>
              <a:rPr lang="en-US" dirty="0" smtClean="0"/>
              <a:t>ETEC and STEC and their toxins are easily killed by heating</a:t>
            </a:r>
            <a:endParaRPr lang="en-US" dirty="0"/>
          </a:p>
          <a:p>
            <a:pPr lvl="2"/>
            <a:r>
              <a:rPr lang="en-US" dirty="0"/>
              <a:t>Virulence factors: adhesins, fimbriae, and </a:t>
            </a:r>
            <a:r>
              <a:rPr lang="en-US" dirty="0" smtClean="0"/>
              <a:t>toxins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75263"/>
            <a:ext cx="8537575" cy="6106538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Bacterial Gastroenteritis: Traveler</a:t>
            </a:r>
            <a:r>
              <a:rPr lang="fr-FR" altLang="ja-JP" b="1" dirty="0"/>
              <a:t>'</a:t>
            </a:r>
            <a:r>
              <a:rPr lang="en-US" b="1" dirty="0"/>
              <a:t>s Diarrhea</a:t>
            </a:r>
          </a:p>
          <a:p>
            <a:pPr lvl="1"/>
            <a:r>
              <a:rPr lang="en-US" dirty="0" smtClean="0"/>
              <a:t>Pathogenesis </a:t>
            </a:r>
            <a:r>
              <a:rPr lang="en-US" dirty="0"/>
              <a:t>and epidemiology</a:t>
            </a:r>
          </a:p>
          <a:p>
            <a:pPr lvl="2"/>
            <a:r>
              <a:rPr lang="en-US" dirty="0"/>
              <a:t>Diarrhea mediated by enterotoxins</a:t>
            </a:r>
          </a:p>
          <a:p>
            <a:pPr lvl="2"/>
            <a:r>
              <a:rPr lang="en-US" dirty="0"/>
              <a:t>Common in developing </a:t>
            </a:r>
            <a:r>
              <a:rPr lang="en-US" dirty="0" smtClean="0"/>
              <a:t>countries</a:t>
            </a:r>
          </a:p>
          <a:p>
            <a:pPr lvl="2"/>
            <a:r>
              <a:rPr lang="en-US" dirty="0" smtClean="0"/>
              <a:t>Most commonly seen when eating uncooked food that was not handled correctly (e.g., fruits, lettuce)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signs and </a:t>
            </a:r>
            <a:r>
              <a:rPr lang="en-US" dirty="0" smtClean="0"/>
              <a:t>symptoms</a:t>
            </a:r>
          </a:p>
          <a:p>
            <a:pPr lvl="3"/>
            <a:r>
              <a:rPr lang="en-US" dirty="0" smtClean="0"/>
              <a:t>Conclusive diagnosis is often not done when “low tech” solution clears symptoms quickly</a:t>
            </a:r>
          </a:p>
          <a:p>
            <a:pPr lvl="3"/>
            <a:r>
              <a:rPr lang="en-US" dirty="0" smtClean="0"/>
              <a:t>Causative agent usually only determined if treatment is unsuccessful or if the symptoms abnormal</a:t>
            </a:r>
            <a:endParaRPr lang="en-US" dirty="0"/>
          </a:p>
          <a:p>
            <a:pPr lvl="2"/>
            <a:r>
              <a:rPr lang="en-US" dirty="0"/>
              <a:t>Treatment is based on fluid and electrolyte </a:t>
            </a:r>
            <a:r>
              <a:rPr lang="en-US" dirty="0" smtClean="0"/>
              <a:t>replacement</a:t>
            </a:r>
          </a:p>
          <a:p>
            <a:pPr lvl="2"/>
            <a:r>
              <a:rPr lang="en-US" dirty="0" smtClean="0"/>
              <a:t>Prevention:  avoid undercooked or untrusted food/water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7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74983" y="609600"/>
            <a:ext cx="8839200" cy="60960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Bacterial Gastroenteritis: </a:t>
            </a:r>
            <a:r>
              <a:rPr lang="en-US" b="1" i="1" dirty="0"/>
              <a:t>Campylobacter</a:t>
            </a:r>
            <a:r>
              <a:rPr lang="en-US" b="1" dirty="0"/>
              <a:t> Diarrhea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Campylobacter </a:t>
            </a:r>
            <a:r>
              <a:rPr lang="en-US" i="1" dirty="0" err="1"/>
              <a:t>jejuni</a:t>
            </a:r>
            <a:endParaRPr lang="en-US" i="1" dirty="0"/>
          </a:p>
          <a:p>
            <a:pPr lvl="2"/>
            <a:r>
              <a:rPr lang="en-US" dirty="0"/>
              <a:t>Virulence factors: </a:t>
            </a:r>
            <a:r>
              <a:rPr lang="en-US" dirty="0" err="1"/>
              <a:t>adhesins</a:t>
            </a:r>
            <a:r>
              <a:rPr lang="en-US" dirty="0"/>
              <a:t>, </a:t>
            </a:r>
            <a:r>
              <a:rPr lang="en-US" dirty="0" err="1"/>
              <a:t>cytotoxins</a:t>
            </a:r>
            <a:r>
              <a:rPr lang="en-US" dirty="0"/>
              <a:t>, </a:t>
            </a:r>
            <a:r>
              <a:rPr lang="en-US" dirty="0" smtClean="0"/>
              <a:t>and endotoxin</a:t>
            </a:r>
            <a:endParaRPr lang="en-US" dirty="0"/>
          </a:p>
          <a:p>
            <a:pPr lvl="1"/>
            <a:r>
              <a:rPr lang="en-US" dirty="0"/>
              <a:t>Pathogenesis and </a:t>
            </a:r>
            <a:r>
              <a:rPr lang="en-US" dirty="0" smtClean="0"/>
              <a:t>epidemiology</a:t>
            </a:r>
          </a:p>
          <a:p>
            <a:pPr lvl="2"/>
            <a:r>
              <a:rPr lang="en-US" dirty="0" smtClean="0"/>
              <a:t>Major source of food-borne illness</a:t>
            </a:r>
            <a:endParaRPr lang="en-US" dirty="0"/>
          </a:p>
          <a:p>
            <a:pPr lvl="2"/>
            <a:r>
              <a:rPr lang="en-US" dirty="0"/>
              <a:t>Virulence factors cause </a:t>
            </a:r>
            <a:r>
              <a:rPr lang="en-US" u="sng" dirty="0"/>
              <a:t>bleeding lesions</a:t>
            </a:r>
            <a:r>
              <a:rPr lang="en-US" dirty="0"/>
              <a:t> and inflammation</a:t>
            </a:r>
          </a:p>
          <a:p>
            <a:pPr lvl="2"/>
            <a:r>
              <a:rPr lang="en-US" dirty="0" smtClean="0"/>
              <a:t>Chickens (less commonly cows and pigs) </a:t>
            </a:r>
            <a:r>
              <a:rPr lang="en-US" dirty="0"/>
              <a:t>are the main source of human infections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signs and symptoms</a:t>
            </a:r>
          </a:p>
          <a:p>
            <a:pPr lvl="2"/>
            <a:r>
              <a:rPr lang="en-US" dirty="0"/>
              <a:t>Most cases resolve without treatment</a:t>
            </a:r>
          </a:p>
          <a:p>
            <a:pPr lvl="2"/>
            <a:r>
              <a:rPr lang="en-US" dirty="0"/>
              <a:t>Prevented with proper hygiene after handling raw </a:t>
            </a:r>
            <a:r>
              <a:rPr lang="en-US" dirty="0" smtClean="0"/>
              <a:t>poultry or changing diapers, bedsheets,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23.7 </a:t>
            </a:r>
            <a:r>
              <a:rPr lang="en-US" sz="1800" b="1" i="1" dirty="0"/>
              <a:t>Campylobacter </a:t>
            </a:r>
            <a:r>
              <a:rPr lang="en-US" sz="1800" b="1" i="1" dirty="0" err="1"/>
              <a:t>jejuni</a:t>
            </a:r>
            <a:r>
              <a:rPr lang="en-US" sz="1800" b="1" dirty="0"/>
              <a:t>, the most common cause of bacterial gastroenteritis in the United States.</a:t>
            </a:r>
          </a:p>
        </p:txBody>
      </p:sp>
      <p:pic>
        <p:nvPicPr>
          <p:cNvPr id="7170" name="Picture 2" descr="H:\55224 Bauman_MDBS5e_IRDVD\Working Files 55224\JPEGS 55224\Ch23\Ch23_Labeled\23_0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"/>
          <a:stretch/>
        </p:blipFill>
        <p:spPr bwMode="auto">
          <a:xfrm>
            <a:off x="821411" y="874487"/>
            <a:ext cx="7501177" cy="56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The </a:t>
            </a:r>
            <a:r>
              <a:rPr lang="en-US" b="1" dirty="0"/>
              <a:t>Gastrointestinal </a:t>
            </a:r>
            <a:r>
              <a:rPr lang="en-US" b="1" dirty="0" smtClean="0"/>
              <a:t>Tract and its Functions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8232775" cy="6096000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en-US" dirty="0" smtClean="0"/>
              <a:t>The main tube (a.k.a. the alimentary canal)</a:t>
            </a:r>
          </a:p>
          <a:p>
            <a:pPr lvl="1"/>
            <a:r>
              <a:rPr lang="en-US" dirty="0" smtClean="0"/>
              <a:t>Functions:</a:t>
            </a:r>
          </a:p>
          <a:p>
            <a:pPr lvl="2"/>
            <a:r>
              <a:rPr lang="en-US" dirty="0" smtClean="0"/>
              <a:t>Mechanically breaks down food</a:t>
            </a:r>
          </a:p>
          <a:p>
            <a:pPr lvl="2"/>
            <a:r>
              <a:rPr lang="en-US" dirty="0" smtClean="0"/>
              <a:t>Enzymatically digests food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bsorbs </a:t>
            </a:r>
            <a:r>
              <a:rPr lang="en-US" dirty="0"/>
              <a:t>nutrients </a:t>
            </a:r>
            <a:r>
              <a:rPr lang="en-US" dirty="0" smtClean="0"/>
              <a:t>into the blood</a:t>
            </a:r>
          </a:p>
          <a:p>
            <a:pPr lvl="2"/>
            <a:r>
              <a:rPr lang="en-US" dirty="0" smtClean="0"/>
              <a:t>Absorbs water </a:t>
            </a:r>
            <a:r>
              <a:rPr lang="en-US" dirty="0"/>
              <a:t>into the </a:t>
            </a:r>
            <a:r>
              <a:rPr lang="en-US" dirty="0" smtClean="0"/>
              <a:t>blood</a:t>
            </a:r>
          </a:p>
          <a:p>
            <a:pPr lvl="2"/>
            <a:r>
              <a:rPr lang="en-US" dirty="0" smtClean="0"/>
              <a:t>Eliminates indigestible waste</a:t>
            </a:r>
            <a:endParaRPr lang="en-US" dirty="0"/>
          </a:p>
          <a:p>
            <a:pPr lvl="1"/>
            <a:r>
              <a:rPr lang="en-US" dirty="0"/>
              <a:t>Components of the gastrointestinal </a:t>
            </a:r>
            <a:r>
              <a:rPr lang="en-US" dirty="0" smtClean="0"/>
              <a:t>tract </a:t>
            </a:r>
          </a:p>
          <a:p>
            <a:pPr lvl="2"/>
            <a:r>
              <a:rPr lang="en-US" dirty="0" smtClean="0"/>
              <a:t>Mouth</a:t>
            </a:r>
            <a:endParaRPr lang="en-US" dirty="0"/>
          </a:p>
          <a:p>
            <a:pPr lvl="2"/>
            <a:r>
              <a:rPr lang="en-US" dirty="0" smtClean="0"/>
              <a:t>Pharynx</a:t>
            </a:r>
          </a:p>
          <a:p>
            <a:pPr lvl="2"/>
            <a:r>
              <a:rPr lang="en-US" dirty="0" smtClean="0"/>
              <a:t>Esophagus</a:t>
            </a:r>
            <a:endParaRPr lang="en-US" dirty="0"/>
          </a:p>
          <a:p>
            <a:pPr lvl="2"/>
            <a:r>
              <a:rPr lang="en-US" dirty="0"/>
              <a:t>Stomach</a:t>
            </a:r>
          </a:p>
          <a:p>
            <a:pPr lvl="2"/>
            <a:r>
              <a:rPr lang="en-US" dirty="0"/>
              <a:t>Small </a:t>
            </a:r>
            <a:r>
              <a:rPr lang="en-US" dirty="0" smtClean="0"/>
              <a:t>intestine – duodenum, jejunum, ileum</a:t>
            </a:r>
            <a:endParaRPr lang="en-US" dirty="0"/>
          </a:p>
          <a:p>
            <a:pPr lvl="2"/>
            <a:r>
              <a:rPr lang="en-US" dirty="0"/>
              <a:t>Large intestine (colon)</a:t>
            </a:r>
          </a:p>
          <a:p>
            <a:pPr lvl="2"/>
            <a:r>
              <a:rPr lang="en-US" dirty="0"/>
              <a:t>Rectum and anus</a:t>
            </a:r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55224 Bauman_MDBS5e_IRDVD\Working Files 55224\JPEGS 55224\Ch23\Ch23_Labeled\23_08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"/>
          <a:stretch/>
        </p:blipFill>
        <p:spPr bwMode="auto">
          <a:xfrm>
            <a:off x="5867400" y="3406918"/>
            <a:ext cx="3090473" cy="344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75263"/>
            <a:ext cx="8002587" cy="5256212"/>
          </a:xfrm>
        </p:spPr>
        <p:txBody>
          <a:bodyPr/>
          <a:lstStyle/>
          <a:p>
            <a:r>
              <a:rPr lang="en-US" b="1" dirty="0"/>
              <a:t>Bacterial Gastroenteritis: </a:t>
            </a:r>
            <a:r>
              <a:rPr lang="en-US" b="1" i="1" dirty="0"/>
              <a:t>C. diff.</a:t>
            </a:r>
            <a:r>
              <a:rPr lang="en-US" b="1" dirty="0"/>
              <a:t> (Antimicrobial-Associated) Diarrhea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Pseudomembranous colitis occurs in severe cases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Clostridium difficile</a:t>
            </a:r>
          </a:p>
          <a:p>
            <a:pPr lvl="2"/>
            <a:r>
              <a:rPr lang="en-US" dirty="0" smtClean="0"/>
              <a:t>Chronic or broad-spectrum antimicrobial </a:t>
            </a:r>
            <a:r>
              <a:rPr lang="en-US" dirty="0"/>
              <a:t>use facilitates overgrowth of </a:t>
            </a:r>
            <a:r>
              <a:rPr lang="en-US" i="1" dirty="0"/>
              <a:t>C. difficile</a:t>
            </a:r>
          </a:p>
          <a:p>
            <a:pPr lvl="2"/>
            <a:r>
              <a:rPr lang="en-US" i="1" dirty="0"/>
              <a:t>C. difficile</a:t>
            </a:r>
            <a:r>
              <a:rPr lang="en-US" dirty="0"/>
              <a:t> produces two toxins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Toxins mediate </a:t>
            </a:r>
            <a:r>
              <a:rPr lang="en-US" dirty="0" smtClean="0"/>
              <a:t>inflammation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and </a:t>
            </a:r>
            <a:r>
              <a:rPr lang="en-US" dirty="0" err="1"/>
              <a:t>pseudomembrane</a:t>
            </a:r>
            <a:r>
              <a:rPr lang="en-US" dirty="0"/>
              <a:t> formation</a:t>
            </a:r>
          </a:p>
        </p:txBody>
      </p:sp>
    </p:spTree>
    <p:extLst>
      <p:ext uri="{BB962C8B-B14F-4D97-AF65-F5344CB8AC3E}">
        <p14:creationId xmlns:p14="http://schemas.microsoft.com/office/powerpoint/2010/main" val="1974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2" y="1068388"/>
            <a:ext cx="8537575" cy="5256212"/>
          </a:xfrm>
        </p:spPr>
        <p:txBody>
          <a:bodyPr/>
          <a:lstStyle/>
          <a:p>
            <a:r>
              <a:rPr lang="en-US" b="1" dirty="0"/>
              <a:t>Bacterial Gastroenteritis: </a:t>
            </a:r>
            <a:r>
              <a:rPr lang="en-US" b="1" i="1" dirty="0"/>
              <a:t>C. diff.</a:t>
            </a:r>
            <a:r>
              <a:rPr lang="en-US" b="1" dirty="0"/>
              <a:t> (Antimicrobial-Associated) Diarrhea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By-product of modern medicine</a:t>
            </a:r>
          </a:p>
          <a:p>
            <a:pPr lvl="2"/>
            <a:r>
              <a:rPr lang="en-US" dirty="0"/>
              <a:t>Any antimicrobial </a:t>
            </a:r>
            <a:r>
              <a:rPr lang="en-US" dirty="0" smtClean="0"/>
              <a:t>drug (especially broad-spectrum) can </a:t>
            </a:r>
            <a:r>
              <a:rPr lang="en-US" dirty="0"/>
              <a:t>trigger the disease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presence of bacterial toxin in stool</a:t>
            </a:r>
          </a:p>
          <a:p>
            <a:pPr lvl="2"/>
            <a:r>
              <a:rPr lang="en-US" dirty="0"/>
              <a:t>Treated with antimicrobials, experimental </a:t>
            </a:r>
            <a:r>
              <a:rPr lang="en-US" dirty="0" smtClean="0"/>
              <a:t>probiotic fecal transplants (reintroduce gut microbial antagonism)</a:t>
            </a:r>
          </a:p>
          <a:p>
            <a:pPr lvl="3"/>
            <a:r>
              <a:rPr lang="en-US" dirty="0" smtClean="0"/>
              <a:t>Freeze-dried microbes in oral capsule</a:t>
            </a:r>
          </a:p>
          <a:p>
            <a:pPr lvl="3"/>
            <a:r>
              <a:rPr lang="en-US" dirty="0" smtClean="0"/>
              <a:t>Rectal introduction (enema, colonoscopy)</a:t>
            </a:r>
            <a:endParaRPr lang="en-US" dirty="0"/>
          </a:p>
          <a:p>
            <a:pPr lvl="2"/>
            <a:r>
              <a:rPr lang="en-US" dirty="0"/>
              <a:t>Avoid unnecessary use of antimicrobials</a:t>
            </a:r>
          </a:p>
        </p:txBody>
      </p:sp>
    </p:spTree>
    <p:extLst>
      <p:ext uri="{BB962C8B-B14F-4D97-AF65-F5344CB8AC3E}">
        <p14:creationId xmlns:p14="http://schemas.microsoft.com/office/powerpoint/2010/main" val="37397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84888"/>
            <a:ext cx="8537575" cy="5639712"/>
          </a:xfrm>
        </p:spPr>
        <p:txBody>
          <a:bodyPr/>
          <a:lstStyle/>
          <a:p>
            <a:r>
              <a:rPr lang="en-US" b="1" dirty="0"/>
              <a:t>Bacterial Gastroenteritis: Salmonellosis and Typhoid Fever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Salmonella </a:t>
            </a:r>
            <a:r>
              <a:rPr lang="en-US" i="1" dirty="0" err="1"/>
              <a:t>enterica</a:t>
            </a:r>
            <a:r>
              <a:rPr lang="en-US" dirty="0"/>
              <a:t> serotypes</a:t>
            </a:r>
          </a:p>
          <a:p>
            <a:pPr lvl="3"/>
            <a:r>
              <a:rPr lang="en-US" dirty="0"/>
              <a:t>Serotypes </a:t>
            </a:r>
            <a:r>
              <a:rPr lang="en-US" i="1" dirty="0" err="1"/>
              <a:t>t</a:t>
            </a:r>
            <a:r>
              <a:rPr lang="en-US" i="1" dirty="0" err="1" smtClean="0"/>
              <a:t>yphi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 err="1"/>
              <a:t>p</a:t>
            </a:r>
            <a:r>
              <a:rPr lang="en-US" i="1" dirty="0" err="1" smtClean="0"/>
              <a:t>aratyphi</a:t>
            </a:r>
            <a:r>
              <a:rPr lang="en-US" dirty="0" smtClean="0"/>
              <a:t> </a:t>
            </a:r>
            <a:r>
              <a:rPr lang="en-US" dirty="0"/>
              <a:t>cause typhoid fever</a:t>
            </a:r>
          </a:p>
          <a:p>
            <a:pPr lvl="3"/>
            <a:r>
              <a:rPr lang="en-US" dirty="0"/>
              <a:t>Serotypes </a:t>
            </a:r>
            <a:r>
              <a:rPr lang="en-US" i="1" dirty="0" err="1"/>
              <a:t>e</a:t>
            </a:r>
            <a:r>
              <a:rPr lang="en-US" i="1" dirty="0" err="1" smtClean="0"/>
              <a:t>nteritidis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/>
              <a:t>t</a:t>
            </a:r>
            <a:r>
              <a:rPr lang="en-US" i="1" dirty="0" smtClean="0"/>
              <a:t>yphimurium</a:t>
            </a:r>
            <a:r>
              <a:rPr lang="en-US" dirty="0" smtClean="0"/>
              <a:t> </a:t>
            </a:r>
            <a:r>
              <a:rPr lang="en-US" dirty="0"/>
              <a:t>cause </a:t>
            </a:r>
            <a:r>
              <a:rPr lang="en-US" dirty="0" smtClean="0"/>
              <a:t>salmonellosis – most common in first-world</a:t>
            </a:r>
            <a:endParaRPr lang="en-US" dirty="0"/>
          </a:p>
          <a:p>
            <a:pPr lvl="2"/>
            <a:r>
              <a:rPr lang="en-US" dirty="0"/>
              <a:t>Bacteria tolerate acidity of stomach and pass to the intestine</a:t>
            </a:r>
          </a:p>
          <a:p>
            <a:pPr lvl="3"/>
            <a:r>
              <a:rPr lang="en-US" dirty="0"/>
              <a:t>Toxins disrupt numerous cellular activities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Typhoid fever is acquired by contaminated food or water</a:t>
            </a:r>
          </a:p>
          <a:p>
            <a:pPr lvl="2"/>
            <a:r>
              <a:rPr lang="en-US" dirty="0"/>
              <a:t>Salmonellosis is often acquired by consuming </a:t>
            </a:r>
            <a:br>
              <a:rPr lang="en-US" dirty="0"/>
            </a:br>
            <a:r>
              <a:rPr lang="en-US" dirty="0"/>
              <a:t>contaminated eggs</a:t>
            </a:r>
          </a:p>
        </p:txBody>
      </p:sp>
    </p:spTree>
    <p:extLst>
      <p:ext uri="{BB962C8B-B14F-4D97-AF65-F5344CB8AC3E}">
        <p14:creationId xmlns:p14="http://schemas.microsoft.com/office/powerpoint/2010/main" val="27690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23.9  The events in salmonellosis.</a:t>
            </a:r>
          </a:p>
        </p:txBody>
      </p:sp>
      <p:pic>
        <p:nvPicPr>
          <p:cNvPr id="9218" name="Picture 2" descr="H:\55224 Bauman_MDBS5e_IRDVD\Working Files 55224\JPEGS 55224\Ch23\Ch23_Labeled\23_09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"/>
          <a:stretch/>
        </p:blipFill>
        <p:spPr bwMode="auto">
          <a:xfrm>
            <a:off x="5257800" y="825954"/>
            <a:ext cx="3679130" cy="603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4" y="737117"/>
            <a:ext cx="5013676" cy="541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3802" y="5257800"/>
            <a:ext cx="258303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Salmonella</a:t>
            </a:r>
            <a:r>
              <a:rPr lang="en-US" sz="1600" dirty="0" smtClean="0"/>
              <a:t> from bird gut infects the cloaca, then the reproductive track.  It is incorporated into eggs as they are made and laid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63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692909"/>
            <a:ext cx="8458200" cy="5561012"/>
          </a:xfrm>
        </p:spPr>
        <p:txBody>
          <a:bodyPr/>
          <a:lstStyle/>
          <a:p>
            <a:r>
              <a:rPr lang="en-US" b="1" dirty="0"/>
              <a:t>Bacterial Gastroenteritis: Salmonellosis and Typhoid Fever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made by finding </a:t>
            </a:r>
            <a:r>
              <a:rPr lang="en-US" i="1" dirty="0"/>
              <a:t>Salmonella</a:t>
            </a:r>
            <a:r>
              <a:rPr lang="en-US" dirty="0"/>
              <a:t> in stool</a:t>
            </a:r>
          </a:p>
          <a:p>
            <a:pPr lvl="2"/>
            <a:r>
              <a:rPr lang="en-US" dirty="0"/>
              <a:t>Salmonellosis is usually self-limiting</a:t>
            </a:r>
          </a:p>
          <a:p>
            <a:pPr lvl="2"/>
            <a:r>
              <a:rPr lang="en-US" dirty="0" smtClean="0"/>
              <a:t>Typhoid fever can kill up to 30% of people</a:t>
            </a:r>
          </a:p>
          <a:p>
            <a:pPr lvl="3"/>
            <a:r>
              <a:rPr lang="en-US" dirty="0" smtClean="0"/>
              <a:t>Typhoid </a:t>
            </a:r>
            <a:r>
              <a:rPr lang="en-US" dirty="0"/>
              <a:t>fever can be treated with antimicrobial </a:t>
            </a:r>
            <a:r>
              <a:rPr lang="en-US" dirty="0" smtClean="0"/>
              <a:t>drugs</a:t>
            </a:r>
          </a:p>
          <a:p>
            <a:pPr lvl="3"/>
            <a:r>
              <a:rPr lang="en-US" dirty="0" smtClean="0"/>
              <a:t>Typhoid vaccine recommended for travelers to certain parts of the world (rural SE Asia, Africa) but needs to be administered every 2 years for frequent travelers</a:t>
            </a:r>
            <a:endParaRPr lang="en-US" dirty="0"/>
          </a:p>
          <a:p>
            <a:pPr lvl="2"/>
            <a:r>
              <a:rPr lang="en-US" dirty="0"/>
              <a:t>Prevented </a:t>
            </a:r>
            <a:r>
              <a:rPr lang="en-US" dirty="0" smtClean="0"/>
              <a:t>in humans with </a:t>
            </a:r>
            <a:r>
              <a:rPr lang="en-US" dirty="0"/>
              <a:t>proper </a:t>
            </a:r>
            <a:r>
              <a:rPr lang="en-US" dirty="0" smtClean="0"/>
              <a:t>hygiene</a:t>
            </a:r>
          </a:p>
          <a:p>
            <a:pPr lvl="2"/>
            <a:r>
              <a:rPr lang="en-US" dirty="0" smtClean="0"/>
              <a:t>Prevented in poultry with reduced antibiotic use and reduced crowding of chickens (proper hygiene of chickens - “free range” or “cage-free” chickens and eggs)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696920"/>
            <a:ext cx="8001000" cy="5932480"/>
          </a:xfrm>
        </p:spPr>
        <p:txBody>
          <a:bodyPr/>
          <a:lstStyle/>
          <a:p>
            <a:r>
              <a:rPr lang="en-US" b="1" dirty="0"/>
              <a:t>Bacterial Gastroenteritis: Cholera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Vibrio </a:t>
            </a:r>
            <a:r>
              <a:rPr lang="en-US" i="1" dirty="0" err="1"/>
              <a:t>cholerae</a:t>
            </a:r>
            <a:endParaRPr lang="en-US" i="1" dirty="0"/>
          </a:p>
          <a:p>
            <a:pPr lvl="3"/>
            <a:r>
              <a:rPr lang="en-US" dirty="0"/>
              <a:t>Occurs in </a:t>
            </a:r>
            <a:r>
              <a:rPr lang="en-US" dirty="0" smtClean="0"/>
              <a:t>saltwater </a:t>
            </a:r>
            <a:r>
              <a:rPr lang="en-US" dirty="0"/>
              <a:t>and freshwater</a:t>
            </a:r>
          </a:p>
          <a:p>
            <a:pPr lvl="2"/>
            <a:r>
              <a:rPr lang="en-US" dirty="0"/>
              <a:t>Environment within the human body activates some </a:t>
            </a:r>
            <a:r>
              <a:rPr lang="en-US" i="1" dirty="0"/>
              <a:t>Vibrio</a:t>
            </a:r>
            <a:r>
              <a:rPr lang="en-US" dirty="0"/>
              <a:t> genes </a:t>
            </a:r>
          </a:p>
          <a:p>
            <a:pPr lvl="2"/>
            <a:r>
              <a:rPr lang="en-US" dirty="0"/>
              <a:t>Most important virulence factor is production of </a:t>
            </a:r>
            <a:r>
              <a:rPr lang="en-US" b="1" dirty="0"/>
              <a:t>cholera </a:t>
            </a:r>
            <a:r>
              <a:rPr lang="en-US" b="1" dirty="0" smtClean="0"/>
              <a:t>toxin</a:t>
            </a:r>
            <a:r>
              <a:rPr lang="en-US" dirty="0" smtClean="0"/>
              <a:t> – forces excessive release of chloride, carbonate, and water – rapid dehydration</a:t>
            </a:r>
            <a:endParaRPr lang="en-US" dirty="0"/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Pandemics have occurred throughout </a:t>
            </a:r>
            <a:r>
              <a:rPr lang="en-US" dirty="0" smtClean="0"/>
              <a:t>history</a:t>
            </a:r>
          </a:p>
          <a:p>
            <a:pPr lvl="2"/>
            <a:r>
              <a:rPr lang="en-US" dirty="0" smtClean="0"/>
              <a:t>Genetic mutation in cystic fibrosis transmembrane receptor may confer resistance</a:t>
            </a:r>
          </a:p>
          <a:p>
            <a:pPr lvl="3"/>
            <a:r>
              <a:rPr lang="en-US" sz="2000" dirty="0" smtClean="0"/>
              <a:t>The mutation prevents water and chloride release into body fluids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52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689975" cy="5256212"/>
          </a:xfrm>
        </p:spPr>
        <p:txBody>
          <a:bodyPr/>
          <a:lstStyle/>
          <a:p>
            <a:r>
              <a:rPr lang="en-US" b="1" dirty="0"/>
              <a:t>Bacterial Gastroenteritis: Cholera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presence of </a:t>
            </a:r>
            <a:r>
              <a:rPr lang="en-US" altLang="ja-JP" dirty="0"/>
              <a:t>"</a:t>
            </a:r>
            <a:r>
              <a:rPr lang="en-US" dirty="0"/>
              <a:t>rice-water</a:t>
            </a:r>
            <a:r>
              <a:rPr lang="en-US" altLang="ja-JP" dirty="0"/>
              <a:t>"</a:t>
            </a:r>
            <a:r>
              <a:rPr lang="en-US" dirty="0"/>
              <a:t> stool</a:t>
            </a:r>
          </a:p>
          <a:p>
            <a:pPr lvl="2"/>
            <a:r>
              <a:rPr lang="en-US" dirty="0"/>
              <a:t>Treated with supportive care </a:t>
            </a:r>
            <a:r>
              <a:rPr lang="en-US" u="sng" dirty="0"/>
              <a:t>and</a:t>
            </a:r>
            <a:r>
              <a:rPr lang="en-US" dirty="0"/>
              <a:t> administration of </a:t>
            </a:r>
            <a:r>
              <a:rPr lang="en-US" dirty="0" smtClean="0"/>
              <a:t>doxycycline</a:t>
            </a:r>
          </a:p>
          <a:p>
            <a:pPr lvl="3"/>
            <a:r>
              <a:rPr lang="en-US" dirty="0" smtClean="0"/>
              <a:t>Oral rehydration therapy essential because of excessive diuretic effect of cholera toxin</a:t>
            </a:r>
          </a:p>
          <a:p>
            <a:pPr lvl="3"/>
            <a:r>
              <a:rPr lang="en-US" dirty="0" smtClean="0"/>
              <a:t>Doxycycline essential to kill bacteria and prevent toxin  formation</a:t>
            </a:r>
            <a:endParaRPr lang="en-US" dirty="0"/>
          </a:p>
          <a:p>
            <a:pPr lvl="2"/>
            <a:r>
              <a:rPr lang="en-US" dirty="0"/>
              <a:t>Available vaccine provides only short-lived immunity</a:t>
            </a:r>
          </a:p>
          <a:p>
            <a:pPr lvl="2"/>
            <a:r>
              <a:rPr lang="en-US" dirty="0"/>
              <a:t>Proper hygiene is an important preventive </a:t>
            </a:r>
            <a:r>
              <a:rPr lang="en-US" dirty="0" smtClean="0"/>
              <a:t>measure</a:t>
            </a:r>
          </a:p>
          <a:p>
            <a:pPr lvl="3"/>
            <a:r>
              <a:rPr lang="en-US" dirty="0" smtClean="0"/>
              <a:t>Use of clean water in affected areas is crucial!</a:t>
            </a:r>
          </a:p>
          <a:p>
            <a:pPr lvl="3"/>
            <a:r>
              <a:rPr lang="en-US" dirty="0" smtClean="0"/>
              <a:t>Excessive lack of care or understanding of “clean water” leads to epidemics spreading to this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6095999" cy="523220"/>
          </a:xfrm>
        </p:spPr>
        <p:txBody>
          <a:bodyPr/>
          <a:lstStyle/>
          <a:p>
            <a:r>
              <a:rPr lang="en-US" sz="2800" b="1" dirty="0"/>
              <a:t>Figure </a:t>
            </a:r>
            <a:r>
              <a:rPr lang="en-US" sz="2800" b="1" dirty="0" smtClean="0"/>
              <a:t>23.11  </a:t>
            </a:r>
            <a:r>
              <a:rPr lang="en-US" sz="2800" b="1" dirty="0"/>
              <a:t>Cholera pandemic.</a:t>
            </a:r>
          </a:p>
        </p:txBody>
      </p:sp>
      <p:pic>
        <p:nvPicPr>
          <p:cNvPr id="11266" name="Picture 2" descr="H:\55224 Bauman_MDBS5e_IRDVD\Working Files 55224\JPEGS 55224\Ch23\Ch23_Labeled\23_11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"/>
          <a:stretch/>
        </p:blipFill>
        <p:spPr bwMode="auto">
          <a:xfrm>
            <a:off x="1978124" y="914400"/>
            <a:ext cx="5187753" cy="58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55224 Bauman_MDBS5e_IRDVD\Working Files 55224\JPEGS 55224\Ch23\Ch23_Labeled\23_01_Tabl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1"/>
          <a:stretch/>
        </p:blipFill>
        <p:spPr bwMode="auto">
          <a:xfrm>
            <a:off x="241815" y="864809"/>
            <a:ext cx="8368786" cy="53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/>
              <a:t>Table 23.1  Common Forms of Bacterial Gastroenteritis (1 of 2)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977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55224 Bauman_MDBS5e_IRDVD\Working Files 55224\JPEGS 55224\Ch23\Ch23_Labeled\23_01_Tabl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6" b="4144"/>
          <a:stretch/>
        </p:blipFill>
        <p:spPr bwMode="auto">
          <a:xfrm>
            <a:off x="233515" y="1987062"/>
            <a:ext cx="8464833" cy="426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55224 Bauman_MDBS5e_IRDVD\Working Files 55224\JPEGS 55224\Ch23\Ch23_Labeled\23_01_Tabl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5"/>
          <a:stretch/>
        </p:blipFill>
        <p:spPr bwMode="auto">
          <a:xfrm>
            <a:off x="245097" y="797961"/>
            <a:ext cx="8441704" cy="10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/>
              <a:t>Table 23.1  Common Forms of Bacterial Gastroenteritis (2 of 2)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3776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23.1  Major structures of the digestive system.</a:t>
            </a:r>
          </a:p>
        </p:txBody>
      </p:sp>
      <p:pic>
        <p:nvPicPr>
          <p:cNvPr id="1026" name="Picture 2" descr="H:\55224 Bauman_MDBS5e_IRDVD\Working Files 55224\JPEGS 55224\Ch23\Ch23_Labeled\23_01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 bwMode="auto">
          <a:xfrm>
            <a:off x="3578678" y="686910"/>
            <a:ext cx="5412922" cy="58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914151"/>
            <a:ext cx="3048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how the duodenum goes retroperitoneal (to accept secretions from the liver and pancreas), although the stomach, jejunum, ileum, cecum, and the transverse segment of the large intestines are peritoneal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75262"/>
            <a:ext cx="8689975" cy="6106538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Bacterial Food Poisoning (Intoxication)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Nausea, vomiting, diarrhea, </a:t>
            </a:r>
            <a:r>
              <a:rPr lang="en-US" dirty="0" smtClean="0"/>
              <a:t>and cramping</a:t>
            </a:r>
            <a:endParaRPr lang="en-US" dirty="0"/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</a:t>
            </a:r>
            <a:r>
              <a:rPr lang="en-US" dirty="0" smtClean="0"/>
              <a:t>by </a:t>
            </a:r>
            <a:r>
              <a:rPr lang="en-US" b="1" dirty="0" smtClean="0"/>
              <a:t>enterotoxins</a:t>
            </a:r>
            <a:r>
              <a:rPr lang="en-US" dirty="0" smtClean="0"/>
              <a:t> of </a:t>
            </a:r>
            <a:r>
              <a:rPr lang="en-US" i="1" dirty="0"/>
              <a:t>Staphylococcus aureus</a:t>
            </a:r>
          </a:p>
          <a:p>
            <a:pPr lvl="2"/>
            <a:r>
              <a:rPr lang="en-US" dirty="0" smtClean="0"/>
              <a:t>Re-heating intoxicated (contaminated) food destroys bacteria </a:t>
            </a:r>
            <a:r>
              <a:rPr lang="en-US" u="sng" dirty="0" smtClean="0"/>
              <a:t>but not the toxins</a:t>
            </a:r>
            <a:endParaRPr lang="en-US" u="sng" dirty="0"/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Outbreaks are associated with social </a:t>
            </a:r>
            <a:r>
              <a:rPr lang="en-US" dirty="0" smtClean="0"/>
              <a:t>functions and improper food storage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signs and symptoms</a:t>
            </a:r>
          </a:p>
          <a:p>
            <a:pPr lvl="2"/>
            <a:r>
              <a:rPr lang="en-US" dirty="0"/>
              <a:t>Treated with fluid and electrolyte </a:t>
            </a:r>
            <a:r>
              <a:rPr lang="en-US" dirty="0" smtClean="0"/>
              <a:t>replacement (only need to clear out toxins)</a:t>
            </a:r>
            <a:endParaRPr lang="en-US" dirty="0"/>
          </a:p>
          <a:p>
            <a:pPr lvl="2"/>
            <a:r>
              <a:rPr lang="en-US" dirty="0"/>
              <a:t>Proper hygiene can reduce incidence</a:t>
            </a:r>
          </a:p>
        </p:txBody>
      </p:sp>
    </p:spTree>
    <p:extLst>
      <p:ext uri="{BB962C8B-B14F-4D97-AF65-F5344CB8AC3E}">
        <p14:creationId xmlns:p14="http://schemas.microsoft.com/office/powerpoint/2010/main" val="41862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1" y="680706"/>
            <a:ext cx="8839199" cy="5796294"/>
          </a:xfrm>
        </p:spPr>
        <p:txBody>
          <a:bodyPr/>
          <a:lstStyle/>
          <a:p>
            <a:r>
              <a:rPr lang="en-US" b="1" dirty="0"/>
              <a:t>Mumps</a:t>
            </a:r>
          </a:p>
          <a:p>
            <a:pPr lvl="1"/>
            <a:r>
              <a:rPr lang="en-US" dirty="0"/>
              <a:t>Caused by the mumps virus</a:t>
            </a:r>
          </a:p>
          <a:p>
            <a:pPr lvl="2"/>
            <a:r>
              <a:rPr lang="en-US" dirty="0"/>
              <a:t>Humans are the only natural host</a:t>
            </a:r>
          </a:p>
          <a:p>
            <a:pPr lvl="1"/>
            <a:r>
              <a:rPr lang="en-US" dirty="0"/>
              <a:t>Once a very common childhood disease</a:t>
            </a:r>
          </a:p>
          <a:p>
            <a:pPr lvl="2"/>
            <a:r>
              <a:rPr lang="en-US" dirty="0"/>
              <a:t>Nearly nonexistent in developed countries because of </a:t>
            </a:r>
            <a:r>
              <a:rPr lang="en-US" dirty="0" smtClean="0"/>
              <a:t>immunization (M</a:t>
            </a:r>
            <a:r>
              <a:rPr lang="en-US" u="sng" dirty="0" smtClean="0"/>
              <a:t>M</a:t>
            </a:r>
            <a:r>
              <a:rPr lang="en-US" dirty="0" smtClean="0"/>
              <a:t>R)</a:t>
            </a:r>
          </a:p>
          <a:p>
            <a:pPr lvl="2"/>
            <a:r>
              <a:rPr lang="en-US" dirty="0" smtClean="0"/>
              <a:t>Vaccine </a:t>
            </a:r>
            <a:r>
              <a:rPr lang="en-US" dirty="0"/>
              <a:t>with </a:t>
            </a:r>
            <a:r>
              <a:rPr lang="en-US" dirty="0" smtClean="0"/>
              <a:t>two boosters                                              usually prevents</a:t>
            </a:r>
            <a:endParaRPr lang="en-US" dirty="0"/>
          </a:p>
          <a:p>
            <a:pPr lvl="1"/>
            <a:r>
              <a:rPr lang="en-US" dirty="0" smtClean="0"/>
              <a:t>Transmitted through saliva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specific </a:t>
            </a:r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Infected </a:t>
            </a:r>
            <a:r>
              <a:rPr lang="en-US" dirty="0"/>
              <a:t>individuals </a:t>
            </a:r>
            <a:r>
              <a:rPr lang="en-US" dirty="0" smtClean="0"/>
              <a:t>develop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lifelong immunity</a:t>
            </a:r>
          </a:p>
          <a:p>
            <a:pPr lvl="2"/>
            <a:r>
              <a:rPr lang="en-US" dirty="0" smtClean="0"/>
              <a:t>Can cause meningitis, deafness,                                                and male sterility through </a:t>
            </a:r>
            <a:r>
              <a:rPr lang="en-US" dirty="0" err="1" smtClean="0"/>
              <a:t>testiculitis</a:t>
            </a:r>
            <a:endParaRPr lang="en-US" dirty="0"/>
          </a:p>
        </p:txBody>
      </p:sp>
      <p:pic>
        <p:nvPicPr>
          <p:cNvPr id="4" name="Picture 6" descr="figure_25_14_label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11405" b="2611"/>
          <a:stretch/>
        </p:blipFill>
        <p:spPr bwMode="auto">
          <a:xfrm>
            <a:off x="5791200" y="2974399"/>
            <a:ext cx="3200400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385175" cy="5256212"/>
          </a:xfrm>
        </p:spPr>
        <p:txBody>
          <a:bodyPr/>
          <a:lstStyle/>
          <a:p>
            <a:r>
              <a:rPr lang="en-US" b="1" dirty="0"/>
              <a:t>Viral Gastroenteritis</a:t>
            </a:r>
          </a:p>
          <a:p>
            <a:pPr lvl="1"/>
            <a:r>
              <a:rPr lang="en-US" dirty="0"/>
              <a:t>Signs and symptoms </a:t>
            </a:r>
          </a:p>
          <a:p>
            <a:pPr lvl="2"/>
            <a:r>
              <a:rPr lang="en-US" dirty="0"/>
              <a:t>Similar to those of bacterial gastroenteritis</a:t>
            </a:r>
          </a:p>
          <a:p>
            <a:pPr lvl="2"/>
            <a:r>
              <a:rPr lang="en-US" dirty="0"/>
              <a:t>Dehydration is common complication</a:t>
            </a:r>
          </a:p>
          <a:p>
            <a:pPr lvl="1"/>
            <a:r>
              <a:rPr lang="en-US" dirty="0"/>
              <a:t>Pathogens and pathogenesis</a:t>
            </a:r>
          </a:p>
          <a:p>
            <a:pPr lvl="2"/>
            <a:r>
              <a:rPr lang="en-US" dirty="0"/>
              <a:t>Caused by </a:t>
            </a:r>
            <a:r>
              <a:rPr lang="en-US" dirty="0" err="1"/>
              <a:t>caliciviruses</a:t>
            </a:r>
            <a:r>
              <a:rPr lang="en-US" dirty="0"/>
              <a:t>, </a:t>
            </a:r>
            <a:r>
              <a:rPr lang="en-US" dirty="0" err="1"/>
              <a:t>astroviruses</a:t>
            </a:r>
            <a:r>
              <a:rPr lang="en-US" dirty="0"/>
              <a:t>, and rotaviruses</a:t>
            </a:r>
          </a:p>
          <a:p>
            <a:pPr lvl="2"/>
            <a:r>
              <a:rPr lang="en-US" dirty="0"/>
              <a:t>These viruses infect cells lining the intestinal tract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More cases occur in winter</a:t>
            </a:r>
          </a:p>
          <a:p>
            <a:pPr lvl="2"/>
            <a:r>
              <a:rPr lang="en-US" dirty="0"/>
              <a:t>Rotaviruses are </a:t>
            </a:r>
            <a:r>
              <a:rPr lang="en-US" dirty="0" smtClean="0"/>
              <a:t>common </a:t>
            </a:r>
            <a:r>
              <a:rPr lang="en-US" dirty="0"/>
              <a:t>cause of childhood deaths in developing </a:t>
            </a:r>
            <a:r>
              <a:rPr lang="en-US" dirty="0" smtClean="0"/>
              <a:t>countries</a:t>
            </a:r>
          </a:p>
          <a:p>
            <a:pPr lvl="3"/>
            <a:r>
              <a:rPr lang="en-US" dirty="0" smtClean="0"/>
              <a:t>Vaccination has nearly eliminated serious </a:t>
            </a:r>
            <a:r>
              <a:rPr lang="en-US" dirty="0" err="1" smtClean="0"/>
              <a:t>rotaviral</a:t>
            </a:r>
            <a:r>
              <a:rPr lang="en-US" dirty="0" smtClean="0"/>
              <a:t> infections in developed 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23.15  Deaths from </a:t>
            </a:r>
            <a:r>
              <a:rPr lang="en-US" sz="1800" b="1" dirty="0" err="1"/>
              <a:t>rotaviral</a:t>
            </a:r>
            <a:r>
              <a:rPr lang="en-US" sz="1800" b="1" dirty="0"/>
              <a:t> diarrhea are most common in developing countries.</a:t>
            </a:r>
          </a:p>
        </p:txBody>
      </p:sp>
      <p:pic>
        <p:nvPicPr>
          <p:cNvPr id="6146" name="Picture 2" descr="H:\55224 Bauman_MDBS5e_IRDVD\Working Files 55224\JPEGS 55224\Ch23\Ch23_Labeled\23_15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"/>
          <a:stretch/>
        </p:blipFill>
        <p:spPr bwMode="auto">
          <a:xfrm>
            <a:off x="304800" y="911507"/>
            <a:ext cx="786617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gure_23_14_unlabe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5656"/>
            <a:ext cx="5111750" cy="253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6478173"/>
            <a:ext cx="1100931" cy="15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 b="1" dirty="0">
                <a:sym typeface="Symbol" panose="05050102010706020507" pitchFamily="18" charset="2"/>
              </a:rPr>
              <a:t></a:t>
            </a:r>
            <a:r>
              <a:rPr lang="en-US" altLang="en-US" sz="1200" b="1" dirty="0"/>
              <a:t> 1000 deaths</a:t>
            </a:r>
          </a:p>
        </p:txBody>
      </p:sp>
    </p:spTree>
    <p:extLst>
      <p:ext uri="{BB962C8B-B14F-4D97-AF65-F5344CB8AC3E}">
        <p14:creationId xmlns:p14="http://schemas.microsoft.com/office/powerpoint/2010/main" val="18832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85175" cy="5256212"/>
          </a:xfrm>
        </p:spPr>
        <p:txBody>
          <a:bodyPr/>
          <a:lstStyle/>
          <a:p>
            <a:r>
              <a:rPr lang="en-US" b="1" dirty="0"/>
              <a:t>Viral Gastroenteritis</a:t>
            </a:r>
          </a:p>
          <a:p>
            <a:pPr lvl="1"/>
            <a:r>
              <a:rPr lang="en-US" dirty="0" smtClean="0"/>
              <a:t>Diagnosis</a:t>
            </a:r>
          </a:p>
          <a:p>
            <a:pPr lvl="2"/>
            <a:r>
              <a:rPr lang="en-US" dirty="0" smtClean="0"/>
              <a:t>Serological </a:t>
            </a:r>
            <a:r>
              <a:rPr lang="en-US" dirty="0"/>
              <a:t>test distinguishes among viruses</a:t>
            </a:r>
          </a:p>
          <a:p>
            <a:pPr lvl="1"/>
            <a:r>
              <a:rPr lang="en-US" dirty="0"/>
              <a:t>Treatment </a:t>
            </a:r>
            <a:endParaRPr lang="en-US" dirty="0" smtClean="0"/>
          </a:p>
          <a:p>
            <a:pPr lvl="2"/>
            <a:r>
              <a:rPr lang="en-US" dirty="0" smtClean="0"/>
              <a:t>No antivirals</a:t>
            </a:r>
          </a:p>
          <a:p>
            <a:pPr lvl="2"/>
            <a:r>
              <a:rPr lang="en-US" dirty="0" smtClean="0"/>
              <a:t>Based </a:t>
            </a:r>
            <a:r>
              <a:rPr lang="en-US" dirty="0"/>
              <a:t>on fluid and electrolyte replacement</a:t>
            </a:r>
          </a:p>
          <a:p>
            <a:pPr lvl="1"/>
            <a:r>
              <a:rPr lang="en-US" dirty="0"/>
              <a:t>Prevention involves proper treatment of water and sewage and good hygiene </a:t>
            </a:r>
            <a:r>
              <a:rPr lang="en-US" dirty="0" smtClean="0"/>
              <a:t>practices (hand sanitizers on cruise ships!)</a:t>
            </a:r>
            <a:endParaRPr lang="en-US" dirty="0"/>
          </a:p>
          <a:p>
            <a:pPr lvl="2"/>
            <a:r>
              <a:rPr lang="en-US" dirty="0" smtClean="0"/>
              <a:t>Two vaccines </a:t>
            </a:r>
            <a:r>
              <a:rPr lang="en-US" dirty="0"/>
              <a:t>for rotavirus </a:t>
            </a:r>
            <a:r>
              <a:rPr lang="en-US" dirty="0" smtClean="0"/>
              <a:t>exists – lingual administration</a:t>
            </a:r>
          </a:p>
          <a:p>
            <a:pPr lvl="3"/>
            <a:r>
              <a:rPr lang="en-US" dirty="0" err="1" smtClean="0"/>
              <a:t>RotaTeq</a:t>
            </a:r>
            <a:endParaRPr lang="en-US" dirty="0" smtClean="0"/>
          </a:p>
          <a:p>
            <a:pPr lvl="3"/>
            <a:r>
              <a:rPr lang="en-US" dirty="0" err="1" smtClean="0"/>
              <a:t>Rotarix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81888"/>
            <a:ext cx="8686800" cy="6099911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Viral Hepatitis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Jaundice, abdominal pain, fatigue, vomiting,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weight loss (body loses ability to clear poisons and toxins and to provide energy for whole body)</a:t>
            </a:r>
            <a:endParaRPr lang="en-US" dirty="0"/>
          </a:p>
          <a:p>
            <a:pPr lvl="2"/>
            <a:r>
              <a:rPr lang="en-US" dirty="0"/>
              <a:t>Symptoms may occur years after initial infection </a:t>
            </a:r>
          </a:p>
          <a:p>
            <a:pPr lvl="1"/>
            <a:r>
              <a:rPr lang="en-US" dirty="0"/>
              <a:t>Pathogen and pathogenesis</a:t>
            </a:r>
          </a:p>
          <a:p>
            <a:pPr lvl="2"/>
            <a:r>
              <a:rPr lang="en-US" dirty="0"/>
              <a:t>Liver damage due mostly to </a:t>
            </a:r>
            <a:r>
              <a:rPr lang="en-US" dirty="0" smtClean="0"/>
              <a:t>chronic host </a:t>
            </a:r>
            <a:r>
              <a:rPr lang="en-US" dirty="0"/>
              <a:t>immune </a:t>
            </a:r>
            <a:r>
              <a:rPr lang="en-US" dirty="0" smtClean="0"/>
              <a:t>response due to chronic viral presence and chronic infection of regenerated tissue</a:t>
            </a:r>
            <a:endParaRPr lang="en-US" dirty="0"/>
          </a:p>
          <a:p>
            <a:pPr lvl="2"/>
            <a:r>
              <a:rPr lang="en-US" dirty="0"/>
              <a:t>Five different viruses cause hepatitis</a:t>
            </a:r>
          </a:p>
          <a:p>
            <a:pPr lvl="3"/>
            <a:r>
              <a:rPr lang="en-US" sz="2000" dirty="0"/>
              <a:t>Hepatitis A virus (HAV) </a:t>
            </a:r>
          </a:p>
          <a:p>
            <a:pPr lvl="3"/>
            <a:r>
              <a:rPr lang="en-US" sz="2000" dirty="0"/>
              <a:t>Hepatitis B virus (HBV)</a:t>
            </a:r>
          </a:p>
          <a:p>
            <a:pPr lvl="3"/>
            <a:r>
              <a:rPr lang="en-US" sz="2000" dirty="0"/>
              <a:t>Hepatitis C virus (HCV)</a:t>
            </a:r>
          </a:p>
          <a:p>
            <a:pPr lvl="3"/>
            <a:r>
              <a:rPr lang="en-US" sz="2000" dirty="0"/>
              <a:t>Hepatitis delta virus (HDV)</a:t>
            </a:r>
          </a:p>
          <a:p>
            <a:pPr lvl="3"/>
            <a:r>
              <a:rPr lang="en-US" sz="2000" dirty="0"/>
              <a:t>Hepatitis E virus (HEV)</a:t>
            </a:r>
          </a:p>
        </p:txBody>
      </p:sp>
    </p:spTree>
    <p:extLst>
      <p:ext uri="{BB962C8B-B14F-4D97-AF65-F5344CB8AC3E}">
        <p14:creationId xmlns:p14="http://schemas.microsoft.com/office/powerpoint/2010/main" val="27062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55224 Bauman_MDBS5e_IRDVD\Working Files 55224\JPEGS 55224\Ch23\Ch23_Labeled\23_02_Tabl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85875"/>
            <a:ext cx="85344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/>
              <a:t>Table 23.2  Comparison of Hepatitis Viruses – KNOW BOXED INFORMATION</a:t>
            </a:r>
            <a:endParaRPr lang="en-US" sz="1800" b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04800" y="2941983"/>
            <a:ext cx="8534400" cy="304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1426" y="3468756"/>
            <a:ext cx="8534400" cy="79844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04800" y="4902890"/>
            <a:ext cx="8534400" cy="44104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4800" y="4572001"/>
            <a:ext cx="8534400" cy="33089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Diseases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98454"/>
            <a:ext cx="8385175" cy="5930946"/>
          </a:xfrm>
        </p:spPr>
        <p:txBody>
          <a:bodyPr/>
          <a:lstStyle/>
          <a:p>
            <a:r>
              <a:rPr lang="en-US" b="1" dirty="0"/>
              <a:t>Viral Hepatitis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Initial diagnosis made by observation of jaundice, enlarged liver, or fluid in the abdomen</a:t>
            </a:r>
          </a:p>
          <a:p>
            <a:pPr lvl="2"/>
            <a:r>
              <a:rPr lang="en-US" dirty="0"/>
              <a:t>Serological testing can identify viral antigens</a:t>
            </a:r>
          </a:p>
          <a:p>
            <a:pPr lvl="3"/>
            <a:r>
              <a:rPr lang="en-US" sz="2000" dirty="0"/>
              <a:t>HBV diagnosed by viral proteins in body fluids</a:t>
            </a:r>
          </a:p>
          <a:p>
            <a:pPr lvl="2"/>
            <a:r>
              <a:rPr lang="en-US" dirty="0"/>
              <a:t>Supportive care for symptoms</a:t>
            </a:r>
          </a:p>
          <a:p>
            <a:pPr lvl="2"/>
            <a:r>
              <a:rPr lang="en-US" dirty="0"/>
              <a:t>Alpha interferon and nucleotide analogs help </a:t>
            </a:r>
            <a:r>
              <a:rPr lang="en-US" u="sng" dirty="0"/>
              <a:t>reduce</a:t>
            </a:r>
            <a:r>
              <a:rPr lang="en-US" dirty="0"/>
              <a:t> levels of </a:t>
            </a:r>
            <a:r>
              <a:rPr lang="en-US" dirty="0" smtClean="0"/>
              <a:t>virus (</a:t>
            </a:r>
            <a:r>
              <a:rPr lang="en-US" dirty="0" err="1" smtClean="0"/>
              <a:t>Hep</a:t>
            </a:r>
            <a:r>
              <a:rPr lang="en-US" dirty="0" smtClean="0"/>
              <a:t> A, B, and C viruses)</a:t>
            </a:r>
            <a:endParaRPr lang="en-US" dirty="0"/>
          </a:p>
          <a:p>
            <a:pPr lvl="2"/>
            <a:r>
              <a:rPr lang="en-US" dirty="0"/>
              <a:t>Prevented with good hygiene and protected sex or abstinence</a:t>
            </a:r>
          </a:p>
          <a:p>
            <a:pPr lvl="2"/>
            <a:r>
              <a:rPr lang="en-US" dirty="0"/>
              <a:t>Vaccines are available against HAV and </a:t>
            </a:r>
            <a:r>
              <a:rPr lang="en-US" dirty="0" smtClean="0"/>
              <a:t>HBV</a:t>
            </a:r>
          </a:p>
          <a:p>
            <a:pPr lvl="3"/>
            <a:r>
              <a:rPr lang="en-US" sz="2000" dirty="0" smtClean="0"/>
              <a:t>Many colleges require HBV vaccination before University admission or living in University </a:t>
            </a:r>
            <a:r>
              <a:rPr lang="en-US" sz="2000" dirty="0" err="1" smtClean="0"/>
              <a:t>dormatories</a:t>
            </a:r>
            <a:endParaRPr lang="en-US" sz="2000" dirty="0" smtClean="0"/>
          </a:p>
          <a:p>
            <a:pPr lvl="2"/>
            <a:r>
              <a:rPr lang="en-US" dirty="0" err="1" smtClean="0"/>
              <a:t>Sovaldi</a:t>
            </a:r>
            <a:r>
              <a:rPr lang="en-US" dirty="0" smtClean="0"/>
              <a:t>, </a:t>
            </a:r>
            <a:r>
              <a:rPr lang="en-US" dirty="0" err="1"/>
              <a:t>H</a:t>
            </a:r>
            <a:r>
              <a:rPr lang="en-US" dirty="0" err="1" smtClean="0"/>
              <a:t>arvoni</a:t>
            </a:r>
            <a:r>
              <a:rPr lang="en-US" dirty="0" smtClean="0"/>
              <a:t> available for some HCV subtypes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u="sng" dirty="0"/>
              <a:t>Protozoan Diseases</a:t>
            </a:r>
            <a:r>
              <a:rPr lang="en-US" b="1" dirty="0"/>
              <a:t>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385175" cy="5256212"/>
          </a:xfrm>
        </p:spPr>
        <p:txBody>
          <a:bodyPr/>
          <a:lstStyle/>
          <a:p>
            <a:r>
              <a:rPr lang="en-US" b="1" dirty="0"/>
              <a:t>Giardiasis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Often asymptomatic</a:t>
            </a:r>
          </a:p>
          <a:p>
            <a:pPr lvl="2"/>
            <a:r>
              <a:rPr lang="en-US" dirty="0"/>
              <a:t>Diarrhea and associated symptoms can last up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four </a:t>
            </a:r>
            <a:r>
              <a:rPr lang="en-US" dirty="0"/>
              <a:t>weeks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Giardia intestinalis</a:t>
            </a:r>
          </a:p>
          <a:p>
            <a:pPr lvl="2"/>
            <a:r>
              <a:rPr lang="en-US" i="1" dirty="0"/>
              <a:t>G. intestinalis</a:t>
            </a:r>
            <a:r>
              <a:rPr lang="en-US" dirty="0"/>
              <a:t> cysts are resistant to chlorine, heat, drying, and stomach acid</a:t>
            </a:r>
          </a:p>
        </p:txBody>
      </p:sp>
      <p:pic>
        <p:nvPicPr>
          <p:cNvPr id="4" name="Picture 6" descr="figure_25_17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"/>
          <a:stretch>
            <a:fillRect/>
          </a:stretch>
        </p:blipFill>
        <p:spPr bwMode="auto">
          <a:xfrm>
            <a:off x="5181600" y="4114800"/>
            <a:ext cx="3781425" cy="265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Protozoan Diseases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13775" cy="5256212"/>
          </a:xfrm>
        </p:spPr>
        <p:txBody>
          <a:bodyPr/>
          <a:lstStyle/>
          <a:p>
            <a:r>
              <a:rPr lang="en-US" b="1" dirty="0"/>
              <a:t>Giardiasis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Occurs in </a:t>
            </a:r>
            <a:r>
              <a:rPr lang="en-US" dirty="0" smtClean="0"/>
              <a:t>BOTH developed </a:t>
            </a:r>
            <a:r>
              <a:rPr lang="en-US" dirty="0"/>
              <a:t>and developing countries</a:t>
            </a:r>
          </a:p>
          <a:p>
            <a:pPr lvl="2"/>
            <a:r>
              <a:rPr lang="en-US" dirty="0"/>
              <a:t>Individuals ingest cysts from contaminated water, food,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/>
              <a:t>hands</a:t>
            </a:r>
          </a:p>
          <a:p>
            <a:pPr lvl="2"/>
            <a:r>
              <a:rPr lang="en-US" dirty="0"/>
              <a:t>Hikers, campers, and swimmers are at particular risk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Diagnosed by microscopic observation of </a:t>
            </a:r>
            <a:r>
              <a:rPr lang="en-US" i="1" dirty="0"/>
              <a:t>Giardia</a:t>
            </a:r>
            <a:r>
              <a:rPr lang="en-US" dirty="0"/>
              <a:t> in stool</a:t>
            </a:r>
          </a:p>
          <a:p>
            <a:pPr lvl="2"/>
            <a:r>
              <a:rPr lang="en-US" dirty="0"/>
              <a:t>Treated with </a:t>
            </a:r>
            <a:r>
              <a:rPr lang="en-US" dirty="0" err="1"/>
              <a:t>tinidazole</a:t>
            </a:r>
            <a:r>
              <a:rPr lang="en-US" dirty="0"/>
              <a:t> or metronidazole (U.S.)</a:t>
            </a:r>
          </a:p>
          <a:p>
            <a:pPr lvl="2"/>
            <a:r>
              <a:rPr lang="en-US" dirty="0"/>
              <a:t>Oral rehydration therapy may be needed</a:t>
            </a:r>
          </a:p>
          <a:p>
            <a:pPr lvl="2"/>
            <a:r>
              <a:rPr lang="en-US" dirty="0"/>
              <a:t>Prevention relies </a:t>
            </a:r>
            <a:r>
              <a:rPr lang="en-US" dirty="0" smtClean="0"/>
              <a:t>on using </a:t>
            </a:r>
            <a:r>
              <a:rPr lang="en-US" dirty="0"/>
              <a:t>good </a:t>
            </a:r>
            <a:r>
              <a:rPr lang="en-US" dirty="0" smtClean="0"/>
              <a:t>hygiene, filtering </a:t>
            </a:r>
            <a:r>
              <a:rPr lang="en-US" dirty="0"/>
              <a:t>water in endemic </a:t>
            </a:r>
            <a:r>
              <a:rPr lang="en-US" dirty="0" smtClean="0"/>
              <a:t>areas, always sanitizing water, or not swimming in some areas.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Structures of the Digestive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308975" cy="5256212"/>
          </a:xfrm>
        </p:spPr>
        <p:txBody>
          <a:bodyPr/>
          <a:lstStyle/>
          <a:p>
            <a:r>
              <a:rPr lang="en-US" b="1" dirty="0"/>
              <a:t>The Accessory Digestive </a:t>
            </a:r>
            <a:r>
              <a:rPr lang="en-US" b="1" dirty="0" smtClean="0"/>
              <a:t>Organs</a:t>
            </a:r>
          </a:p>
          <a:p>
            <a:r>
              <a:rPr lang="en-US" dirty="0" smtClean="0"/>
              <a:t>Not part of the alimentary canal</a:t>
            </a:r>
            <a:endParaRPr lang="en-US" dirty="0"/>
          </a:p>
          <a:p>
            <a:pPr lvl="1"/>
            <a:r>
              <a:rPr lang="en-US" dirty="0"/>
              <a:t>Tongue and teeth </a:t>
            </a:r>
          </a:p>
          <a:p>
            <a:pPr lvl="1"/>
            <a:r>
              <a:rPr lang="en-US" dirty="0"/>
              <a:t>Salivary glands</a:t>
            </a:r>
          </a:p>
          <a:p>
            <a:pPr lvl="1"/>
            <a:r>
              <a:rPr lang="en-US" dirty="0"/>
              <a:t>Liver</a:t>
            </a:r>
          </a:p>
          <a:p>
            <a:pPr lvl="1"/>
            <a:r>
              <a:rPr lang="en-US" dirty="0"/>
              <a:t>Gallbladder</a:t>
            </a:r>
          </a:p>
          <a:p>
            <a:pPr lvl="1"/>
            <a:r>
              <a:rPr lang="en-US" dirty="0"/>
              <a:t>Pancreas</a:t>
            </a:r>
          </a:p>
        </p:txBody>
      </p:sp>
    </p:spTree>
    <p:extLst>
      <p:ext uri="{BB962C8B-B14F-4D97-AF65-F5344CB8AC3E}">
        <p14:creationId xmlns:p14="http://schemas.microsoft.com/office/powerpoint/2010/main" val="22260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Protozoan Diseases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5113" y="838200"/>
            <a:ext cx="8613775" cy="5562600"/>
          </a:xfrm>
        </p:spPr>
        <p:txBody>
          <a:bodyPr/>
          <a:lstStyle/>
          <a:p>
            <a:r>
              <a:rPr lang="en-US" b="1" dirty="0"/>
              <a:t>Cryptosporidiosis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Severe watery diarrhea with potentially serious complications</a:t>
            </a:r>
          </a:p>
          <a:p>
            <a:pPr lvl="1"/>
            <a:r>
              <a:rPr lang="en-US" dirty="0"/>
              <a:t>Pathogen and pathogenesis</a:t>
            </a:r>
          </a:p>
          <a:p>
            <a:pPr lvl="2"/>
            <a:r>
              <a:rPr lang="en-US" dirty="0"/>
              <a:t>Caused </a:t>
            </a:r>
            <a:r>
              <a:rPr lang="en-US" dirty="0" smtClean="0"/>
              <a:t>by the apicomplexan </a:t>
            </a:r>
            <a:r>
              <a:rPr lang="en-US" i="1" dirty="0"/>
              <a:t>Cryptosporidium </a:t>
            </a:r>
            <a:r>
              <a:rPr lang="en-US" i="1" dirty="0" err="1"/>
              <a:t>parvum</a:t>
            </a:r>
            <a:endParaRPr lang="en-US" i="1" dirty="0"/>
          </a:p>
          <a:p>
            <a:pPr lvl="2"/>
            <a:r>
              <a:rPr lang="en-US" dirty="0"/>
              <a:t>Pathogenicity of </a:t>
            </a:r>
            <a:r>
              <a:rPr lang="en-US" i="1" dirty="0"/>
              <a:t>C. </a:t>
            </a:r>
            <a:r>
              <a:rPr lang="en-US" i="1" dirty="0" err="1"/>
              <a:t>parvum</a:t>
            </a:r>
            <a:r>
              <a:rPr lang="en-US" dirty="0"/>
              <a:t> is unclear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Infection results from drinking contaminated water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Presence of oocysts in feces is diagnostic</a:t>
            </a:r>
          </a:p>
          <a:p>
            <a:pPr lvl="2"/>
            <a:r>
              <a:rPr lang="en-US" dirty="0"/>
              <a:t>Treated with fluid and electrolyte replacement</a:t>
            </a:r>
          </a:p>
          <a:p>
            <a:pPr lvl="2"/>
            <a:r>
              <a:rPr lang="en-US" dirty="0"/>
              <a:t>Prevented with proper hygiene</a:t>
            </a:r>
          </a:p>
        </p:txBody>
      </p:sp>
    </p:spTree>
    <p:extLst>
      <p:ext uri="{BB962C8B-B14F-4D97-AF65-F5344CB8AC3E}">
        <p14:creationId xmlns:p14="http://schemas.microsoft.com/office/powerpoint/2010/main" val="22162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23.17 Oocysts of </a:t>
            </a:r>
            <a:r>
              <a:rPr lang="en-US" sz="1800" b="1" i="1" dirty="0"/>
              <a:t>Cryptosporidium </a:t>
            </a:r>
            <a:r>
              <a:rPr lang="en-US" sz="1800" b="1" i="1" dirty="0" err="1"/>
              <a:t>parvum</a:t>
            </a:r>
            <a:r>
              <a:rPr lang="en-US" sz="1800" b="1" i="1" dirty="0"/>
              <a:t> </a:t>
            </a:r>
            <a:r>
              <a:rPr lang="en-US" sz="1800" b="1" dirty="0"/>
              <a:t>in feces.</a:t>
            </a:r>
          </a:p>
        </p:txBody>
      </p:sp>
      <p:pic>
        <p:nvPicPr>
          <p:cNvPr id="9218" name="Picture 2" descr="H:\55224 Bauman_MDBS5e_IRDVD\Working Files 55224\JPEGS 55224\Ch23\Ch23_Labeled\23_1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"/>
          <a:stretch/>
        </p:blipFill>
        <p:spPr bwMode="auto">
          <a:xfrm>
            <a:off x="871657" y="685800"/>
            <a:ext cx="7400685" cy="58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Protozoan Diseases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5113" y="688514"/>
            <a:ext cx="8613775" cy="5864685"/>
          </a:xfrm>
        </p:spPr>
        <p:txBody>
          <a:bodyPr/>
          <a:lstStyle/>
          <a:p>
            <a:r>
              <a:rPr lang="en-US" b="1" dirty="0" err="1" smtClean="0"/>
              <a:t>Amoebiasis</a:t>
            </a:r>
            <a:r>
              <a:rPr lang="en-US" b="1" dirty="0" smtClean="0"/>
              <a:t> </a:t>
            </a:r>
            <a:r>
              <a:rPr lang="en-US" dirty="0" smtClean="0"/>
              <a:t>or</a:t>
            </a:r>
            <a:r>
              <a:rPr lang="en-US" b="1" dirty="0" smtClean="0"/>
              <a:t> Amoebic </a:t>
            </a:r>
            <a:r>
              <a:rPr lang="en-US" b="1" dirty="0" err="1" smtClean="0"/>
              <a:t>Dynsentery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Luminal </a:t>
            </a:r>
            <a:r>
              <a:rPr lang="en-US" dirty="0" err="1" smtClean="0"/>
              <a:t>amoebiasis</a:t>
            </a:r>
            <a:r>
              <a:rPr lang="en-US" dirty="0" smtClean="0"/>
              <a:t> </a:t>
            </a:r>
            <a:r>
              <a:rPr lang="en-US" dirty="0"/>
              <a:t>is asymptomatic</a:t>
            </a:r>
          </a:p>
          <a:p>
            <a:pPr lvl="2"/>
            <a:r>
              <a:rPr lang="en-US" dirty="0"/>
              <a:t>Invasive </a:t>
            </a:r>
            <a:r>
              <a:rPr lang="en-US" dirty="0" smtClean="0"/>
              <a:t>amoebic </a:t>
            </a:r>
            <a:r>
              <a:rPr lang="en-US" dirty="0"/>
              <a:t>dysentery causes severe diarrhea, colitis, </a:t>
            </a:r>
            <a:r>
              <a:rPr lang="en-US" dirty="0" smtClean="0"/>
              <a:t>and appendicitis </a:t>
            </a:r>
            <a:endParaRPr lang="en-US" dirty="0"/>
          </a:p>
          <a:p>
            <a:pPr lvl="2"/>
            <a:r>
              <a:rPr lang="en-US" dirty="0"/>
              <a:t>Invasive </a:t>
            </a:r>
            <a:r>
              <a:rPr lang="en-US" dirty="0" err="1"/>
              <a:t>extraintestinal</a:t>
            </a:r>
            <a:r>
              <a:rPr lang="en-US" dirty="0"/>
              <a:t> </a:t>
            </a:r>
            <a:r>
              <a:rPr lang="en-US" dirty="0" err="1" smtClean="0"/>
              <a:t>amoebiasis</a:t>
            </a:r>
            <a:r>
              <a:rPr lang="en-US" dirty="0" smtClean="0"/>
              <a:t> </a:t>
            </a:r>
            <a:r>
              <a:rPr lang="en-US" dirty="0"/>
              <a:t>causes necrotic lesions in various </a:t>
            </a:r>
            <a:r>
              <a:rPr lang="en-US" dirty="0" smtClean="0"/>
              <a:t>organs – usually occurs in the immunocompromised</a:t>
            </a:r>
            <a:endParaRPr lang="en-US" dirty="0"/>
          </a:p>
          <a:p>
            <a:pPr lvl="1"/>
            <a:r>
              <a:rPr lang="en-US" dirty="0"/>
              <a:t>Pathogen, virulence factors, and pathogenesis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Entamoeba </a:t>
            </a:r>
            <a:r>
              <a:rPr lang="en-US" i="1" dirty="0" err="1" smtClean="0"/>
              <a:t>histolytica</a:t>
            </a:r>
            <a:r>
              <a:rPr lang="en-US" dirty="0" smtClean="0"/>
              <a:t> (more common) or </a:t>
            </a:r>
            <a:r>
              <a:rPr lang="en-US" i="1" dirty="0" smtClean="0"/>
              <a:t>E. </a:t>
            </a:r>
            <a:r>
              <a:rPr lang="en-US" i="1" dirty="0" err="1" smtClean="0"/>
              <a:t>dispar</a:t>
            </a:r>
            <a:r>
              <a:rPr lang="en-US" dirty="0" smtClean="0"/>
              <a:t> (less common; more virulent)</a:t>
            </a:r>
            <a:endParaRPr lang="en-US" dirty="0"/>
          </a:p>
          <a:p>
            <a:pPr lvl="2"/>
            <a:r>
              <a:rPr lang="en-US" dirty="0"/>
              <a:t>Virulent strains produce numerous proteins that are toxic to cells and facilitate invasion</a:t>
            </a:r>
          </a:p>
          <a:p>
            <a:pPr lvl="2"/>
            <a:r>
              <a:rPr lang="en-US" dirty="0" err="1"/>
              <a:t>Trophozoites</a:t>
            </a:r>
            <a:r>
              <a:rPr lang="en-US" dirty="0"/>
              <a:t> in the peritoneal cavity or blood cause symptoms</a:t>
            </a:r>
          </a:p>
        </p:txBody>
      </p:sp>
    </p:spTree>
    <p:extLst>
      <p:ext uri="{BB962C8B-B14F-4D97-AF65-F5344CB8AC3E}">
        <p14:creationId xmlns:p14="http://schemas.microsoft.com/office/powerpoint/2010/main" val="38975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Protozoan Diseases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1" y="678576"/>
            <a:ext cx="8839200" cy="610322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b="1" dirty="0" err="1" smtClean="0"/>
              <a:t>Amoebiasis</a:t>
            </a:r>
            <a:endParaRPr lang="en-US" b="1" dirty="0"/>
          </a:p>
          <a:p>
            <a:pPr lvl="1">
              <a:lnSpc>
                <a:spcPct val="95000"/>
              </a:lnSpc>
            </a:pPr>
            <a:r>
              <a:rPr lang="en-US" dirty="0"/>
              <a:t>Epidemiology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Transmitted by consumption of contaminated food or water, from contaminated hands, or by oral-anal intercourse</a:t>
            </a:r>
          </a:p>
          <a:p>
            <a:pPr lvl="2">
              <a:lnSpc>
                <a:spcPct val="95000"/>
              </a:lnSpc>
            </a:pPr>
            <a:r>
              <a:rPr lang="en-US" dirty="0" smtClean="0"/>
              <a:t>Up to 10% of the world is infected with enteric amoeba</a:t>
            </a:r>
          </a:p>
          <a:p>
            <a:pPr lvl="2">
              <a:lnSpc>
                <a:spcPct val="95000"/>
              </a:lnSpc>
            </a:pPr>
            <a:r>
              <a:rPr lang="en-US" dirty="0" smtClean="0"/>
              <a:t>Majority </a:t>
            </a:r>
            <a:r>
              <a:rPr lang="en-US" dirty="0"/>
              <a:t>of individuals develop luminal </a:t>
            </a:r>
            <a:r>
              <a:rPr lang="en-US" dirty="0" err="1" smtClean="0"/>
              <a:t>amoebiasis</a:t>
            </a:r>
            <a:r>
              <a:rPr lang="en-US" dirty="0" smtClean="0"/>
              <a:t> and are asymptomatic carriers (90%)</a:t>
            </a:r>
          </a:p>
          <a:p>
            <a:pPr lvl="3">
              <a:lnSpc>
                <a:spcPct val="95000"/>
              </a:lnSpc>
            </a:pPr>
            <a:r>
              <a:rPr lang="en-US" dirty="0" smtClean="0"/>
              <a:t>Most of the remainder are treatable; mortality &lt; 1:10000</a:t>
            </a:r>
            <a:endParaRPr lang="en-US" dirty="0"/>
          </a:p>
          <a:p>
            <a:pPr lvl="2">
              <a:lnSpc>
                <a:spcPct val="95000"/>
              </a:lnSpc>
            </a:pPr>
            <a:r>
              <a:rPr lang="en-US" dirty="0"/>
              <a:t>Human carriers help maintain transmission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Diagnosis, treatment, and prevention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Diagnosed by microscopic observation of </a:t>
            </a:r>
            <a:r>
              <a:rPr lang="en-US" i="1" dirty="0"/>
              <a:t>Entamoeba</a:t>
            </a:r>
            <a:r>
              <a:rPr lang="en-US" dirty="0"/>
              <a:t> in stool or intestinal biopsy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Treated with oral rehydration therapy and </a:t>
            </a:r>
            <a:r>
              <a:rPr lang="en-US" dirty="0" err="1" smtClean="0"/>
              <a:t>antiamoebic</a:t>
            </a:r>
            <a:r>
              <a:rPr lang="en-US" dirty="0" smtClean="0"/>
              <a:t> </a:t>
            </a:r>
            <a:r>
              <a:rPr lang="en-US" dirty="0"/>
              <a:t>drugs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Prevent with proper </a:t>
            </a:r>
            <a:r>
              <a:rPr lang="en-US" dirty="0" smtClean="0"/>
              <a:t>hygiene and safe </a:t>
            </a:r>
            <a:r>
              <a:rPr lang="en-US" dirty="0"/>
              <a:t>sex practices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Individuals in endemic areas should drink bottled water and avoid uncooked vegetables or unpeeled fruits</a:t>
            </a:r>
          </a:p>
        </p:txBody>
      </p:sp>
    </p:spTree>
    <p:extLst>
      <p:ext uri="{BB962C8B-B14F-4D97-AF65-F5344CB8AC3E}">
        <p14:creationId xmlns:p14="http://schemas.microsoft.com/office/powerpoint/2010/main" val="454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Helminthic Infestations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41313" y="1828800"/>
            <a:ext cx="8461375" cy="2890004"/>
          </a:xfrm>
        </p:spPr>
        <p:txBody>
          <a:bodyPr/>
          <a:lstStyle/>
          <a:p>
            <a:r>
              <a:rPr lang="en-US" dirty="0"/>
              <a:t>Helminths are macroscopic, multicellular </a:t>
            </a:r>
            <a:r>
              <a:rPr lang="en-US" dirty="0" smtClean="0"/>
              <a:t>worms.</a:t>
            </a:r>
            <a:endParaRPr lang="en-US" dirty="0"/>
          </a:p>
          <a:p>
            <a:r>
              <a:rPr lang="en-US" dirty="0"/>
              <a:t>Helminths can infest the GI tract as </a:t>
            </a:r>
            <a:br>
              <a:rPr lang="en-US" dirty="0"/>
            </a:br>
            <a:r>
              <a:rPr lang="en-US" dirty="0"/>
              <a:t>non-disease-causing </a:t>
            </a:r>
            <a:r>
              <a:rPr lang="en-US" dirty="0" smtClean="0"/>
              <a:t>parasites</a:t>
            </a:r>
          </a:p>
          <a:p>
            <a:r>
              <a:rPr lang="en-US" dirty="0" smtClean="0"/>
              <a:t>Helminths can pass to bloodstream, and into or through the liver and enter tissues.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Helminthic Infestations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461375" cy="2890004"/>
          </a:xfrm>
        </p:spPr>
        <p:txBody>
          <a:bodyPr/>
          <a:lstStyle/>
          <a:p>
            <a:r>
              <a:rPr lang="en-US" b="1" dirty="0"/>
              <a:t>Tapeworm Infestations</a:t>
            </a:r>
          </a:p>
          <a:p>
            <a:pPr lvl="1"/>
            <a:r>
              <a:rPr lang="en-US" dirty="0"/>
              <a:t>Tapeworm is the common name for a </a:t>
            </a:r>
            <a:r>
              <a:rPr lang="en-US" dirty="0" err="1"/>
              <a:t>cestode</a:t>
            </a:r>
            <a:endParaRPr lang="en-US" dirty="0"/>
          </a:p>
          <a:p>
            <a:pPr lvl="2"/>
            <a:r>
              <a:rPr lang="en-US" dirty="0"/>
              <a:t>Flat, segmented, parasitic helminth</a:t>
            </a:r>
          </a:p>
          <a:p>
            <a:pPr lvl="2"/>
            <a:r>
              <a:rPr lang="en-US" dirty="0"/>
              <a:t>Intestinal parasites that lack own digestive system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Usually asymptomatic</a:t>
            </a:r>
          </a:p>
          <a:p>
            <a:pPr lvl="2"/>
            <a:r>
              <a:rPr lang="en-US" dirty="0"/>
              <a:t>Nausea, abdominal pain, weight loss, and diarrhea may occur</a:t>
            </a:r>
          </a:p>
          <a:p>
            <a:pPr lvl="1"/>
            <a:r>
              <a:rPr lang="en-US" dirty="0"/>
              <a:t>Pathogens</a:t>
            </a:r>
          </a:p>
          <a:p>
            <a:pPr lvl="2"/>
            <a:r>
              <a:rPr lang="en-US" i="1" dirty="0" err="1"/>
              <a:t>Taenia</a:t>
            </a:r>
            <a:r>
              <a:rPr lang="en-US" i="1" dirty="0"/>
              <a:t> </a:t>
            </a:r>
            <a:r>
              <a:rPr lang="en-US" i="1" dirty="0" err="1"/>
              <a:t>saginata</a:t>
            </a:r>
            <a:r>
              <a:rPr lang="en-US" dirty="0"/>
              <a:t>: beef tapeworm</a:t>
            </a:r>
          </a:p>
          <a:p>
            <a:pPr lvl="2"/>
            <a:r>
              <a:rPr lang="en-US" i="1" dirty="0" err="1"/>
              <a:t>Taenia</a:t>
            </a:r>
            <a:r>
              <a:rPr lang="en-US" i="1" dirty="0"/>
              <a:t> </a:t>
            </a:r>
            <a:r>
              <a:rPr lang="en-US" i="1" dirty="0" err="1"/>
              <a:t>solium</a:t>
            </a:r>
            <a:r>
              <a:rPr lang="en-US" dirty="0"/>
              <a:t>: pork tapeworm</a:t>
            </a:r>
          </a:p>
          <a:p>
            <a:pPr lvl="2"/>
            <a:r>
              <a:rPr lang="en-US" dirty="0"/>
              <a:t>Life cycle split between primary and intermediate host</a:t>
            </a:r>
          </a:p>
        </p:txBody>
      </p:sp>
    </p:spTree>
    <p:extLst>
      <p:ext uri="{BB962C8B-B14F-4D97-AF65-F5344CB8AC3E}">
        <p14:creationId xmlns:p14="http://schemas.microsoft.com/office/powerpoint/2010/main" val="31355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23.18  Features of tapeworm morphology.</a:t>
            </a:r>
          </a:p>
        </p:txBody>
      </p:sp>
      <p:pic>
        <p:nvPicPr>
          <p:cNvPr id="10242" name="Picture 2" descr="H:\55224 Bauman_MDBS5e_IRDVD\Working Files 55224\JPEGS 55224\Ch23\Ch23_Labeled\23_18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/>
        </p:blipFill>
        <p:spPr bwMode="auto">
          <a:xfrm>
            <a:off x="381000" y="634508"/>
            <a:ext cx="8534400" cy="37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igure_23_18_unlabel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2" b="17580"/>
          <a:stretch/>
        </p:blipFill>
        <p:spPr bwMode="auto">
          <a:xfrm>
            <a:off x="6096000" y="3581400"/>
            <a:ext cx="28336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23.19  Life cycle of </a:t>
            </a:r>
            <a:r>
              <a:rPr lang="en-US" sz="1800" b="1" i="1" dirty="0" err="1"/>
              <a:t>Taenia</a:t>
            </a:r>
            <a:r>
              <a:rPr lang="en-US" sz="1800" b="1" i="1" dirty="0"/>
              <a:t> </a:t>
            </a:r>
            <a:r>
              <a:rPr lang="en-US" sz="1800" b="1" i="1" dirty="0" err="1"/>
              <a:t>solium</a:t>
            </a:r>
            <a:r>
              <a:rPr lang="en-US" sz="1800" b="1" dirty="0"/>
              <a:t>.</a:t>
            </a:r>
          </a:p>
        </p:txBody>
      </p:sp>
      <p:pic>
        <p:nvPicPr>
          <p:cNvPr id="11266" name="Picture 2" descr="H:\55224 Bauman_MDBS5e_IRDVD\Working Files 55224\JPEGS 55224\Ch23\Ch23_Labeled\23_19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"/>
          <a:stretch/>
        </p:blipFill>
        <p:spPr bwMode="auto">
          <a:xfrm>
            <a:off x="2615609" y="707572"/>
            <a:ext cx="3912782" cy="58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3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Helminthic Infestations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461375" cy="2890004"/>
          </a:xfrm>
        </p:spPr>
        <p:txBody>
          <a:bodyPr/>
          <a:lstStyle/>
          <a:p>
            <a:r>
              <a:rPr lang="en-US" b="1" dirty="0"/>
              <a:t>Tapeworm Infestations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i="1" dirty="0" err="1"/>
              <a:t>Taenia</a:t>
            </a:r>
            <a:r>
              <a:rPr lang="en-US" dirty="0"/>
              <a:t> species live worldwide where beef and pork are food</a:t>
            </a:r>
          </a:p>
          <a:p>
            <a:pPr lvl="2"/>
            <a:r>
              <a:rPr lang="en-US" dirty="0"/>
              <a:t>High incidence</a:t>
            </a:r>
          </a:p>
          <a:p>
            <a:pPr lvl="3"/>
            <a:r>
              <a:rPr lang="en-US" dirty="0"/>
              <a:t>Regions of inadequate sewage treatment </a:t>
            </a:r>
          </a:p>
          <a:p>
            <a:pPr lvl="3"/>
            <a:r>
              <a:rPr lang="en-US" dirty="0"/>
              <a:t>Regions where humans live in close contact with livestock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Diagnosed by presence of </a:t>
            </a:r>
            <a:r>
              <a:rPr lang="en-US" dirty="0" err="1"/>
              <a:t>proglottids</a:t>
            </a:r>
            <a:r>
              <a:rPr lang="en-US" dirty="0"/>
              <a:t> in fecal sample</a:t>
            </a:r>
          </a:p>
          <a:p>
            <a:pPr lvl="2"/>
            <a:r>
              <a:rPr lang="en-US" dirty="0"/>
              <a:t>Treated with </a:t>
            </a:r>
            <a:r>
              <a:rPr lang="en-US" dirty="0" err="1"/>
              <a:t>niclosamide</a:t>
            </a:r>
            <a:r>
              <a:rPr lang="en-US" dirty="0"/>
              <a:t> or </a:t>
            </a:r>
            <a:r>
              <a:rPr lang="en-US" dirty="0" err="1"/>
              <a:t>praziquantel</a:t>
            </a:r>
            <a:endParaRPr lang="en-US" dirty="0"/>
          </a:p>
          <a:p>
            <a:pPr lvl="2"/>
            <a:r>
              <a:rPr lang="en-US" dirty="0"/>
              <a:t>Prevention relies on </a:t>
            </a:r>
            <a:r>
              <a:rPr lang="en-US" u="sng" dirty="0"/>
              <a:t>thorough cooking of meats</a:t>
            </a:r>
          </a:p>
        </p:txBody>
      </p:sp>
    </p:spTree>
    <p:extLst>
      <p:ext uri="{BB962C8B-B14F-4D97-AF65-F5344CB8AC3E}">
        <p14:creationId xmlns:p14="http://schemas.microsoft.com/office/powerpoint/2010/main" val="26197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Helminthic Infestations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14301" y="671950"/>
            <a:ext cx="8915399" cy="60960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Pinworm </a:t>
            </a:r>
            <a:r>
              <a:rPr lang="en-US" b="1" dirty="0" smtClean="0"/>
              <a:t>Infestations</a:t>
            </a:r>
            <a:r>
              <a:rPr lang="en-US" dirty="0" smtClean="0"/>
              <a:t> (NOTE:  </a:t>
            </a:r>
            <a:r>
              <a:rPr lang="en-US" u="sng" dirty="0" smtClean="0"/>
              <a:t>NOT infection</a:t>
            </a:r>
            <a:r>
              <a:rPr lang="en-US" dirty="0" smtClean="0"/>
              <a:t>!)</a:t>
            </a:r>
            <a:endParaRPr lang="en-US" dirty="0"/>
          </a:p>
          <a:p>
            <a:pPr lvl="1"/>
            <a:r>
              <a:rPr lang="en-US" dirty="0"/>
              <a:t>Pinworms are nematodes</a:t>
            </a:r>
          </a:p>
          <a:p>
            <a:pPr lvl="2"/>
            <a:r>
              <a:rPr lang="en-US" dirty="0"/>
              <a:t>Long, thin, unsegmented, cylindrical helminth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Perianal itching, irritability</a:t>
            </a:r>
            <a:r>
              <a:rPr lang="en-US" dirty="0" smtClean="0"/>
              <a:t>, and </a:t>
            </a:r>
            <a:r>
              <a:rPr lang="en-US" dirty="0"/>
              <a:t>decreased </a:t>
            </a:r>
            <a:r>
              <a:rPr lang="en-US" dirty="0" smtClean="0"/>
              <a:t>appetite</a:t>
            </a:r>
          </a:p>
          <a:p>
            <a:pPr lvl="2"/>
            <a:r>
              <a:rPr lang="en-US" dirty="0" smtClean="0"/>
              <a:t>Scooting </a:t>
            </a:r>
            <a:r>
              <a:rPr lang="en-US" dirty="0"/>
              <a:t>in </a:t>
            </a:r>
            <a:r>
              <a:rPr lang="en-US" dirty="0" smtClean="0"/>
              <a:t>dogs (some cases)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https://www.youtube.com/watch?v=aanuVblbIiY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One-third of cases are asymptomatic</a:t>
            </a:r>
          </a:p>
          <a:p>
            <a:pPr lvl="1"/>
            <a:r>
              <a:rPr lang="en-US" dirty="0"/>
              <a:t>Pathogen and infestation</a:t>
            </a:r>
          </a:p>
          <a:p>
            <a:pPr lvl="2"/>
            <a:r>
              <a:rPr lang="en-US" dirty="0"/>
              <a:t>Caused by </a:t>
            </a:r>
            <a:r>
              <a:rPr lang="en-US" i="1" dirty="0" err="1"/>
              <a:t>Enterobius</a:t>
            </a:r>
            <a:r>
              <a:rPr lang="en-US" i="1" dirty="0"/>
              <a:t> </a:t>
            </a:r>
            <a:r>
              <a:rPr lang="en-US" i="1" dirty="0" err="1"/>
              <a:t>vermicularis</a:t>
            </a:r>
            <a:endParaRPr lang="en-US" i="1" dirty="0"/>
          </a:p>
          <a:p>
            <a:pPr lvl="2"/>
            <a:r>
              <a:rPr lang="en-US" dirty="0" smtClean="0"/>
              <a:t>Females </a:t>
            </a:r>
            <a:r>
              <a:rPr lang="en-US" dirty="0"/>
              <a:t>deposit eggs in the perianal region at night</a:t>
            </a:r>
          </a:p>
          <a:p>
            <a:pPr lvl="3"/>
            <a:r>
              <a:rPr lang="en-US" dirty="0"/>
              <a:t>Eggs can be dislodged and spread the </a:t>
            </a:r>
            <a:r>
              <a:rPr lang="en-US" dirty="0" smtClean="0"/>
              <a:t>disease</a:t>
            </a:r>
          </a:p>
          <a:p>
            <a:pPr lvl="3"/>
            <a:r>
              <a:rPr lang="en-US" dirty="0" smtClean="0"/>
              <a:t>Usually introduced orally; egg survives the stomach and hatches in the intestines</a:t>
            </a:r>
          </a:p>
          <a:p>
            <a:pPr lvl="3"/>
            <a:r>
              <a:rPr lang="en-US" dirty="0" smtClean="0"/>
              <a:t>Pinworm feeds on intestinal 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09600"/>
            <a:ext cx="8308975" cy="6172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Esophagus, stomach, </a:t>
            </a:r>
            <a:r>
              <a:rPr lang="en-US" dirty="0" smtClean="0"/>
              <a:t>and duodenum</a:t>
            </a:r>
            <a:endParaRPr lang="en-US" dirty="0"/>
          </a:p>
          <a:p>
            <a:pPr lvl="1"/>
            <a:r>
              <a:rPr lang="en-US" dirty="0" smtClean="0"/>
              <a:t>These </a:t>
            </a:r>
            <a:r>
              <a:rPr lang="en-US" dirty="0"/>
              <a:t>regions are </a:t>
            </a:r>
            <a:r>
              <a:rPr lang="en-US" dirty="0" smtClean="0"/>
              <a:t>“almost” </a:t>
            </a:r>
            <a:r>
              <a:rPr lang="en-US" dirty="0"/>
              <a:t>free of </a:t>
            </a:r>
            <a:r>
              <a:rPr lang="en-US" dirty="0" smtClean="0"/>
              <a:t>microbes.</a:t>
            </a:r>
            <a:endParaRPr lang="en-US" dirty="0"/>
          </a:p>
          <a:p>
            <a:pPr lvl="1"/>
            <a:r>
              <a:rPr lang="en-US" dirty="0" smtClean="0"/>
              <a:t>Peristalsis, acidity, enzymes and </a:t>
            </a:r>
            <a:r>
              <a:rPr lang="en-US" dirty="0"/>
              <a:t>rapid transport of food </a:t>
            </a:r>
            <a:r>
              <a:rPr lang="en-US" dirty="0" smtClean="0"/>
              <a:t>and liquid help </a:t>
            </a:r>
            <a:r>
              <a:rPr lang="en-US" dirty="0"/>
              <a:t>prevent microbial </a:t>
            </a:r>
            <a:r>
              <a:rPr lang="en-US" dirty="0" smtClean="0"/>
              <a:t>colonization.</a:t>
            </a:r>
            <a:endParaRPr lang="en-US" dirty="0"/>
          </a:p>
          <a:p>
            <a:r>
              <a:rPr lang="en-US" dirty="0" smtClean="0"/>
              <a:t>Mouth, tongue and teeth</a:t>
            </a:r>
            <a:endParaRPr lang="en-US" dirty="0"/>
          </a:p>
          <a:p>
            <a:pPr lvl="1"/>
            <a:r>
              <a:rPr lang="en-US" i="1" dirty="0" err="1"/>
              <a:t>Viridans</a:t>
            </a:r>
            <a:r>
              <a:rPr lang="en-US" dirty="0"/>
              <a:t> streptococci are most prevalent in this </a:t>
            </a:r>
            <a:r>
              <a:rPr lang="en-US" dirty="0" smtClean="0"/>
              <a:t>region.</a:t>
            </a:r>
          </a:p>
          <a:p>
            <a:pPr lvl="1"/>
            <a:r>
              <a:rPr lang="en-US" i="1" dirty="0" smtClean="0"/>
              <a:t>Streptococcus </a:t>
            </a:r>
            <a:r>
              <a:rPr lang="en-US" i="1" dirty="0" err="1" smtClean="0"/>
              <a:t>mutans</a:t>
            </a:r>
            <a:r>
              <a:rPr lang="en-US" dirty="0" smtClean="0"/>
              <a:t> can cause issues with teeth</a:t>
            </a:r>
            <a:endParaRPr lang="en-US" dirty="0"/>
          </a:p>
          <a:p>
            <a:r>
              <a:rPr lang="en-US" dirty="0"/>
              <a:t>jejunum, </a:t>
            </a:r>
            <a:r>
              <a:rPr lang="en-US" dirty="0" smtClean="0"/>
              <a:t>ileum, colon and rectum</a:t>
            </a:r>
            <a:endParaRPr lang="en-US" dirty="0"/>
          </a:p>
          <a:p>
            <a:pPr lvl="1"/>
            <a:r>
              <a:rPr lang="en-US" dirty="0" smtClean="0"/>
              <a:t>Trillions of microbes</a:t>
            </a:r>
          </a:p>
          <a:p>
            <a:pPr lvl="1"/>
            <a:r>
              <a:rPr lang="en-US" dirty="0" smtClean="0"/>
              <a:t>Microbiota </a:t>
            </a:r>
            <a:r>
              <a:rPr lang="en-US" dirty="0"/>
              <a:t>here are microbial </a:t>
            </a:r>
            <a:r>
              <a:rPr lang="en-US" dirty="0" smtClean="0"/>
              <a:t>antagonists.</a:t>
            </a:r>
            <a:endParaRPr lang="en-US" dirty="0"/>
          </a:p>
          <a:p>
            <a:pPr lvl="1"/>
            <a:r>
              <a:rPr lang="en-US" dirty="0"/>
              <a:t>Mucous membrane prevents entry of microbes into the </a:t>
            </a:r>
            <a:r>
              <a:rPr lang="en-US" dirty="0" smtClean="0"/>
              <a:t>bloodstream (and contains lysozyme, IgA, etc.).</a:t>
            </a:r>
          </a:p>
          <a:p>
            <a:pPr lvl="1"/>
            <a:r>
              <a:rPr lang="en-US" dirty="0" smtClean="0"/>
              <a:t>Liver macrophages (</a:t>
            </a:r>
            <a:r>
              <a:rPr lang="en-US" u="sng" dirty="0" err="1" smtClean="0"/>
              <a:t>Kuppfer</a:t>
            </a:r>
            <a:r>
              <a:rPr lang="en-US" u="sng" dirty="0" smtClean="0"/>
              <a:t> cells</a:t>
            </a:r>
            <a:r>
              <a:rPr lang="en-US" dirty="0" smtClean="0"/>
              <a:t>) engulf any bacteria escaping into blood from intestines and stomach</a:t>
            </a:r>
            <a:endParaRPr lang="en-US" dirty="0"/>
          </a:p>
        </p:txBody>
      </p:sp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/>
              <a:t>Microbiome of the Digestive System</a:t>
            </a:r>
          </a:p>
        </p:txBody>
      </p:sp>
    </p:spTree>
    <p:extLst>
      <p:ext uri="{BB962C8B-B14F-4D97-AF65-F5344CB8AC3E}">
        <p14:creationId xmlns:p14="http://schemas.microsoft.com/office/powerpoint/2010/main" val="37094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Helminthic Infestations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53308"/>
            <a:ext cx="4114800" cy="5747491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Pinworm Infestations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Endemic all over the world</a:t>
            </a:r>
          </a:p>
          <a:p>
            <a:pPr lvl="2"/>
            <a:r>
              <a:rPr lang="en-US" dirty="0" smtClean="0"/>
              <a:t>Infestations </a:t>
            </a:r>
            <a:r>
              <a:rPr lang="en-US" dirty="0"/>
              <a:t>commonly occur in </a:t>
            </a:r>
            <a:r>
              <a:rPr lang="en-US" dirty="0" smtClean="0"/>
              <a:t>children and pets</a:t>
            </a:r>
            <a:endParaRPr lang="en-US" dirty="0"/>
          </a:p>
          <a:p>
            <a:pPr lvl="2"/>
            <a:r>
              <a:rPr lang="en-US" i="1" dirty="0" err="1"/>
              <a:t>Enterobius</a:t>
            </a:r>
            <a:r>
              <a:rPr lang="en-US" dirty="0"/>
              <a:t> is the most common parasitic worm in </a:t>
            </a:r>
            <a:r>
              <a:rPr lang="en-US" dirty="0" smtClean="0"/>
              <a:t>the US</a:t>
            </a:r>
          </a:p>
          <a:p>
            <a:pPr lvl="2"/>
            <a:r>
              <a:rPr lang="en-US" dirty="0" smtClean="0"/>
              <a:t>infestation </a:t>
            </a:r>
            <a:r>
              <a:rPr lang="en-US" dirty="0"/>
              <a:t>rates average 20%, can approach 50% in </a:t>
            </a:r>
            <a:r>
              <a:rPr lang="en-US" dirty="0" smtClean="0"/>
              <a:t>some </a:t>
            </a:r>
            <a:r>
              <a:rPr lang="en-US" dirty="0"/>
              <a:t>rural areas</a:t>
            </a:r>
          </a:p>
          <a:p>
            <a:pPr lvl="2"/>
            <a:endParaRPr lang="en-US" dirty="0" smtClean="0"/>
          </a:p>
        </p:txBody>
      </p:sp>
      <p:pic>
        <p:nvPicPr>
          <p:cNvPr id="4" name="Picture 2" descr="H:\55224 Bauman_MDBS5e_IRDVD\Working Files 55224\JPEGS 55224\Ch23\Ch23_Labeled\23_20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2"/>
          <a:stretch/>
        </p:blipFill>
        <p:spPr bwMode="auto">
          <a:xfrm>
            <a:off x="4343400" y="653308"/>
            <a:ext cx="4474347" cy="605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971800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adult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59655" y="6172200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eggs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/>
              <a:t>Helminthic Infestations of the Intestinal Tract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461375" cy="52578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Pinworm Infestations</a:t>
            </a:r>
          </a:p>
          <a:p>
            <a:pPr lvl="1"/>
            <a:r>
              <a:rPr lang="en-US" dirty="0" smtClean="0"/>
              <a:t>Diagnosis</a:t>
            </a:r>
            <a:r>
              <a:rPr lang="en-US" dirty="0"/>
              <a:t>, treatment, and prevention</a:t>
            </a:r>
          </a:p>
          <a:p>
            <a:pPr lvl="2"/>
            <a:r>
              <a:rPr lang="en-US" dirty="0"/>
              <a:t>Diagnosis is based on identification of eggs or adult </a:t>
            </a:r>
            <a:r>
              <a:rPr lang="en-US" dirty="0" smtClean="0"/>
              <a:t>pinworms (“Scotch tape” test)</a:t>
            </a:r>
          </a:p>
          <a:p>
            <a:pPr lvl="2"/>
            <a:r>
              <a:rPr lang="en-US" dirty="0" smtClean="0"/>
              <a:t>Treated </a:t>
            </a:r>
            <a:r>
              <a:rPr lang="en-US" dirty="0"/>
              <a:t>with </a:t>
            </a:r>
            <a:r>
              <a:rPr lang="en-US" dirty="0" err="1"/>
              <a:t>pyrantel</a:t>
            </a:r>
            <a:r>
              <a:rPr lang="en-US" dirty="0"/>
              <a:t> </a:t>
            </a:r>
            <a:r>
              <a:rPr lang="en-US" dirty="0" err="1"/>
              <a:t>pamoate</a:t>
            </a:r>
            <a:r>
              <a:rPr lang="en-US" dirty="0"/>
              <a:t> or </a:t>
            </a:r>
            <a:r>
              <a:rPr lang="en-US" dirty="0" err="1" smtClean="0"/>
              <a:t>mebendazole</a:t>
            </a:r>
            <a:endParaRPr lang="en-US" dirty="0" smtClean="0"/>
          </a:p>
          <a:p>
            <a:pPr lvl="3"/>
            <a:r>
              <a:rPr lang="en-US" dirty="0" smtClean="0"/>
              <a:t>More effective long-term strategy involves altering hygienic habits</a:t>
            </a:r>
            <a:endParaRPr lang="en-US" dirty="0"/>
          </a:p>
          <a:p>
            <a:pPr lvl="2"/>
            <a:r>
              <a:rPr lang="en-US" dirty="0"/>
              <a:t>Prevention requires </a:t>
            </a:r>
            <a:r>
              <a:rPr lang="en-US" u="sng" dirty="0"/>
              <a:t>strict personal </a:t>
            </a:r>
            <a:r>
              <a:rPr lang="en-US" u="sng" dirty="0" smtClean="0"/>
              <a:t>hygiene</a:t>
            </a:r>
          </a:p>
          <a:p>
            <a:pPr lvl="3"/>
            <a:r>
              <a:rPr lang="en-US" dirty="0" smtClean="0"/>
              <a:t>Make children wash hands after playing outside before eating or using bathroom</a:t>
            </a:r>
          </a:p>
          <a:p>
            <a:pPr lvl="3"/>
            <a:r>
              <a:rPr lang="en-US" dirty="0" smtClean="0"/>
              <a:t>regular bathing</a:t>
            </a:r>
          </a:p>
          <a:p>
            <a:pPr lvl="3"/>
            <a:r>
              <a:rPr lang="en-US" dirty="0" smtClean="0"/>
              <a:t>no towel or </a:t>
            </a:r>
            <a:r>
              <a:rPr lang="en-US" dirty="0" err="1" smtClean="0"/>
              <a:t>underware</a:t>
            </a:r>
            <a:r>
              <a:rPr lang="en-US" dirty="0" smtClean="0"/>
              <a:t> sharing</a:t>
            </a:r>
          </a:p>
          <a:p>
            <a:pPr lvl="3"/>
            <a:r>
              <a:rPr lang="en-US" dirty="0" smtClean="0"/>
              <a:t>Proper and frequent clothes/</a:t>
            </a:r>
            <a:r>
              <a:rPr lang="en-US" dirty="0" err="1" smtClean="0"/>
              <a:t>underware</a:t>
            </a:r>
            <a:r>
              <a:rPr lang="en-US" dirty="0" smtClean="0"/>
              <a:t> washing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763000" cy="5562600"/>
          </a:xfrm>
        </p:spPr>
        <p:txBody>
          <a:bodyPr lIns="91440" tIns="45720" rIns="91440" bIns="45720"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Mouth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Saliva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 hypotonic </a:t>
            </a:r>
            <a:r>
              <a:rPr lang="en-US" dirty="0">
                <a:latin typeface="Arial" pitchFamily="34" charset="0"/>
                <a:cs typeface="Arial" pitchFamily="34" charset="0"/>
              </a:rPr>
              <a:t>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nd contains lysozyme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lactoferrin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Spitting, gagging reflex – pathogen expulsion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Swallowing – leads to stomach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Stomach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Acidic environment, acidic enzymes kill pathogens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Vomiting - pushes </a:t>
            </a:r>
            <a:r>
              <a:rPr lang="en-US" dirty="0">
                <a:latin typeface="Arial" pitchFamily="34" charset="0"/>
                <a:cs typeface="Arial" pitchFamily="34" charset="0"/>
              </a:rPr>
              <a:t>highly active toxins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 pathogens rapidly </a:t>
            </a:r>
            <a:r>
              <a:rPr lang="en-US" dirty="0">
                <a:latin typeface="Arial" pitchFamily="34" charset="0"/>
                <a:cs typeface="Arial" pitchFamily="34" charset="0"/>
              </a:rPr>
              <a:t>from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body</a:t>
            </a:r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0" y="145247"/>
            <a:ext cx="9067799" cy="616754"/>
          </a:xfrm>
        </p:spPr>
        <p:txBody>
          <a:bodyPr lIns="91440" tIns="45720" rIns="91440" bIns="45720" anchor="ctr"/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Physical and Chemical Defenses of the GI tract, #1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247650" y="838200"/>
            <a:ext cx="8686800" cy="5638800"/>
          </a:xfrm>
          <a:solidFill>
            <a:schemeClr val="bg1"/>
          </a:solidFill>
        </p:spPr>
        <p:txBody>
          <a:bodyPr lIns="91440" tIns="45720" rIns="91440" bIns="45720"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Small Intestine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Duodenum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Pancreas - digestive enzymes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Gall bladder, liver - biological detergents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cholates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Jejunum, Ileum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Peristaltic flow – pushes toxins and pathogens out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body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Large Intestine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Cecum – contains appendix; vestigial in humans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Diarrhea – increased fluid flow by not absorbing water “flushes” toxins and pathogens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Continues to be effective as long as body remains hydrated</a:t>
            </a:r>
          </a:p>
          <a:p>
            <a:pPr lvl="2"/>
            <a:r>
              <a:rPr lang="en-US" u="sng" dirty="0" smtClean="0">
                <a:latin typeface="Arial" pitchFamily="34" charset="0"/>
                <a:cs typeface="Arial" pitchFamily="34" charset="0"/>
              </a:rPr>
              <a:t>Oral rehydration therapy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is based on this</a:t>
            </a:r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0" y="163227"/>
            <a:ext cx="9107705" cy="522574"/>
          </a:xfrm>
        </p:spPr>
        <p:txBody>
          <a:bodyPr lIns="91440" tIns="45720" rIns="91440" bIns="45720" anchor="ctr"/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Physical and Chemical Defenses of the GI tract, #2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76200" y="192901"/>
            <a:ext cx="9067800" cy="553998"/>
          </a:xfrm>
        </p:spPr>
        <p:txBody>
          <a:bodyPr lIns="91440" tIns="45720" rIns="91440" bIns="45720" anchor="ctr"/>
          <a:lstStyle/>
          <a:p>
            <a:r>
              <a:rPr lang="en-US" sz="3000" b="1" dirty="0" smtClean="0">
                <a:latin typeface="Arial" pitchFamily="34" charset="0"/>
                <a:cs typeface="Arial" pitchFamily="34" charset="0"/>
              </a:rPr>
              <a:t>Immunological Defenses of the upper GI tract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oganatomy.org/headatlas/waldey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14713"/>
            <a:ext cx="27146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knowyourbody.net/wp-content/uploads/2012/12/Tubal-tonsil-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333499"/>
            <a:ext cx="22669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76200" y="914400"/>
            <a:ext cx="5943600" cy="5843588"/>
          </a:xfrm>
          <a:solidFill>
            <a:schemeClr val="bg1"/>
          </a:solidFill>
        </p:spPr>
        <p:txBody>
          <a:bodyPr lIns="91440" tIns="45720" rIns="91440" bIns="45720"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Waldeyer’s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tonsilar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ring</a:t>
            </a:r>
          </a:p>
          <a:p>
            <a:pPr marL="798513" lvl="2" indent="-336550"/>
            <a:r>
              <a:rPr lang="en-US" dirty="0">
                <a:latin typeface="Arial" pitchFamily="34" charset="0"/>
                <a:cs typeface="Arial" pitchFamily="34" charset="0"/>
              </a:rPr>
              <a:t>Develop immune responses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fight pathogens </a:t>
            </a:r>
            <a:r>
              <a:rPr lang="en-US" dirty="0">
                <a:latin typeface="Arial" pitchFamily="34" charset="0"/>
                <a:cs typeface="Arial" pitchFamily="34" charset="0"/>
              </a:rPr>
              <a:t>before they infect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tissues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798513" lvl="2" indent="-336550"/>
            <a:r>
              <a:rPr lang="en-US" dirty="0">
                <a:latin typeface="Arial" pitchFamily="34" charset="0"/>
                <a:cs typeface="Arial" pitchFamily="34" charset="0"/>
              </a:rPr>
              <a:t>IgA, lysozyme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secretion</a:t>
            </a:r>
          </a:p>
          <a:p>
            <a:pPr marL="798513" lvl="2" indent="-33655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adenoids, tubal tonsils</a:t>
            </a:r>
          </a:p>
          <a:p>
            <a:pPr lvl="2">
              <a:tabLst>
                <a:tab pos="682625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Service eyes, ears, sinuses and respiratory system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palatine tonsils, lingual tonsil</a:t>
            </a:r>
          </a:p>
          <a:p>
            <a:pPr marL="1198563" lvl="3" indent="-279400"/>
            <a:r>
              <a:rPr lang="en-US" dirty="0" smtClean="0">
                <a:latin typeface="Arial" pitchFamily="34" charset="0"/>
                <a:cs typeface="Arial" pitchFamily="34" charset="0"/>
              </a:rPr>
              <a:t>Palatine and lingual tonsils service GI system</a:t>
            </a:r>
          </a:p>
          <a:p>
            <a:pPr marL="1198563" lvl="3" indent="-27940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6075" lvl="1" indent="-346075"/>
            <a:r>
              <a:rPr lang="en-US" sz="2800" dirty="0" smtClean="0">
                <a:latin typeface="Arial" pitchFamily="34" charset="0"/>
                <a:cs typeface="Arial" pitchFamily="34" charset="0"/>
              </a:rPr>
              <a:t>Microscopic lymphoid structures found in esophagus, stomach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3575</Words>
  <Application>Microsoft Office PowerPoint</Application>
  <PresentationFormat>On-screen Show (4:3)</PresentationFormat>
  <Paragraphs>574</Paragraphs>
  <Slides>61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ＭＳ Ｐゴシック</vt:lpstr>
      <vt:lpstr>Arial</vt:lpstr>
      <vt:lpstr>Calibri</vt:lpstr>
      <vt:lpstr>Symbol</vt:lpstr>
      <vt:lpstr>Times</vt:lpstr>
      <vt:lpstr>Wingdings</vt:lpstr>
      <vt:lpstr>ヒラギノ角ゴ Pro W3</vt:lpstr>
      <vt:lpstr>Blank Presentation</vt:lpstr>
      <vt:lpstr>Microbiology</vt:lpstr>
      <vt:lpstr>Structures of the Digestive System - SUMMARY</vt:lpstr>
      <vt:lpstr>The Gastrointestinal Tract and its Functions</vt:lpstr>
      <vt:lpstr>Figure 23.1  Major structures of the digestive system.</vt:lpstr>
      <vt:lpstr>Structures of the Digestive System</vt:lpstr>
      <vt:lpstr>Microbiome of the Digestive System</vt:lpstr>
      <vt:lpstr>Physical and Chemical Defenses of the GI tract, #1</vt:lpstr>
      <vt:lpstr>Physical and Chemical Defenses of the GI tract, #2</vt:lpstr>
      <vt:lpstr>Immunological Defenses of the upper GI tract</vt:lpstr>
      <vt:lpstr>Immunological Defenses of the lower GI tract</vt:lpstr>
      <vt:lpstr>Gut-associated Lymphatic tissues (GALT)</vt:lpstr>
      <vt:lpstr>The appendix as a GALT</vt:lpstr>
      <vt:lpstr>Bacterial Diseases of the Digestive System</vt:lpstr>
      <vt:lpstr>Bacterial Diseases of the Digestive System</vt:lpstr>
      <vt:lpstr>Dental Caries, Gingivitis, and Periodontal Disease – SUMMARY SLIDE</vt:lpstr>
      <vt:lpstr>The Stages of Tooth Decay</vt:lpstr>
      <vt:lpstr>The Stages of Periodontal Disease</vt:lpstr>
      <vt:lpstr>Bacterial Diseases of the Digestive System</vt:lpstr>
      <vt:lpstr>Figure 23.4  The role of Helicobacter pylori in the formation of peptic ulcers.</vt:lpstr>
      <vt:lpstr>Bacterial Diseases of the Digestive System</vt:lpstr>
      <vt:lpstr>Bacterial Diseases of the Digestive System – SUMMARY SLIDE</vt:lpstr>
      <vt:lpstr>Bacterial Diseases of the Digestive System</vt:lpstr>
      <vt:lpstr>Bacterial Diseases of the Digestive System</vt:lpstr>
      <vt:lpstr>Bacterial Diseases of the Digestive System</vt:lpstr>
      <vt:lpstr>Figure 23.6 The events in shigellosis.</vt:lpstr>
      <vt:lpstr>Bacterial Diseases of the Digestive System</vt:lpstr>
      <vt:lpstr>Bacterial Diseases of the Digestive System</vt:lpstr>
      <vt:lpstr>Bacterial Diseases of the Digestive System</vt:lpstr>
      <vt:lpstr>Figure 23.7 Campylobacter jejuni, the most common cause of bacterial gastroenteritis in the United States.</vt:lpstr>
      <vt:lpstr>Bacterial Diseases of the Digestive System</vt:lpstr>
      <vt:lpstr>Bacterial Diseases of the Digestive System</vt:lpstr>
      <vt:lpstr>Bacterial Diseases of the Digestive System</vt:lpstr>
      <vt:lpstr>Figure 23.9  The events in salmonellosis.</vt:lpstr>
      <vt:lpstr>Bacterial Diseases of the Digestive System</vt:lpstr>
      <vt:lpstr>Bacterial Diseases of the Digestive System</vt:lpstr>
      <vt:lpstr>Bacterial Diseases of the Digestive System</vt:lpstr>
      <vt:lpstr>Figure 23.11  Cholera pandemic.</vt:lpstr>
      <vt:lpstr>Table 23.1  Common Forms of Bacterial Gastroenteritis (1 of 2)</vt:lpstr>
      <vt:lpstr>Table 23.1  Common Forms of Bacterial Gastroenteritis (2 of 2)</vt:lpstr>
      <vt:lpstr>Bacterial Diseases of the Digestive System</vt:lpstr>
      <vt:lpstr>Viral Diseases of the Digestive System</vt:lpstr>
      <vt:lpstr>Viral Diseases of the Digestive System</vt:lpstr>
      <vt:lpstr>Figure 23.15  Deaths from rotaviral diarrhea are most common in developing countries.</vt:lpstr>
      <vt:lpstr>Viral Diseases of the Digestive System</vt:lpstr>
      <vt:lpstr>Viral Diseases of the Digestive System</vt:lpstr>
      <vt:lpstr>Table 23.2  Comparison of Hepatitis Viruses – KNOW BOXED INFORMATION</vt:lpstr>
      <vt:lpstr>Viral Diseases of the Digestive System</vt:lpstr>
      <vt:lpstr>Protozoan Diseases of the Intestinal Tract</vt:lpstr>
      <vt:lpstr>Protozoan Diseases of the Intestinal Tract</vt:lpstr>
      <vt:lpstr>Protozoan Diseases of the Intestinal Tract</vt:lpstr>
      <vt:lpstr>Figure 23.17 Oocysts of Cryptosporidium parvum in feces.</vt:lpstr>
      <vt:lpstr>Protozoan Diseases of the Intestinal Tract</vt:lpstr>
      <vt:lpstr>Protozoan Diseases of the Intestinal Tract</vt:lpstr>
      <vt:lpstr>Helminthic Infestations of the Intestinal Tract</vt:lpstr>
      <vt:lpstr>Helminthic Infestations of the Intestinal Tract</vt:lpstr>
      <vt:lpstr>Figure 23.18  Features of tapeworm morphology.</vt:lpstr>
      <vt:lpstr>Figure 23.19  Life cycle of Taenia solium.</vt:lpstr>
      <vt:lpstr>Helminthic Infestations of the Intestinal Tract</vt:lpstr>
      <vt:lpstr>Helminthic Infestations of the Intestinal Tract</vt:lpstr>
      <vt:lpstr>Helminthic Infestations of the Intestinal Tract</vt:lpstr>
      <vt:lpstr>Helminthic Infestations of the Intestinal Tract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Christopher D. Krause</cp:lastModifiedBy>
  <cp:revision>506</cp:revision>
  <cp:lastPrinted>2017-03-01T19:35:16Z</cp:lastPrinted>
  <dcterms:created xsi:type="dcterms:W3CDTF">2017-03-03T21:53:27Z</dcterms:created>
  <dcterms:modified xsi:type="dcterms:W3CDTF">2019-08-05T20:29:45Z</dcterms:modified>
</cp:coreProperties>
</file>