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62" r:id="rId2"/>
    <p:sldId id="325" r:id="rId3"/>
    <p:sldId id="649" r:id="rId4"/>
    <p:sldId id="650" r:id="rId5"/>
    <p:sldId id="571" r:id="rId6"/>
    <p:sldId id="663" r:id="rId7"/>
    <p:sldId id="664" r:id="rId8"/>
    <p:sldId id="334" r:id="rId9"/>
    <p:sldId id="615" r:id="rId10"/>
    <p:sldId id="574" r:id="rId11"/>
    <p:sldId id="575" r:id="rId12"/>
    <p:sldId id="576" r:id="rId13"/>
    <p:sldId id="577" r:id="rId14"/>
    <p:sldId id="651" r:id="rId15"/>
    <p:sldId id="652" r:id="rId16"/>
    <p:sldId id="578" r:id="rId17"/>
    <p:sldId id="579" r:id="rId18"/>
    <p:sldId id="580" r:id="rId19"/>
    <p:sldId id="665" r:id="rId20"/>
    <p:sldId id="583" r:id="rId21"/>
    <p:sldId id="585" r:id="rId22"/>
    <p:sldId id="587" r:id="rId23"/>
    <p:sldId id="588" r:id="rId24"/>
    <p:sldId id="589" r:id="rId25"/>
    <p:sldId id="586" r:id="rId26"/>
    <p:sldId id="590" r:id="rId27"/>
    <p:sldId id="591" r:id="rId28"/>
    <p:sldId id="594" r:id="rId29"/>
    <p:sldId id="592" r:id="rId30"/>
    <p:sldId id="593" r:id="rId31"/>
    <p:sldId id="600" r:id="rId32"/>
    <p:sldId id="595" r:id="rId33"/>
    <p:sldId id="596" r:id="rId34"/>
    <p:sldId id="603" r:id="rId35"/>
    <p:sldId id="597" r:id="rId36"/>
    <p:sldId id="598" r:id="rId37"/>
    <p:sldId id="669" r:id="rId38"/>
    <p:sldId id="599" r:id="rId39"/>
    <p:sldId id="605" r:id="rId40"/>
    <p:sldId id="666" r:id="rId41"/>
    <p:sldId id="604" r:id="rId42"/>
    <p:sldId id="612" r:id="rId43"/>
    <p:sldId id="668" r:id="rId44"/>
    <p:sldId id="607" r:id="rId45"/>
    <p:sldId id="608" r:id="rId46"/>
    <p:sldId id="609" r:id="rId47"/>
    <p:sldId id="610" r:id="rId48"/>
    <p:sldId id="614" r:id="rId49"/>
    <p:sldId id="671" r:id="rId50"/>
    <p:sldId id="613" r:id="rId51"/>
    <p:sldId id="654" r:id="rId52"/>
    <p:sldId id="667" r:id="rId53"/>
    <p:sldId id="670" r:id="rId54"/>
    <p:sldId id="616" r:id="rId55"/>
    <p:sldId id="617" r:id="rId56"/>
    <p:sldId id="672" r:id="rId57"/>
    <p:sldId id="620" r:id="rId58"/>
    <p:sldId id="621" r:id="rId59"/>
    <p:sldId id="673" r:id="rId60"/>
    <p:sldId id="657" r:id="rId61"/>
    <p:sldId id="656" r:id="rId62"/>
    <p:sldId id="655" r:id="rId63"/>
    <p:sldId id="627" r:id="rId64"/>
    <p:sldId id="629" r:id="rId65"/>
    <p:sldId id="659" r:id="rId66"/>
    <p:sldId id="630" r:id="rId67"/>
    <p:sldId id="634" r:id="rId68"/>
    <p:sldId id="660" r:id="rId69"/>
    <p:sldId id="631" r:id="rId70"/>
    <p:sldId id="632" r:id="rId71"/>
    <p:sldId id="661" r:id="rId72"/>
    <p:sldId id="633" r:id="rId73"/>
    <p:sldId id="635" r:id="rId74"/>
    <p:sldId id="636" r:id="rId75"/>
    <p:sldId id="637" r:id="rId76"/>
    <p:sldId id="643" r:id="rId7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F7"/>
    <a:srgbClr val="FF6600"/>
    <a:srgbClr val="D6B628"/>
    <a:srgbClr val="333399"/>
    <a:srgbClr val="542263"/>
    <a:srgbClr val="5B3163"/>
    <a:srgbClr val="A0CBD1"/>
    <a:srgbClr val="45A1AC"/>
    <a:srgbClr val="533F7A"/>
    <a:srgbClr val="015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75" d="100"/>
          <a:sy n="75" d="100"/>
        </p:scale>
        <p:origin x="1092" y="5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9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68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7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14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00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28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8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74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9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6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7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78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69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18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67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04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27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92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53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65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9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6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11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2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57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54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43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955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29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433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7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99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86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786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41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221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245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5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139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267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7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6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17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15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661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906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913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06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67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37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586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081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01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4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55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787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835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07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288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96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813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582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974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7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326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843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317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451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778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0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4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22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Diseases of the Respiratory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Streptococcal Respiratory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308975" cy="5486400"/>
          </a:xfrm>
        </p:spPr>
        <p:txBody>
          <a:bodyPr/>
          <a:lstStyle/>
          <a:p>
            <a:r>
              <a:rPr lang="en-US" b="1" dirty="0" smtClean="0"/>
              <a:t>Group A Streptococcal URI</a:t>
            </a:r>
          </a:p>
          <a:p>
            <a:pPr lvl="1"/>
            <a:r>
              <a:rPr lang="en-US" dirty="0" smtClean="0"/>
              <a:t>Signs </a:t>
            </a:r>
            <a:r>
              <a:rPr lang="en-US" dirty="0"/>
              <a:t>and symptoms</a:t>
            </a:r>
          </a:p>
          <a:p>
            <a:pPr lvl="2"/>
            <a:r>
              <a:rPr lang="en-US" dirty="0"/>
              <a:t>Pharyngitis </a:t>
            </a:r>
            <a:r>
              <a:rPr lang="en-US" dirty="0" smtClean="0"/>
              <a:t>(</a:t>
            </a:r>
            <a:r>
              <a:rPr lang="en-US" u="sng" dirty="0" smtClean="0"/>
              <a:t>acute Group A streptococcal pharyngitis</a:t>
            </a:r>
            <a:r>
              <a:rPr lang="en-US" dirty="0" smtClean="0"/>
              <a:t> is commonly known as what?)</a:t>
            </a:r>
            <a:endParaRPr lang="en-US" dirty="0"/>
          </a:p>
          <a:p>
            <a:pPr lvl="3"/>
            <a:r>
              <a:rPr lang="en-US" dirty="0"/>
              <a:t>Sore throat and difficulty swallowing</a:t>
            </a:r>
          </a:p>
          <a:p>
            <a:pPr lvl="2"/>
            <a:r>
              <a:rPr lang="en-US" dirty="0"/>
              <a:t>Often accompanied by fever, malaise, and </a:t>
            </a:r>
            <a:r>
              <a:rPr lang="en-US" dirty="0" smtClean="0"/>
              <a:t>headache</a:t>
            </a:r>
          </a:p>
          <a:p>
            <a:pPr lvl="3"/>
            <a:r>
              <a:rPr lang="en-US" dirty="0" smtClean="0"/>
              <a:t>Streptococcal exotoxins destroy blood to feed strep</a:t>
            </a:r>
            <a:endParaRPr lang="en-US" dirty="0"/>
          </a:p>
          <a:p>
            <a:pPr lvl="2"/>
            <a:r>
              <a:rPr lang="en-US" dirty="0"/>
              <a:t>Laryngitis and bronchitis can occur if infection spreads to lower respiratory tract</a:t>
            </a:r>
          </a:p>
          <a:p>
            <a:pPr lvl="2"/>
            <a:r>
              <a:rPr lang="en-US" dirty="0"/>
              <a:t>Complications including scarlet fever, rheumatic </a:t>
            </a:r>
            <a:r>
              <a:rPr lang="en-US" dirty="0" smtClean="0"/>
              <a:t>fever (heart damage), </a:t>
            </a:r>
            <a:r>
              <a:rPr lang="en-US" dirty="0"/>
              <a:t>and acute glomerulonephritis occur in some </a:t>
            </a:r>
            <a:r>
              <a:rPr lang="en-US" dirty="0" smtClean="0"/>
              <a:t>cases</a:t>
            </a:r>
          </a:p>
          <a:p>
            <a:pPr lvl="3"/>
            <a:r>
              <a:rPr lang="en-US" dirty="0" smtClean="0"/>
              <a:t>increased virulence, or overreaction of immune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Streptococcal Respiratory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4799012"/>
          </a:xfrm>
        </p:spPr>
        <p:txBody>
          <a:bodyPr/>
          <a:lstStyle/>
          <a:p>
            <a:r>
              <a:rPr lang="en-US" sz="3200" b="1" dirty="0" smtClean="0"/>
              <a:t>Pathogen </a:t>
            </a:r>
            <a:r>
              <a:rPr lang="en-US" sz="3200" b="1" dirty="0"/>
              <a:t>and virulence factors</a:t>
            </a:r>
          </a:p>
          <a:p>
            <a:pPr lvl="1"/>
            <a:r>
              <a:rPr lang="en-US" dirty="0"/>
              <a:t>Caused by group A streptococci (</a:t>
            </a:r>
            <a:r>
              <a:rPr lang="en-US" i="1" dirty="0"/>
              <a:t>S. pyogenes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Variety of virulence </a:t>
            </a:r>
            <a:r>
              <a:rPr lang="en-US" dirty="0" smtClean="0"/>
              <a:t>factors – </a:t>
            </a:r>
            <a:r>
              <a:rPr lang="en-US" dirty="0" smtClean="0">
                <a:solidFill>
                  <a:srgbClr val="FF0000"/>
                </a:solidFill>
              </a:rPr>
              <a:t>FOR REFERENCE ONLY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/>
              <a:t>M proteins </a:t>
            </a:r>
            <a:r>
              <a:rPr lang="en-US" dirty="0" smtClean="0"/>
              <a:t>– complement inhibitor</a:t>
            </a:r>
            <a:endParaRPr lang="en-US" dirty="0"/>
          </a:p>
          <a:p>
            <a:pPr lvl="2"/>
            <a:r>
              <a:rPr lang="en-US" dirty="0"/>
              <a:t>C5a peptidase </a:t>
            </a:r>
            <a:r>
              <a:rPr lang="en-US" dirty="0" smtClean="0"/>
              <a:t>– complement inhibitor</a:t>
            </a:r>
            <a:endParaRPr lang="en-US" dirty="0"/>
          </a:p>
          <a:p>
            <a:pPr lvl="2"/>
            <a:r>
              <a:rPr lang="en-US" dirty="0" smtClean="0"/>
              <a:t>Hyaluronic </a:t>
            </a:r>
            <a:r>
              <a:rPr lang="en-US" dirty="0"/>
              <a:t>acid capsule </a:t>
            </a:r>
            <a:r>
              <a:rPr lang="en-US" dirty="0" smtClean="0"/>
              <a:t>– Hide from immune system</a:t>
            </a:r>
          </a:p>
          <a:p>
            <a:pPr lvl="2"/>
            <a:r>
              <a:rPr lang="en-US" dirty="0" err="1" smtClean="0"/>
              <a:t>Streptokinases</a:t>
            </a:r>
            <a:r>
              <a:rPr lang="en-US" dirty="0" smtClean="0"/>
              <a:t> – break down blood clots</a:t>
            </a:r>
            <a:endParaRPr lang="en-US" dirty="0"/>
          </a:p>
          <a:p>
            <a:pPr lvl="2"/>
            <a:r>
              <a:rPr lang="en-US" dirty="0" smtClean="0"/>
              <a:t>Pyrogenic toxins – stimulate inflammation for more blood and cells etc. </a:t>
            </a:r>
            <a:endParaRPr lang="en-US" dirty="0"/>
          </a:p>
          <a:p>
            <a:pPr lvl="2"/>
            <a:r>
              <a:rPr lang="en-US" dirty="0" err="1" smtClean="0"/>
              <a:t>Streptolysins</a:t>
            </a:r>
            <a:r>
              <a:rPr lang="en-US" dirty="0" smtClean="0"/>
              <a:t> – break open blood cells (food; nutrients)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Streptococcal Respiratory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09600"/>
            <a:ext cx="8991599" cy="6248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Pathogenesis – occurs when:</a:t>
            </a:r>
            <a:endParaRPr lang="en-US" dirty="0"/>
          </a:p>
          <a:p>
            <a:pPr lvl="1"/>
            <a:r>
              <a:rPr lang="en-US" dirty="0" smtClean="0"/>
              <a:t>large </a:t>
            </a:r>
            <a:r>
              <a:rPr lang="en-US" dirty="0"/>
              <a:t>inoculum </a:t>
            </a:r>
            <a:r>
              <a:rPr lang="en-US" dirty="0" smtClean="0"/>
              <a:t>introduced (common</a:t>
            </a:r>
            <a:r>
              <a:rPr lang="en-US" dirty="0"/>
              <a:t>) – respiratory droplets </a:t>
            </a:r>
          </a:p>
          <a:p>
            <a:pPr lvl="1"/>
            <a:r>
              <a:rPr lang="en-US" dirty="0" smtClean="0"/>
              <a:t>normal </a:t>
            </a:r>
            <a:r>
              <a:rPr lang="en-US" dirty="0"/>
              <a:t>microbiota are </a:t>
            </a:r>
            <a:r>
              <a:rPr lang="en-US" dirty="0" smtClean="0"/>
              <a:t>depleted</a:t>
            </a:r>
          </a:p>
          <a:p>
            <a:pPr lvl="1"/>
            <a:r>
              <a:rPr lang="en-US" dirty="0" smtClean="0"/>
              <a:t>adaptive </a:t>
            </a:r>
            <a:r>
              <a:rPr lang="en-US" dirty="0"/>
              <a:t>immunity </a:t>
            </a:r>
            <a:r>
              <a:rPr lang="en-US" dirty="0" smtClean="0"/>
              <a:t>impaired </a:t>
            </a:r>
            <a:r>
              <a:rPr lang="en-US" dirty="0"/>
              <a:t>– makes one more susceptible</a:t>
            </a:r>
          </a:p>
          <a:p>
            <a:r>
              <a:rPr lang="en-US" dirty="0"/>
              <a:t>Epidemiology</a:t>
            </a:r>
          </a:p>
          <a:p>
            <a:pPr lvl="1"/>
            <a:r>
              <a:rPr lang="en-US" dirty="0"/>
              <a:t>Spread via respiratory droplets</a:t>
            </a:r>
          </a:p>
          <a:p>
            <a:pPr lvl="1"/>
            <a:r>
              <a:rPr lang="en-US" dirty="0"/>
              <a:t>Occurs most often in winter and spring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Often confused with viral pharyngitis</a:t>
            </a:r>
          </a:p>
          <a:p>
            <a:pPr lvl="1"/>
            <a:r>
              <a:rPr lang="en-US" dirty="0"/>
              <a:t>Oral penicillin is an effective </a:t>
            </a:r>
            <a:r>
              <a:rPr lang="en-US" dirty="0" smtClean="0"/>
              <a:t>treatment with most strains</a:t>
            </a:r>
          </a:p>
          <a:p>
            <a:pPr lvl="2"/>
            <a:r>
              <a:rPr lang="en-US" sz="2000" dirty="0" smtClean="0"/>
              <a:t>Allergic to penicillin?  clindamycin, azithromycin, cephalexin</a:t>
            </a:r>
          </a:p>
          <a:p>
            <a:pPr lvl="2"/>
            <a:r>
              <a:rPr lang="en-US" sz="2000" dirty="0" smtClean="0"/>
              <a:t>narrow-spectrum antibiotics are strongly preferred - why?</a:t>
            </a:r>
          </a:p>
          <a:p>
            <a:r>
              <a:rPr lang="en-US" dirty="0" smtClean="0"/>
              <a:t>Vaccine does not exist yet; natural immunity easily acquired, especially after antibiotic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156575" cy="5257800"/>
          </a:xfrm>
        </p:spPr>
        <p:txBody>
          <a:bodyPr/>
          <a:lstStyle/>
          <a:p>
            <a:r>
              <a:rPr lang="en-US" b="1" dirty="0"/>
              <a:t>Diphtheria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Sore throat, localized pain, </a:t>
            </a:r>
            <a:r>
              <a:rPr lang="en-US" dirty="0" smtClean="0"/>
              <a:t>and fever</a:t>
            </a:r>
            <a:endParaRPr lang="en-US" dirty="0"/>
          </a:p>
          <a:p>
            <a:pPr lvl="2"/>
            <a:r>
              <a:rPr lang="en-US" dirty="0"/>
              <a:t>Presence of a </a:t>
            </a:r>
            <a:r>
              <a:rPr lang="en-US" i="1" dirty="0" err="1"/>
              <a:t>pseudomembrane</a:t>
            </a:r>
            <a:r>
              <a:rPr lang="en-US" dirty="0"/>
              <a:t> that can obstruct </a:t>
            </a:r>
            <a:r>
              <a:rPr lang="en-US" dirty="0" smtClean="0"/>
              <a:t>airways – this caused death in the past</a:t>
            </a:r>
            <a:endParaRPr lang="en-US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Corynebacterium </a:t>
            </a:r>
            <a:r>
              <a:rPr lang="en-US" i="1" dirty="0" err="1"/>
              <a:t>diphtheriae</a:t>
            </a:r>
            <a:endParaRPr lang="en-US" i="1" dirty="0"/>
          </a:p>
          <a:p>
            <a:pPr lvl="3"/>
            <a:r>
              <a:rPr lang="en-US" u="sng" dirty="0"/>
              <a:t>Ubiquitous in animals and </a:t>
            </a:r>
            <a:r>
              <a:rPr lang="en-US" u="sng" dirty="0" smtClean="0"/>
              <a:t>humans</a:t>
            </a:r>
            <a:r>
              <a:rPr lang="en-US" dirty="0" smtClean="0"/>
              <a:t> – decrease in normal microbiota can make one sick with it</a:t>
            </a:r>
            <a:endParaRPr lang="en-US" dirty="0"/>
          </a:p>
          <a:p>
            <a:pPr lvl="2"/>
            <a:r>
              <a:rPr lang="en-US" dirty="0"/>
              <a:t>Virulence factors</a:t>
            </a:r>
          </a:p>
          <a:p>
            <a:pPr lvl="3"/>
            <a:r>
              <a:rPr lang="en-US" i="1" dirty="0"/>
              <a:t>C. </a:t>
            </a:r>
            <a:r>
              <a:rPr lang="en-US" i="1" dirty="0" err="1"/>
              <a:t>diptheriae</a:t>
            </a:r>
            <a:r>
              <a:rPr lang="en-US" dirty="0"/>
              <a:t> produces </a:t>
            </a:r>
            <a:r>
              <a:rPr lang="en-US" u="sng" dirty="0"/>
              <a:t>diphtheria toxin</a:t>
            </a:r>
          </a:p>
          <a:p>
            <a:pPr lvl="4"/>
            <a:r>
              <a:rPr lang="en-US" dirty="0"/>
              <a:t>Prevents polypeptide synthesis and causes </a:t>
            </a:r>
          </a:p>
          <a:p>
            <a:pPr marL="2060575" lvl="4" indent="0">
              <a:buNone/>
            </a:pPr>
            <a:r>
              <a:rPr lang="en-US" dirty="0" smtClean="0"/>
              <a:t>cell </a:t>
            </a:r>
            <a:r>
              <a:rPr lang="en-US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1704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22.2  A </a:t>
            </a:r>
            <a:r>
              <a:rPr lang="en-US" sz="1800" b="1" dirty="0" err="1"/>
              <a:t>pseudomembrane</a:t>
            </a:r>
            <a:r>
              <a:rPr lang="en-US" sz="1800" b="1" dirty="0"/>
              <a:t>, characteristic of diphtheria.</a:t>
            </a:r>
          </a:p>
        </p:txBody>
      </p:sp>
      <p:pic>
        <p:nvPicPr>
          <p:cNvPr id="3074" name="Picture 2" descr="H:\55224 Bauman_MDBS5e_IRDVD\Working Files 55224\JPEGS 55224\Ch22\Ch22_Labeled\22_02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"/>
          <a:stretch/>
        </p:blipFill>
        <p:spPr bwMode="auto">
          <a:xfrm>
            <a:off x="4498421" y="2433358"/>
            <a:ext cx="4524148" cy="3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13258" r="7367" b="9916"/>
          <a:stretch/>
        </p:blipFill>
        <p:spPr bwMode="auto">
          <a:xfrm>
            <a:off x="152401" y="2743200"/>
            <a:ext cx="4346020" cy="293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2126614"/>
            <a:ext cx="2836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pseudomembrane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22.3  Characteristic arrangements of Gram-stained cells of </a:t>
            </a:r>
            <a:r>
              <a:rPr lang="en-US" sz="1800" b="1" i="1" dirty="0"/>
              <a:t>Corynebacterium </a:t>
            </a:r>
            <a:r>
              <a:rPr lang="en-US" sz="1800" b="1" i="1" dirty="0" err="1"/>
              <a:t>diphtheriae</a:t>
            </a:r>
            <a:r>
              <a:rPr lang="en-US" sz="1800" b="1" dirty="0"/>
              <a:t>.</a:t>
            </a:r>
          </a:p>
        </p:txBody>
      </p:sp>
      <p:pic>
        <p:nvPicPr>
          <p:cNvPr id="4098" name="Picture 2" descr="H:\55224 Bauman_MDBS5e_IRDVD\Working Files 55224\JPEGS 55224\Ch22\Ch22_Labeled\22_0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 bwMode="auto">
          <a:xfrm>
            <a:off x="1078309" y="961572"/>
            <a:ext cx="6987382" cy="56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200836"/>
            <a:ext cx="8308975" cy="5504764"/>
          </a:xfrm>
        </p:spPr>
        <p:txBody>
          <a:bodyPr/>
          <a:lstStyle/>
          <a:p>
            <a:r>
              <a:rPr lang="en-US" b="1" dirty="0"/>
              <a:t>Diphtheria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 smtClean="0"/>
              <a:t>Spread </a:t>
            </a:r>
            <a:r>
              <a:rPr lang="en-US" dirty="0"/>
              <a:t>via respiratory droplets or skin contact</a:t>
            </a:r>
          </a:p>
          <a:p>
            <a:pPr lvl="2"/>
            <a:r>
              <a:rPr lang="en-US" dirty="0" smtClean="0"/>
              <a:t>Most healthy people do not feel symptoms from the bacteria, only from the toxin or the </a:t>
            </a:r>
            <a:r>
              <a:rPr lang="en-US" dirty="0" err="1" smtClean="0"/>
              <a:t>pseudomembrane</a:t>
            </a:r>
            <a:endParaRPr lang="en-US" dirty="0" smtClean="0"/>
          </a:p>
          <a:p>
            <a:pPr lvl="3"/>
            <a:r>
              <a:rPr lang="en-US" dirty="0" smtClean="0"/>
              <a:t>Symptomatic </a:t>
            </a:r>
            <a:r>
              <a:rPr lang="en-US" dirty="0"/>
              <a:t>in immunocompromised or </a:t>
            </a:r>
            <a:r>
              <a:rPr lang="en-US" dirty="0" err="1" smtClean="0"/>
              <a:t>immunodeficient</a:t>
            </a:r>
            <a:r>
              <a:rPr lang="en-US" dirty="0" smtClean="0"/>
              <a:t> individuals (e.g., HIV)</a:t>
            </a:r>
            <a:endParaRPr lang="en-US" dirty="0"/>
          </a:p>
          <a:p>
            <a:pPr lvl="3"/>
            <a:r>
              <a:rPr lang="en-US" dirty="0"/>
              <a:t>Leading cause of death among unimmunized </a:t>
            </a:r>
            <a:r>
              <a:rPr lang="en-US" dirty="0" smtClean="0"/>
              <a:t>children – </a:t>
            </a:r>
            <a:r>
              <a:rPr lang="en-US" dirty="0" err="1" smtClean="0"/>
              <a:t>pseudomembrane</a:t>
            </a:r>
            <a:r>
              <a:rPr lang="en-US" dirty="0" smtClean="0"/>
              <a:t> blocks breathing even though bacteria not strongly infective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presence of a </a:t>
            </a:r>
            <a:r>
              <a:rPr lang="en-US" dirty="0" err="1"/>
              <a:t>pseudomembrane</a:t>
            </a:r>
            <a:endParaRPr lang="en-US" dirty="0"/>
          </a:p>
          <a:p>
            <a:pPr lvl="2"/>
            <a:r>
              <a:rPr lang="en-US" dirty="0"/>
              <a:t>Treated with antitoxin and antibiotics</a:t>
            </a:r>
          </a:p>
          <a:p>
            <a:pPr lvl="2"/>
            <a:r>
              <a:rPr lang="en-US" dirty="0"/>
              <a:t>Immunization </a:t>
            </a:r>
            <a:r>
              <a:rPr lang="en-US" dirty="0" smtClean="0"/>
              <a:t>(with toxoid) is </a:t>
            </a:r>
            <a:r>
              <a:rPr lang="en-US" dirty="0"/>
              <a:t>an effective prevention</a:t>
            </a:r>
          </a:p>
        </p:txBody>
      </p:sp>
    </p:spTree>
    <p:extLst>
      <p:ext uri="{BB962C8B-B14F-4D97-AF65-F5344CB8AC3E}">
        <p14:creationId xmlns:p14="http://schemas.microsoft.com/office/powerpoint/2010/main" val="5988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Sinusitis and Otitis Media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798374"/>
            <a:ext cx="8763000" cy="5983426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dirty="0" smtClean="0"/>
              <a:t>Signs </a:t>
            </a:r>
            <a:r>
              <a:rPr lang="en-US" dirty="0"/>
              <a:t>and symptoms</a:t>
            </a:r>
          </a:p>
          <a:p>
            <a:pPr lvl="2"/>
            <a:r>
              <a:rPr lang="en-US" dirty="0"/>
              <a:t>Malaise accompanied by headache and inflamed nasal passages</a:t>
            </a:r>
          </a:p>
          <a:p>
            <a:pPr lvl="2"/>
            <a:r>
              <a:rPr lang="en-US" dirty="0"/>
              <a:t>Otitis media results in severe pain in the ears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various respiratory </a:t>
            </a:r>
            <a:r>
              <a:rPr lang="en-US" dirty="0" smtClean="0"/>
              <a:t>microbiota</a:t>
            </a:r>
          </a:p>
          <a:p>
            <a:pPr lvl="3"/>
            <a:r>
              <a:rPr lang="en-US" dirty="0" smtClean="0"/>
              <a:t>Group A Strep and </a:t>
            </a:r>
            <a:r>
              <a:rPr lang="en-US" i="1" dirty="0" smtClean="0"/>
              <a:t>S. pneumonia</a:t>
            </a:r>
            <a:r>
              <a:rPr lang="en-US" dirty="0" smtClean="0"/>
              <a:t> most common</a:t>
            </a:r>
            <a:endParaRPr lang="en-US" dirty="0"/>
          </a:p>
          <a:p>
            <a:pPr lvl="3"/>
            <a:r>
              <a:rPr lang="en-US" dirty="0"/>
              <a:t>May be due to damage to upper respiratory system and auditory </a:t>
            </a:r>
            <a:r>
              <a:rPr lang="en-US" dirty="0" smtClean="0"/>
              <a:t>tube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Symptoms are often diagnostic</a:t>
            </a:r>
          </a:p>
          <a:p>
            <a:pPr lvl="2"/>
            <a:r>
              <a:rPr lang="en-US" dirty="0"/>
              <a:t>No known way to prevent rhinosinusitis</a:t>
            </a:r>
          </a:p>
          <a:p>
            <a:pPr lvl="2"/>
            <a:r>
              <a:rPr lang="en-US" dirty="0"/>
              <a:t>Flushing nasal and sinus cavities with saline solution can reduce duration of symptoms – flush out/inhibit </a:t>
            </a:r>
            <a:r>
              <a:rPr lang="en-US" dirty="0" smtClean="0"/>
              <a:t>pathogens</a:t>
            </a:r>
          </a:p>
          <a:p>
            <a:pPr lvl="2"/>
            <a:r>
              <a:rPr lang="en-US" dirty="0" smtClean="0"/>
              <a:t>Prevention of some cases by vaccination (</a:t>
            </a:r>
            <a:r>
              <a:rPr lang="en-US" dirty="0" err="1"/>
              <a:t>P</a:t>
            </a:r>
            <a:r>
              <a:rPr lang="en-US" dirty="0" err="1" smtClean="0"/>
              <a:t>revnar</a:t>
            </a:r>
            <a:r>
              <a:rPr lang="en-US" dirty="0" smtClean="0"/>
              <a:t>, Hib)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Sinusitis and Otitis Media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" y="1167706"/>
            <a:ext cx="4648199" cy="5309294"/>
          </a:xfrm>
        </p:spPr>
        <p:txBody>
          <a:bodyPr/>
          <a:lstStyle/>
          <a:p>
            <a:pPr lvl="1"/>
            <a:r>
              <a:rPr lang="en-US" dirty="0" smtClean="0"/>
              <a:t>Pathogenesis </a:t>
            </a:r>
            <a:r>
              <a:rPr lang="en-US" dirty="0"/>
              <a:t>and epidemiology</a:t>
            </a:r>
          </a:p>
          <a:p>
            <a:pPr lvl="2"/>
            <a:r>
              <a:rPr lang="en-US" dirty="0"/>
              <a:t>Bacteria in the pharynx spread to the sinuses via the throat</a:t>
            </a:r>
          </a:p>
          <a:p>
            <a:pPr lvl="2"/>
            <a:r>
              <a:rPr lang="en-US" dirty="0"/>
              <a:t>Rhinosinusitis is more common in adults</a:t>
            </a:r>
          </a:p>
          <a:p>
            <a:pPr lvl="2"/>
            <a:r>
              <a:rPr lang="en-US" dirty="0"/>
              <a:t>Otitis media is more common in children – major disease in </a:t>
            </a:r>
            <a:r>
              <a:rPr lang="en-US" dirty="0" smtClean="0"/>
              <a:t>children</a:t>
            </a:r>
          </a:p>
          <a:p>
            <a:pPr lvl="2"/>
            <a:r>
              <a:rPr lang="en-US" dirty="0" smtClean="0"/>
              <a:t>Why is it more common in children??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2138"/>
            <a:ext cx="4380595" cy="52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" y="1624669"/>
            <a:ext cx="2830304" cy="2716742"/>
          </a:xfrm>
          <a:prstGeom prst="rect">
            <a:avLst/>
          </a:prstGeom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Sinusitis and Otitis Media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80689" y="813141"/>
            <a:ext cx="3729311" cy="55845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Pathology images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833" t="32221" r="6667" b="15556"/>
          <a:stretch/>
        </p:blipFill>
        <p:spPr>
          <a:xfrm>
            <a:off x="2670100" y="3518219"/>
            <a:ext cx="6322660" cy="2830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609599"/>
            <a:ext cx="2523574" cy="23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Function and Structures </a:t>
            </a:r>
            <a:r>
              <a:rPr lang="en-US" b="1" dirty="0"/>
              <a:t>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752600"/>
            <a:ext cx="8537575" cy="4576008"/>
          </a:xfrm>
        </p:spPr>
        <p:txBody>
          <a:bodyPr/>
          <a:lstStyle/>
          <a:p>
            <a:r>
              <a:rPr lang="en-US" dirty="0"/>
              <a:t>Respiratory system exchanges gases between the atmosphere and the blood</a:t>
            </a:r>
          </a:p>
          <a:p>
            <a:r>
              <a:rPr lang="en-US" dirty="0"/>
              <a:t>Divided into two main parts</a:t>
            </a:r>
          </a:p>
          <a:p>
            <a:pPr lvl="1"/>
            <a:r>
              <a:rPr lang="en-US" dirty="0"/>
              <a:t>Upper respiratory </a:t>
            </a:r>
            <a:r>
              <a:rPr lang="en-US" dirty="0" smtClean="0"/>
              <a:t>system</a:t>
            </a:r>
          </a:p>
          <a:p>
            <a:pPr lvl="2"/>
            <a:r>
              <a:rPr lang="en-US" dirty="0" smtClean="0"/>
              <a:t>shared with digestive/olfactory system</a:t>
            </a:r>
            <a:endParaRPr lang="en-US" dirty="0"/>
          </a:p>
          <a:p>
            <a:pPr lvl="1"/>
            <a:r>
              <a:rPr lang="en-US" dirty="0"/>
              <a:t>Lower 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Upper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75263"/>
            <a:ext cx="8839200" cy="5649337"/>
          </a:xfrm>
        </p:spPr>
        <p:txBody>
          <a:bodyPr/>
          <a:lstStyle/>
          <a:p>
            <a:r>
              <a:rPr lang="en-US" b="1" dirty="0"/>
              <a:t>Common </a:t>
            </a:r>
            <a:r>
              <a:rPr lang="en-US" b="1" dirty="0" smtClean="0"/>
              <a:t>Cold – acute viral </a:t>
            </a:r>
            <a:r>
              <a:rPr lang="en-US" b="1" dirty="0" err="1" smtClean="0"/>
              <a:t>nasopharyngitis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sz="2000" dirty="0"/>
              <a:t>Sneezing, runny nose, congestion, sore throat, malaise, and </a:t>
            </a:r>
            <a:r>
              <a:rPr lang="en-US" sz="2000" dirty="0" smtClean="0"/>
              <a:t>cough</a:t>
            </a:r>
            <a:endParaRPr lang="en-US" sz="2000" dirty="0"/>
          </a:p>
          <a:p>
            <a:pPr lvl="1"/>
            <a:r>
              <a:rPr lang="en-US" dirty="0"/>
              <a:t>Pathogens </a:t>
            </a:r>
            <a:r>
              <a:rPr lang="en-US" dirty="0" smtClean="0"/>
              <a:t>and </a:t>
            </a:r>
            <a:r>
              <a:rPr lang="en-US" dirty="0"/>
              <a:t>virulence </a:t>
            </a:r>
            <a:r>
              <a:rPr lang="en-US" dirty="0" smtClean="0"/>
              <a:t>factors</a:t>
            </a:r>
          </a:p>
          <a:p>
            <a:pPr lvl="2"/>
            <a:r>
              <a:rPr lang="en-US" sz="2000" dirty="0" smtClean="0"/>
              <a:t>Over 200 known – all viruses</a:t>
            </a:r>
            <a:endParaRPr lang="en-US" sz="2000" dirty="0"/>
          </a:p>
          <a:p>
            <a:pPr lvl="3"/>
            <a:r>
              <a:rPr lang="en-US" sz="1800" dirty="0"/>
              <a:t>Enteroviruses (rhinoviruses) are the most common </a:t>
            </a:r>
            <a:r>
              <a:rPr lang="en-US" sz="1800" dirty="0" smtClean="0"/>
              <a:t>cause (30-80%)</a:t>
            </a:r>
            <a:endParaRPr lang="en-US" sz="1800" dirty="0"/>
          </a:p>
          <a:p>
            <a:pPr lvl="3"/>
            <a:r>
              <a:rPr lang="en-US" sz="1800" dirty="0"/>
              <a:t>Numerous other viruses cause </a:t>
            </a:r>
            <a:r>
              <a:rPr lang="en-US" sz="1800" dirty="0" smtClean="0"/>
              <a:t>colds (RSV, coronavirus, adenovirus, influenza virus, parainfluenza virus, etc.)</a:t>
            </a:r>
          </a:p>
          <a:p>
            <a:pPr lvl="3"/>
            <a:r>
              <a:rPr lang="en-US" sz="1800" dirty="0" smtClean="0"/>
              <a:t>More severe infections in some may feel only like a cold in others</a:t>
            </a:r>
          </a:p>
          <a:p>
            <a:pPr lvl="4"/>
            <a:r>
              <a:rPr lang="en-US" sz="2000" dirty="0" smtClean="0"/>
              <a:t>The flu, SARS, MERS, RSV</a:t>
            </a:r>
            <a:endParaRPr lang="en-US" sz="2000" dirty="0"/>
          </a:p>
          <a:p>
            <a:pPr lvl="1"/>
            <a:r>
              <a:rPr lang="en-US" dirty="0" smtClean="0"/>
              <a:t>Pathogenesis</a:t>
            </a:r>
            <a:endParaRPr lang="en-US" dirty="0"/>
          </a:p>
          <a:p>
            <a:pPr lvl="2"/>
            <a:r>
              <a:rPr lang="en-US" sz="2000" dirty="0"/>
              <a:t>Cold viruses replicate in and kill infected </a:t>
            </a:r>
            <a:r>
              <a:rPr lang="en-US" sz="2000" dirty="0" smtClean="0"/>
              <a:t>cells</a:t>
            </a:r>
          </a:p>
          <a:p>
            <a:pPr lvl="2"/>
            <a:r>
              <a:rPr lang="en-US" sz="2000" dirty="0" smtClean="0"/>
              <a:t>Cannot grow deeper in body or beyond stomach (acidity)</a:t>
            </a:r>
          </a:p>
          <a:p>
            <a:pPr lvl="3"/>
            <a:r>
              <a:rPr lang="en-US" sz="1800" dirty="0"/>
              <a:t>Cold viruses replicate at the lower temperature of the nasal cavity – warm conditions can slow down viral </a:t>
            </a:r>
            <a:r>
              <a:rPr lang="en-US" sz="1800" dirty="0" smtClean="0"/>
              <a:t>infection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04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Upper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1" y="609600"/>
            <a:ext cx="8686800" cy="61722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Common Cold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Rhinoviruses are highly </a:t>
            </a:r>
            <a:r>
              <a:rPr lang="en-US" dirty="0" smtClean="0"/>
              <a:t>infective</a:t>
            </a:r>
          </a:p>
          <a:p>
            <a:pPr lvl="3"/>
            <a:r>
              <a:rPr lang="en-US" sz="2000" dirty="0" smtClean="0"/>
              <a:t>one virus particle can initiate the disease</a:t>
            </a:r>
          </a:p>
          <a:p>
            <a:pPr lvl="3"/>
            <a:r>
              <a:rPr lang="en-US" sz="2000" dirty="0" smtClean="0"/>
              <a:t>Some seasonality – more common in fall or winter</a:t>
            </a:r>
            <a:endParaRPr lang="en-US" sz="2000" dirty="0"/>
          </a:p>
          <a:p>
            <a:pPr lvl="2"/>
            <a:r>
              <a:rPr lang="en-US" dirty="0"/>
              <a:t>Spread by coughing/sneezing, fomites, or person-to-person contact</a:t>
            </a:r>
          </a:p>
          <a:p>
            <a:pPr lvl="2"/>
            <a:r>
              <a:rPr lang="en-US" dirty="0" smtClean="0"/>
              <a:t>We can develop </a:t>
            </a:r>
            <a:r>
              <a:rPr lang="en-US" dirty="0"/>
              <a:t>some immunity to serotypes over </a:t>
            </a:r>
            <a:r>
              <a:rPr lang="en-US" dirty="0" smtClean="0"/>
              <a:t>time with repeated colds (this is why adults tend to have fewer colds or less severe colds)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Signs and symptoms are usually diagnostic</a:t>
            </a:r>
          </a:p>
          <a:p>
            <a:pPr lvl="2"/>
            <a:r>
              <a:rPr lang="en-US" dirty="0" err="1"/>
              <a:t>Pleconaril</a:t>
            </a:r>
            <a:r>
              <a:rPr lang="en-US" dirty="0"/>
              <a:t> (</a:t>
            </a:r>
            <a:r>
              <a:rPr lang="en-US" dirty="0" err="1" smtClean="0"/>
              <a:t>picovir</a:t>
            </a:r>
            <a:r>
              <a:rPr lang="en-US" dirty="0" smtClean="0"/>
              <a:t>) can </a:t>
            </a:r>
            <a:r>
              <a:rPr lang="en-US" dirty="0"/>
              <a:t>reduce duration of symptoms</a:t>
            </a:r>
          </a:p>
          <a:p>
            <a:pPr lvl="2"/>
            <a:r>
              <a:rPr lang="en-US" dirty="0"/>
              <a:t>Hand antisepsis is important preventive </a:t>
            </a:r>
            <a:r>
              <a:rPr lang="en-US" dirty="0" smtClean="0"/>
              <a:t>measure</a:t>
            </a:r>
          </a:p>
          <a:p>
            <a:pPr lvl="3"/>
            <a:r>
              <a:rPr lang="en-US" sz="2000" dirty="0" smtClean="0"/>
              <a:t>coronavirus, influenza highly sensitive to handwashing</a:t>
            </a:r>
          </a:p>
          <a:p>
            <a:pPr lvl="3"/>
            <a:r>
              <a:rPr lang="en-US" sz="2000" dirty="0" smtClean="0"/>
              <a:t>rhinovirus, adenovirus sensitive to hand sanitizers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2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Bacterial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167706"/>
            <a:ext cx="8537575" cy="561409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Lower respiratory organs are usually </a:t>
            </a:r>
            <a:r>
              <a:rPr lang="en-US" dirty="0" smtClean="0"/>
              <a:t>axenic.</a:t>
            </a:r>
          </a:p>
          <a:p>
            <a:pPr lvl="1"/>
            <a:r>
              <a:rPr lang="en-US" dirty="0" smtClean="0"/>
              <a:t>Have only “necessary” resident microbiota, if any</a:t>
            </a:r>
          </a:p>
          <a:p>
            <a:pPr lvl="1"/>
            <a:r>
              <a:rPr lang="en-US" dirty="0" smtClean="0"/>
              <a:t>Alveolar macrophages phagocytose anything foreign to keep respiratory membrane clear and narrow for gas transport</a:t>
            </a:r>
            <a:endParaRPr lang="en-US" dirty="0"/>
          </a:p>
          <a:p>
            <a:r>
              <a:rPr lang="en-US" dirty="0"/>
              <a:t>Bacterial infection of the lower respiratory system can cause life-threatening </a:t>
            </a:r>
            <a:r>
              <a:rPr lang="en-US" dirty="0" smtClean="0"/>
              <a:t>illness.</a:t>
            </a:r>
          </a:p>
          <a:p>
            <a:pPr lvl="1"/>
            <a:r>
              <a:rPr lang="en-US" dirty="0" smtClean="0"/>
              <a:t>Could be caused by upsetting the microbiome balance</a:t>
            </a:r>
          </a:p>
          <a:p>
            <a:pPr lvl="1"/>
            <a:r>
              <a:rPr lang="en-US" dirty="0" smtClean="0"/>
              <a:t>Most often, fluid buildup prevents gas exchange</a:t>
            </a:r>
          </a:p>
          <a:p>
            <a:pPr lvl="1"/>
            <a:r>
              <a:rPr lang="en-US" dirty="0" smtClean="0"/>
              <a:t>Lung tissue, once destroyed by pathogens or by the immune system, cannot be repaired</a:t>
            </a:r>
          </a:p>
          <a:p>
            <a:pPr lvl="1"/>
            <a:r>
              <a:rPr lang="en-US" dirty="0" smtClean="0"/>
              <a:t>Lung tissue is among the last to develop; childhood LRT infection can predispose one to chronic LRT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95400"/>
            <a:ext cx="8537575" cy="5181600"/>
          </a:xfrm>
        </p:spPr>
        <p:txBody>
          <a:bodyPr/>
          <a:lstStyle/>
          <a:p>
            <a:r>
              <a:rPr lang="en-US" b="1" dirty="0"/>
              <a:t>Bacterial Pneumonias</a:t>
            </a:r>
          </a:p>
          <a:p>
            <a:pPr lvl="1"/>
            <a:r>
              <a:rPr lang="en-US" dirty="0"/>
              <a:t>Lung inflammation accompanied by fluid-filled alveoli and bronchioles</a:t>
            </a:r>
          </a:p>
          <a:p>
            <a:pPr lvl="1"/>
            <a:r>
              <a:rPr lang="en-US" dirty="0"/>
              <a:t>Described by affected region or organism causing the </a:t>
            </a:r>
            <a:r>
              <a:rPr lang="en-US" dirty="0" smtClean="0"/>
              <a:t>disease.  Examples include but are not limited to:</a:t>
            </a:r>
            <a:endParaRPr lang="en-US" dirty="0"/>
          </a:p>
          <a:p>
            <a:pPr lvl="2"/>
            <a:r>
              <a:rPr lang="en-US" dirty="0"/>
              <a:t>Lobar </a:t>
            </a:r>
            <a:r>
              <a:rPr lang="en-US" dirty="0" smtClean="0"/>
              <a:t>pneumonia – throughout but limited to one lobe of lung</a:t>
            </a:r>
            <a:endParaRPr lang="en-US" dirty="0"/>
          </a:p>
          <a:p>
            <a:pPr lvl="2"/>
            <a:r>
              <a:rPr lang="en-US" dirty="0" err="1"/>
              <a:t>Mycoplasmal</a:t>
            </a:r>
            <a:r>
              <a:rPr lang="en-US" dirty="0"/>
              <a:t> pneumonia</a:t>
            </a:r>
          </a:p>
          <a:p>
            <a:pPr lvl="2"/>
            <a:r>
              <a:rPr lang="en-US" dirty="0"/>
              <a:t>Healthcare-associated pneumonia</a:t>
            </a:r>
          </a:p>
          <a:p>
            <a:pPr lvl="1"/>
            <a:r>
              <a:rPr lang="en-US" dirty="0"/>
              <a:t>Bacterial pneumonias are the most serious and the most frequent in adults</a:t>
            </a:r>
          </a:p>
        </p:txBody>
      </p:sp>
    </p:spTree>
    <p:extLst>
      <p:ext uri="{BB962C8B-B14F-4D97-AF65-F5344CB8AC3E}">
        <p14:creationId xmlns:p14="http://schemas.microsoft.com/office/powerpoint/2010/main" val="29696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9818" y="798374"/>
            <a:ext cx="8915400" cy="6059626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Pneumoccocal</a:t>
            </a:r>
            <a:r>
              <a:rPr lang="en-US" dirty="0" smtClean="0"/>
              <a:t> </a:t>
            </a:r>
            <a:r>
              <a:rPr lang="en-US" dirty="0"/>
              <a:t>pneumonia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Fever, chills, congestion, cough, </a:t>
            </a:r>
            <a:r>
              <a:rPr lang="en-US" dirty="0" smtClean="0"/>
              <a:t>and chest </a:t>
            </a:r>
            <a:r>
              <a:rPr lang="en-US" dirty="0"/>
              <a:t>pain</a:t>
            </a:r>
          </a:p>
          <a:p>
            <a:pPr lvl="3"/>
            <a:r>
              <a:rPr lang="en-US" dirty="0"/>
              <a:t>Results in short, rapid breathing</a:t>
            </a:r>
          </a:p>
          <a:p>
            <a:pPr lvl="2"/>
            <a:r>
              <a:rPr lang="en-US" dirty="0"/>
              <a:t>Blood enters the </a:t>
            </a:r>
            <a:r>
              <a:rPr lang="en-US" dirty="0" smtClean="0"/>
              <a:t>alveoli (and gets oxidized), </a:t>
            </a:r>
            <a:r>
              <a:rPr lang="en-US" dirty="0"/>
              <a:t>causing rust-colored sputum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Streptococcus </a:t>
            </a:r>
            <a:r>
              <a:rPr lang="en-US" i="1" dirty="0" smtClean="0"/>
              <a:t>pneumoniae</a:t>
            </a:r>
            <a:endParaRPr lang="en-US" dirty="0"/>
          </a:p>
          <a:p>
            <a:pPr lvl="2"/>
            <a:r>
              <a:rPr lang="en-US" dirty="0"/>
              <a:t>Virulence factors </a:t>
            </a:r>
          </a:p>
          <a:p>
            <a:pPr lvl="3"/>
            <a:r>
              <a:rPr lang="en-US" dirty="0" err="1"/>
              <a:t>Adhesins</a:t>
            </a:r>
            <a:r>
              <a:rPr lang="en-US" dirty="0"/>
              <a:t> </a:t>
            </a:r>
          </a:p>
          <a:p>
            <a:pPr lvl="3"/>
            <a:r>
              <a:rPr lang="en-US" dirty="0" smtClean="0"/>
              <a:t>Capsule (R vs. S strains) – prevents macrophage phagocytosis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22.6  </a:t>
            </a:r>
            <a:r>
              <a:rPr lang="en-US" sz="1800" b="1" i="1" dirty="0"/>
              <a:t>Streptococcus pneumoniae</a:t>
            </a:r>
            <a:r>
              <a:rPr lang="en-US" sz="1800" b="1" dirty="0"/>
              <a:t>, the most common cause of bacterial pneumonia.</a:t>
            </a:r>
          </a:p>
        </p:txBody>
      </p:sp>
      <p:pic>
        <p:nvPicPr>
          <p:cNvPr id="7170" name="Picture 2" descr="H:\55224 Bauman_MDBS5e_IRDVD\Working Files 55224\JPEGS 55224\Ch22\Ch22_Labeled\22_06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"/>
          <a:stretch/>
        </p:blipFill>
        <p:spPr bwMode="auto">
          <a:xfrm>
            <a:off x="807357" y="990600"/>
            <a:ext cx="7536543" cy="54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78906" y="914400"/>
            <a:ext cx="8991599" cy="5480804"/>
          </a:xfrm>
        </p:spPr>
        <p:txBody>
          <a:bodyPr/>
          <a:lstStyle/>
          <a:p>
            <a:r>
              <a:rPr lang="en-US" b="1" dirty="0" err="1" smtClean="0"/>
              <a:t>Pneumoccocal</a:t>
            </a:r>
            <a:r>
              <a:rPr lang="en-US" b="1" dirty="0" smtClean="0"/>
              <a:t> </a:t>
            </a:r>
            <a:r>
              <a:rPr lang="en-US" b="1" dirty="0"/>
              <a:t>pneumonia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sz="2000" dirty="0"/>
              <a:t>Infection occurs by inhalation of bacteria</a:t>
            </a:r>
          </a:p>
          <a:p>
            <a:pPr lvl="2"/>
            <a:r>
              <a:rPr lang="en-US" sz="2000" dirty="0"/>
              <a:t>Bacterial replication causes damage to the </a:t>
            </a:r>
            <a:r>
              <a:rPr lang="en-US" sz="2000" dirty="0" smtClean="0"/>
              <a:t>lungs</a:t>
            </a:r>
            <a:endParaRPr lang="en-US" sz="2000" dirty="0"/>
          </a:p>
          <a:p>
            <a:pPr lvl="2"/>
            <a:r>
              <a:rPr lang="en-US" sz="2000" dirty="0"/>
              <a:t>Accounts for most cases of bacterial pneumonia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sz="2000" dirty="0"/>
              <a:t>Diagnosed by identifying diplococci in sputum smears </a:t>
            </a:r>
          </a:p>
          <a:p>
            <a:pPr lvl="2"/>
            <a:r>
              <a:rPr lang="en-US" sz="2000" dirty="0"/>
              <a:t>Penicillin is drug of choice for treatment</a:t>
            </a:r>
          </a:p>
          <a:p>
            <a:pPr lvl="3"/>
            <a:r>
              <a:rPr lang="en-US" sz="2000" dirty="0"/>
              <a:t>Some strains are now penicillin </a:t>
            </a:r>
            <a:r>
              <a:rPr lang="en-US" sz="2000" dirty="0" smtClean="0"/>
              <a:t>resistant (treat with doxycycline, clarithromycin) </a:t>
            </a:r>
            <a:endParaRPr lang="en-US" sz="2000" dirty="0"/>
          </a:p>
          <a:p>
            <a:pPr lvl="2"/>
            <a:r>
              <a:rPr lang="en-US" sz="2000" dirty="0"/>
              <a:t>Vaccination is </a:t>
            </a:r>
            <a:r>
              <a:rPr lang="en-US" sz="2000" dirty="0" smtClean="0"/>
              <a:t>the method </a:t>
            </a:r>
            <a:r>
              <a:rPr lang="en-US" sz="2000" dirty="0"/>
              <a:t>of </a:t>
            </a:r>
            <a:r>
              <a:rPr lang="en-US" sz="2000" dirty="0" smtClean="0"/>
              <a:t>prevention (</a:t>
            </a:r>
            <a:r>
              <a:rPr lang="en-US" sz="2000" dirty="0" err="1" smtClean="0"/>
              <a:t>prevnar</a:t>
            </a:r>
            <a:r>
              <a:rPr lang="en-US" sz="2000" dirty="0" smtClean="0"/>
              <a:t>, </a:t>
            </a:r>
            <a:r>
              <a:rPr lang="en-US" sz="2000" dirty="0" err="1" smtClean="0"/>
              <a:t>pneumovax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62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808312"/>
            <a:ext cx="8537575" cy="59734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 smtClean="0"/>
              <a:t>Primary </a:t>
            </a:r>
            <a:r>
              <a:rPr lang="en-US" b="1" dirty="0"/>
              <a:t>atypical (</a:t>
            </a:r>
            <a:r>
              <a:rPr lang="en-US" b="1" dirty="0" err="1"/>
              <a:t>mycoplasmal</a:t>
            </a:r>
            <a:r>
              <a:rPr lang="en-US" b="1" dirty="0"/>
              <a:t>) </a:t>
            </a:r>
            <a:r>
              <a:rPr lang="en-US" b="1" dirty="0" smtClean="0"/>
              <a:t>pneumonia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Atypical - not caused by pneumococcus</a:t>
            </a:r>
            <a:endParaRPr lang="en-US" dirty="0"/>
          </a:p>
          <a:p>
            <a:pPr lvl="2">
              <a:spcBef>
                <a:spcPts val="600"/>
              </a:spcBef>
            </a:pPr>
            <a:r>
              <a:rPr lang="en-US" dirty="0"/>
              <a:t>Signs and symptoms</a:t>
            </a:r>
          </a:p>
          <a:p>
            <a:pPr lvl="3">
              <a:spcBef>
                <a:spcPts val="600"/>
              </a:spcBef>
            </a:pPr>
            <a:r>
              <a:rPr lang="en-US" sz="2000" dirty="0"/>
              <a:t>Fever, malaise, sore throat, </a:t>
            </a:r>
            <a:r>
              <a:rPr lang="en-US" sz="2000" dirty="0" smtClean="0"/>
              <a:t>and excessive sweating, cough</a:t>
            </a:r>
          </a:p>
          <a:p>
            <a:pPr lvl="3">
              <a:spcBef>
                <a:spcPts val="600"/>
              </a:spcBef>
            </a:pPr>
            <a:r>
              <a:rPr lang="en-US" sz="2000" dirty="0" smtClean="0"/>
              <a:t>NOT treated with </a:t>
            </a:r>
            <a:r>
              <a:rPr lang="en-US" sz="2000" dirty="0" err="1" smtClean="0"/>
              <a:t>penicillins</a:t>
            </a:r>
            <a:r>
              <a:rPr lang="en-US" sz="2000" dirty="0" smtClean="0"/>
              <a:t> or other beta-lactam antibiotics</a:t>
            </a:r>
          </a:p>
          <a:p>
            <a:pPr lvl="3">
              <a:spcBef>
                <a:spcPts val="600"/>
              </a:spcBef>
            </a:pPr>
            <a:r>
              <a:rPr lang="en-US" sz="2000" dirty="0" smtClean="0"/>
              <a:t>Not as severe as with pneumococcal (“walking”)</a:t>
            </a:r>
            <a:endParaRPr lang="en-US" sz="2000" dirty="0"/>
          </a:p>
          <a:p>
            <a:pPr lvl="3">
              <a:spcBef>
                <a:spcPts val="600"/>
              </a:spcBef>
            </a:pPr>
            <a:r>
              <a:rPr lang="en-US" sz="2000" dirty="0"/>
              <a:t>Symptoms may last for weeks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Pathogen and virulence factors</a:t>
            </a:r>
          </a:p>
          <a:p>
            <a:pPr lvl="3">
              <a:spcBef>
                <a:spcPts val="600"/>
              </a:spcBef>
            </a:pPr>
            <a:r>
              <a:rPr lang="en-US" sz="2000" dirty="0"/>
              <a:t>Caused by </a:t>
            </a:r>
            <a:r>
              <a:rPr lang="en-US" sz="2000" i="1" dirty="0"/>
              <a:t>Mycoplasma </a:t>
            </a:r>
            <a:r>
              <a:rPr lang="en-US" sz="2000" i="1" dirty="0" smtClean="0"/>
              <a:t>pneumoniae</a:t>
            </a:r>
          </a:p>
          <a:p>
            <a:pPr lvl="4">
              <a:spcBef>
                <a:spcPts val="600"/>
              </a:spcBef>
            </a:pPr>
            <a:r>
              <a:rPr lang="en-US" sz="1800" dirty="0" smtClean="0"/>
              <a:t>Similar </a:t>
            </a:r>
            <a:r>
              <a:rPr lang="en-US" sz="1800" dirty="0" err="1" smtClean="0"/>
              <a:t>mycoplasmal</a:t>
            </a:r>
            <a:r>
              <a:rPr lang="en-US" sz="1800" dirty="0" smtClean="0"/>
              <a:t> species cause similar pneumonias in cows, sheep, birds</a:t>
            </a:r>
            <a:endParaRPr lang="en-US" sz="1800" dirty="0"/>
          </a:p>
          <a:p>
            <a:pPr lvl="3">
              <a:spcBef>
                <a:spcPts val="600"/>
              </a:spcBef>
            </a:pPr>
            <a:r>
              <a:rPr lang="en-US" sz="2000" dirty="0"/>
              <a:t>Virulence factors include an adhesion protein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Pathogenesis</a:t>
            </a:r>
          </a:p>
          <a:p>
            <a:pPr lvl="3">
              <a:spcBef>
                <a:spcPts val="600"/>
              </a:spcBef>
            </a:pPr>
            <a:r>
              <a:rPr lang="en-US" sz="2000" dirty="0"/>
              <a:t>Bacteria colonize and kill epithelial cells</a:t>
            </a:r>
          </a:p>
          <a:p>
            <a:pPr lvl="3">
              <a:spcBef>
                <a:spcPts val="600"/>
              </a:spcBef>
            </a:pPr>
            <a:r>
              <a:rPr lang="en-US" sz="2000" dirty="0"/>
              <a:t>Mucus buildup and colonization by other bacteria</a:t>
            </a:r>
          </a:p>
        </p:txBody>
      </p:sp>
    </p:spTree>
    <p:extLst>
      <p:ext uri="{BB962C8B-B14F-4D97-AF65-F5344CB8AC3E}">
        <p14:creationId xmlns:p14="http://schemas.microsoft.com/office/powerpoint/2010/main" val="23275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22.7  Pleomorphic forms of </a:t>
            </a:r>
            <a:r>
              <a:rPr lang="en-US" sz="1800" b="1" i="1" dirty="0"/>
              <a:t>Mycoplasma</a:t>
            </a:r>
            <a:r>
              <a:rPr lang="en-US" sz="1800" b="1" dirty="0"/>
              <a:t>.</a:t>
            </a:r>
          </a:p>
        </p:txBody>
      </p:sp>
      <p:pic>
        <p:nvPicPr>
          <p:cNvPr id="8194" name="Picture 2" descr="H:\55224 Bauman_MDBS5e_IRDVD\Working Files 55224\JPEGS 55224\Ch22\Ch22_Labeled\22_0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 bwMode="auto">
          <a:xfrm>
            <a:off x="304798" y="813821"/>
            <a:ext cx="8534401" cy="52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798" y="6023437"/>
            <a:ext cx="8024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single species has various cellular shapes.  How is it described?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3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990600"/>
            <a:ext cx="8688387" cy="5867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 smtClean="0"/>
              <a:t>Primary </a:t>
            </a:r>
            <a:r>
              <a:rPr lang="en-US" b="1" dirty="0"/>
              <a:t>atypical (</a:t>
            </a:r>
            <a:r>
              <a:rPr lang="en-US" b="1" dirty="0" err="1"/>
              <a:t>mycoplasmal</a:t>
            </a:r>
            <a:r>
              <a:rPr lang="en-US" b="1" dirty="0"/>
              <a:t>) pneumonia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Epidemiology</a:t>
            </a:r>
          </a:p>
          <a:p>
            <a:pPr lvl="2">
              <a:spcBef>
                <a:spcPts val="600"/>
              </a:spcBef>
            </a:pPr>
            <a:r>
              <a:rPr lang="en-US" sz="2100" dirty="0"/>
              <a:t>Bacteria spread by nasal secretions </a:t>
            </a:r>
          </a:p>
          <a:p>
            <a:pPr lvl="2">
              <a:spcBef>
                <a:spcPts val="600"/>
              </a:spcBef>
            </a:pPr>
            <a:r>
              <a:rPr lang="en-US" sz="2100" dirty="0"/>
              <a:t>Most common pneumonia in teenagers and young </a:t>
            </a:r>
            <a:r>
              <a:rPr lang="en-US" sz="2100" dirty="0" smtClean="0"/>
              <a:t>adults</a:t>
            </a:r>
          </a:p>
          <a:p>
            <a:pPr lvl="3">
              <a:spcBef>
                <a:spcPts val="600"/>
              </a:spcBef>
            </a:pPr>
            <a:r>
              <a:rPr lang="en-US" sz="2100" dirty="0" smtClean="0"/>
              <a:t>“I can still function well; I do not need to go to the hospital”</a:t>
            </a:r>
            <a:endParaRPr lang="en-US" sz="2100" dirty="0"/>
          </a:p>
          <a:p>
            <a:pPr lvl="1">
              <a:spcBef>
                <a:spcPts val="600"/>
              </a:spcBef>
            </a:pPr>
            <a:r>
              <a:rPr lang="en-US" dirty="0"/>
              <a:t>Diagnosis, treatment, and prevention</a:t>
            </a:r>
          </a:p>
          <a:p>
            <a:pPr lvl="2">
              <a:spcBef>
                <a:spcPts val="600"/>
              </a:spcBef>
            </a:pPr>
            <a:r>
              <a:rPr lang="en-US" sz="2100" dirty="0"/>
              <a:t>Difficult to diagnose</a:t>
            </a:r>
          </a:p>
          <a:p>
            <a:pPr lvl="2">
              <a:spcBef>
                <a:spcPts val="600"/>
              </a:spcBef>
            </a:pPr>
            <a:r>
              <a:rPr lang="en-US" sz="2100" dirty="0"/>
              <a:t>Treated with </a:t>
            </a:r>
            <a:r>
              <a:rPr lang="en-US" sz="2100" dirty="0" smtClean="0"/>
              <a:t>erythromycin, clarithromycin </a:t>
            </a:r>
            <a:r>
              <a:rPr lang="en-US" sz="2100" dirty="0"/>
              <a:t>or </a:t>
            </a:r>
            <a:r>
              <a:rPr lang="en-US" sz="2100" dirty="0" smtClean="0"/>
              <a:t>doxycycline (penicillin will fail because there is no peptidoglycan cell wall)</a:t>
            </a:r>
          </a:p>
          <a:p>
            <a:pPr lvl="3">
              <a:spcBef>
                <a:spcPts val="600"/>
              </a:spcBef>
            </a:pPr>
            <a:r>
              <a:rPr lang="en-US" sz="2100" dirty="0" smtClean="0"/>
              <a:t>These antibiotics are also used to treat penicillin-resistant pneumonia</a:t>
            </a:r>
            <a:endParaRPr lang="en-US" sz="2100" dirty="0"/>
          </a:p>
          <a:p>
            <a:pPr lvl="2">
              <a:spcBef>
                <a:spcPts val="600"/>
              </a:spcBef>
            </a:pPr>
            <a:r>
              <a:rPr lang="en-US" sz="2100" dirty="0"/>
              <a:t>Prevention difficult since infected individuals may be </a:t>
            </a:r>
            <a:r>
              <a:rPr lang="en-US" sz="2100" dirty="0" smtClean="0"/>
              <a:t>asymptomatic (called walking pneumonia due to mild symptoms)</a:t>
            </a:r>
          </a:p>
          <a:p>
            <a:pPr lvl="3">
              <a:spcBef>
                <a:spcPts val="600"/>
              </a:spcBef>
            </a:pPr>
            <a:r>
              <a:rPr lang="en-US" sz="2100" dirty="0" smtClean="0"/>
              <a:t>Recombinant vaccines are being developed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974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Structures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85800"/>
            <a:ext cx="8537575" cy="5892225"/>
          </a:xfrm>
        </p:spPr>
        <p:txBody>
          <a:bodyPr/>
          <a:lstStyle/>
          <a:p>
            <a:r>
              <a:rPr lang="en-US" b="1" dirty="0"/>
              <a:t>Structures of the Upper Respiratory System, Sinuses, and Ears</a:t>
            </a:r>
          </a:p>
          <a:p>
            <a:pPr lvl="1"/>
            <a:r>
              <a:rPr lang="en-US" dirty="0"/>
              <a:t>Components of the upper respiratory system</a:t>
            </a:r>
          </a:p>
          <a:p>
            <a:pPr lvl="2"/>
            <a:r>
              <a:rPr lang="en-US" dirty="0"/>
              <a:t>Nose</a:t>
            </a:r>
          </a:p>
          <a:p>
            <a:pPr lvl="2"/>
            <a:r>
              <a:rPr lang="en-US" dirty="0"/>
              <a:t>Nasal cavity</a:t>
            </a:r>
          </a:p>
          <a:p>
            <a:pPr lvl="2"/>
            <a:r>
              <a:rPr lang="en-US" dirty="0" smtClean="0"/>
              <a:t>Pharynx</a:t>
            </a:r>
          </a:p>
          <a:p>
            <a:pPr lvl="2"/>
            <a:r>
              <a:rPr lang="en-US" dirty="0" smtClean="0"/>
              <a:t>Uvula</a:t>
            </a:r>
          </a:p>
          <a:p>
            <a:pPr lvl="1"/>
            <a:r>
              <a:rPr lang="en-US" dirty="0" smtClean="0"/>
              <a:t>Note that the mouth is not included (many animals are not mouth-breathers)</a:t>
            </a:r>
          </a:p>
          <a:p>
            <a:pPr lvl="1"/>
            <a:r>
              <a:rPr lang="en-US" dirty="0" smtClean="0"/>
              <a:t>Sinuses, ears (and eyes) are added because they drain into the nasal cavity, but they are NOT part of the respiratory system</a:t>
            </a:r>
            <a:endParaRPr lang="en-US" dirty="0"/>
          </a:p>
          <a:p>
            <a:pPr lvl="1"/>
            <a:r>
              <a:rPr lang="en-US" dirty="0"/>
              <a:t>Various antimicrobial </a:t>
            </a:r>
            <a:r>
              <a:rPr lang="en-US" dirty="0" smtClean="0"/>
              <a:t>chemicals and </a:t>
            </a:r>
            <a:r>
              <a:rPr lang="en-US" dirty="0" err="1" smtClean="0"/>
              <a:t>biochemicals</a:t>
            </a:r>
            <a:endParaRPr lang="en-US" dirty="0" smtClean="0"/>
          </a:p>
          <a:p>
            <a:pPr lvl="2"/>
            <a:r>
              <a:rPr lang="en-US" dirty="0" smtClean="0"/>
              <a:t>Where are these released into?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60153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3832"/>
            <a:ext cx="8763000" cy="610796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b="1" dirty="0" err="1" smtClean="0"/>
              <a:t>Klebsiellar</a:t>
            </a:r>
            <a:r>
              <a:rPr lang="en-US" b="1" dirty="0" smtClean="0"/>
              <a:t> </a:t>
            </a:r>
            <a:r>
              <a:rPr lang="en-US" b="1" dirty="0"/>
              <a:t>pneumonia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Signs and symptoms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Pneumonia symptoms with </a:t>
            </a:r>
            <a:r>
              <a:rPr lang="en-US" sz="2100" u="sng" dirty="0" smtClean="0"/>
              <a:t>thick bloody </a:t>
            </a:r>
            <a:r>
              <a:rPr lang="en-US" sz="2100" u="sng" dirty="0"/>
              <a:t>sputum</a:t>
            </a:r>
            <a:r>
              <a:rPr lang="en-US" sz="2100" dirty="0"/>
              <a:t> and chills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Pathogen and virulence factors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Caused by </a:t>
            </a:r>
            <a:r>
              <a:rPr lang="en-US" sz="2100" i="1" dirty="0" err="1"/>
              <a:t>Klebsiella</a:t>
            </a:r>
            <a:r>
              <a:rPr lang="en-US" sz="2100" i="1" dirty="0"/>
              <a:t> </a:t>
            </a:r>
            <a:r>
              <a:rPr lang="en-US" sz="2100" i="1" dirty="0" smtClean="0"/>
              <a:t>pneumoniae</a:t>
            </a:r>
            <a:r>
              <a:rPr lang="en-US" sz="2100" dirty="0" smtClean="0"/>
              <a:t> – gram-negative</a:t>
            </a:r>
            <a:endParaRPr lang="en-US" sz="2100" dirty="0"/>
          </a:p>
          <a:p>
            <a:pPr lvl="2">
              <a:lnSpc>
                <a:spcPct val="95000"/>
              </a:lnSpc>
            </a:pPr>
            <a:r>
              <a:rPr lang="en-US" sz="2100" dirty="0"/>
              <a:t>Virulence factors include a capsule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Pathogenesis and epidemiology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Immunocompromised patients at greater risk for </a:t>
            </a:r>
            <a:r>
              <a:rPr lang="en-US" sz="2100" dirty="0" smtClean="0"/>
              <a:t>infection</a:t>
            </a:r>
          </a:p>
          <a:p>
            <a:pPr lvl="2">
              <a:lnSpc>
                <a:spcPct val="95000"/>
              </a:lnSpc>
            </a:pPr>
            <a:r>
              <a:rPr lang="en-US" sz="2100" dirty="0" smtClean="0"/>
              <a:t>(elderly, children, AIDS patients)</a:t>
            </a:r>
            <a:endParaRPr lang="en-US" sz="2100" dirty="0"/>
          </a:p>
          <a:p>
            <a:pPr lvl="1">
              <a:lnSpc>
                <a:spcPct val="95000"/>
              </a:lnSpc>
            </a:pPr>
            <a:r>
              <a:rPr lang="en-US" dirty="0"/>
              <a:t>Diagnosis, treatment, and prevention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Diagnosed by identifying </a:t>
            </a:r>
            <a:r>
              <a:rPr lang="en-US" sz="2100" i="1" dirty="0" err="1"/>
              <a:t>Klebsiella</a:t>
            </a:r>
            <a:r>
              <a:rPr lang="en-US" sz="2100" dirty="0"/>
              <a:t> in sputum samples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Treated with </a:t>
            </a:r>
            <a:r>
              <a:rPr lang="en-US" sz="2100" dirty="0" smtClean="0"/>
              <a:t>antimicrobials</a:t>
            </a:r>
          </a:p>
          <a:p>
            <a:pPr lvl="3">
              <a:lnSpc>
                <a:spcPct val="95000"/>
              </a:lnSpc>
            </a:pPr>
            <a:r>
              <a:rPr lang="en-US" sz="2000" dirty="0" smtClean="0"/>
              <a:t>MDR </a:t>
            </a:r>
            <a:r>
              <a:rPr lang="en-US" sz="2000" i="1" dirty="0" err="1" smtClean="0"/>
              <a:t>Klebsiella</a:t>
            </a:r>
            <a:r>
              <a:rPr lang="en-US" sz="2000" dirty="0" smtClean="0"/>
              <a:t> can have up to 50% mortality rate</a:t>
            </a:r>
            <a:endParaRPr lang="en-US" sz="2000" dirty="0"/>
          </a:p>
          <a:p>
            <a:pPr lvl="2">
              <a:lnSpc>
                <a:spcPct val="95000"/>
              </a:lnSpc>
            </a:pPr>
            <a:r>
              <a:rPr lang="en-US" sz="2100" dirty="0"/>
              <a:t>Prevention involves good aseptic technique by health care </a:t>
            </a:r>
            <a:r>
              <a:rPr lang="en-US" sz="2100" dirty="0" smtClean="0"/>
              <a:t>workers</a:t>
            </a:r>
          </a:p>
          <a:p>
            <a:pPr lvl="2">
              <a:lnSpc>
                <a:spcPct val="95000"/>
              </a:lnSpc>
            </a:pPr>
            <a:r>
              <a:rPr lang="en-US" sz="2100" dirty="0" smtClean="0"/>
              <a:t>Vaccine based on outer membrane under development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397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22.8  The prominent capsule of </a:t>
            </a:r>
            <a:r>
              <a:rPr lang="en-US" sz="1800" b="1" i="1" dirty="0" err="1"/>
              <a:t>Klebsiella</a:t>
            </a:r>
            <a:r>
              <a:rPr lang="en-US" sz="1800" b="1" i="1" dirty="0"/>
              <a:t> pneumoniae</a:t>
            </a:r>
            <a:r>
              <a:rPr lang="en-US" sz="1800" b="1" dirty="0"/>
              <a:t>.</a:t>
            </a:r>
          </a:p>
        </p:txBody>
      </p:sp>
      <p:pic>
        <p:nvPicPr>
          <p:cNvPr id="9218" name="Picture 2" descr="H:\55224 Bauman_MDBS5e_IRDVD\Working Files 55224\JPEGS 55224\Ch22\Ch22_Labeled\22_08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"/>
          <a:stretch/>
        </p:blipFill>
        <p:spPr bwMode="auto">
          <a:xfrm>
            <a:off x="188069" y="839787"/>
            <a:ext cx="8767861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018212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type of stain allows one to “visualize” capsules?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14301" y="914400"/>
            <a:ext cx="8915400" cy="4038600"/>
          </a:xfrm>
        </p:spPr>
        <p:txBody>
          <a:bodyPr/>
          <a:lstStyle/>
          <a:p>
            <a:r>
              <a:rPr lang="en-US" sz="3200" b="1" dirty="0" smtClean="0"/>
              <a:t>Other </a:t>
            </a:r>
            <a:r>
              <a:rPr lang="en-US" sz="3200" b="1" dirty="0"/>
              <a:t>bacterial pneumonias</a:t>
            </a:r>
          </a:p>
          <a:p>
            <a:pPr lvl="1"/>
            <a:r>
              <a:rPr lang="en-US" i="1" dirty="0" err="1"/>
              <a:t>Haemophilus</a:t>
            </a:r>
            <a:r>
              <a:rPr lang="en-US" i="1" dirty="0"/>
              <a:t> </a:t>
            </a:r>
            <a:r>
              <a:rPr lang="en-US" i="1" dirty="0" err="1"/>
              <a:t>influenzae</a:t>
            </a:r>
            <a:r>
              <a:rPr lang="en-US" dirty="0"/>
              <a:t> and </a:t>
            </a:r>
            <a:r>
              <a:rPr lang="en-US" i="1" dirty="0"/>
              <a:t>Staphylococcus aureus</a:t>
            </a:r>
          </a:p>
          <a:p>
            <a:pPr lvl="2"/>
            <a:r>
              <a:rPr lang="en-US" dirty="0"/>
              <a:t>Disease similar to pneumococcal </a:t>
            </a:r>
            <a:r>
              <a:rPr lang="en-US" dirty="0" smtClean="0"/>
              <a:t>pneumonia</a:t>
            </a:r>
          </a:p>
          <a:p>
            <a:pPr lvl="2"/>
            <a:r>
              <a:rPr lang="en-US" dirty="0" smtClean="0"/>
              <a:t>Hib vaccine prevents most common </a:t>
            </a:r>
            <a:r>
              <a:rPr lang="en-US" i="1" dirty="0" err="1"/>
              <a:t>H</a:t>
            </a:r>
            <a:r>
              <a:rPr lang="en-US" i="1" dirty="0" err="1" smtClean="0"/>
              <a:t>aemophilus</a:t>
            </a:r>
            <a:r>
              <a:rPr lang="en-US" dirty="0" smtClean="0"/>
              <a:t> diseases</a:t>
            </a:r>
          </a:p>
          <a:p>
            <a:pPr lvl="3"/>
            <a:r>
              <a:rPr lang="en-US" dirty="0" smtClean="0"/>
              <a:t>epiglottitis, pneumonia, pharyngitis, meningitis, otitis media </a:t>
            </a:r>
            <a:endParaRPr lang="en-US" dirty="0"/>
          </a:p>
          <a:p>
            <a:pPr lvl="1"/>
            <a:r>
              <a:rPr lang="en-US" i="1" dirty="0"/>
              <a:t>Yersinia </a:t>
            </a:r>
            <a:r>
              <a:rPr lang="en-US" i="1" dirty="0" err="1"/>
              <a:t>pestis</a:t>
            </a:r>
            <a:r>
              <a:rPr lang="en-US" i="1" dirty="0"/>
              <a:t> </a:t>
            </a:r>
          </a:p>
          <a:p>
            <a:pPr lvl="2"/>
            <a:r>
              <a:rPr lang="en-US" dirty="0"/>
              <a:t>Causes pneumonia, called pneumonic </a:t>
            </a:r>
            <a:r>
              <a:rPr lang="en-US" dirty="0" smtClean="0"/>
              <a:t>plague</a:t>
            </a:r>
          </a:p>
          <a:p>
            <a:pPr lvl="2"/>
            <a:r>
              <a:rPr lang="en-US" dirty="0" smtClean="0"/>
              <a:t>Zoonotic - most common in sub-Saharan Africa/Madagascar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Other bacterial pneumonias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7851775" cy="5027612"/>
          </a:xfrm>
        </p:spPr>
        <p:txBody>
          <a:bodyPr/>
          <a:lstStyle/>
          <a:p>
            <a:r>
              <a:rPr lang="en-US" b="1" dirty="0" smtClean="0"/>
              <a:t>Legionnaires’ </a:t>
            </a:r>
            <a:r>
              <a:rPr lang="en-US" b="1" dirty="0"/>
              <a:t>Disease</a:t>
            </a:r>
          </a:p>
          <a:p>
            <a:pPr lvl="1"/>
            <a:r>
              <a:rPr lang="en-US" dirty="0" smtClean="0"/>
              <a:t>Found in Disneyland in California </a:t>
            </a:r>
            <a:r>
              <a:rPr lang="en-US" smtClean="0"/>
              <a:t>two</a:t>
            </a:r>
            <a:r>
              <a:rPr lang="en-US" smtClean="0"/>
              <a:t> years ago</a:t>
            </a:r>
            <a:endParaRPr lang="en-US" dirty="0" smtClean="0"/>
          </a:p>
          <a:p>
            <a:pPr lvl="1"/>
            <a:r>
              <a:rPr lang="en-US" dirty="0" smtClean="0"/>
              <a:t>Signs </a:t>
            </a:r>
            <a:r>
              <a:rPr lang="en-US" dirty="0"/>
              <a:t>and symptoms</a:t>
            </a:r>
          </a:p>
          <a:p>
            <a:pPr lvl="2"/>
            <a:r>
              <a:rPr lang="en-US" dirty="0"/>
              <a:t>Typical pneumonia symptoms</a:t>
            </a:r>
          </a:p>
          <a:p>
            <a:pPr lvl="3"/>
            <a:r>
              <a:rPr lang="en-US" dirty="0"/>
              <a:t>Pulmonary function can rapidly </a:t>
            </a:r>
            <a:r>
              <a:rPr lang="en-US" dirty="0" smtClean="0"/>
              <a:t>decrease</a:t>
            </a:r>
          </a:p>
          <a:p>
            <a:pPr lvl="3"/>
            <a:r>
              <a:rPr lang="en-US" dirty="0" smtClean="0"/>
              <a:t>Complications of neural and kidney functions can happen</a:t>
            </a:r>
            <a:endParaRPr lang="en-US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Most cases caused by </a:t>
            </a:r>
            <a:r>
              <a:rPr lang="en-US" i="1" dirty="0"/>
              <a:t>Legionella </a:t>
            </a:r>
            <a:r>
              <a:rPr lang="en-US" i="1" dirty="0" err="1"/>
              <a:t>pneumophila</a:t>
            </a:r>
            <a:endParaRPr lang="en-US" i="1" dirty="0"/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i="1" dirty="0"/>
              <a:t>L. </a:t>
            </a:r>
            <a:r>
              <a:rPr lang="en-US" i="1" dirty="0" err="1"/>
              <a:t>pneumophila</a:t>
            </a:r>
            <a:r>
              <a:rPr lang="en-US" dirty="0"/>
              <a:t> lives in and kills human cells </a:t>
            </a:r>
          </a:p>
          <a:p>
            <a:pPr lvl="3"/>
            <a:r>
              <a:rPr lang="en-US" dirty="0"/>
              <a:t>Causes tissue damage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4237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22.9  </a:t>
            </a:r>
            <a:r>
              <a:rPr lang="en-US" sz="1800" b="1" i="1" dirty="0"/>
              <a:t>Legionella </a:t>
            </a:r>
            <a:r>
              <a:rPr lang="en-US" sz="1800" b="1" i="1" dirty="0" err="1"/>
              <a:t>pneumophila</a:t>
            </a:r>
            <a:r>
              <a:rPr lang="en-US" sz="1800" b="1" dirty="0"/>
              <a:t> growing on buffered charcoal yeast extract agar.</a:t>
            </a:r>
          </a:p>
        </p:txBody>
      </p:sp>
      <p:pic>
        <p:nvPicPr>
          <p:cNvPr id="10242" name="Picture 2" descr="H:\55224 Bauman_MDBS5e_IRDVD\Working Files 55224\JPEGS 55224\Ch22\Ch22_Labeled\22_09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3" y="761999"/>
            <a:ext cx="5613374" cy="55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Legionnaires’ Disease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7851775" cy="5562600"/>
          </a:xfrm>
        </p:spPr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  <a:p>
            <a:pPr lvl="1"/>
            <a:r>
              <a:rPr lang="en-US" i="1" dirty="0"/>
              <a:t>Legionella</a:t>
            </a:r>
            <a:r>
              <a:rPr lang="en-US" dirty="0"/>
              <a:t> survives in domestic water sources</a:t>
            </a:r>
          </a:p>
          <a:p>
            <a:pPr lvl="1"/>
            <a:r>
              <a:rPr lang="en-US" dirty="0"/>
              <a:t>The elderly, </a:t>
            </a:r>
            <a:r>
              <a:rPr lang="en-US" dirty="0" smtClean="0"/>
              <a:t>smokers (b/c chronic lung damage), </a:t>
            </a:r>
            <a:r>
              <a:rPr lang="en-US" dirty="0"/>
              <a:t>and immunocompromised individuals are at increased risk for infection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Diagnosed with fluorescent antibody staining or serology</a:t>
            </a:r>
          </a:p>
          <a:p>
            <a:pPr lvl="1"/>
            <a:r>
              <a:rPr lang="en-US" dirty="0"/>
              <a:t>Quinolones or macrolides are the preferred treatment</a:t>
            </a:r>
          </a:p>
          <a:p>
            <a:pPr lvl="1"/>
            <a:r>
              <a:rPr lang="en-US" dirty="0" smtClean="0"/>
              <a:t>Controlled in public </a:t>
            </a:r>
            <a:r>
              <a:rPr lang="en-US" dirty="0"/>
              <a:t>by reducing bacterial presence in </a:t>
            </a:r>
            <a:r>
              <a:rPr lang="en-US" dirty="0" smtClean="0"/>
              <a:t>water – sanitizers; periodic high-level antimicrobial treatments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Other bacterial pneumonias</a:t>
            </a:r>
            <a:endParaRPr lang="en-US" sz="40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689975" cy="16002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Tuberculosis</a:t>
            </a:r>
          </a:p>
          <a:p>
            <a:pPr lvl="1"/>
            <a:r>
              <a:rPr lang="en-US" sz="2000" dirty="0"/>
              <a:t>The leading disease killer in the </a:t>
            </a:r>
            <a:r>
              <a:rPr lang="en-US" sz="2000" dirty="0" smtClean="0"/>
              <a:t>world outside the USA</a:t>
            </a:r>
            <a:endParaRPr lang="en-US" sz="2000" dirty="0"/>
          </a:p>
          <a:p>
            <a:pPr lvl="1"/>
            <a:r>
              <a:rPr lang="en-US" sz="2000" dirty="0"/>
              <a:t>Incidence has declined in the industrialized </a:t>
            </a:r>
            <a:r>
              <a:rPr lang="en-US" sz="2000" dirty="0" smtClean="0"/>
              <a:t>world</a:t>
            </a:r>
          </a:p>
          <a:p>
            <a:pPr lvl="1"/>
            <a:r>
              <a:rPr lang="en-US" sz="2000" dirty="0" smtClean="0"/>
              <a:t>Map below as of 2016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25908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Other bacterial pneumonias</a:t>
            </a:r>
            <a:endParaRPr lang="en-US" sz="40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689975" cy="53340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Tuberculosis</a:t>
            </a:r>
          </a:p>
          <a:p>
            <a:pPr lvl="1"/>
            <a:r>
              <a:rPr lang="en-US" dirty="0" smtClean="0"/>
              <a:t>Signs </a:t>
            </a:r>
            <a:r>
              <a:rPr lang="en-US" dirty="0"/>
              <a:t>and symptoms</a:t>
            </a:r>
          </a:p>
          <a:p>
            <a:pPr lvl="2"/>
            <a:r>
              <a:rPr lang="en-US" sz="2400" dirty="0"/>
              <a:t>Initially limited to minor cough and mild fever</a:t>
            </a:r>
          </a:p>
          <a:p>
            <a:pPr lvl="3"/>
            <a:r>
              <a:rPr lang="en-US" sz="2400" dirty="0"/>
              <a:t>Symptoms are not always </a:t>
            </a:r>
            <a:r>
              <a:rPr lang="en-US" sz="2400" dirty="0" smtClean="0"/>
              <a:t>apparent</a:t>
            </a:r>
          </a:p>
          <a:p>
            <a:pPr lvl="3"/>
            <a:r>
              <a:rPr lang="en-US" sz="2400" dirty="0" smtClean="0"/>
              <a:t>Many can “stop” the disease at this stage</a:t>
            </a:r>
            <a:endParaRPr lang="en-US" sz="2400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sz="2400" dirty="0"/>
              <a:t>Caused by </a:t>
            </a:r>
            <a:r>
              <a:rPr lang="en-US" sz="2400" i="1" dirty="0"/>
              <a:t>Mycobacterium tuberculosis</a:t>
            </a:r>
          </a:p>
          <a:p>
            <a:pPr lvl="2"/>
            <a:r>
              <a:rPr lang="en-US" sz="2400" dirty="0"/>
              <a:t>Presence of mycolic acid gives bacteria unique features </a:t>
            </a:r>
          </a:p>
          <a:p>
            <a:pPr lvl="3"/>
            <a:r>
              <a:rPr lang="en-US" sz="2400" dirty="0"/>
              <a:t>Slow </a:t>
            </a:r>
            <a:r>
              <a:rPr lang="en-US" sz="2400" dirty="0" smtClean="0"/>
              <a:t>and intracellular (in endosomes) growth </a:t>
            </a:r>
            <a:endParaRPr lang="en-US" sz="2400" dirty="0"/>
          </a:p>
          <a:p>
            <a:pPr lvl="3"/>
            <a:r>
              <a:rPr lang="en-US" sz="2400" dirty="0"/>
              <a:t>Protection </a:t>
            </a:r>
            <a:r>
              <a:rPr lang="en-US" sz="2400" dirty="0" smtClean="0"/>
              <a:t>from </a:t>
            </a:r>
            <a:r>
              <a:rPr lang="en-US" sz="2400" dirty="0"/>
              <a:t>phagocytic lysis</a:t>
            </a:r>
          </a:p>
          <a:p>
            <a:pPr lvl="3"/>
            <a:r>
              <a:rPr lang="en-US" sz="2400" dirty="0" smtClean="0"/>
              <a:t>Enhanced viability in aerosol droplets</a:t>
            </a:r>
            <a:endParaRPr lang="en-US" sz="2400" dirty="0"/>
          </a:p>
          <a:p>
            <a:pPr lvl="3"/>
            <a:r>
              <a:rPr lang="en-US" sz="2400" dirty="0"/>
              <a:t>Resistance to many antimicrobial drugs</a:t>
            </a:r>
          </a:p>
        </p:txBody>
      </p:sp>
    </p:spTree>
    <p:extLst>
      <p:ext uri="{BB962C8B-B14F-4D97-AF65-F5344CB8AC3E}">
        <p14:creationId xmlns:p14="http://schemas.microsoft.com/office/powerpoint/2010/main" val="23009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Tuberculosis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" y="814939"/>
            <a:ext cx="4648199" cy="1547261"/>
          </a:xfrm>
        </p:spPr>
        <p:txBody>
          <a:bodyPr/>
          <a:lstStyle/>
          <a:p>
            <a:r>
              <a:rPr lang="en-US" dirty="0" smtClean="0"/>
              <a:t>Pathogenesis</a:t>
            </a:r>
            <a:endParaRPr lang="en-US" dirty="0"/>
          </a:p>
          <a:p>
            <a:pPr lvl="1"/>
            <a:r>
              <a:rPr lang="en-US" dirty="0"/>
              <a:t>Spread via inhalation of respiratory </a:t>
            </a:r>
            <a:r>
              <a:rPr lang="en-US" dirty="0" smtClean="0"/>
              <a:t>drops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29000"/>
            <a:ext cx="5943600" cy="3334215"/>
          </a:xfrm>
          <a:prstGeom prst="rect">
            <a:avLst/>
          </a:prstGeom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3962400" y="914400"/>
            <a:ext cx="4648199" cy="216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400" kern="0" dirty="0" smtClean="0"/>
              <a:t>Three stages of tuberculosis</a:t>
            </a:r>
          </a:p>
          <a:p>
            <a:pPr lvl="1" eaLnBrk="1" hangingPunct="1"/>
            <a:r>
              <a:rPr lang="en-US" sz="2000" kern="0" dirty="0" smtClean="0"/>
              <a:t>Primary tuberculosis – single tubercle in single/few alveolus</a:t>
            </a:r>
          </a:p>
          <a:p>
            <a:pPr lvl="1" eaLnBrk="1" hangingPunct="1"/>
            <a:r>
              <a:rPr lang="en-US" sz="2000" kern="0" dirty="0" smtClean="0"/>
              <a:t>Secondary tuberculosis - lobar</a:t>
            </a:r>
          </a:p>
          <a:p>
            <a:pPr lvl="1" eaLnBrk="1" hangingPunct="1"/>
            <a:r>
              <a:rPr lang="en-US" sz="2000" kern="0" dirty="0" smtClean="0"/>
              <a:t>Disseminated tuberculosis – through lung</a:t>
            </a:r>
            <a:endParaRPr lang="en-US" sz="20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3257550" cy="12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>
                <a:solidFill>
                  <a:srgbClr val="333399"/>
                </a:solidFill>
              </a:rPr>
              <a:t>Disease in Depth: </a:t>
            </a:r>
            <a:r>
              <a:rPr lang="en-US" sz="2800" b="1" dirty="0" smtClean="0">
                <a:solidFill>
                  <a:srgbClr val="333399"/>
                </a:solidFill>
              </a:rPr>
              <a:t>Tuberculosis: </a:t>
            </a:r>
            <a:r>
              <a:rPr lang="en-US" sz="2800" b="1" dirty="0">
                <a:solidFill>
                  <a:srgbClr val="333399"/>
                </a:solidFill>
              </a:rPr>
              <a:t>Pathogenesis</a:t>
            </a:r>
          </a:p>
        </p:txBody>
      </p:sp>
      <p:pic>
        <p:nvPicPr>
          <p:cNvPr id="3" name="Picture 2" descr="22_Pg686_UnFigure_c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"/>
          <a:stretch/>
        </p:blipFill>
        <p:spPr>
          <a:xfrm>
            <a:off x="228601" y="914400"/>
            <a:ext cx="4343400" cy="2787770"/>
          </a:xfrm>
          <a:prstGeom prst="rect">
            <a:avLst/>
          </a:prstGeom>
        </p:spPr>
      </p:pic>
      <p:pic>
        <p:nvPicPr>
          <p:cNvPr id="5" name="Picture 4" descr="22_Pg687_UnFigure_c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>
          <a:xfrm>
            <a:off x="3810000" y="3276600"/>
            <a:ext cx="5257800" cy="33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Structures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2" y="1068388"/>
            <a:ext cx="8537575" cy="5180012"/>
          </a:xfrm>
        </p:spPr>
        <p:txBody>
          <a:bodyPr/>
          <a:lstStyle/>
          <a:p>
            <a:r>
              <a:rPr lang="en-US" b="1" dirty="0"/>
              <a:t>Structures of the Lower Respiratory System</a:t>
            </a:r>
          </a:p>
          <a:p>
            <a:pPr lvl="1"/>
            <a:r>
              <a:rPr lang="en-US" dirty="0"/>
              <a:t>Components of the lower respiratory system</a:t>
            </a:r>
          </a:p>
          <a:p>
            <a:pPr lvl="2"/>
            <a:r>
              <a:rPr lang="en-US" dirty="0"/>
              <a:t>Larynx</a:t>
            </a:r>
          </a:p>
          <a:p>
            <a:pPr lvl="2"/>
            <a:r>
              <a:rPr lang="en-US" dirty="0"/>
              <a:t>Trachea</a:t>
            </a:r>
          </a:p>
          <a:p>
            <a:pPr lvl="2"/>
            <a:r>
              <a:rPr lang="en-US" dirty="0"/>
              <a:t>Bronchi </a:t>
            </a:r>
          </a:p>
          <a:p>
            <a:pPr lvl="2"/>
            <a:r>
              <a:rPr lang="en-US" dirty="0"/>
              <a:t>Alveoli</a:t>
            </a:r>
          </a:p>
          <a:p>
            <a:pPr lvl="2"/>
            <a:r>
              <a:rPr lang="en-US" dirty="0"/>
              <a:t>Diaphragm</a:t>
            </a:r>
          </a:p>
          <a:p>
            <a:pPr lvl="2"/>
            <a:r>
              <a:rPr lang="en-US" dirty="0"/>
              <a:t>Various protective components</a:t>
            </a:r>
          </a:p>
          <a:p>
            <a:pPr lvl="3"/>
            <a:r>
              <a:rPr lang="en-US" dirty="0"/>
              <a:t>Ciliated mucous membrane, alveolar macrophages, and secretory antibodies</a:t>
            </a:r>
          </a:p>
        </p:txBody>
      </p:sp>
    </p:spTree>
    <p:extLst>
      <p:ext uri="{BB962C8B-B14F-4D97-AF65-F5344CB8AC3E}">
        <p14:creationId xmlns:p14="http://schemas.microsoft.com/office/powerpoint/2010/main" val="41230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28600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Disease in Depth: </a:t>
            </a:r>
            <a:r>
              <a:rPr lang="en-US" sz="1800" b="1" dirty="0" smtClean="0">
                <a:solidFill>
                  <a:srgbClr val="333399"/>
                </a:solidFill>
              </a:rPr>
              <a:t>Tuberculosis: </a:t>
            </a:r>
            <a:r>
              <a:rPr lang="en-US" sz="1800" b="1" dirty="0">
                <a:solidFill>
                  <a:srgbClr val="333399"/>
                </a:solidFill>
              </a:rPr>
              <a:t>Pathogenesis</a:t>
            </a:r>
          </a:p>
        </p:txBody>
      </p:sp>
      <p:pic>
        <p:nvPicPr>
          <p:cNvPr id="6" name="Picture 3" descr="figure_22_09_unlabel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"/>
          <a:stretch/>
        </p:blipFill>
        <p:spPr bwMode="auto">
          <a:xfrm>
            <a:off x="76200" y="533400"/>
            <a:ext cx="9067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9"/>
            <a:ext cx="9144000" cy="671512"/>
          </a:xfrm>
        </p:spPr>
        <p:txBody>
          <a:bodyPr/>
          <a:lstStyle/>
          <a:p>
            <a:r>
              <a:rPr lang="en-US" sz="4400" b="1" dirty="0"/>
              <a:t>Tuberculosis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828263"/>
            <a:ext cx="8763000" cy="5943600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dirty="0" smtClean="0"/>
              <a:t>Epidemiology</a:t>
            </a:r>
            <a:endParaRPr lang="en-US" dirty="0"/>
          </a:p>
          <a:p>
            <a:pPr lvl="2"/>
            <a:r>
              <a:rPr lang="en-US" dirty="0"/>
              <a:t>One-third of the </a:t>
            </a:r>
            <a:r>
              <a:rPr lang="en-US" dirty="0" smtClean="0"/>
              <a:t>world’s </a:t>
            </a:r>
            <a:r>
              <a:rPr lang="en-US" dirty="0"/>
              <a:t>population is </a:t>
            </a:r>
            <a:r>
              <a:rPr lang="en-US" dirty="0" smtClean="0"/>
              <a:t>infected</a:t>
            </a:r>
          </a:p>
          <a:p>
            <a:pPr lvl="3"/>
            <a:r>
              <a:rPr lang="en-US" dirty="0" smtClean="0"/>
              <a:t>Most are noncontagious – body stops it at primary stage</a:t>
            </a:r>
            <a:endParaRPr lang="en-US" dirty="0"/>
          </a:p>
          <a:p>
            <a:pPr lvl="2"/>
            <a:r>
              <a:rPr lang="en-US" dirty="0"/>
              <a:t>Most deaths occur in Asia and </a:t>
            </a:r>
            <a:r>
              <a:rPr lang="en-US" dirty="0" smtClean="0"/>
              <a:t>Africa</a:t>
            </a:r>
          </a:p>
          <a:p>
            <a:pPr lvl="2"/>
            <a:r>
              <a:rPr lang="en-US" dirty="0" smtClean="0"/>
              <a:t>Leading killer of HIV+ and AIDS individuals outside USA</a:t>
            </a:r>
          </a:p>
          <a:p>
            <a:pPr lvl="3"/>
            <a:r>
              <a:rPr lang="en-US" dirty="0" smtClean="0"/>
              <a:t>Easily reactivated due to immunodeficiency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Tuberculin skin test identifies exposure to tuberculosis</a:t>
            </a:r>
          </a:p>
          <a:p>
            <a:pPr lvl="2"/>
            <a:r>
              <a:rPr lang="en-US" dirty="0"/>
              <a:t>Chest X-ray images can identify tubercles in the </a:t>
            </a:r>
            <a:r>
              <a:rPr lang="en-US" dirty="0" smtClean="0"/>
              <a:t>lungs</a:t>
            </a:r>
          </a:p>
          <a:p>
            <a:pPr lvl="3"/>
            <a:r>
              <a:rPr lang="en-US" sz="2000" dirty="0" smtClean="0"/>
              <a:t>Done for those vaccinated or infected, that will test positive with tuberculin test</a:t>
            </a:r>
            <a:endParaRPr lang="en-US" sz="2000" dirty="0"/>
          </a:p>
          <a:p>
            <a:pPr lvl="2"/>
            <a:r>
              <a:rPr lang="en-US" dirty="0"/>
              <a:t>Treatment requires combination of </a:t>
            </a:r>
            <a:r>
              <a:rPr lang="en-US" dirty="0" smtClean="0"/>
              <a:t>drugs, treatment for up to a year (2 weeks to become noncontagious)</a:t>
            </a:r>
            <a:endParaRPr lang="en-US" dirty="0"/>
          </a:p>
          <a:p>
            <a:pPr lvl="2"/>
            <a:r>
              <a:rPr lang="en-US" dirty="0"/>
              <a:t>Drug-resistant strains of </a:t>
            </a:r>
            <a:r>
              <a:rPr lang="en-US" i="1" dirty="0"/>
              <a:t>M. tuberculosis</a:t>
            </a:r>
            <a:r>
              <a:rPr lang="en-US" dirty="0"/>
              <a:t> have emerged</a:t>
            </a:r>
          </a:p>
          <a:p>
            <a:pPr lvl="2"/>
            <a:r>
              <a:rPr lang="en-US" dirty="0"/>
              <a:t>BCG vaccine is available where tuberculosis is common</a:t>
            </a:r>
          </a:p>
        </p:txBody>
      </p:sp>
    </p:spTree>
    <p:extLst>
      <p:ext uri="{BB962C8B-B14F-4D97-AF65-F5344CB8AC3E}">
        <p14:creationId xmlns:p14="http://schemas.microsoft.com/office/powerpoint/2010/main" val="2772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</a:t>
            </a:r>
            <a:r>
              <a:rPr lang="en-US" sz="1800" b="1" dirty="0">
                <a:solidFill>
                  <a:srgbClr val="333399"/>
                </a:solidFill>
              </a:rPr>
              <a:t>at a Glance: Diagnosis of tuberculosis—overview.</a:t>
            </a:r>
          </a:p>
        </p:txBody>
      </p:sp>
      <p:pic>
        <p:nvPicPr>
          <p:cNvPr id="2" name="Picture 1" descr="22_Pg687_UnFigure_g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1308602" y="1066800"/>
            <a:ext cx="6526796" cy="52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39700" y="189419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Other forms of Tuberculosis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139700" y="914400"/>
            <a:ext cx="8775700" cy="5210175"/>
          </a:xfrm>
        </p:spPr>
        <p:txBody>
          <a:bodyPr lIns="91440" tIns="45720" rIns="91440" bIns="45720"/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Mycobacterium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bovis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en-US" dirty="0">
                <a:latin typeface="Arial" pitchFamily="34" charset="0"/>
                <a:cs typeface="Arial" pitchFamily="34" charset="0"/>
              </a:rPr>
              <a:t>1% U.S.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cases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Transmitted from cows to humans, not human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human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common among farmers, especially immunocompromised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M.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avium-intracellulare</a:t>
            </a:r>
            <a:r>
              <a:rPr lang="en-US" dirty="0">
                <a:latin typeface="Arial" pitchFamily="34" charset="0"/>
                <a:cs typeface="Arial" pitchFamily="34" charset="0"/>
              </a:rPr>
              <a:t> complex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(MAC) is opportunistic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Transmitted from birds (poultry, pigeons)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Seen only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immunodeficient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individuals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infects </a:t>
            </a:r>
            <a:r>
              <a:rPr lang="en-US" dirty="0">
                <a:latin typeface="Arial" pitchFamily="34" charset="0"/>
                <a:cs typeface="Arial" pitchFamily="34" charset="0"/>
              </a:rPr>
              <a:t>people with late-stage HIV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infection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other chronic medical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0142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167706"/>
            <a:ext cx="8385175" cy="5309294"/>
          </a:xfrm>
        </p:spPr>
        <p:txBody>
          <a:bodyPr/>
          <a:lstStyle/>
          <a:p>
            <a:r>
              <a:rPr lang="en-US" b="1" dirty="0"/>
              <a:t>Pertussis (Whooping Cough)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Initially </a:t>
            </a:r>
            <a:r>
              <a:rPr lang="en-US" dirty="0" smtClean="0"/>
              <a:t>cold-like</a:t>
            </a:r>
            <a:r>
              <a:rPr lang="en-US" dirty="0"/>
              <a:t>, then characteristic cough develops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i="1" dirty="0"/>
              <a:t>Bordetella pertussis</a:t>
            </a:r>
            <a:r>
              <a:rPr lang="en-US" dirty="0"/>
              <a:t> is the causative agent</a:t>
            </a:r>
          </a:p>
          <a:p>
            <a:pPr lvl="2"/>
            <a:r>
              <a:rPr lang="en-US" dirty="0"/>
              <a:t>Produces numerous virulence factors</a:t>
            </a:r>
          </a:p>
          <a:p>
            <a:pPr lvl="3"/>
            <a:r>
              <a:rPr lang="en-US" dirty="0"/>
              <a:t>Includes adhesins and several </a:t>
            </a:r>
            <a:r>
              <a:rPr lang="en-US" dirty="0" smtClean="0"/>
              <a:t>toxins producing increased mucus and </a:t>
            </a:r>
            <a:r>
              <a:rPr lang="en-US" dirty="0" err="1" smtClean="0"/>
              <a:t>bronchioconstriction</a:t>
            </a:r>
            <a:endParaRPr lang="en-US" dirty="0"/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Pertussis progresses through four phases </a:t>
            </a:r>
          </a:p>
          <a:p>
            <a:pPr lvl="3"/>
            <a:r>
              <a:rPr lang="en-US" dirty="0"/>
              <a:t>Incubation, </a:t>
            </a:r>
            <a:r>
              <a:rPr lang="en-US" dirty="0" smtClean="0"/>
              <a:t>catarrhal (common cold), paroxysmal (violent cough for weeks), </a:t>
            </a:r>
            <a:r>
              <a:rPr lang="en-US" dirty="0"/>
              <a:t>and </a:t>
            </a:r>
            <a:r>
              <a:rPr lang="en-US" dirty="0" smtClean="0"/>
              <a:t>convalescent (body healing)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Pertussis (Whooping Cough)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5175" cy="4799012"/>
          </a:xfrm>
        </p:spPr>
        <p:txBody>
          <a:bodyPr/>
          <a:lstStyle/>
          <a:p>
            <a:r>
              <a:rPr lang="en-US" b="1" dirty="0"/>
              <a:t>Pertussis (Whooping Cough)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Highly contagious</a:t>
            </a:r>
          </a:p>
          <a:p>
            <a:pPr lvl="2"/>
            <a:r>
              <a:rPr lang="en-US" dirty="0"/>
              <a:t>Bacteria spread through airborne droplets</a:t>
            </a:r>
          </a:p>
          <a:p>
            <a:pPr lvl="2"/>
            <a:r>
              <a:rPr lang="en-US" dirty="0"/>
              <a:t>Bacteria do not survive long outside the </a:t>
            </a:r>
            <a:r>
              <a:rPr lang="en-US" dirty="0" smtClean="0"/>
              <a:t>body</a:t>
            </a:r>
          </a:p>
          <a:p>
            <a:pPr lvl="2"/>
            <a:r>
              <a:rPr lang="en-US" dirty="0" smtClean="0"/>
              <a:t>Epidemic in areas where “herd immunity” is weakened due to anti-</a:t>
            </a:r>
            <a:r>
              <a:rPr lang="en-US" dirty="0" err="1" smtClean="0"/>
              <a:t>vax’ers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Symptoms are usually diagnostic</a:t>
            </a:r>
          </a:p>
          <a:p>
            <a:pPr lvl="2"/>
            <a:r>
              <a:rPr lang="en-US" dirty="0"/>
              <a:t>Treatment is primarily supportive</a:t>
            </a:r>
          </a:p>
          <a:p>
            <a:pPr lvl="2"/>
            <a:r>
              <a:rPr lang="en-US" dirty="0"/>
              <a:t>Prevention is with the </a:t>
            </a:r>
            <a:r>
              <a:rPr lang="en-US" dirty="0" err="1"/>
              <a:t>DTaP</a:t>
            </a:r>
            <a:r>
              <a:rPr lang="en-US" dirty="0"/>
              <a:t> </a:t>
            </a:r>
            <a:r>
              <a:rPr lang="en-US" dirty="0" smtClean="0"/>
              <a:t>vaccine</a:t>
            </a:r>
          </a:p>
        </p:txBody>
      </p:sp>
    </p:spTree>
    <p:extLst>
      <p:ext uri="{BB962C8B-B14F-4D97-AF65-F5344CB8AC3E}">
        <p14:creationId xmlns:p14="http://schemas.microsoft.com/office/powerpoint/2010/main" val="22611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5175" cy="5029200"/>
          </a:xfrm>
        </p:spPr>
        <p:txBody>
          <a:bodyPr/>
          <a:lstStyle/>
          <a:p>
            <a:r>
              <a:rPr lang="en-US" b="1" dirty="0" smtClean="0"/>
              <a:t>Inhalational/Pulmonary </a:t>
            </a:r>
            <a:r>
              <a:rPr lang="en-US" b="1" dirty="0"/>
              <a:t>Anthrax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Initially resembles a cold or flu</a:t>
            </a:r>
          </a:p>
          <a:p>
            <a:pPr lvl="2"/>
            <a:r>
              <a:rPr lang="en-US" dirty="0"/>
              <a:t>Progresses to severe coughing, lethargy, shock,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death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i="1" dirty="0"/>
              <a:t>Bacillus anthracis</a:t>
            </a:r>
            <a:r>
              <a:rPr lang="en-US" dirty="0"/>
              <a:t> is the causative agent</a:t>
            </a:r>
          </a:p>
          <a:p>
            <a:pPr lvl="2"/>
            <a:r>
              <a:rPr lang="en-US" dirty="0"/>
              <a:t>Virulence factors include a capsule and anthrax toxin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Anthrax not spread from person to person</a:t>
            </a:r>
          </a:p>
          <a:p>
            <a:pPr lvl="2"/>
            <a:r>
              <a:rPr lang="en-US" dirty="0"/>
              <a:t>Acquired by contact or inhalation of </a:t>
            </a:r>
            <a:r>
              <a:rPr lang="en-US" dirty="0" smtClean="0"/>
              <a:t>endospores</a:t>
            </a:r>
          </a:p>
          <a:p>
            <a:pPr lvl="2"/>
            <a:r>
              <a:rPr lang="en-US" dirty="0" smtClean="0"/>
              <a:t>(remember post office terrorism after 911??)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07886"/>
          </a:xfrm>
        </p:spPr>
        <p:txBody>
          <a:bodyPr/>
          <a:lstStyle/>
          <a:p>
            <a:r>
              <a:rPr lang="en-US" sz="4000" b="1" dirty="0"/>
              <a:t>Inhalation/Pulmonary Anthrax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5175" cy="4799012"/>
          </a:xfrm>
        </p:spPr>
        <p:txBody>
          <a:bodyPr/>
          <a:lstStyle/>
          <a:p>
            <a:r>
              <a:rPr lang="en-US" b="1" dirty="0" smtClean="0"/>
              <a:t>Inhalation/Pulmonary </a:t>
            </a:r>
            <a:r>
              <a:rPr lang="en-US" b="1" dirty="0"/>
              <a:t>Anthrax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based on identification of bacteria in sputum</a:t>
            </a:r>
          </a:p>
          <a:p>
            <a:pPr lvl="2"/>
            <a:r>
              <a:rPr lang="en-US" dirty="0"/>
              <a:t>Early and aggressive antimicrobial treatment is necessary </a:t>
            </a:r>
          </a:p>
          <a:p>
            <a:pPr lvl="2"/>
            <a:r>
              <a:rPr lang="en-US" dirty="0"/>
              <a:t>Anthrax vaccine is available to select </a:t>
            </a:r>
            <a:r>
              <a:rPr lang="en-US" dirty="0" smtClean="0"/>
              <a:t>individuals</a:t>
            </a:r>
          </a:p>
          <a:p>
            <a:pPr lvl="3"/>
            <a:r>
              <a:rPr lang="en-US" dirty="0" smtClean="0"/>
              <a:t>usually military and military-associated civilians, especially those expected to (or who may, under conflict) come into contact with anthrax</a:t>
            </a:r>
          </a:p>
          <a:p>
            <a:pPr lvl="3"/>
            <a:r>
              <a:rPr lang="en-US" dirty="0" smtClean="0"/>
              <a:t>Side effects almost always seen, and serious side effects seen in up to 1% of individuals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1828800"/>
            <a:ext cx="8763000" cy="4876800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sz="2000" dirty="0"/>
              <a:t>Pharyngitis, congestion, cough, </a:t>
            </a:r>
            <a:r>
              <a:rPr lang="en-US" sz="2000" dirty="0" smtClean="0"/>
              <a:t>and myalgia</a:t>
            </a:r>
            <a:endParaRPr lang="en-US" sz="2000" dirty="0"/>
          </a:p>
          <a:p>
            <a:pPr lvl="2"/>
            <a:r>
              <a:rPr lang="en-US" sz="2000" u="sng" dirty="0"/>
              <a:t>Sudden fever</a:t>
            </a:r>
            <a:r>
              <a:rPr lang="en-US" sz="2000" dirty="0"/>
              <a:t> distinguishes flu from a common </a:t>
            </a:r>
            <a:r>
              <a:rPr lang="en-US" sz="2000" dirty="0" smtClean="0"/>
              <a:t>cold</a:t>
            </a:r>
          </a:p>
          <a:p>
            <a:pPr lvl="3"/>
            <a:r>
              <a:rPr lang="en-US" sz="2000" dirty="0" smtClean="0"/>
              <a:t>This virus will invade human tissues</a:t>
            </a:r>
            <a:endParaRPr lang="en-US" sz="2000" dirty="0"/>
          </a:p>
          <a:p>
            <a:pPr lvl="1"/>
            <a:r>
              <a:rPr lang="en-US" dirty="0"/>
              <a:t>Pathogens and virulence factors</a:t>
            </a:r>
          </a:p>
          <a:p>
            <a:pPr lvl="2"/>
            <a:r>
              <a:rPr lang="en-US" sz="2000" dirty="0"/>
              <a:t>Influenza virus types A and B are the causative agents</a:t>
            </a:r>
          </a:p>
          <a:p>
            <a:pPr lvl="2"/>
            <a:r>
              <a:rPr lang="en-US" sz="2000" dirty="0"/>
              <a:t>Mutations in hemagglutinin and neuraminidase produce new strains</a:t>
            </a:r>
          </a:p>
          <a:p>
            <a:pPr lvl="3"/>
            <a:r>
              <a:rPr lang="en-US" sz="2000" dirty="0"/>
              <a:t>Occurs via antigenic drift </a:t>
            </a:r>
            <a:r>
              <a:rPr lang="en-US" sz="2000" dirty="0" smtClean="0"/>
              <a:t>(mutation) and </a:t>
            </a:r>
            <a:r>
              <a:rPr lang="en-US" sz="2000" dirty="0"/>
              <a:t>antigenic </a:t>
            </a:r>
            <a:r>
              <a:rPr lang="en-US" sz="2000" dirty="0" smtClean="0"/>
              <a:t>shift (recombination)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91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457200"/>
            <a:ext cx="8763000" cy="6248400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2"/>
            <a:r>
              <a:rPr lang="en-US" sz="2000" dirty="0" smtClean="0"/>
              <a:t>Concern </a:t>
            </a:r>
            <a:r>
              <a:rPr lang="en-US" sz="2000" dirty="0"/>
              <a:t>about the fatality associated with strains similar to those of past </a:t>
            </a:r>
            <a:r>
              <a:rPr lang="en-US" sz="2000" dirty="0" smtClean="0"/>
              <a:t>pandemics</a:t>
            </a:r>
          </a:p>
          <a:p>
            <a:pPr lvl="3"/>
            <a:r>
              <a:rPr lang="en-US" sz="2000" dirty="0" smtClean="0"/>
              <a:t>In the USA, 670,000 died from the 1918/1919 Flu</a:t>
            </a:r>
          </a:p>
          <a:p>
            <a:pPr lvl="3"/>
            <a:r>
              <a:rPr lang="en-US" sz="2000" dirty="0" smtClean="0"/>
              <a:t>3,000/</a:t>
            </a:r>
            <a:r>
              <a:rPr lang="en-US" sz="2000" dirty="0" err="1" smtClean="0"/>
              <a:t>yr</a:t>
            </a:r>
            <a:r>
              <a:rPr lang="en-US" sz="2000" dirty="0" smtClean="0"/>
              <a:t> – 49,000/</a:t>
            </a:r>
            <a:r>
              <a:rPr lang="en-US" sz="2000" dirty="0" err="1" smtClean="0"/>
              <a:t>yr</a:t>
            </a:r>
            <a:r>
              <a:rPr lang="en-US" sz="2000" dirty="0" smtClean="0"/>
              <a:t> suspected cases from 1976 to 2007</a:t>
            </a:r>
          </a:p>
          <a:p>
            <a:pPr lvl="3"/>
            <a:r>
              <a:rPr lang="en-US" sz="2000" dirty="0" smtClean="0"/>
              <a:t>12,000/</a:t>
            </a:r>
            <a:r>
              <a:rPr lang="en-US" sz="2000" dirty="0" err="1" smtClean="0"/>
              <a:t>yr</a:t>
            </a:r>
            <a:r>
              <a:rPr lang="en-US" sz="2000" dirty="0" smtClean="0"/>
              <a:t> – 56,000/</a:t>
            </a:r>
            <a:r>
              <a:rPr lang="en-US" sz="2000" dirty="0" err="1" smtClean="0"/>
              <a:t>yr</a:t>
            </a:r>
            <a:r>
              <a:rPr lang="en-US" sz="2000" dirty="0" smtClean="0"/>
              <a:t> suspected cases from 2011-2014</a:t>
            </a:r>
          </a:p>
          <a:p>
            <a:pPr lvl="3"/>
            <a:r>
              <a:rPr lang="en-US" sz="2000" dirty="0" smtClean="0"/>
              <a:t>Improved health, nutrition, education may lowered fatality</a:t>
            </a:r>
          </a:p>
          <a:p>
            <a:pPr lvl="4"/>
            <a:r>
              <a:rPr lang="en-US" sz="2000" dirty="0" smtClean="0"/>
              <a:t>2%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 smtClean="0"/>
              <a:t>  &lt; 0.05% in the USA since 1919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6" y="3984349"/>
            <a:ext cx="4191000" cy="271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31706" y="3465443"/>
            <a:ext cx="48730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1600199" cy="1754326"/>
          </a:xfrm>
        </p:spPr>
        <p:txBody>
          <a:bodyPr/>
          <a:lstStyle/>
          <a:p>
            <a:pPr marL="0"/>
            <a:r>
              <a:rPr lang="en-US" sz="1800" b="1" dirty="0"/>
              <a:t>Figure </a:t>
            </a:r>
            <a:r>
              <a:rPr lang="en-US" sz="1800" b="1" dirty="0" smtClean="0"/>
              <a:t>22.1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Structures </a:t>
            </a:r>
            <a:r>
              <a:rPr lang="en-US" sz="1800" b="1" dirty="0"/>
              <a:t>of the respiratory system.</a:t>
            </a:r>
          </a:p>
        </p:txBody>
      </p:sp>
      <p:pic>
        <p:nvPicPr>
          <p:cNvPr id="4" name="Picture 2" descr="figure_22_01_unlabel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 b="1658"/>
          <a:stretch/>
        </p:blipFill>
        <p:spPr bwMode="auto">
          <a:xfrm>
            <a:off x="1447800" y="152400"/>
            <a:ext cx="758924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/>
        </p:blipFill>
        <p:spPr bwMode="auto">
          <a:xfrm>
            <a:off x="228600" y="3962400"/>
            <a:ext cx="2999038" cy="25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_22_12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34508"/>
            <a:ext cx="4052045" cy="623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22_Pg692_UnFigure_c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"/>
          <a:stretch/>
        </p:blipFill>
        <p:spPr>
          <a:xfrm>
            <a:off x="1" y="914400"/>
            <a:ext cx="5158795" cy="44958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in Depth: Virulence Factors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_Pg693_UnFigure_c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"/>
          <a:stretch/>
        </p:blipFill>
        <p:spPr>
          <a:xfrm>
            <a:off x="152400" y="914400"/>
            <a:ext cx="4260966" cy="5257164"/>
          </a:xfrm>
          <a:prstGeom prst="rect">
            <a:avLst/>
          </a:prstGeom>
        </p:spPr>
      </p:pic>
      <p:pic>
        <p:nvPicPr>
          <p:cNvPr id="3" name="Picture 2" descr="22_Pg693_UnFigure_d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"/>
          <a:stretch/>
        </p:blipFill>
        <p:spPr>
          <a:xfrm>
            <a:off x="4572000" y="914400"/>
            <a:ext cx="4311714" cy="52578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in Depth: Pathogenesis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3440792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in Depth: Pathogenesis</a:t>
            </a:r>
            <a:endParaRPr lang="en-US" sz="1800" b="1" dirty="0">
              <a:solidFill>
                <a:srgbClr val="333399"/>
              </a:solidFill>
            </a:endParaRPr>
          </a:p>
        </p:txBody>
      </p:sp>
      <p:pic>
        <p:nvPicPr>
          <p:cNvPr id="5" name="Picture 2" descr="figure_22_13_unlabel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 bwMode="auto">
          <a:xfrm>
            <a:off x="4052524" y="1066800"/>
            <a:ext cx="5058819" cy="573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" y="947743"/>
            <a:ext cx="4040829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14800"/>
            <a:ext cx="3729318" cy="2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5177"/>
            <a:ext cx="8839200" cy="49682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333399"/>
                </a:solidFill>
              </a:rPr>
              <a:t>Disease in Depth: Yearly Influenza Pathogenesis</a:t>
            </a:r>
            <a:endParaRPr lang="en-US" sz="2800" b="1" dirty="0">
              <a:solidFill>
                <a:srgbClr val="33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7888"/>
            <a:ext cx="8839200" cy="4353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900821"/>
            <a:ext cx="674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which years was there a likely antigenic shift?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113" y="762000"/>
            <a:ext cx="8613775" cy="5943600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sz="2000" dirty="0" smtClean="0"/>
              <a:t>Symptoms are result of the immune response to the virus infection</a:t>
            </a:r>
          </a:p>
          <a:p>
            <a:pPr lvl="3"/>
            <a:r>
              <a:rPr lang="en-US" sz="1800" dirty="0" smtClean="0"/>
              <a:t>healthy people often die from immune system overreaction</a:t>
            </a:r>
          </a:p>
          <a:p>
            <a:pPr lvl="2"/>
            <a:r>
              <a:rPr lang="en-US" sz="2000" dirty="0" smtClean="0"/>
              <a:t>Virus </a:t>
            </a:r>
            <a:r>
              <a:rPr lang="en-US" sz="2000" dirty="0"/>
              <a:t>causes damage to the lung epithelium</a:t>
            </a:r>
          </a:p>
          <a:p>
            <a:pPr lvl="2"/>
            <a:r>
              <a:rPr lang="en-US" sz="2000" dirty="0"/>
              <a:t>Flu patients are susceptible to secondary bacterial </a:t>
            </a:r>
            <a:r>
              <a:rPr lang="en-US" sz="2000" dirty="0" smtClean="0"/>
              <a:t>infections</a:t>
            </a:r>
          </a:p>
          <a:p>
            <a:pPr lvl="3"/>
            <a:r>
              <a:rPr lang="en-US" sz="2000" dirty="0" smtClean="0"/>
              <a:t>Why is this?</a:t>
            </a:r>
            <a:endParaRPr lang="en-US" sz="2000" dirty="0"/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sz="2000" dirty="0" smtClean="0"/>
              <a:t>Transmitted by inhalation or self-</a:t>
            </a:r>
            <a:r>
              <a:rPr lang="en-US" sz="2000" dirty="0" err="1" smtClean="0"/>
              <a:t>innoculation</a:t>
            </a:r>
            <a:endParaRPr lang="en-US" sz="2000" dirty="0" smtClean="0"/>
          </a:p>
          <a:p>
            <a:pPr lvl="2"/>
            <a:r>
              <a:rPr lang="en-US" sz="2000" dirty="0" smtClean="0"/>
              <a:t>Infection </a:t>
            </a:r>
            <a:r>
              <a:rPr lang="en-US" sz="2000" dirty="0"/>
              <a:t>provides some immunological protection from similar </a:t>
            </a:r>
            <a:r>
              <a:rPr lang="en-US" sz="2000" dirty="0" smtClean="0"/>
              <a:t>strains in the future</a:t>
            </a:r>
          </a:p>
          <a:p>
            <a:pPr lvl="2"/>
            <a:r>
              <a:rPr lang="en-US" sz="2000" dirty="0" smtClean="0"/>
              <a:t>Complications most often among elderly, children, or the chronically ill or immunocompromised</a:t>
            </a:r>
            <a:endParaRPr lang="en-US" sz="2000" dirty="0"/>
          </a:p>
          <a:p>
            <a:pPr lvl="2"/>
            <a:r>
              <a:rPr lang="en-US" sz="2000" dirty="0"/>
              <a:t>Concern that changes in type A </a:t>
            </a:r>
            <a:r>
              <a:rPr lang="en-US" sz="2000" dirty="0" smtClean="0"/>
              <a:t>influenza viruses </a:t>
            </a:r>
            <a:r>
              <a:rPr lang="en-US" sz="2000" dirty="0"/>
              <a:t>may cause another major </a:t>
            </a:r>
            <a:r>
              <a:rPr lang="en-US" sz="2000" dirty="0" smtClean="0"/>
              <a:t>pandemic (almost 2009 Avian flu; 2017 H7N9)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91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Influenza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613775" cy="5181600"/>
          </a:xfrm>
        </p:spPr>
        <p:txBody>
          <a:bodyPr/>
          <a:lstStyle/>
          <a:p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1"/>
            <a:r>
              <a:rPr lang="en-US" sz="2000" dirty="0"/>
              <a:t>Signs and symptoms during a community-wide outbreak are often diagnostic</a:t>
            </a:r>
          </a:p>
          <a:p>
            <a:pPr lvl="1"/>
            <a:r>
              <a:rPr lang="en-US" sz="2000" dirty="0"/>
              <a:t>Treatment involves supportive care to relieve </a:t>
            </a:r>
            <a:r>
              <a:rPr lang="en-US" sz="2000" dirty="0" smtClean="0"/>
              <a:t>symptoms and improve health </a:t>
            </a:r>
            <a:endParaRPr lang="en-US" sz="2000" dirty="0"/>
          </a:p>
          <a:p>
            <a:pPr lvl="2"/>
            <a:r>
              <a:rPr lang="en-US" sz="2000" dirty="0"/>
              <a:t>Oseltamivir and </a:t>
            </a:r>
            <a:r>
              <a:rPr lang="en-US" sz="2000" dirty="0" err="1"/>
              <a:t>zanamivir</a:t>
            </a:r>
            <a:r>
              <a:rPr lang="en-US" sz="2000" dirty="0"/>
              <a:t> can be administered early in infection</a:t>
            </a:r>
          </a:p>
          <a:p>
            <a:pPr lvl="2"/>
            <a:r>
              <a:rPr lang="en-US" sz="2000" dirty="0" smtClean="0"/>
              <a:t>Disease can be lessened </a:t>
            </a:r>
            <a:r>
              <a:rPr lang="en-US" sz="2000" dirty="0"/>
              <a:t>by immunization with a multivalent </a:t>
            </a:r>
            <a:r>
              <a:rPr lang="en-US" sz="2000" dirty="0" smtClean="0"/>
              <a:t>vaccine</a:t>
            </a:r>
          </a:p>
          <a:p>
            <a:pPr lvl="3"/>
            <a:r>
              <a:rPr lang="en-US" sz="1800" dirty="0" smtClean="0"/>
              <a:t>Several flu strains are moving through the population at the same time</a:t>
            </a:r>
          </a:p>
          <a:p>
            <a:pPr lvl="3"/>
            <a:r>
              <a:rPr lang="en-US" sz="1800" dirty="0" smtClean="0"/>
              <a:t>the most prevalent strains with “interesting” mutations are chosen for vaccine development - multivalent</a:t>
            </a:r>
          </a:p>
        </p:txBody>
      </p:sp>
    </p:spTree>
    <p:extLst>
      <p:ext uri="{BB962C8B-B14F-4D97-AF65-F5344CB8AC3E}">
        <p14:creationId xmlns:p14="http://schemas.microsoft.com/office/powerpoint/2010/main" val="22162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Influenza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613775" cy="2362200"/>
          </a:xfrm>
        </p:spPr>
        <p:txBody>
          <a:bodyPr/>
          <a:lstStyle/>
          <a:p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1"/>
            <a:r>
              <a:rPr lang="en-US" dirty="0" smtClean="0"/>
              <a:t>Prevention by vaccination is rare because the vaccine is based on the best guess for a future infection.</a:t>
            </a:r>
          </a:p>
          <a:p>
            <a:pPr lvl="2"/>
            <a:r>
              <a:rPr lang="en-US" sz="2000" dirty="0" smtClean="0"/>
              <a:t>Average effectiveness is 40-55%</a:t>
            </a:r>
          </a:p>
          <a:p>
            <a:pPr lvl="2"/>
            <a:r>
              <a:rPr lang="en-US" sz="2000" dirty="0" smtClean="0"/>
              <a:t>Because of antigenic shift, the 2017 vaccine was only 30-40% protective; the 2014 vaccine was only 20% effective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54871"/>
            <a:ext cx="5219700" cy="347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/>
          <a:stretch/>
        </p:blipFill>
        <p:spPr>
          <a:xfrm>
            <a:off x="304800" y="3505200"/>
            <a:ext cx="3429000" cy="328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915400" cy="5943600"/>
          </a:xfrm>
        </p:spPr>
        <p:txBody>
          <a:bodyPr/>
          <a:lstStyle/>
          <a:p>
            <a:r>
              <a:rPr lang="en-US" b="1" dirty="0" err="1" smtClean="0"/>
              <a:t>Coronaviral</a:t>
            </a:r>
            <a:r>
              <a:rPr lang="en-US" b="1" dirty="0" smtClean="0"/>
              <a:t> </a:t>
            </a:r>
            <a:r>
              <a:rPr lang="en-US" b="1" dirty="0"/>
              <a:t>Respiratory Syndromes</a:t>
            </a:r>
          </a:p>
          <a:p>
            <a:pPr lvl="1"/>
            <a:r>
              <a:rPr lang="en-US" dirty="0"/>
              <a:t>Two recently emerging diseases</a:t>
            </a:r>
          </a:p>
          <a:p>
            <a:pPr lvl="2"/>
            <a:r>
              <a:rPr lang="en-US" dirty="0"/>
              <a:t>Severe acute respiratory syndrome (SARS</a:t>
            </a:r>
            <a:r>
              <a:rPr lang="en-US" dirty="0" smtClean="0"/>
              <a:t>)</a:t>
            </a:r>
          </a:p>
          <a:p>
            <a:pPr lvl="3"/>
            <a:r>
              <a:rPr lang="en-US" sz="2000" dirty="0" smtClean="0"/>
              <a:t>No outbreaks in over 10 years</a:t>
            </a:r>
            <a:endParaRPr lang="en-US" sz="2000" dirty="0"/>
          </a:p>
          <a:p>
            <a:pPr lvl="2"/>
            <a:r>
              <a:rPr lang="en-US" dirty="0"/>
              <a:t>Middle East respiratory syndrome (MERS</a:t>
            </a:r>
            <a:r>
              <a:rPr lang="en-US" dirty="0" smtClean="0"/>
              <a:t>)</a:t>
            </a:r>
          </a:p>
          <a:p>
            <a:pPr lvl="3"/>
            <a:r>
              <a:rPr lang="en-US" sz="2000" dirty="0" smtClean="0"/>
              <a:t>Occasional outbreaks – most recent 2014-2016 in Korea/China</a:t>
            </a:r>
            <a:endParaRPr lang="en-US" sz="2000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High fever, shortness of breath, difficulty breathing</a:t>
            </a:r>
          </a:p>
          <a:p>
            <a:pPr lvl="2"/>
            <a:r>
              <a:rPr lang="en-US" dirty="0"/>
              <a:t>Later, patients develop dry cough and pneumonia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Coronaviruses </a:t>
            </a:r>
            <a:r>
              <a:rPr lang="en-US" dirty="0" smtClean="0"/>
              <a:t>(e.g., SARS-</a:t>
            </a:r>
            <a:r>
              <a:rPr lang="en-US" dirty="0" err="1" smtClean="0"/>
              <a:t>CoV</a:t>
            </a:r>
            <a:r>
              <a:rPr lang="en-US" dirty="0" smtClean="0"/>
              <a:t> and (MERS-CoV) are </a:t>
            </a:r>
            <a:r>
              <a:rPr lang="en-US" dirty="0"/>
              <a:t>the causative </a:t>
            </a:r>
            <a:r>
              <a:rPr lang="en-US" dirty="0" smtClean="0"/>
              <a:t>agents</a:t>
            </a:r>
            <a:endParaRPr lang="en-US" dirty="0"/>
          </a:p>
          <a:p>
            <a:pPr lvl="2"/>
            <a:r>
              <a:rPr lang="en-US" dirty="0"/>
              <a:t>Most </a:t>
            </a:r>
            <a:r>
              <a:rPr lang="en-US" dirty="0" err="1" smtClean="0"/>
              <a:t>coronaviral</a:t>
            </a:r>
            <a:r>
              <a:rPr lang="en-US" dirty="0" smtClean="0"/>
              <a:t> diseases </a:t>
            </a:r>
            <a:r>
              <a:rPr lang="en-US" dirty="0"/>
              <a:t>are usually mild</a:t>
            </a:r>
          </a:p>
          <a:p>
            <a:pPr lvl="2"/>
            <a:r>
              <a:rPr lang="en-US" dirty="0"/>
              <a:t>SARS and MERS have higher fatalities</a:t>
            </a:r>
          </a:p>
        </p:txBody>
      </p:sp>
    </p:spTree>
    <p:extLst>
      <p:ext uri="{BB962C8B-B14F-4D97-AF65-F5344CB8AC3E}">
        <p14:creationId xmlns:p14="http://schemas.microsoft.com/office/powerpoint/2010/main" val="3897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156575" cy="5256212"/>
          </a:xfrm>
        </p:spPr>
        <p:txBody>
          <a:bodyPr/>
          <a:lstStyle/>
          <a:p>
            <a:r>
              <a:rPr lang="en-US" b="1" dirty="0"/>
              <a:t>Coronavirus Respiratory Syndromes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Coronaviruses spread via respiratory droplets</a:t>
            </a:r>
          </a:p>
          <a:p>
            <a:pPr lvl="2"/>
            <a:r>
              <a:rPr lang="en-US" dirty="0"/>
              <a:t>Virus spreads from the lungs to the heart and </a:t>
            </a:r>
            <a:r>
              <a:rPr lang="en-US" dirty="0" smtClean="0"/>
              <a:t>kidneys</a:t>
            </a:r>
          </a:p>
          <a:p>
            <a:pPr lvl="2"/>
            <a:r>
              <a:rPr lang="en-US" dirty="0" smtClean="0"/>
              <a:t>Tissue spread seen only in some, less immunocompetent hosts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signs and symptoms</a:t>
            </a:r>
          </a:p>
          <a:p>
            <a:pPr lvl="2"/>
            <a:r>
              <a:rPr lang="en-US" dirty="0"/>
              <a:t>Confirmed by isolating the virus or antibodies against the virus</a:t>
            </a:r>
          </a:p>
          <a:p>
            <a:pPr lvl="2"/>
            <a:r>
              <a:rPr lang="en-US" dirty="0"/>
              <a:t>Treatment is </a:t>
            </a:r>
            <a:r>
              <a:rPr lang="en-US" dirty="0" smtClean="0"/>
              <a:t>supportive</a:t>
            </a:r>
          </a:p>
          <a:p>
            <a:pPr lvl="2"/>
            <a:r>
              <a:rPr lang="en-US" dirty="0"/>
              <a:t>v</a:t>
            </a:r>
            <a:r>
              <a:rPr lang="en-US" dirty="0" smtClean="0"/>
              <a:t>accination not likely due to lack of chronic outbreaks of serious coronaviruses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Coronavirus </a:t>
            </a:r>
            <a:r>
              <a:rPr lang="en-US" b="1" dirty="0" smtClean="0"/>
              <a:t>Outbreaks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7880"/>
            <a:ext cx="7696199" cy="3316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610" y="700088"/>
            <a:ext cx="3817839" cy="2782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675262"/>
            <a:ext cx="4419600" cy="28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8534399" cy="646331"/>
          </a:xfrm>
        </p:spPr>
        <p:txBody>
          <a:bodyPr/>
          <a:lstStyle/>
          <a:p>
            <a:pPr marL="0"/>
            <a:r>
              <a:rPr lang="en-US" sz="1800" b="1" dirty="0"/>
              <a:t>Figure </a:t>
            </a:r>
            <a:r>
              <a:rPr lang="en-US" sz="1800" b="1" dirty="0" smtClean="0"/>
              <a:t>22.1:  microanatomy and </a:t>
            </a:r>
            <a:r>
              <a:rPr lang="en-US" sz="1800" b="1" dirty="0" err="1" smtClean="0"/>
              <a:t>microcirculature</a:t>
            </a:r>
            <a:r>
              <a:rPr lang="en-US" sz="1800" b="1" dirty="0" smtClean="0"/>
              <a:t> of the respiratory system:  </a:t>
            </a:r>
            <a:r>
              <a:rPr lang="en-US" sz="1800" b="1" dirty="0"/>
              <a:t>t</a:t>
            </a:r>
            <a:r>
              <a:rPr lang="en-US" sz="1800" b="1" dirty="0" smtClean="0"/>
              <a:t>he lobule</a:t>
            </a:r>
            <a:endParaRPr lang="en-US" sz="1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b="10857"/>
          <a:stretch/>
        </p:blipFill>
        <p:spPr>
          <a:xfrm>
            <a:off x="4765450" y="649578"/>
            <a:ext cx="4206615" cy="4260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8" y="918941"/>
            <a:ext cx="3194494" cy="56875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7999" y="609600"/>
            <a:ext cx="1706563" cy="1754326"/>
          </a:xfrm>
          <a:prstGeom prst="rect">
            <a:avLst/>
          </a:prstGeom>
          <a:solidFill>
            <a:srgbClr val="FF66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Conducting zone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</a:t>
            </a:r>
            <a:r>
              <a:rPr lang="en-US" sz="1200" dirty="0" smtClean="0"/>
              <a:t>artilage shielding smooth muscles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limited </a:t>
            </a:r>
            <a:r>
              <a:rPr lang="en-US" sz="1200" dirty="0"/>
              <a:t>compression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mucus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ciliary </a:t>
            </a:r>
            <a:r>
              <a:rPr lang="en-US" sz="1200" dirty="0" smtClean="0"/>
              <a:t>elevator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Infection detection and fighting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966781" y="3606647"/>
            <a:ext cx="1834166" cy="1384995"/>
          </a:xfrm>
          <a:prstGeom prst="rect">
            <a:avLst/>
          </a:prstGeom>
          <a:solidFill>
            <a:srgbClr val="FF66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Respiratory </a:t>
            </a:r>
            <a:r>
              <a:rPr lang="en-US" sz="1200" dirty="0"/>
              <a:t>zone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</a:t>
            </a:r>
            <a:r>
              <a:rPr lang="en-US" sz="1200" dirty="0" smtClean="0"/>
              <a:t>o cartilage shielding smooth muscles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variable compression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surfactant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gas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pathogen clearing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910438"/>
            <a:ext cx="1820152" cy="1947562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 bwMode="auto">
          <a:xfrm>
            <a:off x="1132114" y="5083584"/>
            <a:ext cx="1262743" cy="1317216"/>
          </a:xfrm>
          <a:custGeom>
            <a:avLst/>
            <a:gdLst>
              <a:gd name="connsiteX0" fmla="*/ 838200 w 1262743"/>
              <a:gd name="connsiteY0" fmla="*/ 32702 h 1317216"/>
              <a:gd name="connsiteX1" fmla="*/ 783772 w 1262743"/>
              <a:gd name="connsiteY1" fmla="*/ 10930 h 1317216"/>
              <a:gd name="connsiteX2" fmla="*/ 533400 w 1262743"/>
              <a:gd name="connsiteY2" fmla="*/ 10930 h 1317216"/>
              <a:gd name="connsiteX3" fmla="*/ 489857 w 1262743"/>
              <a:gd name="connsiteY3" fmla="*/ 21816 h 1317216"/>
              <a:gd name="connsiteX4" fmla="*/ 424543 w 1262743"/>
              <a:gd name="connsiteY4" fmla="*/ 43587 h 1317216"/>
              <a:gd name="connsiteX5" fmla="*/ 381000 w 1262743"/>
              <a:gd name="connsiteY5" fmla="*/ 54473 h 1317216"/>
              <a:gd name="connsiteX6" fmla="*/ 326572 w 1262743"/>
              <a:gd name="connsiteY6" fmla="*/ 65359 h 1317216"/>
              <a:gd name="connsiteX7" fmla="*/ 228600 w 1262743"/>
              <a:gd name="connsiteY7" fmla="*/ 98016 h 1317216"/>
              <a:gd name="connsiteX8" fmla="*/ 163286 w 1262743"/>
              <a:gd name="connsiteY8" fmla="*/ 130673 h 1317216"/>
              <a:gd name="connsiteX9" fmla="*/ 119743 w 1262743"/>
              <a:gd name="connsiteY9" fmla="*/ 174216 h 1317216"/>
              <a:gd name="connsiteX10" fmla="*/ 76200 w 1262743"/>
              <a:gd name="connsiteY10" fmla="*/ 261302 h 1317216"/>
              <a:gd name="connsiteX11" fmla="*/ 32657 w 1262743"/>
              <a:gd name="connsiteY11" fmla="*/ 348387 h 1317216"/>
              <a:gd name="connsiteX12" fmla="*/ 10886 w 1262743"/>
              <a:gd name="connsiteY12" fmla="*/ 620530 h 1317216"/>
              <a:gd name="connsiteX13" fmla="*/ 0 w 1262743"/>
              <a:gd name="connsiteY13" fmla="*/ 772930 h 1317216"/>
              <a:gd name="connsiteX14" fmla="*/ 10886 w 1262743"/>
              <a:gd name="connsiteY14" fmla="*/ 849130 h 1317216"/>
              <a:gd name="connsiteX15" fmla="*/ 65315 w 1262743"/>
              <a:gd name="connsiteY15" fmla="*/ 925330 h 1317216"/>
              <a:gd name="connsiteX16" fmla="*/ 108857 w 1262743"/>
              <a:gd name="connsiteY16" fmla="*/ 990645 h 1317216"/>
              <a:gd name="connsiteX17" fmla="*/ 163286 w 1262743"/>
              <a:gd name="connsiteY17" fmla="*/ 1045073 h 1317216"/>
              <a:gd name="connsiteX18" fmla="*/ 228600 w 1262743"/>
              <a:gd name="connsiteY18" fmla="*/ 1132159 h 1317216"/>
              <a:gd name="connsiteX19" fmla="*/ 326572 w 1262743"/>
              <a:gd name="connsiteY19" fmla="*/ 1186587 h 1317216"/>
              <a:gd name="connsiteX20" fmla="*/ 381000 w 1262743"/>
              <a:gd name="connsiteY20" fmla="*/ 1219245 h 1317216"/>
              <a:gd name="connsiteX21" fmla="*/ 402772 w 1262743"/>
              <a:gd name="connsiteY21" fmla="*/ 1241016 h 1317216"/>
              <a:gd name="connsiteX22" fmla="*/ 468086 w 1262743"/>
              <a:gd name="connsiteY22" fmla="*/ 1262787 h 1317216"/>
              <a:gd name="connsiteX23" fmla="*/ 500743 w 1262743"/>
              <a:gd name="connsiteY23" fmla="*/ 1273673 h 1317216"/>
              <a:gd name="connsiteX24" fmla="*/ 533400 w 1262743"/>
              <a:gd name="connsiteY24" fmla="*/ 1284559 h 1317216"/>
              <a:gd name="connsiteX25" fmla="*/ 566057 w 1262743"/>
              <a:gd name="connsiteY25" fmla="*/ 1295445 h 1317216"/>
              <a:gd name="connsiteX26" fmla="*/ 762000 w 1262743"/>
              <a:gd name="connsiteY26" fmla="*/ 1317216 h 1317216"/>
              <a:gd name="connsiteX27" fmla="*/ 914400 w 1262743"/>
              <a:gd name="connsiteY27" fmla="*/ 1306330 h 1317216"/>
              <a:gd name="connsiteX28" fmla="*/ 979715 w 1262743"/>
              <a:gd name="connsiteY28" fmla="*/ 1273673 h 1317216"/>
              <a:gd name="connsiteX29" fmla="*/ 1012372 w 1262743"/>
              <a:gd name="connsiteY29" fmla="*/ 1262787 h 1317216"/>
              <a:gd name="connsiteX30" fmla="*/ 1077686 w 1262743"/>
              <a:gd name="connsiteY30" fmla="*/ 1186587 h 1317216"/>
              <a:gd name="connsiteX31" fmla="*/ 1110343 w 1262743"/>
              <a:gd name="connsiteY31" fmla="*/ 1164816 h 1317216"/>
              <a:gd name="connsiteX32" fmla="*/ 1153886 w 1262743"/>
              <a:gd name="connsiteY32" fmla="*/ 1121273 h 1317216"/>
              <a:gd name="connsiteX33" fmla="*/ 1164772 w 1262743"/>
              <a:gd name="connsiteY33" fmla="*/ 1088616 h 1317216"/>
              <a:gd name="connsiteX34" fmla="*/ 1208315 w 1262743"/>
              <a:gd name="connsiteY34" fmla="*/ 1034187 h 1317216"/>
              <a:gd name="connsiteX35" fmla="*/ 1240972 w 1262743"/>
              <a:gd name="connsiteY35" fmla="*/ 936216 h 1317216"/>
              <a:gd name="connsiteX36" fmla="*/ 1251857 w 1262743"/>
              <a:gd name="connsiteY36" fmla="*/ 903559 h 1317216"/>
              <a:gd name="connsiteX37" fmla="*/ 1262743 w 1262743"/>
              <a:gd name="connsiteY37" fmla="*/ 870902 h 1317216"/>
              <a:gd name="connsiteX38" fmla="*/ 1251857 w 1262743"/>
              <a:gd name="connsiteY38" fmla="*/ 696730 h 1317216"/>
              <a:gd name="connsiteX39" fmla="*/ 1230086 w 1262743"/>
              <a:gd name="connsiteY39" fmla="*/ 631416 h 1317216"/>
              <a:gd name="connsiteX40" fmla="*/ 1197429 w 1262743"/>
              <a:gd name="connsiteY40" fmla="*/ 566102 h 1317216"/>
              <a:gd name="connsiteX41" fmla="*/ 1186543 w 1262743"/>
              <a:gd name="connsiteY41" fmla="*/ 522559 h 1317216"/>
              <a:gd name="connsiteX42" fmla="*/ 1164772 w 1262743"/>
              <a:gd name="connsiteY42" fmla="*/ 500787 h 1317216"/>
              <a:gd name="connsiteX43" fmla="*/ 1143000 w 1262743"/>
              <a:gd name="connsiteY43" fmla="*/ 435473 h 1317216"/>
              <a:gd name="connsiteX44" fmla="*/ 1121229 w 1262743"/>
              <a:gd name="connsiteY44" fmla="*/ 370159 h 1317216"/>
              <a:gd name="connsiteX45" fmla="*/ 1110343 w 1262743"/>
              <a:gd name="connsiteY45" fmla="*/ 337502 h 1317216"/>
              <a:gd name="connsiteX46" fmla="*/ 1088572 w 1262743"/>
              <a:gd name="connsiteY46" fmla="*/ 315730 h 1317216"/>
              <a:gd name="connsiteX47" fmla="*/ 1055915 w 1262743"/>
              <a:gd name="connsiteY47" fmla="*/ 250416 h 1317216"/>
              <a:gd name="connsiteX48" fmla="*/ 1045029 w 1262743"/>
              <a:gd name="connsiteY48" fmla="*/ 217759 h 1317216"/>
              <a:gd name="connsiteX49" fmla="*/ 1001486 w 1262743"/>
              <a:gd name="connsiteY49" fmla="*/ 152445 h 1317216"/>
              <a:gd name="connsiteX50" fmla="*/ 979715 w 1262743"/>
              <a:gd name="connsiteY50" fmla="*/ 119787 h 1317216"/>
              <a:gd name="connsiteX51" fmla="*/ 925286 w 1262743"/>
              <a:gd name="connsiteY51" fmla="*/ 65359 h 1317216"/>
              <a:gd name="connsiteX52" fmla="*/ 892629 w 1262743"/>
              <a:gd name="connsiteY52" fmla="*/ 65359 h 131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62743" h="1317216">
                <a:moveTo>
                  <a:pt x="838200" y="32702"/>
                </a:moveTo>
                <a:cubicBezTo>
                  <a:pt x="820057" y="25445"/>
                  <a:pt x="802933" y="14762"/>
                  <a:pt x="783772" y="10930"/>
                </a:cubicBezTo>
                <a:cubicBezTo>
                  <a:pt x="684153" y="-8994"/>
                  <a:pt x="638214" y="2868"/>
                  <a:pt x="533400" y="10930"/>
                </a:cubicBezTo>
                <a:cubicBezTo>
                  <a:pt x="518886" y="14559"/>
                  <a:pt x="504187" y="17517"/>
                  <a:pt x="489857" y="21816"/>
                </a:cubicBezTo>
                <a:cubicBezTo>
                  <a:pt x="467876" y="28410"/>
                  <a:pt x="446807" y="38021"/>
                  <a:pt x="424543" y="43587"/>
                </a:cubicBezTo>
                <a:cubicBezTo>
                  <a:pt x="410029" y="47216"/>
                  <a:pt x="395605" y="51227"/>
                  <a:pt x="381000" y="54473"/>
                </a:cubicBezTo>
                <a:cubicBezTo>
                  <a:pt x="362939" y="58487"/>
                  <a:pt x="344422" y="60491"/>
                  <a:pt x="326572" y="65359"/>
                </a:cubicBezTo>
                <a:cubicBezTo>
                  <a:pt x="326546" y="65366"/>
                  <a:pt x="244941" y="92569"/>
                  <a:pt x="228600" y="98016"/>
                </a:cubicBezTo>
                <a:cubicBezTo>
                  <a:pt x="196993" y="108552"/>
                  <a:pt x="190142" y="107653"/>
                  <a:pt x="163286" y="130673"/>
                </a:cubicBezTo>
                <a:cubicBezTo>
                  <a:pt x="147701" y="144031"/>
                  <a:pt x="119743" y="174216"/>
                  <a:pt x="119743" y="174216"/>
                </a:cubicBezTo>
                <a:cubicBezTo>
                  <a:pt x="94726" y="249267"/>
                  <a:pt x="114199" y="223303"/>
                  <a:pt x="76200" y="261302"/>
                </a:cubicBezTo>
                <a:cubicBezTo>
                  <a:pt x="51184" y="336353"/>
                  <a:pt x="70657" y="310389"/>
                  <a:pt x="32657" y="348387"/>
                </a:cubicBezTo>
                <a:cubicBezTo>
                  <a:pt x="-3933" y="458166"/>
                  <a:pt x="25335" y="360455"/>
                  <a:pt x="10886" y="620530"/>
                </a:cubicBezTo>
                <a:cubicBezTo>
                  <a:pt x="8061" y="671381"/>
                  <a:pt x="3629" y="722130"/>
                  <a:pt x="0" y="772930"/>
                </a:cubicBezTo>
                <a:cubicBezTo>
                  <a:pt x="3629" y="798330"/>
                  <a:pt x="3513" y="824554"/>
                  <a:pt x="10886" y="849130"/>
                </a:cubicBezTo>
                <a:cubicBezTo>
                  <a:pt x="13541" y="857981"/>
                  <a:pt x="65273" y="925270"/>
                  <a:pt x="65315" y="925330"/>
                </a:cubicBezTo>
                <a:cubicBezTo>
                  <a:pt x="80320" y="946766"/>
                  <a:pt x="90355" y="972143"/>
                  <a:pt x="108857" y="990645"/>
                </a:cubicBezTo>
                <a:cubicBezTo>
                  <a:pt x="127000" y="1008788"/>
                  <a:pt x="149054" y="1023724"/>
                  <a:pt x="163286" y="1045073"/>
                </a:cubicBezTo>
                <a:cubicBezTo>
                  <a:pt x="166884" y="1050470"/>
                  <a:pt x="206228" y="1118735"/>
                  <a:pt x="228600" y="1132159"/>
                </a:cubicBezTo>
                <a:cubicBezTo>
                  <a:pt x="297038" y="1173223"/>
                  <a:pt x="226721" y="1086732"/>
                  <a:pt x="326572" y="1186587"/>
                </a:cubicBezTo>
                <a:cubicBezTo>
                  <a:pt x="356457" y="1216473"/>
                  <a:pt x="338607" y="1205113"/>
                  <a:pt x="381000" y="1219245"/>
                </a:cubicBezTo>
                <a:cubicBezTo>
                  <a:pt x="388257" y="1226502"/>
                  <a:pt x="393592" y="1236426"/>
                  <a:pt x="402772" y="1241016"/>
                </a:cubicBezTo>
                <a:cubicBezTo>
                  <a:pt x="423298" y="1251279"/>
                  <a:pt x="446315" y="1255530"/>
                  <a:pt x="468086" y="1262787"/>
                </a:cubicBezTo>
                <a:lnTo>
                  <a:pt x="500743" y="1273673"/>
                </a:lnTo>
                <a:lnTo>
                  <a:pt x="533400" y="1284559"/>
                </a:lnTo>
                <a:cubicBezTo>
                  <a:pt x="544286" y="1288188"/>
                  <a:pt x="554653" y="1294178"/>
                  <a:pt x="566057" y="1295445"/>
                </a:cubicBezTo>
                <a:lnTo>
                  <a:pt x="762000" y="1317216"/>
                </a:lnTo>
                <a:cubicBezTo>
                  <a:pt x="812800" y="1313587"/>
                  <a:pt x="863819" y="1312281"/>
                  <a:pt x="914400" y="1306330"/>
                </a:cubicBezTo>
                <a:cubicBezTo>
                  <a:pt x="950182" y="1302120"/>
                  <a:pt x="948099" y="1289481"/>
                  <a:pt x="979715" y="1273673"/>
                </a:cubicBezTo>
                <a:cubicBezTo>
                  <a:pt x="989978" y="1268541"/>
                  <a:pt x="1001486" y="1266416"/>
                  <a:pt x="1012372" y="1262787"/>
                </a:cubicBezTo>
                <a:cubicBezTo>
                  <a:pt x="1032069" y="1233241"/>
                  <a:pt x="1046009" y="1207704"/>
                  <a:pt x="1077686" y="1186587"/>
                </a:cubicBezTo>
                <a:cubicBezTo>
                  <a:pt x="1088572" y="1179330"/>
                  <a:pt x="1100410" y="1173330"/>
                  <a:pt x="1110343" y="1164816"/>
                </a:cubicBezTo>
                <a:cubicBezTo>
                  <a:pt x="1125928" y="1151458"/>
                  <a:pt x="1153886" y="1121273"/>
                  <a:pt x="1153886" y="1121273"/>
                </a:cubicBezTo>
                <a:cubicBezTo>
                  <a:pt x="1157515" y="1110387"/>
                  <a:pt x="1159640" y="1098879"/>
                  <a:pt x="1164772" y="1088616"/>
                </a:cubicBezTo>
                <a:cubicBezTo>
                  <a:pt x="1178505" y="1061151"/>
                  <a:pt x="1188064" y="1054438"/>
                  <a:pt x="1208315" y="1034187"/>
                </a:cubicBezTo>
                <a:lnTo>
                  <a:pt x="1240972" y="936216"/>
                </a:lnTo>
                <a:lnTo>
                  <a:pt x="1251857" y="903559"/>
                </a:lnTo>
                <a:lnTo>
                  <a:pt x="1262743" y="870902"/>
                </a:lnTo>
                <a:cubicBezTo>
                  <a:pt x="1259114" y="812845"/>
                  <a:pt x="1259717" y="754367"/>
                  <a:pt x="1251857" y="696730"/>
                </a:cubicBezTo>
                <a:cubicBezTo>
                  <a:pt x="1248756" y="673991"/>
                  <a:pt x="1237343" y="653187"/>
                  <a:pt x="1230086" y="631416"/>
                </a:cubicBezTo>
                <a:cubicBezTo>
                  <a:pt x="1215064" y="586349"/>
                  <a:pt x="1225564" y="608305"/>
                  <a:pt x="1197429" y="566102"/>
                </a:cubicBezTo>
                <a:cubicBezTo>
                  <a:pt x="1193800" y="551588"/>
                  <a:pt x="1193234" y="535941"/>
                  <a:pt x="1186543" y="522559"/>
                </a:cubicBezTo>
                <a:cubicBezTo>
                  <a:pt x="1181953" y="513379"/>
                  <a:pt x="1169362" y="509967"/>
                  <a:pt x="1164772" y="500787"/>
                </a:cubicBezTo>
                <a:cubicBezTo>
                  <a:pt x="1154509" y="480261"/>
                  <a:pt x="1150257" y="457244"/>
                  <a:pt x="1143000" y="435473"/>
                </a:cubicBezTo>
                <a:lnTo>
                  <a:pt x="1121229" y="370159"/>
                </a:lnTo>
                <a:cubicBezTo>
                  <a:pt x="1117600" y="359273"/>
                  <a:pt x="1118457" y="345616"/>
                  <a:pt x="1110343" y="337502"/>
                </a:cubicBezTo>
                <a:lnTo>
                  <a:pt x="1088572" y="315730"/>
                </a:lnTo>
                <a:cubicBezTo>
                  <a:pt x="1061210" y="233646"/>
                  <a:pt x="1098119" y="334825"/>
                  <a:pt x="1055915" y="250416"/>
                </a:cubicBezTo>
                <a:cubicBezTo>
                  <a:pt x="1050783" y="240153"/>
                  <a:pt x="1050602" y="227790"/>
                  <a:pt x="1045029" y="217759"/>
                </a:cubicBezTo>
                <a:cubicBezTo>
                  <a:pt x="1032322" y="194886"/>
                  <a:pt x="1016000" y="174216"/>
                  <a:pt x="1001486" y="152445"/>
                </a:cubicBezTo>
                <a:lnTo>
                  <a:pt x="979715" y="119787"/>
                </a:lnTo>
                <a:cubicBezTo>
                  <a:pt x="963128" y="94906"/>
                  <a:pt x="956387" y="75726"/>
                  <a:pt x="925286" y="65359"/>
                </a:cubicBezTo>
                <a:cubicBezTo>
                  <a:pt x="914959" y="61917"/>
                  <a:pt x="903515" y="65359"/>
                  <a:pt x="892629" y="65359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74185" y="5251457"/>
            <a:ext cx="2792206" cy="646331"/>
          </a:xfrm>
          <a:prstGeom prst="rect">
            <a:avLst/>
          </a:prstGeom>
          <a:solidFill>
            <a:srgbClr val="FF66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Individual respiratory zones are segregated into </a:t>
            </a:r>
            <a:r>
              <a:rPr lang="en-US" sz="1200" dirty="0" smtClean="0">
                <a:solidFill>
                  <a:srgbClr val="00ACF7"/>
                </a:solidFill>
              </a:rPr>
              <a:t>pulmonary </a:t>
            </a:r>
            <a:r>
              <a:rPr lang="en-US" sz="1200" smtClean="0">
                <a:solidFill>
                  <a:srgbClr val="00ACF7"/>
                </a:solidFill>
              </a:rPr>
              <a:t>lobules</a:t>
            </a:r>
            <a:r>
              <a:rPr lang="en-US" sz="1200" smtClean="0"/>
              <a:t>    (</a:t>
            </a:r>
            <a:r>
              <a:rPr lang="en-US" sz="1200" dirty="0" smtClean="0"/>
              <a:t>1 cm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 containing up to 60000 alveoli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958985"/>
            <a:ext cx="1859280" cy="1804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62466" y="6049697"/>
            <a:ext cx="3159240" cy="646331"/>
          </a:xfrm>
          <a:prstGeom prst="rect">
            <a:avLst/>
          </a:prstGeom>
          <a:solidFill>
            <a:srgbClr val="FF66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Pulmonary arterioles follow the bronchioles</a:t>
            </a:r>
          </a:p>
          <a:p>
            <a:r>
              <a:rPr lang="en-US" sz="1200" dirty="0" smtClean="0"/>
              <a:t>Pulmonary venules and lymphatics follow the walls of the lobules</a:t>
            </a:r>
          </a:p>
        </p:txBody>
      </p:sp>
    </p:spTree>
    <p:extLst>
      <p:ext uri="{BB962C8B-B14F-4D97-AF65-F5344CB8AC3E}">
        <p14:creationId xmlns:p14="http://schemas.microsoft.com/office/powerpoint/2010/main" val="20230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113" y="838200"/>
            <a:ext cx="8613775" cy="5715000"/>
          </a:xfrm>
        </p:spPr>
        <p:txBody>
          <a:bodyPr/>
          <a:lstStyle/>
          <a:p>
            <a:r>
              <a:rPr lang="en-US" b="1" dirty="0"/>
              <a:t>Respiratory Syncytial Virus (RSV) Infection</a:t>
            </a:r>
          </a:p>
          <a:p>
            <a:pPr lvl="1"/>
            <a:r>
              <a:rPr lang="en-US" dirty="0"/>
              <a:t>Most common childhood respiratory disease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Fever, runny nose, and coughing in babies or immunocompromised individuals</a:t>
            </a:r>
          </a:p>
          <a:p>
            <a:pPr lvl="2"/>
            <a:r>
              <a:rPr lang="en-US" dirty="0"/>
              <a:t>Mild </a:t>
            </a:r>
            <a:r>
              <a:rPr lang="en-US" dirty="0" smtClean="0"/>
              <a:t>cold-like </a:t>
            </a:r>
            <a:r>
              <a:rPr lang="en-US" dirty="0"/>
              <a:t>symptoms in older children and adults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Respiratory syncytial virus 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Virus causes syncytia to form in the </a:t>
            </a:r>
            <a:r>
              <a:rPr lang="en-US" dirty="0" smtClean="0"/>
              <a:t>lungs</a:t>
            </a:r>
          </a:p>
          <a:p>
            <a:pPr lvl="3"/>
            <a:r>
              <a:rPr lang="en-US" dirty="0" smtClean="0"/>
              <a:t>Fusion of virus-infected cells with normal cells</a:t>
            </a:r>
            <a:endParaRPr lang="en-US" dirty="0"/>
          </a:p>
          <a:p>
            <a:pPr lvl="2"/>
            <a:r>
              <a:rPr lang="en-US" dirty="0"/>
              <a:t>Immune response to RSV further damages the </a:t>
            </a:r>
            <a:r>
              <a:rPr lang="en-US" dirty="0" smtClean="0"/>
              <a:t>lungs</a:t>
            </a:r>
          </a:p>
          <a:p>
            <a:pPr lvl="2"/>
            <a:r>
              <a:rPr lang="en-US" dirty="0" smtClean="0"/>
              <a:t>Children can be forever more susceptible to pneumonias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22.11  A syncytium forms when RSV triggers infected cells to fuse with uninfected cells.</a:t>
            </a:r>
          </a:p>
        </p:txBody>
      </p:sp>
      <p:pic>
        <p:nvPicPr>
          <p:cNvPr id="12290" name="Picture 2" descr="H:\55224 Bauman_MDBS5e_IRDVD\Working Files 55224\JPEGS 55224\Ch22\Ch22_Labeled\22_1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"/>
          <a:stretch/>
        </p:blipFill>
        <p:spPr bwMode="auto">
          <a:xfrm>
            <a:off x="1595613" y="914400"/>
            <a:ext cx="5967287" cy="55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5256212"/>
          </a:xfrm>
        </p:spPr>
        <p:txBody>
          <a:bodyPr/>
          <a:lstStyle/>
          <a:p>
            <a:r>
              <a:rPr lang="en-US" b="1" dirty="0"/>
              <a:t>Respiratory Syncytial Virus (RSV) Infection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Transmission via close contact with infected persons</a:t>
            </a:r>
          </a:p>
          <a:p>
            <a:pPr lvl="2"/>
            <a:r>
              <a:rPr lang="en-US" dirty="0"/>
              <a:t>Prevalent in the United States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made by immunoassay</a:t>
            </a:r>
          </a:p>
          <a:p>
            <a:pPr lvl="2"/>
            <a:r>
              <a:rPr lang="en-US" dirty="0"/>
              <a:t>Supportive treatment for young children</a:t>
            </a:r>
          </a:p>
          <a:p>
            <a:pPr lvl="2"/>
            <a:r>
              <a:rPr lang="en-US" dirty="0"/>
              <a:t>Prevention includes aseptic technique of health care and day care </a:t>
            </a:r>
            <a:r>
              <a:rPr lang="en-US" dirty="0" smtClean="0"/>
              <a:t>employees</a:t>
            </a:r>
          </a:p>
          <a:p>
            <a:pPr lvl="3"/>
            <a:r>
              <a:rPr lang="en-US" dirty="0" smtClean="0"/>
              <a:t>Passive immunization exists, but is expensive and 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461375" cy="5638800"/>
          </a:xfrm>
        </p:spPr>
        <p:txBody>
          <a:bodyPr/>
          <a:lstStyle/>
          <a:p>
            <a:r>
              <a:rPr lang="en-US" b="1" dirty="0"/>
              <a:t>Other Viral Respiratory Diseases</a:t>
            </a:r>
          </a:p>
          <a:p>
            <a:pPr lvl="1"/>
            <a:r>
              <a:rPr lang="en-US" dirty="0"/>
              <a:t>Other viruses cause respiratory disease in children, the elderly, or immunocompromised individuals</a:t>
            </a:r>
          </a:p>
          <a:p>
            <a:pPr lvl="2"/>
            <a:r>
              <a:rPr lang="en-US" u="sng" dirty="0" smtClean="0"/>
              <a:t>Cytomegalovirus</a:t>
            </a:r>
          </a:p>
          <a:p>
            <a:pPr lvl="3"/>
            <a:r>
              <a:rPr lang="en-US" dirty="0" smtClean="0"/>
              <a:t>Asymptomatic in most people; can cause disease in pregnancy and immunocompromised individuals</a:t>
            </a:r>
          </a:p>
          <a:p>
            <a:pPr lvl="3"/>
            <a:r>
              <a:rPr lang="en-US" dirty="0" smtClean="0"/>
              <a:t>C of TORCH diseases</a:t>
            </a:r>
            <a:endParaRPr lang="en-US" dirty="0"/>
          </a:p>
          <a:p>
            <a:pPr lvl="2"/>
            <a:r>
              <a:rPr lang="en-US" u="sng" dirty="0" err="1"/>
              <a:t>Metapneumovirus</a:t>
            </a:r>
            <a:endParaRPr lang="en-US" u="sng" dirty="0"/>
          </a:p>
          <a:p>
            <a:pPr lvl="3"/>
            <a:r>
              <a:rPr lang="en-US" dirty="0"/>
              <a:t>Estimated to be the second most common cause of viral respiratory </a:t>
            </a:r>
            <a:r>
              <a:rPr lang="en-US" dirty="0" smtClean="0"/>
              <a:t>disease</a:t>
            </a:r>
          </a:p>
          <a:p>
            <a:pPr lvl="3"/>
            <a:r>
              <a:rPr lang="en-US" dirty="0" smtClean="0"/>
              <a:t>Most people develop natural immunity to it</a:t>
            </a:r>
            <a:endParaRPr lang="en-US" dirty="0"/>
          </a:p>
          <a:p>
            <a:pPr lvl="2"/>
            <a:r>
              <a:rPr lang="en-US" u="sng" dirty="0" err="1"/>
              <a:t>Parainfluenzaviruses</a:t>
            </a:r>
            <a:endParaRPr lang="en-US" u="sng" dirty="0"/>
          </a:p>
          <a:p>
            <a:pPr lvl="3"/>
            <a:r>
              <a:rPr lang="en-US" dirty="0"/>
              <a:t>Three strains cause croup and viral pneumonia</a:t>
            </a:r>
          </a:p>
          <a:p>
            <a:pPr lvl="3"/>
            <a:r>
              <a:rPr lang="en-US" dirty="0"/>
              <a:t>Occur primarily in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29912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461375" cy="289000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Cases of </a:t>
            </a:r>
            <a:r>
              <a:rPr lang="en-US" b="1" dirty="0"/>
              <a:t>mycoses</a:t>
            </a:r>
            <a:r>
              <a:rPr lang="en-US" dirty="0"/>
              <a:t> </a:t>
            </a:r>
            <a:r>
              <a:rPr lang="en-US" dirty="0" smtClean="0"/>
              <a:t>(fungal diseases) have </a:t>
            </a:r>
            <a:r>
              <a:rPr lang="en-US" dirty="0"/>
              <a:t>increased over the last two decades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AIDS patients are susceptible to fungal infections</a:t>
            </a:r>
          </a:p>
          <a:p>
            <a:pPr>
              <a:lnSpc>
                <a:spcPct val="120000"/>
              </a:lnSpc>
            </a:pPr>
            <a:r>
              <a:rPr lang="en-US" dirty="0"/>
              <a:t>Fungal infections seen in North America include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Coccidioidomycosis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Blastomycosis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Histoplasmosis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Pneumocystis</a:t>
            </a:r>
            <a:r>
              <a:rPr lang="en-US" dirty="0"/>
              <a:t> </a:t>
            </a:r>
            <a:r>
              <a:rPr lang="en-US" dirty="0" smtClean="0"/>
              <a:t>pneumonia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Subcutaneous infection often co-presents with LRT infection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22.13 The geographic distributions of three systemic fungal diseases endemic to North America.</a:t>
            </a:r>
          </a:p>
        </p:txBody>
      </p:sp>
      <p:pic>
        <p:nvPicPr>
          <p:cNvPr id="14338" name="Picture 2" descr="H:\55224 Bauman_MDBS5e_IRDVD\Working Files 55224\JPEGS 55224\Ch22\Ch22_Labeled\22_1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 bwMode="auto">
          <a:xfrm>
            <a:off x="304800" y="1128655"/>
            <a:ext cx="8534400" cy="46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4648200"/>
          </a:xfrm>
        </p:spPr>
        <p:txBody>
          <a:bodyPr/>
          <a:lstStyle/>
          <a:p>
            <a:r>
              <a:rPr lang="en-US" b="1" dirty="0" err="1"/>
              <a:t>Coccidioidomycosis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Resembles pneumonia or tuberculosis</a:t>
            </a:r>
          </a:p>
          <a:p>
            <a:pPr lvl="2"/>
            <a:r>
              <a:rPr lang="en-US" dirty="0"/>
              <a:t>Can become systemic in immunocompromised persons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Coccidioides</a:t>
            </a:r>
            <a:r>
              <a:rPr lang="en-US" i="1" dirty="0"/>
              <a:t> </a:t>
            </a:r>
            <a:r>
              <a:rPr lang="en-US" i="1" dirty="0" err="1"/>
              <a:t>immitis</a:t>
            </a:r>
            <a:endParaRPr lang="en-US" i="1" dirty="0"/>
          </a:p>
          <a:p>
            <a:pPr lvl="2"/>
            <a:r>
              <a:rPr lang="en-US" dirty="0"/>
              <a:t>Pathogen assumes yeast form at human body temperature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 err="1"/>
              <a:t>Arthroconidia</a:t>
            </a:r>
            <a:r>
              <a:rPr lang="en-US" dirty="0"/>
              <a:t> from the soil enter the body through inhalation</a:t>
            </a:r>
          </a:p>
        </p:txBody>
      </p:sp>
    </p:spTree>
    <p:extLst>
      <p:ext uri="{BB962C8B-B14F-4D97-AF65-F5344CB8AC3E}">
        <p14:creationId xmlns:p14="http://schemas.microsoft.com/office/powerpoint/2010/main" val="118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Figure 22.14  </a:t>
            </a:r>
            <a:r>
              <a:rPr lang="en-US" sz="1800" b="1" dirty="0" err="1">
                <a:solidFill>
                  <a:srgbClr val="333399"/>
                </a:solidFill>
              </a:rPr>
              <a:t>Coccidioidomycosis</a:t>
            </a:r>
            <a:r>
              <a:rPr lang="en-US" sz="1800" b="1" dirty="0">
                <a:solidFill>
                  <a:srgbClr val="333399"/>
                </a:solidFill>
              </a:rPr>
              <a:t> lesions in subcutaneous tissue.</a:t>
            </a:r>
          </a:p>
        </p:txBody>
      </p:sp>
      <p:pic>
        <p:nvPicPr>
          <p:cNvPr id="14339" name="Picture 3" descr="H:\55224 Bauman_MDBS5e_IRDVD\Working Files 55224\JPEGS 55224\Ch22\Ch22_Labeled\22_14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559900" cy="57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igure_22_18_unlabel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t="9267" r="13795" b="20672"/>
          <a:stretch/>
        </p:blipFill>
        <p:spPr bwMode="auto">
          <a:xfrm>
            <a:off x="304800" y="914400"/>
            <a:ext cx="472440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Figure 22.15 </a:t>
            </a:r>
            <a:r>
              <a:rPr lang="en-US" sz="1800" b="1" dirty="0" smtClean="0">
                <a:solidFill>
                  <a:srgbClr val="333399"/>
                </a:solidFill>
              </a:rPr>
              <a:t> Spherules </a:t>
            </a:r>
            <a:r>
              <a:rPr lang="en-US" sz="1800" b="1" dirty="0">
                <a:solidFill>
                  <a:srgbClr val="333399"/>
                </a:solidFill>
              </a:rPr>
              <a:t>of </a:t>
            </a:r>
            <a:r>
              <a:rPr lang="en-US" sz="1800" b="1" i="1" dirty="0" err="1">
                <a:solidFill>
                  <a:srgbClr val="333399"/>
                </a:solidFill>
              </a:rPr>
              <a:t>Coccidioides</a:t>
            </a:r>
            <a:r>
              <a:rPr lang="en-US" sz="1800" b="1" i="1" dirty="0">
                <a:solidFill>
                  <a:srgbClr val="333399"/>
                </a:solidFill>
              </a:rPr>
              <a:t> </a:t>
            </a:r>
            <a:r>
              <a:rPr lang="en-US" sz="1800" b="1" i="1" dirty="0" err="1">
                <a:solidFill>
                  <a:srgbClr val="333399"/>
                </a:solidFill>
              </a:rPr>
              <a:t>immitis</a:t>
            </a:r>
            <a:r>
              <a:rPr lang="en-US" sz="1800" b="1" dirty="0">
                <a:solidFill>
                  <a:srgbClr val="333399"/>
                </a:solidFill>
              </a:rPr>
              <a:t>.</a:t>
            </a:r>
          </a:p>
        </p:txBody>
      </p:sp>
      <p:pic>
        <p:nvPicPr>
          <p:cNvPr id="15362" name="Picture 2" descr="H:\55224 Bauman_MDBS5e_IRDVD\Working Files 55224\JPEGS 55224\Ch22\Ch22_Labeled\22_15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 bwMode="auto">
          <a:xfrm>
            <a:off x="1132284" y="762000"/>
            <a:ext cx="6879432" cy="56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err="1"/>
              <a:t>Coccidioidomycosis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4191000"/>
          </a:xfrm>
        </p:spPr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  <a:p>
            <a:pPr lvl="1"/>
            <a:r>
              <a:rPr lang="en-US" dirty="0"/>
              <a:t>Almost exclusively in southwestern United States and northern Mexico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Diagnosed by presence of spherules in clinical specimens</a:t>
            </a:r>
          </a:p>
          <a:p>
            <a:pPr lvl="1"/>
            <a:r>
              <a:rPr lang="en-US" dirty="0"/>
              <a:t>Treated with amphotericin B</a:t>
            </a:r>
          </a:p>
          <a:p>
            <a:pPr lvl="1"/>
            <a:r>
              <a:rPr lang="en-US" dirty="0"/>
              <a:t>Protective masks can prevent exposure to </a:t>
            </a:r>
            <a:r>
              <a:rPr lang="en-US" dirty="0" err="1"/>
              <a:t>arthroconidia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/>
          <a:stretch/>
        </p:blipFill>
        <p:spPr bwMode="auto">
          <a:xfrm>
            <a:off x="6655716" y="228600"/>
            <a:ext cx="245562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 smtClean="0"/>
              <a:t>Diseases of the respiratory system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5425" y="609600"/>
            <a:ext cx="8308975" cy="6019800"/>
          </a:xfrm>
        </p:spPr>
        <p:txBody>
          <a:bodyPr/>
          <a:lstStyle/>
          <a:p>
            <a:r>
              <a:rPr lang="en-US" b="1" dirty="0" smtClean="0"/>
              <a:t>Signs and symptoms</a:t>
            </a:r>
            <a:endParaRPr lang="en-US" b="1" dirty="0"/>
          </a:p>
          <a:p>
            <a:pPr lvl="1"/>
            <a:r>
              <a:rPr lang="en-US" u="sng" dirty="0" smtClean="0"/>
              <a:t>Pharyngitis</a:t>
            </a:r>
            <a:endParaRPr lang="en-US" u="sng" dirty="0"/>
          </a:p>
          <a:p>
            <a:pPr marL="1143000" lvl="3"/>
            <a:r>
              <a:rPr lang="en-US" dirty="0" smtClean="0"/>
              <a:t>Sore/inflamed </a:t>
            </a:r>
            <a:r>
              <a:rPr lang="en-US" dirty="0"/>
              <a:t>throat and difficulty </a:t>
            </a:r>
            <a:r>
              <a:rPr lang="en-US" dirty="0" smtClean="0"/>
              <a:t>swallowing</a:t>
            </a:r>
          </a:p>
          <a:p>
            <a:pPr marL="1143000" lvl="3"/>
            <a:r>
              <a:rPr lang="en-US" dirty="0" smtClean="0"/>
              <a:t>Agitation of tissues; no direct difficulty breathing</a:t>
            </a:r>
            <a:endParaRPr lang="en-US" dirty="0"/>
          </a:p>
          <a:p>
            <a:pPr marL="739775" lvl="2" indent="-282575"/>
            <a:r>
              <a:rPr lang="en-US" sz="2400" u="sng" dirty="0" smtClean="0"/>
              <a:t>Laryngitis</a:t>
            </a:r>
          </a:p>
          <a:p>
            <a:pPr marL="1196975" lvl="3" indent="-282575"/>
            <a:r>
              <a:rPr lang="en-US" dirty="0" smtClean="0"/>
              <a:t>Sore/inflamed voice box (no swallowing deficits – why?)</a:t>
            </a:r>
          </a:p>
          <a:p>
            <a:pPr marL="1196975" lvl="3" indent="-282575"/>
            <a:r>
              <a:rPr lang="en-US" dirty="0" smtClean="0"/>
              <a:t>Difficulty speaking; no direct difficulty breathing</a:t>
            </a:r>
          </a:p>
          <a:p>
            <a:pPr marL="739775" lvl="2" indent="-282575"/>
            <a:r>
              <a:rPr lang="en-US" sz="2400" u="sng" dirty="0"/>
              <a:t>Bronchitis</a:t>
            </a:r>
          </a:p>
          <a:p>
            <a:pPr lvl="2"/>
            <a:r>
              <a:rPr lang="en-US" dirty="0"/>
              <a:t>Inflammation of the bronchi and bronchioles</a:t>
            </a:r>
          </a:p>
          <a:p>
            <a:pPr lvl="2"/>
            <a:r>
              <a:rPr lang="en-US" dirty="0"/>
              <a:t>Constriction and mucus buildup will inhibit breathing</a:t>
            </a:r>
          </a:p>
          <a:p>
            <a:pPr marL="739775" lvl="2" indent="-282575"/>
            <a:r>
              <a:rPr lang="en-US" sz="2400" u="sng" dirty="0"/>
              <a:t>Pneumonia</a:t>
            </a:r>
          </a:p>
          <a:p>
            <a:pPr lvl="2"/>
            <a:r>
              <a:rPr lang="en-US" dirty="0"/>
              <a:t>Disease in the alveoli </a:t>
            </a:r>
            <a:r>
              <a:rPr lang="en-US" dirty="0" smtClean="0"/>
              <a:t>(where </a:t>
            </a:r>
            <a:r>
              <a:rPr lang="en-US" dirty="0"/>
              <a:t>gas exchange </a:t>
            </a:r>
            <a:r>
              <a:rPr lang="en-US" dirty="0" smtClean="0"/>
              <a:t>occurs)</a:t>
            </a:r>
            <a:endParaRPr lang="en-US" dirty="0"/>
          </a:p>
          <a:p>
            <a:pPr lvl="2"/>
            <a:r>
              <a:rPr lang="en-US" dirty="0"/>
              <a:t>Dangerous blocking of breathing due to </a:t>
            </a:r>
            <a:r>
              <a:rPr lang="en-US" dirty="0" smtClean="0"/>
              <a:t>mucus </a:t>
            </a:r>
            <a:r>
              <a:rPr lang="en-US" dirty="0"/>
              <a:t>buildup</a:t>
            </a:r>
          </a:p>
          <a:p>
            <a:pPr marL="739775" lvl="2" indent="-282575"/>
            <a:r>
              <a:rPr lang="en-US" sz="2400" dirty="0" smtClean="0"/>
              <a:t>These can co-present depending on infection spread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dirty="0" err="1"/>
              <a:t>Blastomycosis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Flulike symptoms</a:t>
            </a:r>
          </a:p>
          <a:p>
            <a:pPr lvl="2"/>
            <a:r>
              <a:rPr lang="en-US" dirty="0"/>
              <a:t>Systemic infections can produce lesions on the face and upper body or purulent lesions on various organs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Blastomyces</a:t>
            </a:r>
            <a:r>
              <a:rPr lang="en-US" i="1" dirty="0"/>
              <a:t> </a:t>
            </a:r>
            <a:r>
              <a:rPr lang="en-US" i="1" dirty="0" err="1"/>
              <a:t>dermatitidis</a:t>
            </a:r>
            <a:endParaRPr lang="en-US" i="1" dirty="0"/>
          </a:p>
          <a:p>
            <a:pPr lvl="2"/>
            <a:r>
              <a:rPr lang="en-US" dirty="0"/>
              <a:t>Pathogenic yeast form at human body temperature</a:t>
            </a:r>
          </a:p>
        </p:txBody>
      </p:sp>
    </p:spTree>
    <p:extLst>
      <p:ext uri="{BB962C8B-B14F-4D97-AF65-F5344CB8AC3E}">
        <p14:creationId xmlns:p14="http://schemas.microsoft.com/office/powerpoint/2010/main" val="683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30887"/>
          </a:xfrm>
        </p:spPr>
        <p:txBody>
          <a:bodyPr/>
          <a:lstStyle/>
          <a:p>
            <a:r>
              <a:rPr lang="en-US" sz="2200" b="1" dirty="0">
                <a:solidFill>
                  <a:srgbClr val="333399"/>
                </a:solidFill>
              </a:rPr>
              <a:t>Figure 22.16  Cutaneous </a:t>
            </a:r>
            <a:r>
              <a:rPr lang="en-US" sz="2200" b="1" dirty="0" err="1">
                <a:solidFill>
                  <a:srgbClr val="333399"/>
                </a:solidFill>
              </a:rPr>
              <a:t>blastomycosis</a:t>
            </a:r>
            <a:r>
              <a:rPr lang="en-US" sz="2200" b="1" dirty="0">
                <a:solidFill>
                  <a:srgbClr val="333399"/>
                </a:solidFill>
              </a:rPr>
              <a:t> in an American woman.</a:t>
            </a:r>
          </a:p>
        </p:txBody>
      </p:sp>
      <p:pic>
        <p:nvPicPr>
          <p:cNvPr id="16386" name="Picture 2" descr="H:\55224 Bauman_MDBS5e_IRDVD\Working Files 55224\JPEGS 55224\Ch22\Ch22_Labeled\22_16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56" y="842962"/>
            <a:ext cx="4196687" cy="56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 err="1"/>
              <a:t>Blastomycosis</a:t>
            </a:r>
            <a:endParaRPr lang="en-US" sz="40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72396"/>
            <a:ext cx="8461375" cy="4871204"/>
          </a:xfrm>
        </p:spPr>
        <p:txBody>
          <a:bodyPr/>
          <a:lstStyle/>
          <a:p>
            <a:r>
              <a:rPr lang="en-US" dirty="0" smtClean="0"/>
              <a:t>Pathogenesis </a:t>
            </a:r>
            <a:r>
              <a:rPr lang="en-US" dirty="0"/>
              <a:t>and epidemiology</a:t>
            </a:r>
          </a:p>
          <a:p>
            <a:pPr lvl="1"/>
            <a:r>
              <a:rPr lang="en-US" dirty="0"/>
              <a:t>Enters body through inhalation of dust carrying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fungal spores</a:t>
            </a:r>
          </a:p>
          <a:p>
            <a:pPr lvl="1"/>
            <a:r>
              <a:rPr lang="en-US" dirty="0" smtClean="0"/>
              <a:t>Incidence of human infection is increasing</a:t>
            </a:r>
            <a:endParaRPr lang="en-US" dirty="0"/>
          </a:p>
          <a:p>
            <a:pPr lvl="1"/>
            <a:r>
              <a:rPr lang="en-US" dirty="0"/>
              <a:t>Endemic across southeastern </a:t>
            </a:r>
            <a:r>
              <a:rPr lang="en-US" dirty="0" smtClean="0"/>
              <a:t>United States and north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Canada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Diagnosis is based on identifying fungus in clinical samples</a:t>
            </a:r>
          </a:p>
          <a:p>
            <a:pPr lvl="1"/>
            <a:r>
              <a:rPr lang="en-US" dirty="0"/>
              <a:t>Treated with amphotericin B</a:t>
            </a:r>
          </a:p>
          <a:p>
            <a:pPr lvl="1"/>
            <a:r>
              <a:rPr lang="en-US" dirty="0"/>
              <a:t>Relapse common in AIDS patients</a:t>
            </a:r>
          </a:p>
        </p:txBody>
      </p:sp>
    </p:spTree>
    <p:extLst>
      <p:ext uri="{BB962C8B-B14F-4D97-AF65-F5344CB8AC3E}">
        <p14:creationId xmlns:p14="http://schemas.microsoft.com/office/powerpoint/2010/main" val="2207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72396"/>
            <a:ext cx="8461375" cy="2890004"/>
          </a:xfrm>
        </p:spPr>
        <p:txBody>
          <a:bodyPr/>
          <a:lstStyle/>
          <a:p>
            <a:r>
              <a:rPr lang="en-US" b="1" dirty="0"/>
              <a:t>Histoplasmosis</a:t>
            </a:r>
          </a:p>
          <a:p>
            <a:pPr lvl="1"/>
            <a:r>
              <a:rPr lang="en-US" dirty="0"/>
              <a:t>Signs and symptoms </a:t>
            </a:r>
          </a:p>
          <a:p>
            <a:pPr lvl="2"/>
            <a:r>
              <a:rPr lang="en-US" dirty="0"/>
              <a:t>Asymptomatic in most cases</a:t>
            </a:r>
          </a:p>
          <a:p>
            <a:pPr lvl="2"/>
            <a:r>
              <a:rPr lang="en-US" dirty="0"/>
              <a:t>Symptomatic infection causes coughing with bloody sputum or skin lesions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Histoplasma </a:t>
            </a:r>
            <a:r>
              <a:rPr lang="en-US" i="1" dirty="0" err="1"/>
              <a:t>capsulatum</a:t>
            </a:r>
            <a:endParaRPr lang="en-US" i="1" dirty="0"/>
          </a:p>
          <a:p>
            <a:pPr lvl="2"/>
            <a:r>
              <a:rPr lang="en-US" dirty="0"/>
              <a:t>Pathogenic yeast form at human body temperature</a:t>
            </a:r>
          </a:p>
          <a:p>
            <a:pPr lvl="2"/>
            <a:r>
              <a:rPr lang="en-US" i="1" dirty="0"/>
              <a:t>Histoplasma</a:t>
            </a:r>
            <a:r>
              <a:rPr lang="en-US" dirty="0"/>
              <a:t> produces several proteins that inhibit macrophage activation and other host defenses</a:t>
            </a:r>
          </a:p>
        </p:txBody>
      </p:sp>
    </p:spTree>
    <p:extLst>
      <p:ext uri="{BB962C8B-B14F-4D97-AF65-F5344CB8AC3E}">
        <p14:creationId xmlns:p14="http://schemas.microsoft.com/office/powerpoint/2010/main" val="7379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Histoplasmosis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3886200"/>
          </a:xfrm>
        </p:spPr>
        <p:txBody>
          <a:bodyPr/>
          <a:lstStyle/>
          <a:p>
            <a:r>
              <a:rPr lang="en-US" dirty="0" smtClean="0"/>
              <a:t>Pathogenesis </a:t>
            </a:r>
            <a:r>
              <a:rPr lang="en-US" dirty="0"/>
              <a:t>and epidemiology</a:t>
            </a:r>
          </a:p>
          <a:p>
            <a:pPr lvl="1"/>
            <a:r>
              <a:rPr lang="en-US" dirty="0"/>
              <a:t>Humans inhale airborne spores from the soil</a:t>
            </a:r>
          </a:p>
          <a:p>
            <a:pPr lvl="1"/>
            <a:r>
              <a:rPr lang="en-US" dirty="0"/>
              <a:t>Prevalent in the eastern United States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Diagnosis is based on identifying fungus in clinical samples</a:t>
            </a:r>
          </a:p>
          <a:p>
            <a:pPr lvl="1"/>
            <a:r>
              <a:rPr lang="en-US" dirty="0"/>
              <a:t>Infections in immunocompetent individuals typically resolve without treatment</a:t>
            </a:r>
          </a:p>
        </p:txBody>
      </p:sp>
    </p:spTree>
    <p:extLst>
      <p:ext uri="{BB962C8B-B14F-4D97-AF65-F5344CB8AC3E}">
        <p14:creationId xmlns:p14="http://schemas.microsoft.com/office/powerpoint/2010/main" val="10506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85800"/>
            <a:ext cx="8461375" cy="6149607"/>
          </a:xfrm>
          <a:solidFill>
            <a:schemeClr val="bg1"/>
          </a:solidFill>
        </p:spPr>
        <p:txBody>
          <a:bodyPr/>
          <a:lstStyle/>
          <a:p>
            <a:r>
              <a:rPr lang="en-US" b="1" i="1" dirty="0"/>
              <a:t>Pneumocystis</a:t>
            </a:r>
            <a:r>
              <a:rPr lang="en-US" b="1" dirty="0"/>
              <a:t> Pneumonia</a:t>
            </a:r>
          </a:p>
          <a:p>
            <a:pPr lvl="1"/>
            <a:r>
              <a:rPr lang="en-US" dirty="0"/>
              <a:t>Signs and symptoms </a:t>
            </a:r>
          </a:p>
          <a:p>
            <a:pPr lvl="2"/>
            <a:r>
              <a:rPr lang="en-US" sz="2000" dirty="0"/>
              <a:t>Difficulty breathing, anemia, hypoxia, and fever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sz="2000" dirty="0"/>
              <a:t>Caused by </a:t>
            </a:r>
            <a:r>
              <a:rPr lang="en-US" sz="2000" i="1" dirty="0"/>
              <a:t>Pneumocystis </a:t>
            </a:r>
            <a:r>
              <a:rPr lang="en-US" sz="2000" i="1" dirty="0" err="1" smtClean="0"/>
              <a:t>jirovecii</a:t>
            </a:r>
            <a:endParaRPr lang="en-US" sz="2000" i="1" dirty="0" smtClean="0"/>
          </a:p>
          <a:p>
            <a:pPr lvl="3"/>
            <a:r>
              <a:rPr lang="en-US" sz="1800" dirty="0" smtClean="0"/>
              <a:t>previously known as </a:t>
            </a:r>
            <a:r>
              <a:rPr lang="en-US" sz="1800" i="1" dirty="0" smtClean="0"/>
              <a:t>P. </a:t>
            </a:r>
            <a:r>
              <a:rPr lang="en-US" sz="1800" i="1" dirty="0" err="1" smtClean="0"/>
              <a:t>carinii</a:t>
            </a:r>
            <a:endParaRPr lang="en-US" sz="1800" i="1" dirty="0" smtClean="0"/>
          </a:p>
          <a:p>
            <a:pPr lvl="3"/>
            <a:r>
              <a:rPr lang="en-US" sz="1800" dirty="0" smtClean="0"/>
              <a:t>disease still called PCP (pneumocystis </a:t>
            </a:r>
            <a:r>
              <a:rPr lang="en-US" sz="1800" dirty="0" err="1" smtClean="0"/>
              <a:t>carinii</a:t>
            </a:r>
            <a:r>
              <a:rPr lang="en-US" sz="1800" dirty="0" smtClean="0"/>
              <a:t> pneumonia)</a:t>
            </a:r>
            <a:endParaRPr lang="en-US" sz="1800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sz="2000" dirty="0"/>
              <a:t>Transmit by inhalation of droplets containing the fungus</a:t>
            </a:r>
          </a:p>
          <a:p>
            <a:pPr lvl="2"/>
            <a:r>
              <a:rPr lang="en-US" sz="2000" dirty="0"/>
              <a:t>Common disease in AIDS </a:t>
            </a:r>
            <a:r>
              <a:rPr lang="en-US" sz="2000" dirty="0" smtClean="0"/>
              <a:t>patients</a:t>
            </a:r>
          </a:p>
          <a:p>
            <a:pPr lvl="3"/>
            <a:r>
              <a:rPr lang="en-US" sz="2000" dirty="0" smtClean="0"/>
              <a:t>Rarely seen in healthy individuals – diagnostic for AIDS</a:t>
            </a:r>
            <a:endParaRPr lang="en-US" sz="2000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sz="2000" dirty="0"/>
              <a:t>Diagnosis is based on clinical and microscopic findings</a:t>
            </a:r>
          </a:p>
          <a:p>
            <a:pPr lvl="2"/>
            <a:r>
              <a:rPr lang="en-US" sz="2000" dirty="0"/>
              <a:t>Treated with trimethoprim and sulfamethoxazole</a:t>
            </a:r>
          </a:p>
          <a:p>
            <a:pPr lvl="2"/>
            <a:r>
              <a:rPr lang="en-US" sz="2000" dirty="0"/>
              <a:t>Impossible to prevent infection with </a:t>
            </a:r>
            <a:r>
              <a:rPr lang="en-US" sz="2000" i="1" dirty="0"/>
              <a:t>P. </a:t>
            </a:r>
            <a:r>
              <a:rPr lang="en-US" sz="2000" i="1" dirty="0" err="1" smtClean="0"/>
              <a:t>jirovecii</a:t>
            </a:r>
            <a:endParaRPr lang="en-US" sz="2000" i="1" dirty="0"/>
          </a:p>
          <a:p>
            <a:pPr lvl="3"/>
            <a:r>
              <a:rPr lang="en-US" sz="1800" dirty="0" smtClean="0"/>
              <a:t>everyone harbors it but nearly all people are subclinical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58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22.17  Cysts of </a:t>
            </a:r>
            <a:r>
              <a:rPr lang="en-US" sz="1800" b="1" i="1" dirty="0"/>
              <a:t>Pneumocystis </a:t>
            </a:r>
            <a:r>
              <a:rPr lang="en-US" sz="1800" b="1" i="1" dirty="0" err="1"/>
              <a:t>jirovecii</a:t>
            </a:r>
            <a:r>
              <a:rPr lang="en-US" sz="1800" b="1" dirty="0"/>
              <a:t> in lung tissue.</a:t>
            </a:r>
          </a:p>
        </p:txBody>
      </p:sp>
      <p:pic>
        <p:nvPicPr>
          <p:cNvPr id="17410" name="Picture 2" descr="H:\55224 Bauman_MDBS5e_IRDVD\Working Files 55224\JPEGS 55224\Ch22\Ch22_Labeled\22_1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"/>
          <a:stretch/>
        </p:blipFill>
        <p:spPr bwMode="auto">
          <a:xfrm>
            <a:off x="747822" y="709385"/>
            <a:ext cx="7648355" cy="57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454025" y="762000"/>
            <a:ext cx="8232775" cy="5638800"/>
          </a:xfrm>
        </p:spPr>
        <p:txBody>
          <a:bodyPr/>
          <a:lstStyle/>
          <a:p>
            <a:r>
              <a:rPr lang="en-US" b="1" dirty="0"/>
              <a:t>Microbiome of the Respiratory System</a:t>
            </a:r>
          </a:p>
          <a:p>
            <a:pPr lvl="1"/>
            <a:r>
              <a:rPr lang="en-US" dirty="0"/>
              <a:t>Upper respiratory system</a:t>
            </a:r>
          </a:p>
          <a:p>
            <a:pPr lvl="2"/>
            <a:r>
              <a:rPr lang="en-US" dirty="0"/>
              <a:t>Colonized by many microorganisms</a:t>
            </a:r>
          </a:p>
          <a:p>
            <a:pPr lvl="2"/>
            <a:r>
              <a:rPr lang="en-US" dirty="0"/>
              <a:t>Normal microbiome limits growth of pathogens</a:t>
            </a:r>
          </a:p>
          <a:p>
            <a:pPr lvl="2"/>
            <a:r>
              <a:rPr lang="en-US" dirty="0"/>
              <a:t>Normal microbiome may be opportunistic pathogens</a:t>
            </a:r>
          </a:p>
          <a:p>
            <a:pPr lvl="3"/>
            <a:r>
              <a:rPr lang="en-US" i="1" dirty="0" err="1" smtClean="0"/>
              <a:t>Corynebacteria</a:t>
            </a:r>
            <a:r>
              <a:rPr lang="en-US" dirty="0" smtClean="0"/>
              <a:t> (diphtheria), </a:t>
            </a:r>
            <a:r>
              <a:rPr lang="en-US" i="1" dirty="0" smtClean="0"/>
              <a:t>Streptococcus</a:t>
            </a:r>
            <a:r>
              <a:rPr lang="en-US" dirty="0" smtClean="0"/>
              <a:t> (strep throat), </a:t>
            </a:r>
            <a:r>
              <a:rPr lang="en-US" i="1" dirty="0" smtClean="0"/>
              <a:t>Candida</a:t>
            </a:r>
            <a:r>
              <a:rPr lang="en-US" dirty="0" smtClean="0"/>
              <a:t> (thrush)</a:t>
            </a:r>
            <a:endParaRPr lang="en-US" dirty="0"/>
          </a:p>
          <a:p>
            <a:pPr lvl="1"/>
            <a:r>
              <a:rPr lang="en-US" dirty="0" smtClean="0"/>
              <a:t>Lower </a:t>
            </a:r>
            <a:r>
              <a:rPr lang="en-US" dirty="0"/>
              <a:t>respiratory system</a:t>
            </a:r>
          </a:p>
          <a:p>
            <a:pPr lvl="2"/>
            <a:r>
              <a:rPr lang="en-US" dirty="0"/>
              <a:t>Typically microorganisms are not </a:t>
            </a:r>
            <a:r>
              <a:rPr lang="en-US" dirty="0" smtClean="0"/>
              <a:t>present</a:t>
            </a:r>
          </a:p>
          <a:p>
            <a:pPr lvl="3"/>
            <a:r>
              <a:rPr lang="en-US" dirty="0" smtClean="0"/>
              <a:t>Alveolar macrophages clean up invaders</a:t>
            </a:r>
          </a:p>
          <a:p>
            <a:pPr lvl="2"/>
            <a:r>
              <a:rPr lang="en-US" dirty="0" smtClean="0"/>
              <a:t>Possibly limited numbers of normal microbiota near BALT (bronchia-associated lymphoid tissue)</a:t>
            </a:r>
          </a:p>
          <a:p>
            <a:pPr lvl="3"/>
            <a:r>
              <a:rPr lang="en-US" dirty="0" smtClean="0"/>
              <a:t>BALT tend to make stable structures near chronic presence of resident microbiota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55224 Bauman_MDBS5e_IRDVD\Working Files 55224\JPEGS 55224\Ch22\Ch22_Labeled\22_01_Tabl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"/>
          <a:stretch/>
        </p:blipFill>
        <p:spPr bwMode="auto">
          <a:xfrm>
            <a:off x="1542513" y="1143000"/>
            <a:ext cx="6058975" cy="55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830997"/>
          </a:xfrm>
        </p:spPr>
        <p:txBody>
          <a:bodyPr/>
          <a:lstStyle/>
          <a:p>
            <a:r>
              <a:rPr lang="en-US" sz="2400" b="1" dirty="0" smtClean="0"/>
              <a:t>Table 22.1  Manifestations of Some Respiratory Diseases – PARTIAL SUMMARY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545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3849</Words>
  <Application>Microsoft Office PowerPoint</Application>
  <PresentationFormat>On-screen Show (4:3)</PresentationFormat>
  <Paragraphs>666</Paragraphs>
  <Slides>76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 </vt:lpstr>
      <vt:lpstr>Function and Structures of the Respiratory System</vt:lpstr>
      <vt:lpstr>Structures of the Respiratory System</vt:lpstr>
      <vt:lpstr>Structures of the Respiratory System</vt:lpstr>
      <vt:lpstr>Figure 22.1  Structures of the respiratory system.</vt:lpstr>
      <vt:lpstr>Figure 22.1:  microanatomy and microcirculature of the respiratory system:  the lobule</vt:lpstr>
      <vt:lpstr>Diseases of the respiratory system</vt:lpstr>
      <vt:lpstr>Structure of the Respiratory System</vt:lpstr>
      <vt:lpstr>Table 22.1  Manifestations of Some Respiratory Diseases – PARTIAL SUMMARY</vt:lpstr>
      <vt:lpstr>Streptococcal Respiratory Diseases</vt:lpstr>
      <vt:lpstr>Streptococcal Respiratory Diseases</vt:lpstr>
      <vt:lpstr>Streptococcal Respiratory Diseases</vt:lpstr>
      <vt:lpstr>Bacterial Diseases of the Upper Respiratory System, Sinuses, and Ears</vt:lpstr>
      <vt:lpstr>Figure 22.2  A pseudomembrane, characteristic of diphtheria.</vt:lpstr>
      <vt:lpstr>Figure 22.3  Characteristic arrangements of Gram-stained cells of Corynebacterium diphtheriae.</vt:lpstr>
      <vt:lpstr>Bacterial Diseases of the Upper Respiratory System, Sinuses, and Ears</vt:lpstr>
      <vt:lpstr>Sinusitis and Otitis Media</vt:lpstr>
      <vt:lpstr>Sinusitis and Otitis Media</vt:lpstr>
      <vt:lpstr>Sinusitis and Otitis Media</vt:lpstr>
      <vt:lpstr>Viral Diseases of the Upper Respiratory System </vt:lpstr>
      <vt:lpstr>Viral Diseases of the Upper Respiratory System </vt:lpstr>
      <vt:lpstr>Bacterial Diseases of the Lower Respiratory System </vt:lpstr>
      <vt:lpstr>Bacterial Diseases of the Lower Respiratory System </vt:lpstr>
      <vt:lpstr>Bacterial Pneumonias</vt:lpstr>
      <vt:lpstr>Figure 22.6  Streptococcus pneumoniae, the most common cause of bacterial pneumonia.</vt:lpstr>
      <vt:lpstr>Bacterial Pneumonias</vt:lpstr>
      <vt:lpstr>Bacterial Pneumonias</vt:lpstr>
      <vt:lpstr>Figure 22.7  Pleomorphic forms of Mycoplasma.</vt:lpstr>
      <vt:lpstr>Bacterial Pneumonias</vt:lpstr>
      <vt:lpstr>Bacterial Pneumonias</vt:lpstr>
      <vt:lpstr>Figure 22.8  The prominent capsule of Klebsiella pneumoniae.</vt:lpstr>
      <vt:lpstr>Bacterial Pneumonias</vt:lpstr>
      <vt:lpstr>Other bacterial pneumonias</vt:lpstr>
      <vt:lpstr>Figure 22.9  Legionella pneumophila growing on buffered charcoal yeast extract agar.</vt:lpstr>
      <vt:lpstr>Legionnaires’ Disease</vt:lpstr>
      <vt:lpstr>Other bacterial pneumonias</vt:lpstr>
      <vt:lpstr>Other bacterial pneumonias</vt:lpstr>
      <vt:lpstr>Tuberculosis</vt:lpstr>
      <vt:lpstr>Disease in Depth: Tuberculosis: Pathogenesis</vt:lpstr>
      <vt:lpstr>Disease in Depth: Tuberculosis: Pathogenesis</vt:lpstr>
      <vt:lpstr>Tuberculosis</vt:lpstr>
      <vt:lpstr>Disease at a Glance: Diagnosis of tuberculosis—overview.</vt:lpstr>
      <vt:lpstr>Other forms of Tuberculosis</vt:lpstr>
      <vt:lpstr>Bacterial Diseases of the Lower Respiratory System</vt:lpstr>
      <vt:lpstr>Pertussis (Whooping Cough)</vt:lpstr>
      <vt:lpstr>Bacterial Diseases of the Lower Respiratory System</vt:lpstr>
      <vt:lpstr>Inhalation/Pulmonary Anthrax</vt:lpstr>
      <vt:lpstr>Viral Diseases of the Lower Respiratory System </vt:lpstr>
      <vt:lpstr>Viral Diseases of the Lower Respiratory System </vt:lpstr>
      <vt:lpstr>Disease in Depth: Virulence Factors</vt:lpstr>
      <vt:lpstr>Disease in Depth: Pathogenesis</vt:lpstr>
      <vt:lpstr>Disease in Depth: Pathogenesis</vt:lpstr>
      <vt:lpstr>Disease in Depth: Yearly Influenza Pathogenesis</vt:lpstr>
      <vt:lpstr>Viral Diseases of the Lower Respiratory System </vt:lpstr>
      <vt:lpstr>Influenza</vt:lpstr>
      <vt:lpstr>Influenza</vt:lpstr>
      <vt:lpstr>Viral Diseases of the Lower Respiratory System </vt:lpstr>
      <vt:lpstr>Viral Diseases of the Lower Respiratory System </vt:lpstr>
      <vt:lpstr>Coronavirus Outbreaks</vt:lpstr>
      <vt:lpstr>Viral Diseases of the Lower Respiratory System </vt:lpstr>
      <vt:lpstr>Figure 22.11  A syncytium forms when RSV triggers infected cells to fuse with uninfected cells.</vt:lpstr>
      <vt:lpstr>Viral Diseases of the Lower Respiratory System </vt:lpstr>
      <vt:lpstr>Viral Diseases of the Lower Respiratory System </vt:lpstr>
      <vt:lpstr>Mycoses of the Lower Respiratory System </vt:lpstr>
      <vt:lpstr>Figure 22.13 The geographic distributions of three systemic fungal diseases endemic to North America.</vt:lpstr>
      <vt:lpstr>Mycoses of the Lower Respiratory System </vt:lpstr>
      <vt:lpstr>Figure 22.14  Coccidioidomycosis lesions in subcutaneous tissue.</vt:lpstr>
      <vt:lpstr>Figure 22.15  Spherules of Coccidioides immitis.</vt:lpstr>
      <vt:lpstr>Coccidioidomycosis</vt:lpstr>
      <vt:lpstr>Mycoses of the Lower Respiratory System </vt:lpstr>
      <vt:lpstr>Figure 22.16  Cutaneous blastomycosis in an American woman.</vt:lpstr>
      <vt:lpstr>Blastomycosis</vt:lpstr>
      <vt:lpstr>Mycoses of the Lower Respiratory System </vt:lpstr>
      <vt:lpstr>Histoplasmosis</vt:lpstr>
      <vt:lpstr>Mycoses of the Lower Respiratory System </vt:lpstr>
      <vt:lpstr>Figure 22.17  Cysts of Pneumocystis jirovecii in lung tissue.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Windows User</cp:lastModifiedBy>
  <cp:revision>519</cp:revision>
  <cp:lastPrinted>2017-03-01T19:35:16Z</cp:lastPrinted>
  <dcterms:created xsi:type="dcterms:W3CDTF">2017-03-03T21:53:27Z</dcterms:created>
  <dcterms:modified xsi:type="dcterms:W3CDTF">2019-08-01T15:57:34Z</dcterms:modified>
</cp:coreProperties>
</file>