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7"/>
  </p:notesMasterIdLst>
  <p:handoutMasterIdLst>
    <p:handoutMasterId r:id="rId58"/>
  </p:handoutMasterIdLst>
  <p:sldIdLst>
    <p:sldId id="662" r:id="rId2"/>
    <p:sldId id="731" r:id="rId3"/>
    <p:sldId id="732" r:id="rId4"/>
    <p:sldId id="733" r:id="rId5"/>
    <p:sldId id="801" r:id="rId6"/>
    <p:sldId id="736" r:id="rId7"/>
    <p:sldId id="737" r:id="rId8"/>
    <p:sldId id="738" r:id="rId9"/>
    <p:sldId id="739" r:id="rId10"/>
    <p:sldId id="747" r:id="rId11"/>
    <p:sldId id="741" r:id="rId12"/>
    <p:sldId id="742" r:id="rId13"/>
    <p:sldId id="743" r:id="rId14"/>
    <p:sldId id="740" r:id="rId15"/>
    <p:sldId id="744" r:id="rId16"/>
    <p:sldId id="799" r:id="rId17"/>
    <p:sldId id="795" r:id="rId18"/>
    <p:sldId id="796" r:id="rId19"/>
    <p:sldId id="797" r:id="rId20"/>
    <p:sldId id="745" r:id="rId21"/>
    <p:sldId id="746" r:id="rId22"/>
    <p:sldId id="771" r:id="rId23"/>
    <p:sldId id="776" r:id="rId24"/>
    <p:sldId id="777" r:id="rId25"/>
    <p:sldId id="748" r:id="rId26"/>
    <p:sldId id="749" r:id="rId27"/>
    <p:sldId id="750" r:id="rId28"/>
    <p:sldId id="751" r:id="rId29"/>
    <p:sldId id="752" r:id="rId30"/>
    <p:sldId id="753" r:id="rId31"/>
    <p:sldId id="754" r:id="rId32"/>
    <p:sldId id="759" r:id="rId33"/>
    <p:sldId id="760" r:id="rId34"/>
    <p:sldId id="761" r:id="rId35"/>
    <p:sldId id="762" r:id="rId36"/>
    <p:sldId id="763" r:id="rId37"/>
    <p:sldId id="764" r:id="rId38"/>
    <p:sldId id="802" r:id="rId39"/>
    <p:sldId id="765" r:id="rId40"/>
    <p:sldId id="800" r:id="rId41"/>
    <p:sldId id="798" r:id="rId42"/>
    <p:sldId id="780" r:id="rId43"/>
    <p:sldId id="786" r:id="rId44"/>
    <p:sldId id="781" r:id="rId45"/>
    <p:sldId id="782" r:id="rId46"/>
    <p:sldId id="783" r:id="rId47"/>
    <p:sldId id="784" r:id="rId48"/>
    <p:sldId id="787" r:id="rId49"/>
    <p:sldId id="788" r:id="rId50"/>
    <p:sldId id="790" r:id="rId51"/>
    <p:sldId id="791" r:id="rId52"/>
    <p:sldId id="789" r:id="rId53"/>
    <p:sldId id="792" r:id="rId54"/>
    <p:sldId id="793" r:id="rId55"/>
    <p:sldId id="794" r:id="rId5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42">
          <p15:clr>
            <a:srgbClr val="A4A3A4"/>
          </p15:clr>
        </p15:guide>
        <p15:guide id="2" orient="horz" pos="960">
          <p15:clr>
            <a:srgbClr val="A4A3A4"/>
          </p15:clr>
        </p15:guide>
        <p15:guide id="3" orient="horz" pos="2160">
          <p15:clr>
            <a:srgbClr val="A4A3A4"/>
          </p15:clr>
        </p15:guide>
        <p15:guide id="4" orient="horz" pos="1254">
          <p15:clr>
            <a:srgbClr val="A4A3A4"/>
          </p15:clr>
        </p15:guide>
        <p15:guide id="5" pos="480">
          <p15:clr>
            <a:srgbClr val="A4A3A4"/>
          </p15:clr>
        </p15:guide>
        <p15:guide id="6"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ACF7"/>
    <a:srgbClr val="FF6600"/>
    <a:srgbClr val="D6B628"/>
    <a:srgbClr val="542263"/>
    <a:srgbClr val="5B3163"/>
    <a:srgbClr val="A0CBD1"/>
    <a:srgbClr val="45A1AC"/>
    <a:srgbClr val="533F7A"/>
    <a:srgbClr val="015D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4750" autoAdjust="0"/>
  </p:normalViewPr>
  <p:slideViewPr>
    <p:cSldViewPr>
      <p:cViewPr varScale="1">
        <p:scale>
          <a:sx n="99" d="100"/>
          <a:sy n="99" d="100"/>
        </p:scale>
        <p:origin x="2112" y="84"/>
      </p:cViewPr>
      <p:guideLst>
        <p:guide orient="horz" pos="342"/>
        <p:guide orient="horz" pos="960"/>
        <p:guide orient="horz" pos="2160"/>
        <p:guide orient="horz" pos="1254"/>
        <p:guide pos="480"/>
        <p:guide pos="2880"/>
      </p:guideLst>
    </p:cSldViewPr>
  </p:slideViewPr>
  <p:outlineViewPr>
    <p:cViewPr>
      <p:scale>
        <a:sx n="33" d="100"/>
        <a:sy n="33" d="100"/>
      </p:scale>
      <p:origin x="0" y="16374"/>
    </p:cViewPr>
  </p:outlineViewPr>
  <p:notesTextViewPr>
    <p:cViewPr>
      <p:scale>
        <a:sx n="100" d="100"/>
        <a:sy n="100" d="100"/>
      </p:scale>
      <p:origin x="0" y="0"/>
    </p:cViewPr>
  </p:notesTextViewPr>
  <p:sorterViewPr>
    <p:cViewPr>
      <p:scale>
        <a:sx n="66" d="100"/>
        <a:sy n="66" d="100"/>
      </p:scale>
      <p:origin x="0" y="-1416"/>
    </p:cViewPr>
  </p:sorterViewPr>
  <p:notesViewPr>
    <p:cSldViewPr snapToGrid="0" snapToObjects="1">
      <p:cViewPr varScale="1">
        <p:scale>
          <a:sx n="110" d="100"/>
          <a:sy n="110" d="100"/>
        </p:scale>
        <p:origin x="-5136"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01E7FE9-2BCF-4B85-8A69-38998C67795F}" type="datetimeFigureOut">
              <a:rPr lang="en-US" smtClean="0"/>
              <a:pPr/>
              <a:t>8/4/2019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5550C15-61B0-41A4-AFBA-859D79CEDA53}" type="slidenum">
              <a:rPr lang="en-US" smtClean="0"/>
              <a:pPr/>
              <a:t>‹#›</a:t>
            </a:fld>
            <a:endParaRPr lang="en-US"/>
          </a:p>
        </p:txBody>
      </p:sp>
    </p:spTree>
    <p:extLst>
      <p:ext uri="{BB962C8B-B14F-4D97-AF65-F5344CB8AC3E}">
        <p14:creationId xmlns:p14="http://schemas.microsoft.com/office/powerpoint/2010/main" val="1746332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2B7851-FA3F-1543-9FAB-DCD902E6CB3B}" type="datetimeFigureOut">
              <a:rPr lang="en-US" smtClean="0"/>
              <a:pPr/>
              <a:t>8/4/2019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A43212C-D7EE-654D-94D3-6D73D68942D0}" type="slidenum">
              <a:rPr lang="en-US" smtClean="0"/>
              <a:pPr/>
              <a:t>‹#›</a:t>
            </a:fld>
            <a:endParaRPr lang="en-US" dirty="0"/>
          </a:p>
        </p:txBody>
      </p:sp>
    </p:spTree>
    <p:extLst>
      <p:ext uri="{BB962C8B-B14F-4D97-AF65-F5344CB8AC3E}">
        <p14:creationId xmlns:p14="http://schemas.microsoft.com/office/powerpoint/2010/main" val="3361488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848751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ext Box 6"/>
          <p:cNvSpPr txBox="1">
            <a:spLocks noChangeArrowheads="1"/>
          </p:cNvSpPr>
          <p:nvPr userDrawn="1"/>
        </p:nvSpPr>
        <p:spPr bwMode="auto">
          <a:xfrm>
            <a:off x="6096000" y="274638"/>
            <a:ext cx="3043238" cy="1554272"/>
          </a:xfrm>
          <a:prstGeom prst="rect">
            <a:avLst/>
          </a:prstGeom>
          <a:noFill/>
          <a:ln>
            <a:noFill/>
          </a:ln>
          <a:effectLs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900" dirty="0"/>
              <a:t>PowerPoint</a:t>
            </a:r>
            <a:r>
              <a:rPr lang="en-US" sz="1900" baseline="30000" dirty="0"/>
              <a:t>®</a:t>
            </a:r>
            <a:r>
              <a:rPr lang="en-US" sz="1900" dirty="0"/>
              <a:t> Lecture </a:t>
            </a:r>
            <a:r>
              <a:rPr lang="en-US" sz="1900" dirty="0" smtClean="0"/>
              <a:t>Presentations prepared by</a:t>
            </a:r>
          </a:p>
          <a:p>
            <a:r>
              <a:rPr lang="en-US" sz="1900" dirty="0" smtClean="0"/>
              <a:t>Mindy Miller-Kittrell,</a:t>
            </a:r>
          </a:p>
          <a:p>
            <a:r>
              <a:rPr lang="en-US" sz="1900" dirty="0" smtClean="0"/>
              <a:t>North Carolina State University</a:t>
            </a:r>
          </a:p>
        </p:txBody>
      </p:sp>
      <p:sp>
        <p:nvSpPr>
          <p:cNvPr id="9" name="Text Box 7"/>
          <p:cNvSpPr txBox="1">
            <a:spLocks noChangeArrowheads="1"/>
          </p:cNvSpPr>
          <p:nvPr userDrawn="1"/>
        </p:nvSpPr>
        <p:spPr bwMode="auto">
          <a:xfrm>
            <a:off x="6099048" y="2741613"/>
            <a:ext cx="1670050" cy="504825"/>
          </a:xfrm>
          <a:prstGeom prst="rect">
            <a:avLst/>
          </a:prstGeom>
          <a:noFill/>
          <a:ln>
            <a:noFill/>
          </a:ln>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ct val="50000"/>
              </a:spcAft>
              <a:buClr>
                <a:srgbClr val="669900"/>
              </a:buClr>
              <a:buFont typeface="Wingdings" charset="0"/>
              <a:buNone/>
            </a:pPr>
            <a:r>
              <a:rPr lang="en-US" sz="1800" b="1" dirty="0"/>
              <a:t>C H A P T E R</a:t>
            </a:r>
          </a:p>
        </p:txBody>
      </p:sp>
      <p:sp>
        <p:nvSpPr>
          <p:cNvPr id="3084" name="Rectangle 12"/>
          <p:cNvSpPr>
            <a:spLocks noChangeArrowheads="1"/>
          </p:cNvSpPr>
          <p:nvPr userDrawn="1"/>
        </p:nvSpPr>
        <p:spPr bwMode="auto">
          <a:xfrm>
            <a:off x="5730875" y="4011613"/>
            <a:ext cx="28956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3200" dirty="0">
              <a:solidFill>
                <a:srgbClr val="00ACF7"/>
              </a:solidFill>
            </a:endParaRPr>
          </a:p>
        </p:txBody>
      </p:sp>
      <p:pic>
        <p:nvPicPr>
          <p:cNvPr id="2" name="Picture 1" descr="BAUM7206_05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5742395" cy="6553201"/>
          </a:xfrm>
          <a:prstGeom prst="rect">
            <a:avLst/>
          </a:prstGeom>
        </p:spPr>
      </p:pic>
      <p:sp>
        <p:nvSpPr>
          <p:cNvPr id="10" name="Rectangle 2"/>
          <p:cNvSpPr>
            <a:spLocks noChangeArrowheads="1"/>
          </p:cNvSpPr>
          <p:nvPr userDrawn="1"/>
        </p:nvSpPr>
        <p:spPr bwMode="gray">
          <a:xfrm>
            <a:off x="87313" y="6611112"/>
            <a:ext cx="5399087"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1" hangingPunct="1"/>
            <a:r>
              <a:rPr lang="en-GB" sz="900" dirty="0">
                <a:cs typeface="Arial" charset="0"/>
              </a:rPr>
              <a:t>© </a:t>
            </a:r>
            <a:r>
              <a:rPr lang="en-GB" sz="900" dirty="0" smtClean="0">
                <a:cs typeface="Arial" charset="0"/>
              </a:rPr>
              <a:t>2018 </a:t>
            </a:r>
            <a:r>
              <a:rPr lang="en-GB" sz="900" dirty="0">
                <a:cs typeface="Arial" charset="0"/>
              </a:rPr>
              <a:t>Pearson Education, Inc.</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_Sing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buClr>
                <a:schemeClr val="accent2"/>
              </a:buClr>
              <a:defRPr>
                <a:solidFill>
                  <a:schemeClr val="tx1"/>
                </a:solidFill>
              </a:defRPr>
            </a:lvl1pPr>
            <a:lvl2pPr>
              <a:lnSpc>
                <a:spcPct val="100000"/>
              </a:lnSpc>
              <a:buClr>
                <a:schemeClr val="accent2"/>
              </a:buClr>
              <a:defRPr/>
            </a:lvl2pPr>
            <a:lvl3pPr>
              <a:lnSpc>
                <a:spcPct val="100000"/>
              </a:lnSpc>
              <a:buClr>
                <a:schemeClr val="accent2"/>
              </a:buClr>
              <a:defRPr/>
            </a:lvl3pPr>
            <a:lvl4pPr>
              <a:lnSpc>
                <a:spcPct val="100000"/>
              </a:lnSpc>
              <a:buClr>
                <a:schemeClr val="accent2"/>
              </a:buClr>
              <a:defRPr/>
            </a:lvl4pPr>
            <a:lvl5pPr>
              <a:lnSpc>
                <a:spcPct val="100000"/>
              </a:lnSpc>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2763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Dou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2575" y="90488"/>
            <a:ext cx="8861425" cy="1077218"/>
          </a:xfrm>
        </p:spPr>
        <p:txBody>
          <a:bodyPr/>
          <a:lstStyle>
            <a:lvl1pPr>
              <a:defRPr>
                <a:solidFill>
                  <a:srgbClr val="333399"/>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01625" y="1554094"/>
            <a:ext cx="8537575" cy="4770505"/>
          </a:xfrm>
        </p:spPr>
        <p:txBody>
          <a:bodyPr/>
          <a:lstStyle>
            <a:lvl1pPr>
              <a:buClr>
                <a:schemeClr val="accent2"/>
              </a:buClr>
              <a:defRPr/>
            </a:lvl1pPr>
            <a:lvl2pPr>
              <a:buClr>
                <a:schemeClr val="accent2"/>
              </a:buClr>
              <a:defRPr sz="2400"/>
            </a:lvl2pPr>
            <a:lvl3pPr>
              <a:buClr>
                <a:schemeClr val="accent2"/>
              </a:buClr>
              <a:defRPr/>
            </a:lvl3pPr>
            <a:lvl4pPr>
              <a:buClr>
                <a:schemeClr val="accent2"/>
              </a:buClr>
              <a:defRPr/>
            </a:lvl4pPr>
            <a:lvl5pPr>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03548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_Sing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3399"/>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01625" y="1068388"/>
            <a:ext cx="4192588" cy="5256212"/>
          </a:xfrm>
        </p:spPr>
        <p:txBody>
          <a:bodyPr/>
          <a:lstStyle>
            <a:lvl1pPr>
              <a:buClr>
                <a:schemeClr val="accent2"/>
              </a:buClr>
              <a:defRPr sz="2800"/>
            </a:lvl1pPr>
            <a:lvl2pPr>
              <a:buClr>
                <a:schemeClr val="accent2"/>
              </a:buClr>
              <a:defRPr sz="2400"/>
            </a:lvl2pPr>
            <a:lvl3pPr>
              <a:buClr>
                <a:schemeClr val="accent2"/>
              </a:buClr>
              <a:defRPr sz="2000"/>
            </a:lvl3pPr>
            <a:lvl4pPr>
              <a:buClr>
                <a:schemeClr val="accent2"/>
              </a:buClr>
              <a:defRPr sz="1800"/>
            </a:lvl4pPr>
            <a:lvl5pPr>
              <a:buClr>
                <a:schemeClr val="accent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6613" y="1068388"/>
            <a:ext cx="4192587" cy="5256212"/>
          </a:xfrm>
        </p:spPr>
        <p:txBody>
          <a:bodyPr/>
          <a:lstStyle>
            <a:lvl1pPr>
              <a:buClr>
                <a:schemeClr val="accent2"/>
              </a:buClr>
              <a:defRPr sz="2800"/>
            </a:lvl1pPr>
            <a:lvl2pPr>
              <a:buClr>
                <a:schemeClr val="accent2"/>
              </a:buClr>
              <a:defRPr sz="2400"/>
            </a:lvl2pPr>
            <a:lvl3pPr>
              <a:buClr>
                <a:schemeClr val="accent2"/>
              </a:buClr>
              <a:defRPr sz="2000"/>
            </a:lvl3pPr>
            <a:lvl4pPr>
              <a:buClr>
                <a:schemeClr val="accent2"/>
              </a:buClr>
              <a:defRPr sz="1800"/>
            </a:lvl4pPr>
            <a:lvl5pPr>
              <a:buClr>
                <a:schemeClr val="accent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68317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_Dou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2575" y="90488"/>
            <a:ext cx="8861425" cy="1077218"/>
          </a:xfrm>
        </p:spPr>
        <p:txBody>
          <a:bodyPr/>
          <a:lstStyle>
            <a:lvl1pPr>
              <a:defRPr>
                <a:solidFill>
                  <a:srgbClr val="333399"/>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sz="half" idx="1"/>
          </p:nvPr>
        </p:nvSpPr>
        <p:spPr>
          <a:xfrm>
            <a:off x="301625" y="1545214"/>
            <a:ext cx="4192588" cy="4779385"/>
          </a:xfrm>
        </p:spPr>
        <p:txBody>
          <a:bodyPr/>
          <a:lstStyle>
            <a:lvl1pPr>
              <a:buClr>
                <a:schemeClr val="accent2"/>
              </a:buClr>
              <a:defRPr sz="2800"/>
            </a:lvl1pPr>
            <a:lvl2pPr>
              <a:buClr>
                <a:schemeClr val="accent2"/>
              </a:buClr>
              <a:defRPr sz="2400"/>
            </a:lvl2pPr>
            <a:lvl3pPr>
              <a:buClr>
                <a:schemeClr val="accent2"/>
              </a:buClr>
              <a:defRPr sz="2000"/>
            </a:lvl3pPr>
            <a:lvl4pPr>
              <a:buClr>
                <a:schemeClr val="accent2"/>
              </a:buClr>
              <a:defRPr sz="1800"/>
            </a:lvl4pPr>
            <a:lvl5pPr>
              <a:buClr>
                <a:schemeClr val="accent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6613" y="1545336"/>
            <a:ext cx="4192587" cy="4782312"/>
          </a:xfrm>
        </p:spPr>
        <p:txBody>
          <a:bodyPr/>
          <a:lstStyle>
            <a:lvl1pPr>
              <a:buClr>
                <a:schemeClr val="accent2"/>
              </a:buClr>
              <a:defRPr sz="2800"/>
            </a:lvl1pPr>
            <a:lvl2pPr>
              <a:buClr>
                <a:schemeClr val="accent2"/>
              </a:buClr>
              <a:defRPr sz="2400"/>
            </a:lvl2pPr>
            <a:lvl3pPr>
              <a:buClr>
                <a:schemeClr val="accent2"/>
              </a:buClr>
              <a:defRPr sz="2000"/>
            </a:lvl3pPr>
            <a:lvl4pPr>
              <a:buClr>
                <a:schemeClr val="accent2"/>
              </a:buClr>
              <a:defRPr sz="1800"/>
            </a:lvl4pPr>
            <a:lvl5pPr>
              <a:buClr>
                <a:schemeClr val="accent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4221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D4C9CBF-CB72-429F-9D3D-B4BE12231586}" type="slidenum">
              <a:rPr lang="en-US"/>
              <a:pPr>
                <a:defRPr/>
              </a:pPr>
              <a:t>‹#›</a:t>
            </a:fld>
            <a:endParaRPr lang="en-US"/>
          </a:p>
        </p:txBody>
      </p:sp>
    </p:spTree>
    <p:extLst>
      <p:ext uri="{BB962C8B-B14F-4D97-AF65-F5344CB8AC3E}">
        <p14:creationId xmlns:p14="http://schemas.microsoft.com/office/powerpoint/2010/main" val="243979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B900C65-CBB0-49D8-A14E-992FF3AE51EB}" type="slidenum">
              <a:rPr lang="en-US"/>
              <a:pPr>
                <a:defRPr/>
              </a:pPr>
              <a:t>‹#›</a:t>
            </a:fld>
            <a:endParaRPr lang="en-US"/>
          </a:p>
        </p:txBody>
      </p:sp>
    </p:spTree>
    <p:extLst>
      <p:ext uri="{BB962C8B-B14F-4D97-AF65-F5344CB8AC3E}">
        <p14:creationId xmlns:p14="http://schemas.microsoft.com/office/powerpoint/2010/main" val="3819274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420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90488"/>
            <a:ext cx="9144000" cy="5794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01625" y="1068388"/>
            <a:ext cx="8537575" cy="52562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2"/>
          <p:cNvSpPr>
            <a:spLocks/>
          </p:cNvSpPr>
          <p:nvPr userDrawn="1"/>
        </p:nvSpPr>
        <p:spPr bwMode="auto">
          <a:xfrm>
            <a:off x="0" y="0"/>
            <a:ext cx="9153144" cy="152400"/>
          </a:xfrm>
          <a:prstGeom prst="rect">
            <a:avLst/>
          </a:prstGeom>
          <a:solidFill>
            <a:srgbClr val="D6B628"/>
          </a:solidFill>
          <a:ln w="9525">
            <a:noFill/>
            <a:miter lim="800000"/>
            <a:headEnd/>
            <a:tailEnd/>
          </a:ln>
        </p:spPr>
        <p:txBody>
          <a:bodyPr anchor="ctr"/>
          <a:lstStyle/>
          <a:p>
            <a:pPr eaLnBrk="1" hangingPunct="1"/>
            <a:endParaRPr lang="en-US" sz="3200" dirty="0"/>
          </a:p>
        </p:txBody>
      </p:sp>
      <p:sp>
        <p:nvSpPr>
          <p:cNvPr id="109570" name="Rectangle 2"/>
          <p:cNvSpPr>
            <a:spLocks noChangeArrowheads="1"/>
          </p:cNvSpPr>
          <p:nvPr/>
        </p:nvSpPr>
        <p:spPr bwMode="gray">
          <a:xfrm>
            <a:off x="87313" y="6611112"/>
            <a:ext cx="5399087"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1" hangingPunct="1"/>
            <a:r>
              <a:rPr lang="en-GB" sz="900" dirty="0">
                <a:cs typeface="Arial" charset="0"/>
              </a:rPr>
              <a:t>© </a:t>
            </a:r>
            <a:r>
              <a:rPr lang="en-GB" sz="900" dirty="0" smtClean="0">
                <a:cs typeface="Arial" charset="0"/>
              </a:rPr>
              <a:t>2018 </a:t>
            </a:r>
            <a:r>
              <a:rPr lang="en-GB" sz="900" dirty="0">
                <a:cs typeface="Arial" charset="0"/>
              </a:rPr>
              <a:t>Pearson Education, Inc.</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4" r:id="rId5"/>
    <p:sldLayoutId id="2147483655" r:id="rId6"/>
    <p:sldLayoutId id="2147483656" r:id="rId7"/>
    <p:sldLayoutId id="2147483657" r:id="rId8"/>
  </p:sldLayoutIdLst>
  <p:timing>
    <p:tnLst>
      <p:par>
        <p:cTn id="1" dur="indefinite" restart="never" nodeType="tmRoot"/>
      </p:par>
    </p:tnLst>
  </p:timing>
  <p:txStyles>
    <p:titleStyle>
      <a:lvl1pPr marL="287338" indent="0" algn="l" rtl="0" fontAlgn="base">
        <a:spcBef>
          <a:spcPct val="0"/>
        </a:spcBef>
        <a:spcAft>
          <a:spcPct val="0"/>
        </a:spcAft>
        <a:defRPr sz="3200">
          <a:solidFill>
            <a:srgbClr val="542263"/>
          </a:solidFill>
          <a:latin typeface="+mj-lt"/>
          <a:ea typeface="+mj-ea"/>
          <a:cs typeface="+mj-cs"/>
        </a:defRPr>
      </a:lvl1pPr>
      <a:lvl2pPr algn="l" rtl="0" fontAlgn="base">
        <a:spcBef>
          <a:spcPct val="0"/>
        </a:spcBef>
        <a:spcAft>
          <a:spcPct val="0"/>
        </a:spcAft>
        <a:defRPr sz="3200">
          <a:solidFill>
            <a:srgbClr val="00ACF7"/>
          </a:solidFill>
          <a:latin typeface="Arial" charset="0"/>
          <a:ea typeface="ＭＳ Ｐゴシック" charset="0"/>
          <a:cs typeface="ＭＳ Ｐゴシック" charset="0"/>
        </a:defRPr>
      </a:lvl2pPr>
      <a:lvl3pPr algn="l" rtl="0" fontAlgn="base">
        <a:spcBef>
          <a:spcPct val="0"/>
        </a:spcBef>
        <a:spcAft>
          <a:spcPct val="0"/>
        </a:spcAft>
        <a:defRPr sz="3200">
          <a:solidFill>
            <a:srgbClr val="00ACF7"/>
          </a:solidFill>
          <a:latin typeface="Arial" charset="0"/>
          <a:ea typeface="ＭＳ Ｐゴシック" charset="0"/>
          <a:cs typeface="ＭＳ Ｐゴシック" charset="0"/>
        </a:defRPr>
      </a:lvl3pPr>
      <a:lvl4pPr algn="l" rtl="0" fontAlgn="base">
        <a:spcBef>
          <a:spcPct val="0"/>
        </a:spcBef>
        <a:spcAft>
          <a:spcPct val="0"/>
        </a:spcAft>
        <a:defRPr sz="3200">
          <a:solidFill>
            <a:srgbClr val="00ACF7"/>
          </a:solidFill>
          <a:latin typeface="Arial" charset="0"/>
          <a:ea typeface="ＭＳ Ｐゴシック" charset="0"/>
          <a:cs typeface="ＭＳ Ｐゴシック" charset="0"/>
        </a:defRPr>
      </a:lvl4pPr>
      <a:lvl5pPr algn="l" rtl="0" fontAlgn="base">
        <a:spcBef>
          <a:spcPct val="0"/>
        </a:spcBef>
        <a:spcAft>
          <a:spcPct val="0"/>
        </a:spcAft>
        <a:defRPr sz="3200">
          <a:solidFill>
            <a:srgbClr val="00ACF7"/>
          </a:solidFill>
          <a:latin typeface="Arial" charset="0"/>
          <a:ea typeface="ＭＳ Ｐゴシック" charset="0"/>
          <a:cs typeface="ＭＳ Ｐゴシック" charset="0"/>
        </a:defRPr>
      </a:lvl5pPr>
      <a:lvl6pPr marL="457200" algn="l" rtl="0" fontAlgn="base">
        <a:spcBef>
          <a:spcPct val="0"/>
        </a:spcBef>
        <a:spcAft>
          <a:spcPct val="0"/>
        </a:spcAft>
        <a:defRPr sz="3200">
          <a:solidFill>
            <a:srgbClr val="00ACF7"/>
          </a:solidFill>
          <a:latin typeface="Arial" charset="0"/>
          <a:ea typeface="ＭＳ Ｐゴシック" charset="0"/>
          <a:cs typeface="ＭＳ Ｐゴシック" charset="0"/>
        </a:defRPr>
      </a:lvl6pPr>
      <a:lvl7pPr marL="914400" algn="l" rtl="0" fontAlgn="base">
        <a:spcBef>
          <a:spcPct val="0"/>
        </a:spcBef>
        <a:spcAft>
          <a:spcPct val="0"/>
        </a:spcAft>
        <a:defRPr sz="3200">
          <a:solidFill>
            <a:srgbClr val="00ACF7"/>
          </a:solidFill>
          <a:latin typeface="Arial" charset="0"/>
          <a:ea typeface="ＭＳ Ｐゴシック" charset="0"/>
          <a:cs typeface="ＭＳ Ｐゴシック" charset="0"/>
        </a:defRPr>
      </a:lvl7pPr>
      <a:lvl8pPr marL="1371600" algn="l" rtl="0" fontAlgn="base">
        <a:spcBef>
          <a:spcPct val="0"/>
        </a:spcBef>
        <a:spcAft>
          <a:spcPct val="0"/>
        </a:spcAft>
        <a:defRPr sz="3200">
          <a:solidFill>
            <a:srgbClr val="00ACF7"/>
          </a:solidFill>
          <a:latin typeface="Arial" charset="0"/>
          <a:ea typeface="ＭＳ Ｐゴシック" charset="0"/>
          <a:cs typeface="ＭＳ Ｐゴシック" charset="0"/>
        </a:defRPr>
      </a:lvl8pPr>
      <a:lvl9pPr marL="1828800" algn="l" rtl="0" fontAlgn="base">
        <a:spcBef>
          <a:spcPct val="0"/>
        </a:spcBef>
        <a:spcAft>
          <a:spcPct val="0"/>
        </a:spcAft>
        <a:defRPr sz="3200">
          <a:solidFill>
            <a:srgbClr val="00ACF7"/>
          </a:solidFill>
          <a:latin typeface="Arial" charset="0"/>
          <a:ea typeface="ＭＳ Ｐゴシック" charset="0"/>
          <a:cs typeface="ＭＳ Ｐゴシック" charset="0"/>
        </a:defRPr>
      </a:lvl9pPr>
    </p:titleStyle>
    <p:bodyStyle>
      <a:lvl1pPr marL="342900" indent="-342900" algn="l" rtl="0" fontAlgn="base">
        <a:lnSpc>
          <a:spcPct val="100000"/>
        </a:lnSpc>
        <a:spcBef>
          <a:spcPct val="20000"/>
        </a:spcBef>
        <a:spcAft>
          <a:spcPct val="0"/>
        </a:spcAft>
        <a:buClr>
          <a:srgbClr val="542263"/>
        </a:buClr>
        <a:buFont typeface="Times" charset="0"/>
        <a:buChar char="•"/>
        <a:defRPr sz="2800">
          <a:solidFill>
            <a:schemeClr val="tx1"/>
          </a:solidFill>
          <a:latin typeface="+mn-lt"/>
          <a:ea typeface="+mn-ea"/>
          <a:cs typeface="+mn-cs"/>
        </a:defRPr>
      </a:lvl1pPr>
      <a:lvl2pPr marL="742950" indent="-285750" algn="l" rtl="0" fontAlgn="base">
        <a:lnSpc>
          <a:spcPct val="100000"/>
        </a:lnSpc>
        <a:spcBef>
          <a:spcPct val="20000"/>
        </a:spcBef>
        <a:spcAft>
          <a:spcPct val="0"/>
        </a:spcAft>
        <a:buClr>
          <a:srgbClr val="542263"/>
        </a:buClr>
        <a:buFont typeface="Times" charset="0"/>
        <a:buChar char="•"/>
        <a:defRPr sz="2400">
          <a:solidFill>
            <a:schemeClr val="tx1"/>
          </a:solidFill>
          <a:latin typeface="+mn-lt"/>
          <a:ea typeface="+mn-ea"/>
        </a:defRPr>
      </a:lvl2pPr>
      <a:lvl3pPr marL="1143000" indent="-228600" algn="l" rtl="0" fontAlgn="base">
        <a:lnSpc>
          <a:spcPct val="100000"/>
        </a:lnSpc>
        <a:spcBef>
          <a:spcPct val="20000"/>
        </a:spcBef>
        <a:spcAft>
          <a:spcPct val="0"/>
        </a:spcAft>
        <a:buClr>
          <a:srgbClr val="542263"/>
        </a:buClr>
        <a:buFont typeface="Times" charset="0"/>
        <a:buChar char="•"/>
        <a:defRPr sz="2200">
          <a:solidFill>
            <a:schemeClr val="tx1"/>
          </a:solidFill>
          <a:latin typeface="+mn-lt"/>
          <a:ea typeface="+mn-ea"/>
        </a:defRPr>
      </a:lvl3pPr>
      <a:lvl4pPr marL="1600200" indent="-228600" algn="l" rtl="0" fontAlgn="base">
        <a:lnSpc>
          <a:spcPct val="100000"/>
        </a:lnSpc>
        <a:spcBef>
          <a:spcPct val="20000"/>
        </a:spcBef>
        <a:spcAft>
          <a:spcPct val="0"/>
        </a:spcAft>
        <a:buClr>
          <a:srgbClr val="542263"/>
        </a:buClr>
        <a:buFont typeface="Times" charset="0"/>
        <a:buChar char="•"/>
        <a:defRPr sz="2200">
          <a:solidFill>
            <a:schemeClr val="tx1"/>
          </a:solidFill>
          <a:latin typeface="+mn-lt"/>
          <a:ea typeface="+mn-ea"/>
        </a:defRPr>
      </a:lvl4pPr>
      <a:lvl5pPr marL="2057400" indent="-228600" algn="l" rtl="0" fontAlgn="base">
        <a:lnSpc>
          <a:spcPct val="100000"/>
        </a:lnSpc>
        <a:spcBef>
          <a:spcPct val="20000"/>
        </a:spcBef>
        <a:spcAft>
          <a:spcPct val="0"/>
        </a:spcAft>
        <a:buClr>
          <a:srgbClr val="542263"/>
        </a:buClr>
        <a:buFont typeface="Times" charset="0"/>
        <a:buChar char="•"/>
        <a:defRPr sz="2200">
          <a:solidFill>
            <a:schemeClr val="tx1"/>
          </a:solidFill>
          <a:latin typeface="+mn-lt"/>
          <a:ea typeface="+mn-ea"/>
        </a:defRPr>
      </a:lvl5pPr>
      <a:lvl6pPr marL="2514600" indent="-228600" algn="l" rtl="0" fontAlgn="base">
        <a:lnSpc>
          <a:spcPct val="150000"/>
        </a:lnSpc>
        <a:spcBef>
          <a:spcPct val="20000"/>
        </a:spcBef>
        <a:spcAft>
          <a:spcPct val="0"/>
        </a:spcAft>
        <a:buClr>
          <a:srgbClr val="00ACF7"/>
        </a:buClr>
        <a:buFont typeface="Times" charset="0"/>
        <a:buChar char="•"/>
        <a:defRPr sz="2200">
          <a:solidFill>
            <a:schemeClr val="tx1"/>
          </a:solidFill>
          <a:latin typeface="+mn-lt"/>
          <a:ea typeface="+mn-ea"/>
        </a:defRPr>
      </a:lvl6pPr>
      <a:lvl7pPr marL="2971800" indent="-228600" algn="l" rtl="0" fontAlgn="base">
        <a:lnSpc>
          <a:spcPct val="150000"/>
        </a:lnSpc>
        <a:spcBef>
          <a:spcPct val="20000"/>
        </a:spcBef>
        <a:spcAft>
          <a:spcPct val="0"/>
        </a:spcAft>
        <a:buClr>
          <a:srgbClr val="00ACF7"/>
        </a:buClr>
        <a:buFont typeface="Times" charset="0"/>
        <a:buChar char="•"/>
        <a:defRPr sz="2200">
          <a:solidFill>
            <a:schemeClr val="tx1"/>
          </a:solidFill>
          <a:latin typeface="+mn-lt"/>
          <a:ea typeface="+mn-ea"/>
        </a:defRPr>
      </a:lvl7pPr>
      <a:lvl8pPr marL="3429000" indent="-228600" algn="l" rtl="0" fontAlgn="base">
        <a:lnSpc>
          <a:spcPct val="150000"/>
        </a:lnSpc>
        <a:spcBef>
          <a:spcPct val="20000"/>
        </a:spcBef>
        <a:spcAft>
          <a:spcPct val="0"/>
        </a:spcAft>
        <a:buClr>
          <a:srgbClr val="00ACF7"/>
        </a:buClr>
        <a:buFont typeface="Times" charset="0"/>
        <a:buChar char="•"/>
        <a:defRPr sz="2200">
          <a:solidFill>
            <a:schemeClr val="tx1"/>
          </a:solidFill>
          <a:latin typeface="+mn-lt"/>
          <a:ea typeface="+mn-ea"/>
        </a:defRPr>
      </a:lvl8pPr>
      <a:lvl9pPr marL="3886200" indent="-228600" algn="l" rtl="0" fontAlgn="base">
        <a:lnSpc>
          <a:spcPct val="150000"/>
        </a:lnSpc>
        <a:spcBef>
          <a:spcPct val="20000"/>
        </a:spcBef>
        <a:spcAft>
          <a:spcPct val="0"/>
        </a:spcAft>
        <a:buClr>
          <a:srgbClr val="00ACF7"/>
        </a:buClr>
        <a:buFont typeface="Times" charset="0"/>
        <a:buChar char="•"/>
        <a:defRPr sz="2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Microbiology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Chapter 20</a:t>
            </a:r>
          </a:p>
          <a:p>
            <a:pPr marL="0" indent="0" algn="ctr">
              <a:buNone/>
            </a:pPr>
            <a:endParaRPr lang="en-US" dirty="0" smtClean="0"/>
          </a:p>
          <a:p>
            <a:pPr marL="0" indent="0" algn="ctr">
              <a:buNone/>
            </a:pPr>
            <a:endParaRPr lang="en-US" dirty="0"/>
          </a:p>
          <a:p>
            <a:pPr marL="0" indent="0" algn="ctr">
              <a:buNone/>
            </a:pPr>
            <a:r>
              <a:rPr lang="en-US" dirty="0" smtClean="0"/>
              <a:t>Microbial Diseases of the Nervous System and Eyes</a:t>
            </a:r>
            <a:endParaRPr lang="en-US" dirty="0"/>
          </a:p>
        </p:txBody>
      </p:sp>
    </p:spTree>
    <p:extLst>
      <p:ext uri="{BB962C8B-B14F-4D97-AF65-F5344CB8AC3E}">
        <p14:creationId xmlns:p14="http://schemas.microsoft.com/office/powerpoint/2010/main" val="1198843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6553200" cy="707886"/>
          </a:xfrm>
        </p:spPr>
        <p:txBody>
          <a:bodyPr/>
          <a:lstStyle/>
          <a:p>
            <a:r>
              <a:rPr lang="en-US" sz="4000" b="1" dirty="0" smtClean="0">
                <a:latin typeface="Arial" pitchFamily="34" charset="0"/>
                <a:cs typeface="Arial" pitchFamily="34" charset="0"/>
              </a:rPr>
              <a:t>Neonatal Meningitis</a:t>
            </a:r>
            <a:endParaRPr lang="en-US" sz="4000" b="1" dirty="0">
              <a:latin typeface="Arial" pitchFamily="34" charset="0"/>
              <a:cs typeface="Arial" pitchFamily="34" charset="0"/>
            </a:endParaRPr>
          </a:p>
        </p:txBody>
      </p:sp>
      <p:sp>
        <p:nvSpPr>
          <p:cNvPr id="3" name="Subtitle 2"/>
          <p:cNvSpPr>
            <a:spLocks noGrp="1"/>
          </p:cNvSpPr>
          <p:nvPr>
            <p:ph type="subTitle" idx="1"/>
          </p:nvPr>
        </p:nvSpPr>
        <p:spPr>
          <a:xfrm>
            <a:off x="304800" y="1219200"/>
            <a:ext cx="8458200" cy="5105400"/>
          </a:xfrm>
        </p:spPr>
        <p:txBody>
          <a:bodyPr/>
          <a:lstStyle/>
          <a:p>
            <a:pPr algn="l"/>
            <a:r>
              <a:rPr lang="en-US" sz="3600" dirty="0" smtClean="0">
                <a:latin typeface="Arial" pitchFamily="34" charset="0"/>
                <a:cs typeface="Arial" pitchFamily="34" charset="0"/>
              </a:rPr>
              <a:t>More frequent than in adults….why?</a:t>
            </a:r>
          </a:p>
          <a:p>
            <a:pPr marL="457200" indent="-228600" algn="l">
              <a:buFont typeface="Arial" pitchFamily="34" charset="0"/>
              <a:buChar char="•"/>
            </a:pPr>
            <a:r>
              <a:rPr lang="en-US" dirty="0" smtClean="0">
                <a:latin typeface="Arial" pitchFamily="34" charset="0"/>
                <a:cs typeface="Arial" pitchFamily="34" charset="0"/>
              </a:rPr>
              <a:t>BBB not formed yet</a:t>
            </a:r>
          </a:p>
          <a:p>
            <a:pPr marL="457200" indent="-228600" algn="l">
              <a:buFont typeface="Arial" pitchFamily="34" charset="0"/>
              <a:buChar char="•"/>
            </a:pPr>
            <a:r>
              <a:rPr lang="en-US" dirty="0" smtClean="0">
                <a:latin typeface="Arial" pitchFamily="34" charset="0"/>
                <a:cs typeface="Arial" pitchFamily="34" charset="0"/>
              </a:rPr>
              <a:t>fetal immune response weaker</a:t>
            </a:r>
          </a:p>
          <a:p>
            <a:pPr algn="l"/>
            <a:r>
              <a:rPr lang="en-US" sz="3600" dirty="0" smtClean="0">
                <a:latin typeface="Arial" pitchFamily="34" charset="0"/>
                <a:cs typeface="Arial" pitchFamily="34" charset="0"/>
              </a:rPr>
              <a:t>Especially common in premature births and prognosis is </a:t>
            </a:r>
            <a:r>
              <a:rPr lang="en-US" sz="3600" smtClean="0">
                <a:latin typeface="Arial" pitchFamily="34" charset="0"/>
                <a:cs typeface="Arial" pitchFamily="34" charset="0"/>
              </a:rPr>
              <a:t>often worse</a:t>
            </a:r>
            <a:endParaRPr lang="en-US" sz="3600" dirty="0" smtClean="0">
              <a:latin typeface="Arial" pitchFamily="34" charset="0"/>
              <a:cs typeface="Arial" pitchFamily="34" charset="0"/>
            </a:endParaRPr>
          </a:p>
        </p:txBody>
      </p:sp>
    </p:spTree>
    <p:extLst>
      <p:ext uri="{BB962C8B-B14F-4D97-AF65-F5344CB8AC3E}">
        <p14:creationId xmlns:p14="http://schemas.microsoft.com/office/powerpoint/2010/main" val="4139391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141288" y="130175"/>
            <a:ext cx="8683625" cy="684213"/>
          </a:xfrm>
        </p:spPr>
        <p:txBody>
          <a:bodyPr lIns="91440" tIns="45720" rIns="91440" bIns="45720" anchor="ctr"/>
          <a:lstStyle/>
          <a:p>
            <a:r>
              <a:rPr lang="en-US" b="1" i="1" dirty="0">
                <a:latin typeface="Arial" pitchFamily="34" charset="0"/>
                <a:cs typeface="Arial" pitchFamily="34" charset="0"/>
              </a:rPr>
              <a:t>Neisseria</a:t>
            </a:r>
            <a:r>
              <a:rPr lang="en-US" b="1" dirty="0">
                <a:latin typeface="Arial" pitchFamily="34" charset="0"/>
                <a:cs typeface="Arial" pitchFamily="34" charset="0"/>
              </a:rPr>
              <a:t> Meningitis</a:t>
            </a:r>
          </a:p>
        </p:txBody>
      </p:sp>
      <p:sp>
        <p:nvSpPr>
          <p:cNvPr id="35844" name="Rectangle 4"/>
          <p:cNvSpPr>
            <a:spLocks noGrp="1" noChangeArrowheads="1"/>
          </p:cNvSpPr>
          <p:nvPr>
            <p:ph type="body" idx="1"/>
          </p:nvPr>
        </p:nvSpPr>
        <p:spPr>
          <a:xfrm>
            <a:off x="304800" y="914400"/>
            <a:ext cx="8686800" cy="5715000"/>
          </a:xfrm>
        </p:spPr>
        <p:txBody>
          <a:bodyPr/>
          <a:lstStyle/>
          <a:p>
            <a:r>
              <a:rPr lang="en-US" sz="2800" dirty="0">
                <a:latin typeface="Arial" pitchFamily="34" charset="0"/>
                <a:cs typeface="Arial" pitchFamily="34" charset="0"/>
              </a:rPr>
              <a:t>Also called </a:t>
            </a:r>
            <a:r>
              <a:rPr lang="en-US" sz="2800" u="sng" dirty="0">
                <a:latin typeface="Arial" pitchFamily="34" charset="0"/>
                <a:cs typeface="Arial" pitchFamily="34" charset="0"/>
              </a:rPr>
              <a:t>meningococcal meningitis</a:t>
            </a:r>
            <a:r>
              <a:rPr lang="en-US" sz="2800" i="1" dirty="0">
                <a:latin typeface="Arial" pitchFamily="34" charset="0"/>
                <a:cs typeface="Arial" pitchFamily="34" charset="0"/>
              </a:rPr>
              <a:t> </a:t>
            </a:r>
          </a:p>
          <a:p>
            <a:r>
              <a:rPr lang="en-US" sz="2800" dirty="0">
                <a:latin typeface="Arial" pitchFamily="34" charset="0"/>
                <a:cs typeface="Arial" pitchFamily="34" charset="0"/>
              </a:rPr>
              <a:t>Caused by</a:t>
            </a:r>
            <a:r>
              <a:rPr lang="en-US" sz="2800" i="1" dirty="0">
                <a:latin typeface="Arial" pitchFamily="34" charset="0"/>
                <a:cs typeface="Arial" pitchFamily="34" charset="0"/>
              </a:rPr>
              <a:t> N. </a:t>
            </a:r>
            <a:r>
              <a:rPr lang="en-US" sz="2800" i="1" dirty="0" err="1">
                <a:latin typeface="Arial" pitchFamily="34" charset="0"/>
                <a:cs typeface="Arial" pitchFamily="34" charset="0"/>
              </a:rPr>
              <a:t>meningitidis</a:t>
            </a:r>
            <a:endParaRPr lang="en-US" sz="2800" i="1" dirty="0">
              <a:latin typeface="Arial" pitchFamily="34" charset="0"/>
              <a:cs typeface="Arial" pitchFamily="34" charset="0"/>
            </a:endParaRPr>
          </a:p>
          <a:p>
            <a:pPr lvl="1"/>
            <a:r>
              <a:rPr lang="en-US" sz="2400" dirty="0">
                <a:latin typeface="Arial" pitchFamily="34" charset="0"/>
                <a:cs typeface="Arial" pitchFamily="34" charset="0"/>
              </a:rPr>
              <a:t>Gram-negative, aerobic </a:t>
            </a:r>
            <a:r>
              <a:rPr lang="en-US" sz="2400" dirty="0" err="1">
                <a:latin typeface="Arial" pitchFamily="34" charset="0"/>
                <a:cs typeface="Arial" pitchFamily="34" charset="0"/>
              </a:rPr>
              <a:t>cocci</a:t>
            </a:r>
            <a:r>
              <a:rPr lang="en-US" sz="2400" dirty="0">
                <a:latin typeface="Arial" pitchFamily="34" charset="0"/>
                <a:cs typeface="Arial" pitchFamily="34" charset="0"/>
              </a:rPr>
              <a:t> with a capsule</a:t>
            </a:r>
            <a:endParaRPr lang="en-US" sz="2400" i="1" dirty="0">
              <a:latin typeface="Arial" pitchFamily="34" charset="0"/>
              <a:cs typeface="Arial" pitchFamily="34" charset="0"/>
            </a:endParaRPr>
          </a:p>
          <a:p>
            <a:r>
              <a:rPr lang="en-US" sz="2800" b="1" dirty="0">
                <a:latin typeface="Arial" pitchFamily="34" charset="0"/>
                <a:cs typeface="Arial" pitchFamily="34" charset="0"/>
              </a:rPr>
              <a:t>10% of people are healthy nasopharyngeal carriers</a:t>
            </a:r>
          </a:p>
          <a:p>
            <a:r>
              <a:rPr lang="en-US" sz="2800" dirty="0">
                <a:latin typeface="Arial" pitchFamily="34" charset="0"/>
                <a:cs typeface="Arial" pitchFamily="34" charset="0"/>
              </a:rPr>
              <a:t>Begins as throat infection, </a:t>
            </a:r>
            <a:r>
              <a:rPr lang="en-US" sz="2800" dirty="0" smtClean="0">
                <a:latin typeface="Arial" pitchFamily="34" charset="0"/>
                <a:cs typeface="Arial" pitchFamily="34" charset="0"/>
              </a:rPr>
              <a:t>skin lesions (</a:t>
            </a:r>
            <a:r>
              <a:rPr lang="en-US" sz="2800" u="sng" dirty="0" err="1" smtClean="0">
                <a:latin typeface="Arial" pitchFamily="34" charset="0"/>
                <a:cs typeface="Arial" pitchFamily="34" charset="0"/>
              </a:rPr>
              <a:t>petechiae</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a:p>
            <a:r>
              <a:rPr lang="en-US" sz="2800" dirty="0">
                <a:latin typeface="Arial" pitchFamily="34" charset="0"/>
                <a:cs typeface="Arial" pitchFamily="34" charset="0"/>
              </a:rPr>
              <a:t>Serotypes </a:t>
            </a:r>
            <a:r>
              <a:rPr lang="en-US" sz="2800" dirty="0" smtClean="0">
                <a:latin typeface="Arial" pitchFamily="34" charset="0"/>
                <a:cs typeface="Arial" pitchFamily="34" charset="0"/>
              </a:rPr>
              <a:t>A, </a:t>
            </a:r>
            <a:r>
              <a:rPr lang="en-US" sz="2800" dirty="0">
                <a:latin typeface="Arial" pitchFamily="34" charset="0"/>
                <a:cs typeface="Arial" pitchFamily="34" charset="0"/>
              </a:rPr>
              <a:t>C, Y, W-135 in U.S</a:t>
            </a:r>
            <a:r>
              <a:rPr lang="en-US" sz="2800" dirty="0" smtClean="0">
                <a:latin typeface="Arial" pitchFamily="34" charset="0"/>
                <a:cs typeface="Arial" pitchFamily="34" charset="0"/>
              </a:rPr>
              <a:t>. (MCV4 vaccine)</a:t>
            </a:r>
            <a:endParaRPr lang="en-US" sz="2800" dirty="0">
              <a:latin typeface="Arial" pitchFamily="34" charset="0"/>
              <a:cs typeface="Arial" pitchFamily="34" charset="0"/>
            </a:endParaRPr>
          </a:p>
          <a:p>
            <a:r>
              <a:rPr lang="en-US" sz="2800" dirty="0">
                <a:latin typeface="Arial" pitchFamily="34" charset="0"/>
                <a:cs typeface="Arial" pitchFamily="34" charset="0"/>
              </a:rPr>
              <a:t>Serotype B in </a:t>
            </a:r>
            <a:r>
              <a:rPr lang="en-US" sz="2800" dirty="0" smtClean="0">
                <a:latin typeface="Arial" pitchFamily="34" charset="0"/>
                <a:cs typeface="Arial" pitchFamily="34" charset="0"/>
              </a:rPr>
              <a:t>Europe (B vaccine)</a:t>
            </a:r>
            <a:endParaRPr lang="en-US" sz="2800" dirty="0">
              <a:latin typeface="Arial" pitchFamily="34" charset="0"/>
              <a:cs typeface="Arial" pitchFamily="34" charset="0"/>
            </a:endParaRPr>
          </a:p>
          <a:p>
            <a:r>
              <a:rPr lang="en-US" sz="2800" dirty="0">
                <a:latin typeface="Arial" pitchFamily="34" charset="0"/>
                <a:cs typeface="Arial" pitchFamily="34" charset="0"/>
              </a:rPr>
              <a:t>Serotype A in Africa, China, and Middle East</a:t>
            </a:r>
          </a:p>
          <a:p>
            <a:r>
              <a:rPr lang="en-US" sz="2800" dirty="0" smtClean="0">
                <a:latin typeface="Arial" pitchFamily="34" charset="0"/>
                <a:cs typeface="Arial" pitchFamily="34" charset="0"/>
              </a:rPr>
              <a:t>Prevention - MCV4 or B Vaccination and booster recommended at 11 </a:t>
            </a:r>
            <a:r>
              <a:rPr lang="en-US" sz="2800" dirty="0" err="1" smtClean="0">
                <a:latin typeface="Arial" pitchFamily="34" charset="0"/>
                <a:cs typeface="Arial" pitchFamily="34" charset="0"/>
              </a:rPr>
              <a:t>y.o</a:t>
            </a:r>
            <a:r>
              <a:rPr lang="en-US" sz="2800" dirty="0" smtClean="0">
                <a:latin typeface="Arial" pitchFamily="34" charset="0"/>
                <a:cs typeface="Arial" pitchFamily="34" charset="0"/>
              </a:rPr>
              <a:t>. and for </a:t>
            </a:r>
            <a:r>
              <a:rPr lang="en-US" sz="2800" dirty="0">
                <a:latin typeface="Arial" pitchFamily="34" charset="0"/>
                <a:cs typeface="Arial" pitchFamily="34" charset="0"/>
              </a:rPr>
              <a:t>college </a:t>
            </a:r>
            <a:r>
              <a:rPr lang="en-US" sz="2800" dirty="0" smtClean="0">
                <a:latin typeface="Arial" pitchFamily="34" charset="0"/>
                <a:cs typeface="Arial" pitchFamily="34" charset="0"/>
              </a:rPr>
              <a:t>students, and military recruits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854351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Rectangle 8"/>
          <p:cNvSpPr>
            <a:spLocks noGrp="1" noChangeArrowheads="1"/>
          </p:cNvSpPr>
          <p:nvPr>
            <p:ph type="title"/>
          </p:nvPr>
        </p:nvSpPr>
        <p:spPr>
          <a:xfrm>
            <a:off x="227013" y="214313"/>
            <a:ext cx="8683625" cy="623887"/>
          </a:xfrm>
        </p:spPr>
        <p:txBody>
          <a:bodyPr/>
          <a:lstStyle/>
          <a:p>
            <a:r>
              <a:rPr lang="en-US" b="1" i="1" dirty="0">
                <a:latin typeface="Arial" pitchFamily="34" charset="0"/>
                <a:cs typeface="Arial" pitchFamily="34" charset="0"/>
              </a:rPr>
              <a:t>Neisseria</a:t>
            </a:r>
            <a:r>
              <a:rPr lang="en-US" i="1" dirty="0">
                <a:latin typeface="Arial" pitchFamily="34" charset="0"/>
                <a:cs typeface="Arial" pitchFamily="34" charset="0"/>
              </a:rPr>
              <a:t> </a:t>
            </a:r>
            <a:r>
              <a:rPr lang="en-US" dirty="0">
                <a:latin typeface="Arial" pitchFamily="34" charset="0"/>
                <a:cs typeface="Arial" pitchFamily="34" charset="0"/>
              </a:rPr>
              <a:t>Meningitis</a:t>
            </a:r>
            <a:endParaRPr lang="en-US" i="1" dirty="0">
              <a:latin typeface="Arial" pitchFamily="34" charset="0"/>
              <a:cs typeface="Arial" pitchFamily="34" charset="0"/>
            </a:endParaRPr>
          </a:p>
        </p:txBody>
      </p:sp>
      <p:sp>
        <p:nvSpPr>
          <p:cNvPr id="36870" name="Text Box 4"/>
          <p:cNvSpPr txBox="1">
            <a:spLocks noChangeArrowheads="1"/>
          </p:cNvSpPr>
          <p:nvPr/>
        </p:nvSpPr>
        <p:spPr bwMode="auto">
          <a:xfrm>
            <a:off x="7815263" y="6473825"/>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200"/>
              <a:t>Figure 22.3</a:t>
            </a:r>
          </a:p>
        </p:txBody>
      </p:sp>
      <p:pic>
        <p:nvPicPr>
          <p:cNvPr id="36874" name="Picture 10" descr="figure_22_03_labeled"/>
          <p:cNvPicPr>
            <a:picLocks noChangeAspect="1" noChangeArrowheads="1"/>
          </p:cNvPicPr>
          <p:nvPr/>
        </p:nvPicPr>
        <p:blipFill>
          <a:blip r:embed="rId2">
            <a:extLst>
              <a:ext uri="{28A0092B-C50C-407E-A947-70E740481C1C}">
                <a14:useLocalDpi xmlns:a14="http://schemas.microsoft.com/office/drawing/2010/main" val="0"/>
              </a:ext>
            </a:extLst>
          </a:blip>
          <a:srcRect b="2748"/>
          <a:stretch>
            <a:fillRect/>
          </a:stretch>
        </p:blipFill>
        <p:spPr bwMode="auto">
          <a:xfrm>
            <a:off x="2251075" y="923925"/>
            <a:ext cx="4835525" cy="585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714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title"/>
          </p:nvPr>
        </p:nvSpPr>
        <p:spPr>
          <a:xfrm>
            <a:off x="119063" y="130175"/>
            <a:ext cx="8683625" cy="1089025"/>
          </a:xfrm>
        </p:spPr>
        <p:txBody>
          <a:bodyPr lIns="91440" tIns="45720" rIns="91440" bIns="45720" anchor="ctr"/>
          <a:lstStyle/>
          <a:p>
            <a:r>
              <a:rPr lang="en-US" b="1" i="1" dirty="0">
                <a:latin typeface="Arial" pitchFamily="34" charset="0"/>
                <a:cs typeface="Arial" pitchFamily="34" charset="0"/>
              </a:rPr>
              <a:t>Streptococcus </a:t>
            </a:r>
            <a:r>
              <a:rPr lang="en-US" b="1" i="1" dirty="0" err="1">
                <a:latin typeface="Arial" pitchFamily="34" charset="0"/>
                <a:cs typeface="Arial" pitchFamily="34" charset="0"/>
              </a:rPr>
              <a:t>pneumoniae</a:t>
            </a:r>
            <a:r>
              <a:rPr lang="en-US" b="1" dirty="0">
                <a:latin typeface="Arial" pitchFamily="34" charset="0"/>
                <a:cs typeface="Arial" pitchFamily="34" charset="0"/>
              </a:rPr>
              <a:t> Meningitis</a:t>
            </a:r>
          </a:p>
        </p:txBody>
      </p:sp>
      <p:sp>
        <p:nvSpPr>
          <p:cNvPr id="37891" name="Rectangle 7"/>
          <p:cNvSpPr>
            <a:spLocks noGrp="1" noChangeArrowheads="1"/>
          </p:cNvSpPr>
          <p:nvPr>
            <p:ph type="body" idx="1"/>
          </p:nvPr>
        </p:nvSpPr>
        <p:spPr>
          <a:xfrm>
            <a:off x="127000" y="1279525"/>
            <a:ext cx="8683625" cy="5210175"/>
          </a:xfrm>
        </p:spPr>
        <p:txBody>
          <a:bodyPr lIns="91440" tIns="45720" rIns="91440" bIns="45720"/>
          <a:lstStyle/>
          <a:p>
            <a:r>
              <a:rPr lang="en-US" dirty="0">
                <a:latin typeface="Arial" pitchFamily="34" charset="0"/>
                <a:cs typeface="Arial" pitchFamily="34" charset="0"/>
              </a:rPr>
              <a:t>Also called </a:t>
            </a:r>
            <a:r>
              <a:rPr lang="en-US" b="1" dirty="0">
                <a:latin typeface="Arial" pitchFamily="34" charset="0"/>
                <a:cs typeface="Arial" pitchFamily="34" charset="0"/>
              </a:rPr>
              <a:t>pneumococcal meningitis</a:t>
            </a:r>
            <a:r>
              <a:rPr lang="en-US" dirty="0">
                <a:latin typeface="Arial" pitchFamily="34" charset="0"/>
                <a:cs typeface="Arial" pitchFamily="34" charset="0"/>
              </a:rPr>
              <a:t> </a:t>
            </a:r>
          </a:p>
          <a:p>
            <a:r>
              <a:rPr lang="en-US" dirty="0">
                <a:latin typeface="Arial" pitchFamily="34" charset="0"/>
                <a:cs typeface="Arial" pitchFamily="34" charset="0"/>
              </a:rPr>
              <a:t>Caused by </a:t>
            </a:r>
            <a:r>
              <a:rPr lang="en-US" i="1" dirty="0">
                <a:latin typeface="Arial" pitchFamily="34" charset="0"/>
                <a:cs typeface="Arial" pitchFamily="34" charset="0"/>
              </a:rPr>
              <a:t>S. </a:t>
            </a:r>
            <a:r>
              <a:rPr lang="en-US" i="1" dirty="0" err="1">
                <a:latin typeface="Arial" pitchFamily="34" charset="0"/>
                <a:cs typeface="Arial" pitchFamily="34" charset="0"/>
              </a:rPr>
              <a:t>pneumoniae</a:t>
            </a:r>
            <a:r>
              <a:rPr lang="en-US" dirty="0">
                <a:latin typeface="Arial" pitchFamily="34" charset="0"/>
                <a:cs typeface="Arial" pitchFamily="34" charset="0"/>
              </a:rPr>
              <a:t> (a gram-positive </a:t>
            </a:r>
            <a:r>
              <a:rPr lang="en-US" dirty="0" smtClean="0">
                <a:latin typeface="Arial" pitchFamily="34" charset="0"/>
                <a:cs typeface="Arial" pitchFamily="34" charset="0"/>
              </a:rPr>
              <a:t>diplococcus a.k.a. pneumococcus)</a:t>
            </a:r>
            <a:endParaRPr lang="en-US" dirty="0">
              <a:latin typeface="Arial" pitchFamily="34" charset="0"/>
              <a:cs typeface="Arial" pitchFamily="34" charset="0"/>
            </a:endParaRPr>
          </a:p>
          <a:p>
            <a:r>
              <a:rPr lang="en-US" b="1" dirty="0">
                <a:latin typeface="Arial" pitchFamily="34" charset="0"/>
                <a:cs typeface="Arial" pitchFamily="34" charset="0"/>
              </a:rPr>
              <a:t>70% of people are healthy nasopharyngeal carriers</a:t>
            </a:r>
          </a:p>
          <a:p>
            <a:r>
              <a:rPr lang="en-US" dirty="0">
                <a:latin typeface="Arial" pitchFamily="34" charset="0"/>
                <a:cs typeface="Arial" pitchFamily="34" charset="0"/>
              </a:rPr>
              <a:t>Most common in children (1 month to 4 years)</a:t>
            </a:r>
          </a:p>
          <a:p>
            <a:r>
              <a:rPr lang="en-US" dirty="0">
                <a:latin typeface="Arial" pitchFamily="34" charset="0"/>
                <a:cs typeface="Arial" pitchFamily="34" charset="0"/>
              </a:rPr>
              <a:t>Mortality: 30% in children, 80% in elderly</a:t>
            </a:r>
          </a:p>
          <a:p>
            <a:r>
              <a:rPr lang="en-US" dirty="0">
                <a:latin typeface="Arial" pitchFamily="34" charset="0"/>
                <a:cs typeface="Arial" pitchFamily="34" charset="0"/>
              </a:rPr>
              <a:t>Prevented by </a:t>
            </a:r>
            <a:r>
              <a:rPr lang="en-US" dirty="0" smtClean="0">
                <a:latin typeface="Arial" pitchFamily="34" charset="0"/>
                <a:cs typeface="Arial" pitchFamily="34" charset="0"/>
              </a:rPr>
              <a:t>vaccination (</a:t>
            </a:r>
            <a:r>
              <a:rPr lang="en-US" dirty="0" err="1" smtClean="0">
                <a:latin typeface="Arial" pitchFamily="34" charset="0"/>
                <a:cs typeface="Arial" pitchFamily="34" charset="0"/>
              </a:rPr>
              <a:t>Prevnar</a:t>
            </a:r>
            <a:r>
              <a:rPr lang="en-US" dirty="0" smtClean="0">
                <a:latin typeface="Arial" pitchFamily="34" charset="0"/>
                <a:cs typeface="Arial" pitchFamily="34" charset="0"/>
              </a:rPr>
              <a:t> 13 for children, </a:t>
            </a:r>
            <a:r>
              <a:rPr lang="en-US" dirty="0" err="1" smtClean="0">
                <a:latin typeface="Arial" pitchFamily="34" charset="0"/>
                <a:cs typeface="Arial" pitchFamily="34" charset="0"/>
              </a:rPr>
              <a:t>Pneumovax</a:t>
            </a:r>
            <a:r>
              <a:rPr lang="en-US" dirty="0" smtClean="0">
                <a:latin typeface="Arial" pitchFamily="34" charset="0"/>
                <a:cs typeface="Arial" pitchFamily="34" charset="0"/>
              </a:rPr>
              <a:t> for adults only)</a:t>
            </a:r>
            <a:endParaRPr lang="en-US" dirty="0">
              <a:latin typeface="Arial" pitchFamily="34" charset="0"/>
              <a:cs typeface="Arial" pitchFamily="34" charset="0"/>
            </a:endParaRPr>
          </a:p>
        </p:txBody>
      </p:sp>
    </p:spTree>
    <p:extLst>
      <p:ext uri="{BB962C8B-B14F-4D97-AF65-F5344CB8AC3E}">
        <p14:creationId xmlns:p14="http://schemas.microsoft.com/office/powerpoint/2010/main" val="1706701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152400" y="228600"/>
            <a:ext cx="8683625" cy="1371600"/>
          </a:xfrm>
        </p:spPr>
        <p:txBody>
          <a:bodyPr lIns="91440" tIns="45720" rIns="91440" bIns="45720" anchor="ctr"/>
          <a:lstStyle/>
          <a:p>
            <a:r>
              <a:rPr lang="en-US" b="1" i="1" dirty="0" err="1">
                <a:latin typeface="Arial" pitchFamily="34" charset="0"/>
                <a:cs typeface="Arial" pitchFamily="34" charset="0"/>
              </a:rPr>
              <a:t>Haemophilus</a:t>
            </a:r>
            <a:r>
              <a:rPr lang="en-US" b="1" i="1" dirty="0">
                <a:latin typeface="Arial" pitchFamily="34" charset="0"/>
                <a:cs typeface="Arial" pitchFamily="34" charset="0"/>
              </a:rPr>
              <a:t> </a:t>
            </a:r>
            <a:r>
              <a:rPr lang="en-US" b="1" i="1" dirty="0" err="1">
                <a:latin typeface="Arial" pitchFamily="34" charset="0"/>
                <a:cs typeface="Arial" pitchFamily="34" charset="0"/>
              </a:rPr>
              <a:t>influenzae</a:t>
            </a:r>
            <a:r>
              <a:rPr lang="en-US" b="1" i="1" dirty="0">
                <a:latin typeface="Arial" pitchFamily="34" charset="0"/>
                <a:cs typeface="Arial" pitchFamily="34" charset="0"/>
              </a:rPr>
              <a:t> </a:t>
            </a:r>
            <a:r>
              <a:rPr lang="en-US" b="1" dirty="0">
                <a:latin typeface="Arial" pitchFamily="34" charset="0"/>
                <a:cs typeface="Arial" pitchFamily="34" charset="0"/>
              </a:rPr>
              <a:t>Meningitis</a:t>
            </a:r>
            <a:endParaRPr lang="en-US" b="1" i="1" dirty="0">
              <a:latin typeface="Arial" pitchFamily="34" charset="0"/>
              <a:cs typeface="Arial" pitchFamily="34" charset="0"/>
            </a:endParaRPr>
          </a:p>
        </p:txBody>
      </p:sp>
      <p:sp>
        <p:nvSpPr>
          <p:cNvPr id="34819" name="Rectangle 5"/>
          <p:cNvSpPr>
            <a:spLocks noGrp="1" noChangeArrowheads="1"/>
          </p:cNvSpPr>
          <p:nvPr>
            <p:ph type="body" idx="1"/>
          </p:nvPr>
        </p:nvSpPr>
        <p:spPr>
          <a:xfrm>
            <a:off x="160337" y="1758950"/>
            <a:ext cx="8683625" cy="4108450"/>
          </a:xfrm>
        </p:spPr>
        <p:txBody>
          <a:bodyPr lIns="91440" tIns="45720" rIns="91440" bIns="45720"/>
          <a:lstStyle/>
          <a:p>
            <a:r>
              <a:rPr lang="en-US" dirty="0">
                <a:latin typeface="Arial" pitchFamily="34" charset="0"/>
                <a:cs typeface="Arial" pitchFamily="34" charset="0"/>
              </a:rPr>
              <a:t>Occurs mostly in children (6 months to 4 years)</a:t>
            </a:r>
          </a:p>
          <a:p>
            <a:r>
              <a:rPr lang="en-US" dirty="0">
                <a:latin typeface="Arial" pitchFamily="34" charset="0"/>
                <a:cs typeface="Arial" pitchFamily="34" charset="0"/>
              </a:rPr>
              <a:t>Gram-negative aerobic bacteria, </a:t>
            </a:r>
            <a:r>
              <a:rPr lang="en-US" b="1" dirty="0">
                <a:latin typeface="Arial" pitchFamily="34" charset="0"/>
                <a:cs typeface="Arial" pitchFamily="34" charset="0"/>
              </a:rPr>
              <a:t>normal throat </a:t>
            </a:r>
            <a:r>
              <a:rPr lang="en-US" b="1" dirty="0" err="1">
                <a:latin typeface="Arial" pitchFamily="34" charset="0"/>
                <a:cs typeface="Arial" pitchFamily="34" charset="0"/>
              </a:rPr>
              <a:t>microbiota</a:t>
            </a:r>
            <a:endParaRPr lang="en-US" b="1" dirty="0">
              <a:latin typeface="Arial" pitchFamily="34" charset="0"/>
              <a:cs typeface="Arial" pitchFamily="34" charset="0"/>
            </a:endParaRPr>
          </a:p>
          <a:p>
            <a:r>
              <a:rPr lang="en-US" dirty="0">
                <a:latin typeface="Arial" pitchFamily="34" charset="0"/>
                <a:cs typeface="Arial" pitchFamily="34" charset="0"/>
              </a:rPr>
              <a:t>Capsule antigen type </a:t>
            </a:r>
            <a:r>
              <a:rPr lang="en-US" dirty="0" smtClean="0">
                <a:latin typeface="Arial" pitchFamily="34" charset="0"/>
                <a:cs typeface="Arial" pitchFamily="34" charset="0"/>
              </a:rPr>
              <a:t>b most common in USA</a:t>
            </a:r>
            <a:endParaRPr lang="en-US" dirty="0">
              <a:latin typeface="Arial" pitchFamily="34" charset="0"/>
              <a:cs typeface="Arial" pitchFamily="34" charset="0"/>
            </a:endParaRPr>
          </a:p>
          <a:p>
            <a:r>
              <a:rPr lang="en-US" dirty="0">
                <a:latin typeface="Arial" pitchFamily="34" charset="0"/>
                <a:cs typeface="Arial" pitchFamily="34" charset="0"/>
              </a:rPr>
              <a:t>Prevented by </a:t>
            </a:r>
            <a:r>
              <a:rPr lang="en-US" dirty="0" err="1">
                <a:latin typeface="Arial" pitchFamily="34" charset="0"/>
                <a:cs typeface="Arial" pitchFamily="34" charset="0"/>
              </a:rPr>
              <a:t>Hib</a:t>
            </a:r>
            <a:r>
              <a:rPr lang="en-US" dirty="0">
                <a:latin typeface="Arial" pitchFamily="34" charset="0"/>
                <a:cs typeface="Arial" pitchFamily="34" charset="0"/>
              </a:rPr>
              <a:t> vaccine</a:t>
            </a:r>
          </a:p>
        </p:txBody>
      </p:sp>
    </p:spTree>
    <p:extLst>
      <p:ext uri="{BB962C8B-B14F-4D97-AF65-F5344CB8AC3E}">
        <p14:creationId xmlns:p14="http://schemas.microsoft.com/office/powerpoint/2010/main" val="3381867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120650" y="130175"/>
            <a:ext cx="8683625" cy="684213"/>
          </a:xfrm>
        </p:spPr>
        <p:txBody>
          <a:bodyPr lIns="91440" tIns="45720" rIns="91440" bIns="45720" anchor="ctr"/>
          <a:lstStyle/>
          <a:p>
            <a:r>
              <a:rPr lang="en-US" b="1" dirty="0" err="1">
                <a:latin typeface="Arial" pitchFamily="34" charset="0"/>
                <a:cs typeface="Arial" pitchFamily="34" charset="0"/>
              </a:rPr>
              <a:t>Listeriosis</a:t>
            </a:r>
            <a:endParaRPr lang="en-US" b="1" dirty="0">
              <a:latin typeface="Arial" pitchFamily="34" charset="0"/>
              <a:cs typeface="Arial" pitchFamily="34" charset="0"/>
            </a:endParaRPr>
          </a:p>
        </p:txBody>
      </p:sp>
      <p:sp>
        <p:nvSpPr>
          <p:cNvPr id="38915" name="Rectangle 5"/>
          <p:cNvSpPr>
            <a:spLocks noGrp="1" noChangeArrowheads="1"/>
          </p:cNvSpPr>
          <p:nvPr>
            <p:ph type="body" idx="1"/>
          </p:nvPr>
        </p:nvSpPr>
        <p:spPr>
          <a:xfrm>
            <a:off x="152400" y="914400"/>
            <a:ext cx="3506788" cy="5867400"/>
          </a:xfrm>
          <a:solidFill>
            <a:schemeClr val="bg1"/>
          </a:solidFill>
        </p:spPr>
        <p:txBody>
          <a:bodyPr lIns="91440" tIns="45720" rIns="91440" bIns="45720"/>
          <a:lstStyle/>
          <a:p>
            <a:r>
              <a:rPr lang="en-US" sz="2800" dirty="0">
                <a:latin typeface="Arial" pitchFamily="34" charset="0"/>
                <a:cs typeface="Arial" pitchFamily="34" charset="0"/>
              </a:rPr>
              <a:t>Caused by</a:t>
            </a:r>
            <a:r>
              <a:rPr lang="en-US" sz="2800" i="1" dirty="0">
                <a:latin typeface="Arial" pitchFamily="34" charset="0"/>
                <a:cs typeface="Arial" pitchFamily="34" charset="0"/>
              </a:rPr>
              <a:t> Listeria </a:t>
            </a:r>
            <a:r>
              <a:rPr lang="en-US" sz="2800" i="1" dirty="0" err="1">
                <a:latin typeface="Arial" pitchFamily="34" charset="0"/>
                <a:cs typeface="Arial" pitchFamily="34" charset="0"/>
              </a:rPr>
              <a:t>monocytogenes</a:t>
            </a:r>
            <a:endParaRPr lang="en-US" sz="2800" dirty="0">
              <a:latin typeface="Arial" pitchFamily="34" charset="0"/>
              <a:cs typeface="Arial" pitchFamily="34" charset="0"/>
            </a:endParaRPr>
          </a:p>
          <a:p>
            <a:r>
              <a:rPr lang="en-US" sz="2800" dirty="0">
                <a:latin typeface="Arial" pitchFamily="34" charset="0"/>
                <a:cs typeface="Arial" pitchFamily="34" charset="0"/>
              </a:rPr>
              <a:t>Gram-negative aerobic rod</a:t>
            </a:r>
          </a:p>
          <a:p>
            <a:r>
              <a:rPr lang="en-US" sz="2800" dirty="0">
                <a:latin typeface="Arial" pitchFamily="34" charset="0"/>
                <a:cs typeface="Arial" pitchFamily="34" charset="0"/>
              </a:rPr>
              <a:t>Usually foodborne; it can be transmitted to fetus</a:t>
            </a:r>
          </a:p>
          <a:p>
            <a:r>
              <a:rPr lang="en-US" sz="2800" dirty="0" smtClean="0">
                <a:latin typeface="Arial" pitchFamily="34" charset="0"/>
                <a:cs typeface="Arial" pitchFamily="34" charset="0"/>
              </a:rPr>
              <a:t>Obligate intracellular bacterium; reproduces </a:t>
            </a:r>
            <a:r>
              <a:rPr lang="en-US" sz="2800" dirty="0">
                <a:latin typeface="Arial" pitchFamily="34" charset="0"/>
                <a:cs typeface="Arial" pitchFamily="34" charset="0"/>
              </a:rPr>
              <a:t>in </a:t>
            </a:r>
            <a:r>
              <a:rPr lang="en-US" sz="2800" dirty="0" smtClean="0">
                <a:latin typeface="Arial" pitchFamily="34" charset="0"/>
                <a:cs typeface="Arial" pitchFamily="34" charset="0"/>
              </a:rPr>
              <a:t>phagocytes</a:t>
            </a:r>
            <a:endParaRPr lang="en-US" sz="2800" dirty="0">
              <a:latin typeface="Arial" pitchFamily="34" charset="0"/>
              <a:cs typeface="Arial" pitchFamily="34" charset="0"/>
            </a:endParaRPr>
          </a:p>
        </p:txBody>
      </p:sp>
      <p:pic>
        <p:nvPicPr>
          <p:cNvPr id="38920" name="Picture 8" descr="figure_22_05_labeled"/>
          <p:cNvPicPr>
            <a:picLocks noChangeAspect="1" noChangeArrowheads="1"/>
          </p:cNvPicPr>
          <p:nvPr/>
        </p:nvPicPr>
        <p:blipFill>
          <a:blip r:embed="rId2">
            <a:extLst>
              <a:ext uri="{28A0092B-C50C-407E-A947-70E740481C1C}">
                <a14:useLocalDpi xmlns:a14="http://schemas.microsoft.com/office/drawing/2010/main" val="0"/>
              </a:ext>
            </a:extLst>
          </a:blip>
          <a:srcRect b="3796"/>
          <a:stretch>
            <a:fillRect/>
          </a:stretch>
        </p:blipFill>
        <p:spPr bwMode="auto">
          <a:xfrm>
            <a:off x="3802063" y="1590675"/>
            <a:ext cx="5276850" cy="367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052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152400" y="622012"/>
            <a:ext cx="8683625" cy="584775"/>
          </a:xfrm>
        </p:spPr>
        <p:txBody>
          <a:bodyPr lIns="91440" tIns="45720" rIns="91440" bIns="45720" anchor="ctr"/>
          <a:lstStyle/>
          <a:p>
            <a:r>
              <a:rPr lang="en-US" b="1" dirty="0" smtClean="0">
                <a:latin typeface="Arial" pitchFamily="34" charset="0"/>
                <a:cs typeface="Arial" pitchFamily="34" charset="0"/>
              </a:rPr>
              <a:t>Non-</a:t>
            </a:r>
            <a:r>
              <a:rPr lang="en-US" b="1" dirty="0" err="1" smtClean="0">
                <a:latin typeface="Arial" pitchFamily="34" charset="0"/>
                <a:cs typeface="Arial" pitchFamily="34" charset="0"/>
              </a:rPr>
              <a:t>Meningial</a:t>
            </a:r>
            <a:r>
              <a:rPr lang="en-US" b="1" dirty="0" smtClean="0">
                <a:latin typeface="Arial" pitchFamily="34" charset="0"/>
                <a:cs typeface="Arial" pitchFamily="34" charset="0"/>
              </a:rPr>
              <a:t> bacterial CNS diseases</a:t>
            </a:r>
            <a:endParaRPr lang="en-US" b="1" i="1" dirty="0">
              <a:latin typeface="Arial" pitchFamily="34" charset="0"/>
              <a:cs typeface="Arial" pitchFamily="34" charset="0"/>
            </a:endParaRPr>
          </a:p>
        </p:txBody>
      </p:sp>
      <p:sp>
        <p:nvSpPr>
          <p:cNvPr id="34819" name="Rectangle 5"/>
          <p:cNvSpPr>
            <a:spLocks noGrp="1" noChangeArrowheads="1"/>
          </p:cNvSpPr>
          <p:nvPr>
            <p:ph type="body" idx="1"/>
          </p:nvPr>
        </p:nvSpPr>
        <p:spPr>
          <a:xfrm>
            <a:off x="160337" y="1758950"/>
            <a:ext cx="8683625" cy="4108450"/>
          </a:xfrm>
        </p:spPr>
        <p:txBody>
          <a:bodyPr lIns="91440" tIns="45720" rIns="91440" bIns="45720"/>
          <a:lstStyle/>
          <a:p>
            <a:r>
              <a:rPr lang="en-US" dirty="0" smtClean="0">
                <a:latin typeface="Arial" pitchFamily="34" charset="0"/>
                <a:cs typeface="Arial" pitchFamily="34" charset="0"/>
              </a:rPr>
              <a:t>Usually due to actions of bacterial toxins at peripheral nerves</a:t>
            </a:r>
          </a:p>
          <a:p>
            <a:r>
              <a:rPr lang="en-US" dirty="0" smtClean="0">
                <a:latin typeface="Arial" pitchFamily="34" charset="0"/>
                <a:cs typeface="Arial" pitchFamily="34" charset="0"/>
              </a:rPr>
              <a:t>Clostridium species most commonly indicated</a:t>
            </a:r>
          </a:p>
          <a:p>
            <a:pPr lvl="1"/>
            <a:r>
              <a:rPr lang="en-US" dirty="0" smtClean="0">
                <a:latin typeface="Arial" pitchFamily="34" charset="0"/>
                <a:cs typeface="Arial" pitchFamily="34" charset="0"/>
              </a:rPr>
              <a:t>C. </a:t>
            </a:r>
            <a:r>
              <a:rPr lang="en-US" dirty="0" err="1" smtClean="0">
                <a:latin typeface="Arial" pitchFamily="34" charset="0"/>
                <a:cs typeface="Arial" pitchFamily="34" charset="0"/>
              </a:rPr>
              <a:t>tetani</a:t>
            </a:r>
            <a:r>
              <a:rPr lang="en-US" dirty="0" smtClean="0">
                <a:latin typeface="Arial" pitchFamily="34" charset="0"/>
                <a:cs typeface="Arial" pitchFamily="34" charset="0"/>
              </a:rPr>
              <a:t> – tetanus</a:t>
            </a:r>
          </a:p>
          <a:p>
            <a:pPr lvl="1"/>
            <a:r>
              <a:rPr lang="en-US" dirty="0" smtClean="0">
                <a:latin typeface="Arial" pitchFamily="34" charset="0"/>
                <a:cs typeface="Arial" pitchFamily="34" charset="0"/>
              </a:rPr>
              <a:t>C. botulinum – botulism</a:t>
            </a:r>
          </a:p>
          <a:p>
            <a:r>
              <a:rPr lang="en-US" dirty="0" smtClean="0">
                <a:latin typeface="Arial" pitchFamily="34" charset="0"/>
                <a:cs typeface="Arial" pitchFamily="34" charset="0"/>
              </a:rPr>
              <a:t>Treatment – antitoxin (passive immunization), supportive care, antibiotics to kill any residual or germinating bacteria, intestinal or wound cleaning to remove all bacteria and their spores</a:t>
            </a:r>
            <a:endParaRPr lang="en-US" dirty="0">
              <a:latin typeface="Arial" pitchFamily="34" charset="0"/>
              <a:cs typeface="Arial" pitchFamily="34" charset="0"/>
            </a:endParaRPr>
          </a:p>
        </p:txBody>
      </p:sp>
    </p:spTree>
    <p:extLst>
      <p:ext uri="{BB962C8B-B14F-4D97-AF65-F5344CB8AC3E}">
        <p14:creationId xmlns:p14="http://schemas.microsoft.com/office/powerpoint/2010/main" val="157169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153988" y="130175"/>
            <a:ext cx="8683625" cy="684213"/>
          </a:xfrm>
        </p:spPr>
        <p:txBody>
          <a:bodyPr lIns="91440" tIns="45720" rIns="91440" bIns="45720" anchor="ctr"/>
          <a:lstStyle/>
          <a:p>
            <a:r>
              <a:rPr lang="en-US" b="1" dirty="0">
                <a:latin typeface="Arial" pitchFamily="34" charset="0"/>
                <a:cs typeface="Arial" pitchFamily="34" charset="0"/>
              </a:rPr>
              <a:t>Tetanus</a:t>
            </a:r>
          </a:p>
        </p:txBody>
      </p:sp>
      <p:sp>
        <p:nvSpPr>
          <p:cNvPr id="39939" name="Rectangle 5"/>
          <p:cNvSpPr>
            <a:spLocks noGrp="1" noChangeArrowheads="1"/>
          </p:cNvSpPr>
          <p:nvPr>
            <p:ph type="body" idx="1"/>
          </p:nvPr>
        </p:nvSpPr>
        <p:spPr>
          <a:xfrm>
            <a:off x="127000" y="1279525"/>
            <a:ext cx="8683625" cy="5210175"/>
          </a:xfrm>
        </p:spPr>
        <p:txBody>
          <a:bodyPr lIns="91440" tIns="45720" rIns="91440" bIns="45720"/>
          <a:lstStyle/>
          <a:p>
            <a:r>
              <a:rPr lang="en-US" dirty="0">
                <a:latin typeface="Arial" pitchFamily="34" charset="0"/>
                <a:cs typeface="Arial" pitchFamily="34" charset="0"/>
              </a:rPr>
              <a:t>Caused by</a:t>
            </a:r>
            <a:r>
              <a:rPr lang="en-US" i="1" dirty="0">
                <a:latin typeface="Arial" pitchFamily="34" charset="0"/>
                <a:cs typeface="Arial" pitchFamily="34" charset="0"/>
              </a:rPr>
              <a:t> Clostridium </a:t>
            </a:r>
            <a:r>
              <a:rPr lang="en-US" i="1" dirty="0" err="1">
                <a:latin typeface="Arial" pitchFamily="34" charset="0"/>
                <a:cs typeface="Arial" pitchFamily="34" charset="0"/>
              </a:rPr>
              <a:t>tetani</a:t>
            </a:r>
            <a:endParaRPr lang="en-US" dirty="0">
              <a:latin typeface="Arial" pitchFamily="34" charset="0"/>
              <a:cs typeface="Arial" pitchFamily="34" charset="0"/>
            </a:endParaRPr>
          </a:p>
          <a:p>
            <a:r>
              <a:rPr lang="en-US" dirty="0">
                <a:latin typeface="Arial" pitchFamily="34" charset="0"/>
                <a:cs typeface="Arial" pitchFamily="34" charset="0"/>
              </a:rPr>
              <a:t>Gram-positive, endospore-forming, obligate anaerobe</a:t>
            </a:r>
          </a:p>
          <a:p>
            <a:r>
              <a:rPr lang="en-US" dirty="0">
                <a:latin typeface="Arial" pitchFamily="34" charset="0"/>
                <a:cs typeface="Arial" pitchFamily="34" charset="0"/>
              </a:rPr>
              <a:t>Grows in deep wounds</a:t>
            </a:r>
          </a:p>
          <a:p>
            <a:r>
              <a:rPr lang="en-US" dirty="0" err="1">
                <a:latin typeface="Arial" pitchFamily="34" charset="0"/>
                <a:cs typeface="Arial" pitchFamily="34" charset="0"/>
              </a:rPr>
              <a:t>Tetanospasmin</a:t>
            </a:r>
            <a:r>
              <a:rPr lang="en-US" dirty="0">
                <a:latin typeface="Arial" pitchFamily="34" charset="0"/>
                <a:cs typeface="Arial" pitchFamily="34" charset="0"/>
              </a:rPr>
              <a:t> released from dead cells blocks relaxation pathway in muscles</a:t>
            </a:r>
          </a:p>
          <a:p>
            <a:r>
              <a:rPr lang="en-US" dirty="0">
                <a:latin typeface="Arial" pitchFamily="34" charset="0"/>
                <a:cs typeface="Arial" pitchFamily="34" charset="0"/>
              </a:rPr>
              <a:t>Prevention by vaccination with tetanus toxoid (DTP) and booster (</a:t>
            </a:r>
            <a:r>
              <a:rPr lang="en-US" dirty="0" err="1">
                <a:latin typeface="Arial" pitchFamily="34" charset="0"/>
                <a:cs typeface="Arial" pitchFamily="34" charset="0"/>
              </a:rPr>
              <a:t>dT</a:t>
            </a:r>
            <a:r>
              <a:rPr lang="en-US" dirty="0">
                <a:latin typeface="Arial" pitchFamily="34" charset="0"/>
                <a:cs typeface="Arial" pitchFamily="34" charset="0"/>
              </a:rPr>
              <a:t>) (diphtheria + tetanus)</a:t>
            </a:r>
          </a:p>
          <a:p>
            <a:r>
              <a:rPr lang="en-US" dirty="0">
                <a:latin typeface="Arial" pitchFamily="34" charset="0"/>
                <a:cs typeface="Arial" pitchFamily="34" charset="0"/>
              </a:rPr>
              <a:t>Treatment with tetanus immune globulin</a:t>
            </a:r>
          </a:p>
        </p:txBody>
      </p:sp>
    </p:spTree>
    <p:extLst>
      <p:ext uri="{BB962C8B-B14F-4D97-AF65-F5344CB8AC3E}">
        <p14:creationId xmlns:p14="http://schemas.microsoft.com/office/powerpoint/2010/main" val="1236829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3988" y="85725"/>
            <a:ext cx="8683625" cy="760413"/>
          </a:xfrm>
        </p:spPr>
        <p:txBody>
          <a:bodyPr lIns="91440" tIns="45720" rIns="91440" bIns="45720" anchor="ctr"/>
          <a:lstStyle/>
          <a:p>
            <a:r>
              <a:rPr lang="en-US" b="1" dirty="0">
                <a:latin typeface="Arial" pitchFamily="34" charset="0"/>
                <a:cs typeface="Arial" pitchFamily="34" charset="0"/>
              </a:rPr>
              <a:t>An Advanced Case of Tetanus</a:t>
            </a:r>
          </a:p>
        </p:txBody>
      </p:sp>
      <p:pic>
        <p:nvPicPr>
          <p:cNvPr id="40968" name="Picture 8" descr="figure_22_06_labeled"/>
          <p:cNvPicPr>
            <a:picLocks noChangeAspect="1" noChangeArrowheads="1"/>
          </p:cNvPicPr>
          <p:nvPr/>
        </p:nvPicPr>
        <p:blipFill>
          <a:blip r:embed="rId2">
            <a:extLst>
              <a:ext uri="{28A0092B-C50C-407E-A947-70E740481C1C}">
                <a14:useLocalDpi xmlns:a14="http://schemas.microsoft.com/office/drawing/2010/main" val="0"/>
              </a:ext>
            </a:extLst>
          </a:blip>
          <a:srcRect b="4941"/>
          <a:stretch>
            <a:fillRect/>
          </a:stretch>
        </p:blipFill>
        <p:spPr bwMode="auto">
          <a:xfrm>
            <a:off x="234950" y="1517650"/>
            <a:ext cx="8670925"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83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119063" y="84138"/>
            <a:ext cx="8683625" cy="760412"/>
          </a:xfrm>
        </p:spPr>
        <p:txBody>
          <a:bodyPr lIns="91440" tIns="45720" rIns="91440" bIns="45720" anchor="ctr"/>
          <a:lstStyle/>
          <a:p>
            <a:r>
              <a:rPr lang="en-US" b="1" dirty="0">
                <a:latin typeface="Arial" pitchFamily="34" charset="0"/>
                <a:cs typeface="Arial" pitchFamily="34" charset="0"/>
              </a:rPr>
              <a:t>Botulism</a:t>
            </a:r>
          </a:p>
        </p:txBody>
      </p:sp>
      <p:sp>
        <p:nvSpPr>
          <p:cNvPr id="41987" name="Rectangle 5"/>
          <p:cNvSpPr>
            <a:spLocks noGrp="1" noChangeArrowheads="1"/>
          </p:cNvSpPr>
          <p:nvPr>
            <p:ph type="body" idx="1"/>
          </p:nvPr>
        </p:nvSpPr>
        <p:spPr>
          <a:xfrm>
            <a:off x="127000" y="1279525"/>
            <a:ext cx="8683625" cy="5210175"/>
          </a:xfrm>
        </p:spPr>
        <p:txBody>
          <a:bodyPr lIns="91440" tIns="45720" rIns="91440" bIns="45720"/>
          <a:lstStyle/>
          <a:p>
            <a:pPr>
              <a:lnSpc>
                <a:spcPct val="90000"/>
              </a:lnSpc>
            </a:pPr>
            <a:r>
              <a:rPr lang="en-US" dirty="0">
                <a:latin typeface="Arial" pitchFamily="34" charset="0"/>
                <a:cs typeface="Arial" pitchFamily="34" charset="0"/>
              </a:rPr>
              <a:t>Caused by </a:t>
            </a:r>
            <a:r>
              <a:rPr lang="en-US" i="1" dirty="0">
                <a:latin typeface="Arial" pitchFamily="34" charset="0"/>
                <a:cs typeface="Arial" pitchFamily="34" charset="0"/>
              </a:rPr>
              <a:t>Clostridium </a:t>
            </a:r>
            <a:r>
              <a:rPr lang="en-US" i="1" dirty="0" err="1">
                <a:latin typeface="Arial" pitchFamily="34" charset="0"/>
                <a:cs typeface="Arial" pitchFamily="34" charset="0"/>
              </a:rPr>
              <a:t>botulinum</a:t>
            </a:r>
            <a:r>
              <a:rPr lang="en-US" dirty="0">
                <a:latin typeface="Arial" pitchFamily="34" charset="0"/>
                <a:cs typeface="Arial" pitchFamily="34" charset="0"/>
              </a:rPr>
              <a:t> </a:t>
            </a:r>
          </a:p>
          <a:p>
            <a:pPr>
              <a:lnSpc>
                <a:spcPct val="90000"/>
              </a:lnSpc>
            </a:pPr>
            <a:r>
              <a:rPr lang="en-US" dirty="0">
                <a:latin typeface="Arial" pitchFamily="34" charset="0"/>
                <a:cs typeface="Arial" pitchFamily="34" charset="0"/>
              </a:rPr>
              <a:t>Gram-positive, endospore-forming, obligate anaerobe</a:t>
            </a:r>
          </a:p>
          <a:p>
            <a:pPr>
              <a:lnSpc>
                <a:spcPct val="90000"/>
              </a:lnSpc>
            </a:pPr>
            <a:r>
              <a:rPr lang="en-US" dirty="0">
                <a:latin typeface="Arial" pitchFamily="34" charset="0"/>
                <a:cs typeface="Arial" pitchFamily="34" charset="0"/>
              </a:rPr>
              <a:t>Intoxication comes from ingesting </a:t>
            </a:r>
            <a:r>
              <a:rPr lang="en-US" dirty="0" err="1">
                <a:latin typeface="Arial" pitchFamily="34" charset="0"/>
                <a:cs typeface="Arial" pitchFamily="34" charset="0"/>
              </a:rPr>
              <a:t>botulinal</a:t>
            </a:r>
            <a:r>
              <a:rPr lang="en-US" dirty="0">
                <a:latin typeface="Arial" pitchFamily="34" charset="0"/>
                <a:cs typeface="Arial" pitchFamily="34" charset="0"/>
              </a:rPr>
              <a:t> toxin</a:t>
            </a:r>
          </a:p>
          <a:p>
            <a:pPr>
              <a:lnSpc>
                <a:spcPct val="90000"/>
              </a:lnSpc>
            </a:pPr>
            <a:r>
              <a:rPr lang="en-US" dirty="0" err="1" smtClean="0">
                <a:latin typeface="Arial" pitchFamily="34" charset="0"/>
                <a:cs typeface="Arial" pitchFamily="34" charset="0"/>
              </a:rPr>
              <a:t>Botulinum</a:t>
            </a:r>
            <a:r>
              <a:rPr lang="en-US" dirty="0" smtClean="0">
                <a:latin typeface="Arial" pitchFamily="34" charset="0"/>
                <a:cs typeface="Arial" pitchFamily="34" charset="0"/>
              </a:rPr>
              <a:t> </a:t>
            </a:r>
            <a:r>
              <a:rPr lang="en-US" dirty="0">
                <a:latin typeface="Arial" pitchFamily="34" charset="0"/>
                <a:cs typeface="Arial" pitchFamily="34" charset="0"/>
              </a:rPr>
              <a:t>toxin blocks release of neurotransmitter, causing flaccid paralysis</a:t>
            </a:r>
          </a:p>
          <a:p>
            <a:pPr>
              <a:lnSpc>
                <a:spcPct val="90000"/>
              </a:lnSpc>
            </a:pPr>
            <a:r>
              <a:rPr lang="en-US" dirty="0">
                <a:latin typeface="Arial" pitchFamily="34" charset="0"/>
                <a:cs typeface="Arial" pitchFamily="34" charset="0"/>
              </a:rPr>
              <a:t>Prevention</a:t>
            </a:r>
            <a:endParaRPr lang="en-US" sz="2400" dirty="0">
              <a:latin typeface="Arial" pitchFamily="34" charset="0"/>
              <a:cs typeface="Arial" pitchFamily="34" charset="0"/>
            </a:endParaRPr>
          </a:p>
          <a:p>
            <a:pPr lvl="1">
              <a:lnSpc>
                <a:spcPct val="90000"/>
              </a:lnSpc>
            </a:pPr>
            <a:r>
              <a:rPr lang="en-US" dirty="0">
                <a:latin typeface="Arial" pitchFamily="34" charset="0"/>
                <a:cs typeface="Arial" pitchFamily="34" charset="0"/>
              </a:rPr>
              <a:t>Proper canning</a:t>
            </a:r>
          </a:p>
          <a:p>
            <a:pPr lvl="1">
              <a:lnSpc>
                <a:spcPct val="90000"/>
              </a:lnSpc>
            </a:pPr>
            <a:r>
              <a:rPr lang="en-US" dirty="0">
                <a:latin typeface="Arial" pitchFamily="34" charset="0"/>
                <a:cs typeface="Arial" pitchFamily="34" charset="0"/>
              </a:rPr>
              <a:t>Nitrites prevent endospore germination in sausages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199243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figure_22_01_labeled"/>
          <p:cNvPicPr>
            <a:picLocks noChangeAspect="1" noChangeArrowheads="1"/>
          </p:cNvPicPr>
          <p:nvPr/>
        </p:nvPicPr>
        <p:blipFill>
          <a:blip r:embed="rId2">
            <a:extLst>
              <a:ext uri="{28A0092B-C50C-407E-A947-70E740481C1C}">
                <a14:useLocalDpi xmlns:a14="http://schemas.microsoft.com/office/drawing/2010/main" val="0"/>
              </a:ext>
            </a:extLst>
          </a:blip>
          <a:srcRect b="2724"/>
          <a:stretch>
            <a:fillRect/>
          </a:stretch>
        </p:blipFill>
        <p:spPr bwMode="auto">
          <a:xfrm>
            <a:off x="1400175" y="714375"/>
            <a:ext cx="6334125" cy="5791200"/>
          </a:xfrm>
          <a:prstGeom prst="rect">
            <a:avLst/>
          </a:prstGeom>
          <a:noFill/>
          <a:extLst>
            <a:ext uri="{909E8E84-426E-40DD-AFC4-6F175D3DCCD1}">
              <a14:hiddenFill xmlns:a14="http://schemas.microsoft.com/office/drawing/2010/main">
                <a:solidFill>
                  <a:srgbClr val="FFFFFF"/>
                </a:solidFill>
              </a14:hiddenFill>
            </a:ext>
          </a:extLst>
        </p:spPr>
      </p:pic>
      <p:sp>
        <p:nvSpPr>
          <p:cNvPr id="21506" name="Title 1"/>
          <p:cNvSpPr>
            <a:spLocks noGrp="1"/>
          </p:cNvSpPr>
          <p:nvPr>
            <p:ph type="title"/>
          </p:nvPr>
        </p:nvSpPr>
        <p:spPr>
          <a:xfrm>
            <a:off x="153988" y="87313"/>
            <a:ext cx="8683625" cy="627062"/>
          </a:xfrm>
        </p:spPr>
        <p:txBody>
          <a:bodyPr lIns="91440" tIns="45720" rIns="91440" bIns="45720" anchor="ctr"/>
          <a:lstStyle/>
          <a:p>
            <a:r>
              <a:rPr lang="en-US" b="1" dirty="0">
                <a:latin typeface="Arial" pitchFamily="34" charset="0"/>
                <a:cs typeface="Arial" pitchFamily="34" charset="0"/>
              </a:rPr>
              <a:t>The Human Nervous System</a:t>
            </a:r>
          </a:p>
        </p:txBody>
      </p:sp>
      <p:sp>
        <p:nvSpPr>
          <p:cNvPr id="21508" name="Text Box 4"/>
          <p:cNvSpPr txBox="1">
            <a:spLocks noChangeArrowheads="1"/>
          </p:cNvSpPr>
          <p:nvPr/>
        </p:nvSpPr>
        <p:spPr bwMode="auto">
          <a:xfrm>
            <a:off x="7816850" y="6481763"/>
            <a:ext cx="1219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200" dirty="0"/>
              <a:t>Figure </a:t>
            </a:r>
            <a:r>
              <a:rPr lang="en-US" sz="1200" dirty="0" smtClean="0"/>
              <a:t>19.1</a:t>
            </a:r>
            <a:endParaRPr lang="en-US" sz="1200" dirty="0"/>
          </a:p>
        </p:txBody>
      </p:sp>
      <p:sp>
        <p:nvSpPr>
          <p:cNvPr id="21511" name="Text Box 7"/>
          <p:cNvSpPr txBox="1">
            <a:spLocks noChangeArrowheads="1"/>
          </p:cNvSpPr>
          <p:nvPr/>
        </p:nvSpPr>
        <p:spPr bwMode="auto">
          <a:xfrm>
            <a:off x="6629400" y="3924269"/>
            <a:ext cx="2209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u="sng" dirty="0" smtClean="0">
                <a:latin typeface="Arial" pitchFamily="34" charset="0"/>
                <a:cs typeface="Arial" pitchFamily="34" charset="0"/>
              </a:rPr>
              <a:t>Peripheral nerves</a:t>
            </a:r>
            <a:r>
              <a:rPr lang="en-US" dirty="0" smtClean="0">
                <a:latin typeface="Arial" pitchFamily="34" charset="0"/>
                <a:cs typeface="Arial" pitchFamily="34" charset="0"/>
              </a:rPr>
              <a:t> - branch</a:t>
            </a:r>
            <a:endParaRPr lang="en-US" dirty="0">
              <a:latin typeface="Arial" pitchFamily="34" charset="0"/>
              <a:cs typeface="Arial" pitchFamily="34" charset="0"/>
            </a:endParaRPr>
          </a:p>
          <a:p>
            <a:r>
              <a:rPr lang="en-US" dirty="0">
                <a:latin typeface="Arial" pitchFamily="34" charset="0"/>
                <a:cs typeface="Arial" pitchFamily="34" charset="0"/>
              </a:rPr>
              <a:t>from the </a:t>
            </a:r>
            <a:r>
              <a:rPr lang="en-US" b="1" dirty="0" smtClean="0">
                <a:latin typeface="Arial" pitchFamily="34" charset="0"/>
                <a:cs typeface="Arial" pitchFamily="34" charset="0"/>
              </a:rPr>
              <a:t>spinal column</a:t>
            </a:r>
            <a:endParaRPr lang="en-US" b="1" dirty="0">
              <a:latin typeface="Arial" pitchFamily="34" charset="0"/>
              <a:cs typeface="Arial" pitchFamily="34" charset="0"/>
            </a:endParaRPr>
          </a:p>
        </p:txBody>
      </p:sp>
      <p:cxnSp>
        <p:nvCxnSpPr>
          <p:cNvPr id="3" name="Straight Arrow Connector 2"/>
          <p:cNvCxnSpPr/>
          <p:nvPr/>
        </p:nvCxnSpPr>
        <p:spPr>
          <a:xfrm flipV="1">
            <a:off x="1524000" y="1600200"/>
            <a:ext cx="15240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 Box 7"/>
          <p:cNvSpPr txBox="1">
            <a:spLocks noChangeArrowheads="1"/>
          </p:cNvSpPr>
          <p:nvPr/>
        </p:nvSpPr>
        <p:spPr bwMode="auto">
          <a:xfrm>
            <a:off x="228601" y="1260901"/>
            <a:ext cx="1676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u="sng" dirty="0">
                <a:latin typeface="Arial" pitchFamily="34" charset="0"/>
                <a:cs typeface="Arial" pitchFamily="34" charset="0"/>
              </a:rPr>
              <a:t>c</a:t>
            </a:r>
            <a:r>
              <a:rPr lang="en-US" u="sng" dirty="0" smtClean="0">
                <a:latin typeface="Arial" pitchFamily="34" charset="0"/>
                <a:cs typeface="Arial" pitchFamily="34" charset="0"/>
              </a:rPr>
              <a:t>ranial</a:t>
            </a:r>
          </a:p>
          <a:p>
            <a:r>
              <a:rPr lang="en-US" u="sng" dirty="0">
                <a:latin typeface="Arial" pitchFamily="34" charset="0"/>
                <a:cs typeface="Arial" pitchFamily="34" charset="0"/>
              </a:rPr>
              <a:t>n</a:t>
            </a:r>
            <a:r>
              <a:rPr lang="en-US" u="sng" dirty="0" smtClean="0">
                <a:latin typeface="Arial" pitchFamily="34" charset="0"/>
                <a:cs typeface="Arial" pitchFamily="34" charset="0"/>
              </a:rPr>
              <a:t>erves</a:t>
            </a:r>
            <a:r>
              <a:rPr lang="en-US" dirty="0" smtClean="0">
                <a:latin typeface="Arial" pitchFamily="34" charset="0"/>
                <a:cs typeface="Arial" pitchFamily="34" charset="0"/>
              </a:rPr>
              <a:t> -</a:t>
            </a:r>
          </a:p>
          <a:p>
            <a:r>
              <a:rPr lang="en-US" dirty="0">
                <a:latin typeface="Arial" pitchFamily="34" charset="0"/>
                <a:cs typeface="Arial" pitchFamily="34" charset="0"/>
              </a:rPr>
              <a:t>b</a:t>
            </a:r>
            <a:r>
              <a:rPr lang="en-US" dirty="0" smtClean="0">
                <a:latin typeface="Arial" pitchFamily="34" charset="0"/>
                <a:cs typeface="Arial" pitchFamily="34" charset="0"/>
              </a:rPr>
              <a:t>ranch from the </a:t>
            </a:r>
            <a:r>
              <a:rPr lang="en-US" b="1" dirty="0" smtClean="0">
                <a:latin typeface="Arial" pitchFamily="34" charset="0"/>
                <a:cs typeface="Arial" pitchFamily="34" charset="0"/>
              </a:rPr>
              <a:t>brain and/or brainstem</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058369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458200" cy="584775"/>
          </a:xfrm>
        </p:spPr>
        <p:txBody>
          <a:bodyPr/>
          <a:lstStyle/>
          <a:p>
            <a:r>
              <a:rPr lang="en-US" b="1" dirty="0">
                <a:solidFill>
                  <a:srgbClr val="333399"/>
                </a:solidFill>
                <a:latin typeface="Arial" pitchFamily="34" charset="0"/>
                <a:cs typeface="Arial" pitchFamily="34" charset="0"/>
              </a:rPr>
              <a:t>F</a:t>
            </a:r>
            <a:r>
              <a:rPr lang="en-US" b="1" dirty="0" smtClean="0">
                <a:solidFill>
                  <a:srgbClr val="333399"/>
                </a:solidFill>
                <a:latin typeface="Arial" pitchFamily="34" charset="0"/>
                <a:cs typeface="Arial" pitchFamily="34" charset="0"/>
              </a:rPr>
              <a:t>ungal Meningitis</a:t>
            </a:r>
            <a:endParaRPr lang="en-US" b="1" dirty="0">
              <a:solidFill>
                <a:srgbClr val="333399"/>
              </a:solidFill>
              <a:latin typeface="Arial" pitchFamily="34" charset="0"/>
              <a:cs typeface="Arial" pitchFamily="34" charset="0"/>
            </a:endParaRPr>
          </a:p>
        </p:txBody>
      </p:sp>
      <p:sp>
        <p:nvSpPr>
          <p:cNvPr id="3" name="Subtitle 2"/>
          <p:cNvSpPr>
            <a:spLocks noGrp="1"/>
          </p:cNvSpPr>
          <p:nvPr>
            <p:ph type="subTitle" idx="1"/>
          </p:nvPr>
        </p:nvSpPr>
        <p:spPr>
          <a:xfrm>
            <a:off x="152400" y="762000"/>
            <a:ext cx="8458200" cy="5410200"/>
          </a:xfrm>
        </p:spPr>
        <p:txBody>
          <a:bodyPr/>
          <a:lstStyle/>
          <a:p>
            <a:pPr marL="457200" indent="-457200" algn="l">
              <a:buFont typeface="Arial" pitchFamily="34" charset="0"/>
              <a:buChar char="•"/>
            </a:pPr>
            <a:r>
              <a:rPr lang="en-US" sz="2400" dirty="0" smtClean="0">
                <a:latin typeface="Arial" pitchFamily="34" charset="0"/>
                <a:cs typeface="Arial" pitchFamily="34" charset="0"/>
              </a:rPr>
              <a:t>Primary infection is in lungs – most humans resolve here</a:t>
            </a:r>
          </a:p>
          <a:p>
            <a:pPr marL="457200" indent="-457200" algn="l">
              <a:buFont typeface="Arial" pitchFamily="34" charset="0"/>
              <a:buChar char="•"/>
            </a:pPr>
            <a:r>
              <a:rPr lang="en-US" sz="2400" dirty="0" smtClean="0">
                <a:latin typeface="Arial" pitchFamily="34" charset="0"/>
                <a:cs typeface="Arial" pitchFamily="34" charset="0"/>
              </a:rPr>
              <a:t>In the immunocompromised, a chronic lung infection leads to meningitis by spreading through blood to CNS</a:t>
            </a:r>
          </a:p>
          <a:p>
            <a:pPr marL="457200" indent="-457200" algn="l">
              <a:buFont typeface="Arial" pitchFamily="34" charset="0"/>
              <a:buChar char="•"/>
            </a:pPr>
            <a:r>
              <a:rPr lang="en-US" sz="2400" i="1" dirty="0" smtClean="0">
                <a:latin typeface="Arial" pitchFamily="34" charset="0"/>
                <a:cs typeface="Arial" pitchFamily="34" charset="0"/>
              </a:rPr>
              <a:t>Cryptococcus </a:t>
            </a:r>
            <a:r>
              <a:rPr lang="en-US" sz="2400" i="1" dirty="0" err="1" smtClean="0">
                <a:latin typeface="Arial" pitchFamily="34" charset="0"/>
                <a:cs typeface="Arial" pitchFamily="34" charset="0"/>
              </a:rPr>
              <a:t>neoformans</a:t>
            </a:r>
            <a:r>
              <a:rPr lang="en-US" sz="2400" dirty="0" smtClean="0">
                <a:latin typeface="Arial" pitchFamily="34" charset="0"/>
                <a:cs typeface="Arial" pitchFamily="34" charset="0"/>
              </a:rPr>
              <a:t> (yeast)</a:t>
            </a:r>
          </a:p>
          <a:p>
            <a:pPr marL="914400" lvl="1" indent="-457200" algn="l">
              <a:buFont typeface="Arial" pitchFamily="34" charset="0"/>
              <a:buChar char="•"/>
            </a:pPr>
            <a:r>
              <a:rPr lang="en-US" sz="1800" dirty="0">
                <a:latin typeface="Arial" pitchFamily="34" charset="0"/>
                <a:cs typeface="Arial" pitchFamily="34" charset="0"/>
              </a:rPr>
              <a:t>Also called </a:t>
            </a:r>
            <a:r>
              <a:rPr lang="en-US" sz="1800" b="1" dirty="0" err="1" smtClean="0">
                <a:latin typeface="Arial" pitchFamily="34" charset="0"/>
                <a:cs typeface="Arial" pitchFamily="34" charset="0"/>
              </a:rPr>
              <a:t>cryptococcosis</a:t>
            </a:r>
            <a:r>
              <a:rPr lang="en-US" sz="1800" dirty="0" smtClean="0">
                <a:latin typeface="Arial" pitchFamily="34" charset="0"/>
                <a:cs typeface="Arial" pitchFamily="34" charset="0"/>
              </a:rPr>
              <a:t> or </a:t>
            </a:r>
            <a:r>
              <a:rPr lang="en-US" sz="1800" b="1" dirty="0" err="1" smtClean="0">
                <a:latin typeface="Arial" pitchFamily="34" charset="0"/>
                <a:cs typeface="Arial" pitchFamily="34" charset="0"/>
              </a:rPr>
              <a:t>cryptococcal</a:t>
            </a:r>
            <a:r>
              <a:rPr lang="en-US" sz="1800" b="1" dirty="0" smtClean="0">
                <a:latin typeface="Arial" pitchFamily="34" charset="0"/>
                <a:cs typeface="Arial" pitchFamily="34" charset="0"/>
              </a:rPr>
              <a:t> meningitis</a:t>
            </a:r>
            <a:endParaRPr lang="en-US" sz="1800" b="1" dirty="0">
              <a:latin typeface="Arial" pitchFamily="34" charset="0"/>
              <a:cs typeface="Arial" pitchFamily="34" charset="0"/>
            </a:endParaRPr>
          </a:p>
          <a:p>
            <a:pPr marL="914400" lvl="1" indent="-457200" algn="l">
              <a:buFont typeface="Arial" pitchFamily="34" charset="0"/>
              <a:buChar char="•"/>
            </a:pPr>
            <a:r>
              <a:rPr lang="en-US" sz="1800" dirty="0">
                <a:latin typeface="Arial" pitchFamily="34" charset="0"/>
                <a:cs typeface="Arial" pitchFamily="34" charset="0"/>
              </a:rPr>
              <a:t>Soil fungus associated with pigeon and chicken droppings</a:t>
            </a:r>
          </a:p>
          <a:p>
            <a:pPr marL="914400" lvl="1" indent="-457200" algn="l">
              <a:buFont typeface="Arial" pitchFamily="34" charset="0"/>
              <a:buChar char="•"/>
            </a:pPr>
            <a:r>
              <a:rPr lang="en-US" sz="1800" dirty="0" smtClean="0">
                <a:latin typeface="Arial" pitchFamily="34" charset="0"/>
                <a:cs typeface="Arial" pitchFamily="34" charset="0"/>
              </a:rPr>
              <a:t>Var. </a:t>
            </a:r>
            <a:r>
              <a:rPr lang="en-US" sz="1800" i="1" dirty="0" err="1" smtClean="0">
                <a:latin typeface="Arial" pitchFamily="34" charset="0"/>
                <a:cs typeface="Arial" pitchFamily="34" charset="0"/>
              </a:rPr>
              <a:t>neoformans</a:t>
            </a:r>
            <a:r>
              <a:rPr lang="en-US" sz="1800" dirty="0" smtClean="0">
                <a:latin typeface="Arial" pitchFamily="34" charset="0"/>
                <a:cs typeface="Arial" pitchFamily="34" charset="0"/>
              </a:rPr>
              <a:t> is opportunistic</a:t>
            </a:r>
          </a:p>
          <a:p>
            <a:pPr marL="1371600" lvl="2" indent="-457200" algn="l">
              <a:buFont typeface="Arial" pitchFamily="34" charset="0"/>
              <a:buChar char="•"/>
            </a:pPr>
            <a:r>
              <a:rPr lang="en-US" sz="1600" dirty="0" smtClean="0">
                <a:latin typeface="Arial" pitchFamily="34" charset="0"/>
                <a:cs typeface="Arial" pitchFamily="34" charset="0"/>
              </a:rPr>
              <a:t>more </a:t>
            </a:r>
            <a:r>
              <a:rPr lang="en-US" sz="1600" dirty="0">
                <a:latin typeface="Arial" pitchFamily="34" charset="0"/>
                <a:cs typeface="Arial" pitchFamily="34" charset="0"/>
              </a:rPr>
              <a:t>prevalent and acute seen in SCID, AIDS); mortality up to 30%</a:t>
            </a:r>
            <a:endParaRPr lang="en-US" sz="1600" dirty="0" smtClean="0">
              <a:latin typeface="Arial" pitchFamily="34" charset="0"/>
              <a:cs typeface="Arial" pitchFamily="34" charset="0"/>
            </a:endParaRPr>
          </a:p>
          <a:p>
            <a:pPr marL="914400" lvl="1" indent="-457200" algn="l">
              <a:buFont typeface="Arial" pitchFamily="34" charset="0"/>
              <a:buChar char="•"/>
            </a:pPr>
            <a:r>
              <a:rPr lang="en-US" sz="1800" dirty="0" smtClean="0">
                <a:latin typeface="Arial" pitchFamily="34" charset="0"/>
                <a:cs typeface="Arial" pitchFamily="34" charset="0"/>
              </a:rPr>
              <a:t>Var. </a:t>
            </a:r>
            <a:r>
              <a:rPr lang="en-US" sz="1800" i="1" dirty="0" err="1" smtClean="0">
                <a:latin typeface="Arial" pitchFamily="34" charset="0"/>
                <a:cs typeface="Arial" pitchFamily="34" charset="0"/>
              </a:rPr>
              <a:t>gattii</a:t>
            </a:r>
            <a:r>
              <a:rPr lang="en-US" sz="1800" dirty="0" smtClean="0">
                <a:latin typeface="Arial" pitchFamily="34" charset="0"/>
                <a:cs typeface="Arial" pitchFamily="34" charset="0"/>
              </a:rPr>
              <a:t> affects even healthy people</a:t>
            </a:r>
          </a:p>
          <a:p>
            <a:pPr marL="914400" lvl="1" indent="-457200" algn="l">
              <a:buFont typeface="Arial" pitchFamily="34" charset="0"/>
              <a:buChar char="•"/>
            </a:pPr>
            <a:r>
              <a:rPr lang="en-US" sz="1800" dirty="0" smtClean="0">
                <a:latin typeface="Arial" pitchFamily="34" charset="0"/>
                <a:cs typeface="Arial" pitchFamily="34" charset="0"/>
              </a:rPr>
              <a:t>Treatment:  </a:t>
            </a:r>
            <a:r>
              <a:rPr lang="en-US" sz="1800" dirty="0" err="1">
                <a:latin typeface="Arial" pitchFamily="34" charset="0"/>
                <a:cs typeface="Arial" pitchFamily="34" charset="0"/>
              </a:rPr>
              <a:t>A</a:t>
            </a:r>
            <a:r>
              <a:rPr lang="en-US" sz="1800" dirty="0" err="1" smtClean="0">
                <a:latin typeface="Arial" pitchFamily="34" charset="0"/>
                <a:cs typeface="Arial" pitchFamily="34" charset="0"/>
              </a:rPr>
              <a:t>mphoterecin</a:t>
            </a:r>
            <a:r>
              <a:rPr lang="en-US" sz="1800" dirty="0" smtClean="0">
                <a:latin typeface="Arial" pitchFamily="34" charset="0"/>
                <a:cs typeface="Arial" pitchFamily="34" charset="0"/>
              </a:rPr>
              <a:t> B, </a:t>
            </a:r>
            <a:r>
              <a:rPr lang="en-US" sz="1800" dirty="0" err="1" smtClean="0">
                <a:latin typeface="Arial" pitchFamily="34" charset="0"/>
                <a:cs typeface="Arial" pitchFamily="34" charset="0"/>
              </a:rPr>
              <a:t>flucytosine</a:t>
            </a:r>
            <a:r>
              <a:rPr lang="en-US" sz="1800" dirty="0" smtClean="0">
                <a:latin typeface="Arial" pitchFamily="34" charset="0"/>
                <a:cs typeface="Arial" pitchFamily="34" charset="0"/>
              </a:rPr>
              <a:t>, fluconazole</a:t>
            </a:r>
            <a:endParaRPr lang="en-US" sz="1800" dirty="0">
              <a:latin typeface="Arial" pitchFamily="34" charset="0"/>
              <a:cs typeface="Arial" pitchFamily="34" charset="0"/>
            </a:endParaRPr>
          </a:p>
          <a:p>
            <a:pPr marL="457200" indent="-457200" algn="l">
              <a:buFont typeface="Arial" pitchFamily="34" charset="0"/>
              <a:buChar char="•"/>
            </a:pPr>
            <a:r>
              <a:rPr lang="en-US" sz="2400" i="1" dirty="0" err="1">
                <a:latin typeface="Arial" pitchFamily="34" charset="0"/>
                <a:cs typeface="Arial" pitchFamily="34" charset="0"/>
              </a:rPr>
              <a:t>Coccidioides</a:t>
            </a:r>
            <a:r>
              <a:rPr lang="en-US" sz="2400" i="1" dirty="0">
                <a:latin typeface="Arial" pitchFamily="34" charset="0"/>
                <a:cs typeface="Arial" pitchFamily="34" charset="0"/>
              </a:rPr>
              <a:t> </a:t>
            </a:r>
            <a:r>
              <a:rPr lang="en-US" sz="2400" i="1" dirty="0" err="1" smtClean="0">
                <a:latin typeface="Arial" pitchFamily="34" charset="0"/>
                <a:cs typeface="Arial" pitchFamily="34" charset="0"/>
              </a:rPr>
              <a:t>immitis</a:t>
            </a:r>
            <a:r>
              <a:rPr lang="en-US" sz="2400" dirty="0">
                <a:latin typeface="Arial" pitchFamily="34" charset="0"/>
                <a:cs typeface="Arial" pitchFamily="34" charset="0"/>
              </a:rPr>
              <a:t> </a:t>
            </a:r>
            <a:r>
              <a:rPr lang="en-US" sz="2400" dirty="0" smtClean="0">
                <a:latin typeface="Arial" pitchFamily="34" charset="0"/>
                <a:cs typeface="Arial" pitchFamily="34" charset="0"/>
              </a:rPr>
              <a:t>(mold)</a:t>
            </a:r>
          </a:p>
          <a:p>
            <a:pPr marL="914400" lvl="1" indent="-457200" algn="l">
              <a:buFont typeface="Arial" pitchFamily="34" charset="0"/>
              <a:buChar char="•"/>
            </a:pPr>
            <a:r>
              <a:rPr lang="en-US" sz="1800" dirty="0" smtClean="0">
                <a:latin typeface="Arial" pitchFamily="34" charset="0"/>
                <a:cs typeface="Arial" pitchFamily="34" charset="0"/>
              </a:rPr>
              <a:t>Systemic infection; genetic susceptibility</a:t>
            </a:r>
          </a:p>
          <a:p>
            <a:pPr marL="914400" lvl="1" indent="-457200" algn="l">
              <a:buFont typeface="Arial" pitchFamily="34" charset="0"/>
              <a:buChar char="•"/>
            </a:pPr>
            <a:r>
              <a:rPr lang="en-US" sz="1800" dirty="0" smtClean="0">
                <a:latin typeface="Arial" pitchFamily="34" charset="0"/>
                <a:cs typeface="Arial" pitchFamily="34" charset="0"/>
              </a:rPr>
              <a:t>Endemic in SW US deserts</a:t>
            </a:r>
          </a:p>
          <a:p>
            <a:pPr marL="914400" lvl="1" indent="-457200" algn="l">
              <a:buFont typeface="Arial" pitchFamily="34" charset="0"/>
              <a:buChar char="•"/>
            </a:pPr>
            <a:r>
              <a:rPr lang="en-US" sz="1800" dirty="0" smtClean="0">
                <a:latin typeface="Arial" pitchFamily="34" charset="0"/>
                <a:cs typeface="Arial" pitchFamily="34" charset="0"/>
              </a:rPr>
              <a:t>Primary infection in lungs</a:t>
            </a:r>
            <a:endParaRPr lang="en-US" sz="1800" dirty="0">
              <a:latin typeface="Arial" pitchFamily="34" charset="0"/>
              <a:cs typeface="Arial" pitchFamily="34" charset="0"/>
            </a:endParaRPr>
          </a:p>
          <a:p>
            <a:pPr marL="914400" lvl="1" indent="-457200" algn="l">
              <a:buFont typeface="Arial" pitchFamily="34" charset="0"/>
              <a:buChar char="•"/>
            </a:pPr>
            <a:r>
              <a:rPr lang="en-US" sz="1800" dirty="0" smtClean="0">
                <a:latin typeface="Arial" pitchFamily="34" charset="0"/>
                <a:cs typeface="Arial" pitchFamily="34" charset="0"/>
              </a:rPr>
              <a:t>Self-resolves, or treated with </a:t>
            </a:r>
            <a:r>
              <a:rPr lang="en-US" sz="1800" dirty="0" err="1" smtClean="0">
                <a:latin typeface="Arial" pitchFamily="34" charset="0"/>
                <a:cs typeface="Arial" pitchFamily="34" charset="0"/>
              </a:rPr>
              <a:t>amphoterecin</a:t>
            </a:r>
            <a:r>
              <a:rPr lang="en-US" sz="1800" dirty="0" smtClean="0">
                <a:latin typeface="Arial" pitchFamily="34" charset="0"/>
                <a:cs typeface="Arial" pitchFamily="34" charset="0"/>
              </a:rPr>
              <a:t> B, </a:t>
            </a:r>
            <a:r>
              <a:rPr lang="en-US" sz="1800" dirty="0" err="1" smtClean="0">
                <a:latin typeface="Arial" pitchFamily="34" charset="0"/>
                <a:cs typeface="Arial" pitchFamily="34" charset="0"/>
              </a:rPr>
              <a:t>itraconazole</a:t>
            </a:r>
            <a:endParaRPr lang="en-US" sz="1800" dirty="0" smtClean="0">
              <a:latin typeface="Arial" pitchFamily="34" charset="0"/>
              <a:cs typeface="Arial" pitchFamily="34" charset="0"/>
            </a:endParaRPr>
          </a:p>
          <a:p>
            <a:pPr marL="457200" indent="-457200" algn="l">
              <a:buFont typeface="Arial" pitchFamily="34" charset="0"/>
              <a:buChar char="•"/>
            </a:pPr>
            <a:r>
              <a:rPr lang="en-US" sz="2200" dirty="0" smtClean="0">
                <a:latin typeface="Arial" pitchFamily="34" charset="0"/>
                <a:cs typeface="Arial" pitchFamily="34" charset="0"/>
              </a:rPr>
              <a:t>Prevention – discourage birds from “hanging out”; ventilation</a:t>
            </a:r>
            <a:endParaRPr lang="en-US" sz="2200" dirty="0">
              <a:latin typeface="Arial" pitchFamily="34" charset="0"/>
              <a:cs typeface="Arial" pitchFamily="34" charset="0"/>
            </a:endParaRPr>
          </a:p>
        </p:txBody>
      </p:sp>
      <p:pic>
        <p:nvPicPr>
          <p:cNvPr id="4" name="Picture 8" descr="figure_22_15_labeled"/>
          <p:cNvPicPr>
            <a:picLocks noChangeAspect="1" noChangeArrowheads="1"/>
          </p:cNvPicPr>
          <p:nvPr/>
        </p:nvPicPr>
        <p:blipFill rotWithShape="1">
          <a:blip r:embed="rId2">
            <a:extLst>
              <a:ext uri="{28A0092B-C50C-407E-A947-70E740481C1C}">
                <a14:useLocalDpi xmlns:a14="http://schemas.microsoft.com/office/drawing/2010/main" val="0"/>
              </a:ext>
            </a:extLst>
          </a:blip>
          <a:srcRect l="25212" t="6662" r="24289" b="21546"/>
          <a:stretch/>
        </p:blipFill>
        <p:spPr bwMode="auto">
          <a:xfrm>
            <a:off x="6853843" y="3733800"/>
            <a:ext cx="205324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173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9"/>
          <p:cNvSpPr>
            <a:spLocks noGrp="1" noChangeArrowheads="1"/>
          </p:cNvSpPr>
          <p:nvPr>
            <p:ph type="title"/>
          </p:nvPr>
        </p:nvSpPr>
        <p:spPr>
          <a:xfrm>
            <a:off x="98425" y="87313"/>
            <a:ext cx="8683625" cy="760412"/>
          </a:xfrm>
        </p:spPr>
        <p:txBody>
          <a:bodyPr lIns="91440" tIns="45720" rIns="91440" bIns="45720" anchor="ctr"/>
          <a:lstStyle/>
          <a:p>
            <a:r>
              <a:rPr lang="en-US" b="1" i="1" dirty="0">
                <a:latin typeface="Arial" pitchFamily="34" charset="0"/>
                <a:cs typeface="Arial" pitchFamily="34" charset="0"/>
              </a:rPr>
              <a:t>Cryptococcus </a:t>
            </a:r>
            <a:r>
              <a:rPr lang="en-US" b="1" i="1" dirty="0" err="1">
                <a:latin typeface="Arial" pitchFamily="34" charset="0"/>
                <a:cs typeface="Arial" pitchFamily="34" charset="0"/>
              </a:rPr>
              <a:t>neoformans</a:t>
            </a:r>
            <a:endParaRPr lang="en-US" b="1" dirty="0">
              <a:latin typeface="Arial" pitchFamily="34" charset="0"/>
              <a:cs typeface="Arial" pitchFamily="34" charset="0"/>
            </a:endParaRPr>
          </a:p>
        </p:txBody>
      </p:sp>
      <p:sp>
        <p:nvSpPr>
          <p:cNvPr id="55302" name="Text Box 4"/>
          <p:cNvSpPr txBox="1">
            <a:spLocks noChangeArrowheads="1"/>
          </p:cNvSpPr>
          <p:nvPr/>
        </p:nvSpPr>
        <p:spPr bwMode="auto">
          <a:xfrm>
            <a:off x="7805738" y="6475413"/>
            <a:ext cx="1219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200"/>
              <a:t>Figure 22.15</a:t>
            </a:r>
          </a:p>
        </p:txBody>
      </p:sp>
      <p:pic>
        <p:nvPicPr>
          <p:cNvPr id="55304" name="Picture 8" descr="figure_22_15_labeled"/>
          <p:cNvPicPr>
            <a:picLocks noChangeAspect="1" noChangeArrowheads="1"/>
          </p:cNvPicPr>
          <p:nvPr/>
        </p:nvPicPr>
        <p:blipFill>
          <a:blip r:embed="rId2">
            <a:extLst>
              <a:ext uri="{28A0092B-C50C-407E-A947-70E740481C1C}">
                <a14:useLocalDpi xmlns:a14="http://schemas.microsoft.com/office/drawing/2010/main" val="0"/>
              </a:ext>
            </a:extLst>
          </a:blip>
          <a:srcRect b="3571"/>
          <a:stretch>
            <a:fillRect/>
          </a:stretch>
        </p:blipFill>
        <p:spPr bwMode="auto">
          <a:xfrm>
            <a:off x="269875" y="830263"/>
            <a:ext cx="8601075" cy="562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612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141288" y="175131"/>
            <a:ext cx="8683625" cy="584775"/>
          </a:xfrm>
        </p:spPr>
        <p:txBody>
          <a:bodyPr lIns="91440" tIns="45720" rIns="91440" bIns="45720" anchor="ctr"/>
          <a:lstStyle/>
          <a:p>
            <a:r>
              <a:rPr lang="en-US" b="1" dirty="0" smtClean="0">
                <a:latin typeface="Arial" pitchFamily="34" charset="0"/>
                <a:cs typeface="Arial" pitchFamily="34" charset="0"/>
              </a:rPr>
              <a:t>Protozoan CNS diseases - SUMMARY</a:t>
            </a:r>
            <a:endParaRPr lang="en-US" b="1" dirty="0">
              <a:latin typeface="Arial" pitchFamily="34" charset="0"/>
              <a:cs typeface="Arial" pitchFamily="34" charset="0"/>
            </a:endParaRPr>
          </a:p>
        </p:txBody>
      </p:sp>
      <p:sp>
        <p:nvSpPr>
          <p:cNvPr id="57347" name="Rectangle 5"/>
          <p:cNvSpPr>
            <a:spLocks noGrp="1" noChangeArrowheads="1"/>
          </p:cNvSpPr>
          <p:nvPr>
            <p:ph type="body" idx="1"/>
          </p:nvPr>
        </p:nvSpPr>
        <p:spPr>
          <a:xfrm>
            <a:off x="127000" y="1279525"/>
            <a:ext cx="8683625" cy="5210175"/>
          </a:xfrm>
        </p:spPr>
        <p:txBody>
          <a:bodyPr lIns="91440" tIns="45720" rIns="91440" bIns="45720"/>
          <a:lstStyle/>
          <a:p>
            <a:r>
              <a:rPr lang="en-US" dirty="0" err="1" smtClean="0">
                <a:latin typeface="Arial" pitchFamily="34" charset="0"/>
                <a:cs typeface="Arial" pitchFamily="34" charset="0"/>
              </a:rPr>
              <a:t>Kinetoplasids</a:t>
            </a:r>
            <a:r>
              <a:rPr lang="en-US" dirty="0" smtClean="0">
                <a:latin typeface="Arial" pitchFamily="34" charset="0"/>
                <a:cs typeface="Arial" pitchFamily="34" charset="0"/>
              </a:rPr>
              <a:t> - sleeping sicknesses</a:t>
            </a:r>
          </a:p>
          <a:p>
            <a:pPr lvl="1"/>
            <a:r>
              <a:rPr lang="en-US" i="1" dirty="0" smtClean="0">
                <a:latin typeface="Arial" pitchFamily="34" charset="0"/>
                <a:cs typeface="Arial" pitchFamily="34" charset="0"/>
              </a:rPr>
              <a:t>Trypanosoma </a:t>
            </a:r>
            <a:r>
              <a:rPr lang="en-US" i="1" dirty="0" err="1">
                <a:latin typeface="Arial" pitchFamily="34" charset="0"/>
                <a:cs typeface="Arial" pitchFamily="34" charset="0"/>
              </a:rPr>
              <a:t>brucei</a:t>
            </a:r>
            <a:r>
              <a:rPr lang="en-US" i="1" dirty="0">
                <a:latin typeface="Arial" pitchFamily="34" charset="0"/>
                <a:cs typeface="Arial" pitchFamily="34" charset="0"/>
              </a:rPr>
              <a:t> </a:t>
            </a:r>
            <a:endParaRPr lang="en-US" i="1" dirty="0" smtClean="0">
              <a:latin typeface="Arial" pitchFamily="34" charset="0"/>
              <a:cs typeface="Arial" pitchFamily="34" charset="0"/>
            </a:endParaRPr>
          </a:p>
          <a:p>
            <a:pPr lvl="1"/>
            <a:r>
              <a:rPr lang="en-US" i="1" dirty="0" smtClean="0">
                <a:latin typeface="Arial" pitchFamily="34" charset="0"/>
                <a:cs typeface="Arial" pitchFamily="34" charset="0"/>
              </a:rPr>
              <a:t>Trypanosoma </a:t>
            </a:r>
            <a:r>
              <a:rPr lang="en-US" i="1" dirty="0" err="1" smtClean="0">
                <a:latin typeface="Arial" pitchFamily="34" charset="0"/>
                <a:cs typeface="Arial" pitchFamily="34" charset="0"/>
              </a:rPr>
              <a:t>cruzi</a:t>
            </a:r>
            <a:endParaRPr lang="en-US" i="1" dirty="0" smtClean="0">
              <a:latin typeface="Arial" pitchFamily="34" charset="0"/>
              <a:cs typeface="Arial" pitchFamily="34" charset="0"/>
            </a:endParaRPr>
          </a:p>
          <a:p>
            <a:r>
              <a:rPr lang="en-US" dirty="0" err="1" smtClean="0">
                <a:latin typeface="Arial" pitchFamily="34" charset="0"/>
                <a:cs typeface="Arial" pitchFamily="34" charset="0"/>
              </a:rPr>
              <a:t>Amoebozoa</a:t>
            </a:r>
            <a:r>
              <a:rPr lang="en-US" dirty="0" smtClean="0">
                <a:latin typeface="Arial" pitchFamily="34" charset="0"/>
                <a:cs typeface="Arial" pitchFamily="34" charset="0"/>
              </a:rPr>
              <a:t> – amebic </a:t>
            </a:r>
            <a:r>
              <a:rPr lang="en-US" dirty="0" err="1" smtClean="0">
                <a:latin typeface="Arial" pitchFamily="34" charset="0"/>
                <a:cs typeface="Arial" pitchFamily="34" charset="0"/>
              </a:rPr>
              <a:t>meningoencephaopathy</a:t>
            </a:r>
            <a:r>
              <a:rPr lang="en-US" dirty="0" smtClean="0">
                <a:latin typeface="Arial" pitchFamily="34" charset="0"/>
                <a:cs typeface="Arial" pitchFamily="34" charset="0"/>
              </a:rPr>
              <a:t> </a:t>
            </a:r>
            <a:endParaRPr lang="en-US" dirty="0" smtClean="0">
              <a:latin typeface="Arial" pitchFamily="34" charset="0"/>
              <a:cs typeface="Arial" pitchFamily="34" charset="0"/>
            </a:endParaRPr>
          </a:p>
          <a:p>
            <a:pPr lvl="1"/>
            <a:r>
              <a:rPr lang="en-US" i="1" dirty="0" err="1" smtClean="0">
                <a:latin typeface="Arial" pitchFamily="34" charset="0"/>
                <a:cs typeface="Arial" pitchFamily="34" charset="0"/>
              </a:rPr>
              <a:t>Naegleria</a:t>
            </a:r>
            <a:r>
              <a:rPr lang="en-US" i="1" dirty="0" smtClean="0">
                <a:latin typeface="Arial" pitchFamily="34" charset="0"/>
                <a:cs typeface="Arial" pitchFamily="34" charset="0"/>
              </a:rPr>
              <a:t> </a:t>
            </a:r>
            <a:r>
              <a:rPr lang="en-US" i="1" dirty="0" err="1">
                <a:latin typeface="Arial" pitchFamily="34" charset="0"/>
                <a:cs typeface="Arial" pitchFamily="34" charset="0"/>
              </a:rPr>
              <a:t>f</a:t>
            </a:r>
            <a:r>
              <a:rPr lang="en-US" i="1" dirty="0" err="1" smtClean="0">
                <a:latin typeface="Arial" pitchFamily="34" charset="0"/>
                <a:cs typeface="Arial" pitchFamily="34" charset="0"/>
              </a:rPr>
              <a:t>owleri</a:t>
            </a:r>
            <a:endParaRPr lang="en-US" i="1" dirty="0" smtClean="0">
              <a:latin typeface="Arial" pitchFamily="34" charset="0"/>
              <a:cs typeface="Arial" pitchFamily="34" charset="0"/>
            </a:endParaRPr>
          </a:p>
          <a:p>
            <a:pPr lvl="1"/>
            <a:r>
              <a:rPr lang="en-US" i="1" dirty="0" err="1" smtClean="0">
                <a:latin typeface="Arial" pitchFamily="34" charset="0"/>
                <a:cs typeface="Arial" pitchFamily="34" charset="0"/>
              </a:rPr>
              <a:t>Acanthamoeba</a:t>
            </a:r>
            <a:r>
              <a:rPr lang="en-US" dirty="0" smtClean="0">
                <a:latin typeface="Arial" pitchFamily="34" charset="0"/>
                <a:cs typeface="Arial" pitchFamily="34" charset="0"/>
              </a:rPr>
              <a:t> sp.</a:t>
            </a:r>
            <a:endParaRPr lang="en-US" dirty="0">
              <a:latin typeface="Arial" pitchFamily="34" charset="0"/>
              <a:cs typeface="Arial" pitchFamily="34" charset="0"/>
            </a:endParaRPr>
          </a:p>
        </p:txBody>
      </p:sp>
    </p:spTree>
    <p:extLst>
      <p:ext uri="{BB962C8B-B14F-4D97-AF65-F5344CB8AC3E}">
        <p14:creationId xmlns:p14="http://schemas.microsoft.com/office/powerpoint/2010/main" val="3778764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141288" y="87313"/>
            <a:ext cx="8683625" cy="760412"/>
          </a:xfrm>
        </p:spPr>
        <p:txBody>
          <a:bodyPr lIns="91440" tIns="45720" rIns="91440" bIns="45720" anchor="ctr"/>
          <a:lstStyle/>
          <a:p>
            <a:r>
              <a:rPr lang="en-US" b="1" dirty="0">
                <a:latin typeface="Arial" pitchFamily="34" charset="0"/>
                <a:cs typeface="Arial" pitchFamily="34" charset="0"/>
              </a:rPr>
              <a:t>African </a:t>
            </a:r>
            <a:r>
              <a:rPr lang="en-US" b="1" dirty="0" smtClean="0">
                <a:latin typeface="Arial" pitchFamily="34" charset="0"/>
                <a:cs typeface="Arial" pitchFamily="34" charset="0"/>
              </a:rPr>
              <a:t>Sleeping Sickness</a:t>
            </a:r>
            <a:endParaRPr lang="en-US" b="1" dirty="0">
              <a:latin typeface="Arial" pitchFamily="34" charset="0"/>
              <a:cs typeface="Arial" pitchFamily="34" charset="0"/>
            </a:endParaRPr>
          </a:p>
        </p:txBody>
      </p:sp>
      <p:sp>
        <p:nvSpPr>
          <p:cNvPr id="57347" name="Rectangle 5"/>
          <p:cNvSpPr>
            <a:spLocks noGrp="1" noChangeArrowheads="1"/>
          </p:cNvSpPr>
          <p:nvPr>
            <p:ph type="body" idx="1"/>
          </p:nvPr>
        </p:nvSpPr>
        <p:spPr>
          <a:xfrm>
            <a:off x="107950" y="847725"/>
            <a:ext cx="8683625" cy="5781675"/>
          </a:xfrm>
        </p:spPr>
        <p:txBody>
          <a:bodyPr lIns="91440" tIns="45720" rIns="91440" bIns="45720"/>
          <a:lstStyle/>
          <a:p>
            <a:r>
              <a:rPr lang="en-US" i="1" dirty="0" err="1">
                <a:latin typeface="Arial" pitchFamily="34" charset="0"/>
                <a:cs typeface="Arial" pitchFamily="34" charset="0"/>
              </a:rPr>
              <a:t>Trypanosoma</a:t>
            </a:r>
            <a:r>
              <a:rPr lang="en-US" i="1" dirty="0">
                <a:latin typeface="Arial" pitchFamily="34" charset="0"/>
                <a:cs typeface="Arial" pitchFamily="34" charset="0"/>
              </a:rPr>
              <a:t> </a:t>
            </a:r>
            <a:r>
              <a:rPr lang="en-US" i="1" dirty="0" err="1">
                <a:latin typeface="Arial" pitchFamily="34" charset="0"/>
                <a:cs typeface="Arial" pitchFamily="34" charset="0"/>
              </a:rPr>
              <a:t>brucei</a:t>
            </a:r>
            <a:r>
              <a:rPr lang="en-US" i="1" dirty="0">
                <a:latin typeface="Arial" pitchFamily="34" charset="0"/>
                <a:cs typeface="Arial" pitchFamily="34" charset="0"/>
              </a:rPr>
              <a:t> </a:t>
            </a:r>
            <a:r>
              <a:rPr lang="en-US" i="1" dirty="0" err="1">
                <a:latin typeface="Arial" pitchFamily="34" charset="0"/>
                <a:cs typeface="Arial" pitchFamily="34" charset="0"/>
              </a:rPr>
              <a:t>gambiense</a:t>
            </a:r>
            <a:r>
              <a:rPr lang="en-US" dirty="0">
                <a:latin typeface="Arial" pitchFamily="34" charset="0"/>
                <a:cs typeface="Arial" pitchFamily="34" charset="0"/>
              </a:rPr>
              <a:t> </a:t>
            </a:r>
          </a:p>
          <a:p>
            <a:pPr marL="804863" lvl="1" indent="-347663"/>
            <a:r>
              <a:rPr lang="en-US" dirty="0">
                <a:latin typeface="Arial" pitchFamily="34" charset="0"/>
                <a:cs typeface="Arial" pitchFamily="34" charset="0"/>
              </a:rPr>
              <a:t>Chronic (2 to 4 years)</a:t>
            </a:r>
          </a:p>
          <a:p>
            <a:r>
              <a:rPr lang="en-US" i="1" dirty="0">
                <a:latin typeface="Arial" pitchFamily="34" charset="0"/>
                <a:cs typeface="Arial" pitchFamily="34" charset="0"/>
              </a:rPr>
              <a:t>T. b. </a:t>
            </a:r>
            <a:r>
              <a:rPr lang="en-US" i="1" dirty="0" err="1">
                <a:latin typeface="Arial" pitchFamily="34" charset="0"/>
                <a:cs typeface="Arial" pitchFamily="34" charset="0"/>
              </a:rPr>
              <a:t>rhodesiense</a:t>
            </a:r>
            <a:r>
              <a:rPr lang="en-US" dirty="0">
                <a:latin typeface="Arial" pitchFamily="34" charset="0"/>
                <a:cs typeface="Arial" pitchFamily="34" charset="0"/>
              </a:rPr>
              <a:t> infection </a:t>
            </a:r>
          </a:p>
          <a:p>
            <a:pPr marL="804863" lvl="1" indent="-347663"/>
            <a:r>
              <a:rPr lang="en-US" dirty="0">
                <a:latin typeface="Arial" pitchFamily="34" charset="0"/>
                <a:cs typeface="Arial" pitchFamily="34" charset="0"/>
              </a:rPr>
              <a:t>Acute (few months)</a:t>
            </a:r>
          </a:p>
          <a:p>
            <a:r>
              <a:rPr lang="en-US" dirty="0">
                <a:latin typeface="Arial" pitchFamily="34" charset="0"/>
                <a:cs typeface="Arial" pitchFamily="34" charset="0"/>
              </a:rPr>
              <a:t>Transmitted from animals to humans by tsetse fly</a:t>
            </a:r>
          </a:p>
          <a:p>
            <a:r>
              <a:rPr lang="en-US" dirty="0">
                <a:latin typeface="Arial" pitchFamily="34" charset="0"/>
                <a:cs typeface="Arial" pitchFamily="34" charset="0"/>
              </a:rPr>
              <a:t>Highly fatal if </a:t>
            </a:r>
            <a:r>
              <a:rPr lang="en-US" dirty="0" smtClean="0">
                <a:latin typeface="Arial" pitchFamily="34" charset="0"/>
                <a:cs typeface="Arial" pitchFamily="34" charset="0"/>
              </a:rPr>
              <a:t>untreated</a:t>
            </a:r>
          </a:p>
          <a:p>
            <a:r>
              <a:rPr lang="en-US" dirty="0">
                <a:latin typeface="Arial" pitchFamily="34" charset="0"/>
                <a:cs typeface="Arial" pitchFamily="34" charset="0"/>
              </a:rPr>
              <a:t>Prevention: Elimination of the vector</a:t>
            </a:r>
          </a:p>
          <a:p>
            <a:r>
              <a:rPr lang="en-US" dirty="0">
                <a:latin typeface="Arial" pitchFamily="34" charset="0"/>
                <a:cs typeface="Arial" pitchFamily="34" charset="0"/>
              </a:rPr>
              <a:t>Treatment: </a:t>
            </a:r>
            <a:r>
              <a:rPr lang="en-US" dirty="0" err="1">
                <a:latin typeface="Arial" pitchFamily="34" charset="0"/>
                <a:cs typeface="Arial" pitchFamily="34" charset="0"/>
              </a:rPr>
              <a:t>Eflornithine</a:t>
            </a:r>
            <a:r>
              <a:rPr lang="en-US" dirty="0">
                <a:latin typeface="Arial" pitchFamily="34" charset="0"/>
                <a:cs typeface="Arial" pitchFamily="34" charset="0"/>
              </a:rPr>
              <a:t> blocks an enzyme necessary for the parasite, also </a:t>
            </a:r>
            <a:r>
              <a:rPr lang="en-US" dirty="0" err="1">
                <a:latin typeface="Arial" pitchFamily="34" charset="0"/>
                <a:cs typeface="Arial" pitchFamily="34" charset="0"/>
              </a:rPr>
              <a:t>suramin</a:t>
            </a:r>
            <a:r>
              <a:rPr lang="en-US" dirty="0">
                <a:latin typeface="Arial" pitchFamily="34" charset="0"/>
                <a:cs typeface="Arial" pitchFamily="34" charset="0"/>
              </a:rPr>
              <a:t>, </a:t>
            </a:r>
            <a:r>
              <a:rPr lang="en-US" dirty="0" err="1">
                <a:latin typeface="Arial" pitchFamily="34" charset="0"/>
                <a:cs typeface="Arial" pitchFamily="34" charset="0"/>
              </a:rPr>
              <a:t>pentamidine</a:t>
            </a:r>
            <a:endParaRPr lang="en-US" dirty="0">
              <a:latin typeface="Arial" pitchFamily="34" charset="0"/>
              <a:cs typeface="Arial" pitchFamily="34" charset="0"/>
            </a:endParaRPr>
          </a:p>
          <a:p>
            <a:r>
              <a:rPr lang="en-US" dirty="0">
                <a:latin typeface="Arial" pitchFamily="34" charset="0"/>
                <a:cs typeface="Arial" pitchFamily="34" charset="0"/>
              </a:rPr>
              <a:t>Parasite evades </a:t>
            </a:r>
            <a:r>
              <a:rPr lang="en-US" dirty="0" smtClean="0">
                <a:latin typeface="Arial" pitchFamily="34" charset="0"/>
                <a:cs typeface="Arial" pitchFamily="34" charset="0"/>
              </a:rPr>
              <a:t>host </a:t>
            </a:r>
            <a:r>
              <a:rPr lang="en-US" dirty="0">
                <a:latin typeface="Arial" pitchFamily="34" charset="0"/>
                <a:cs typeface="Arial" pitchFamily="34" charset="0"/>
              </a:rPr>
              <a:t>antibodies through antigenic variation (100 times)</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668667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141288" y="175131"/>
            <a:ext cx="8683625" cy="584775"/>
          </a:xfrm>
        </p:spPr>
        <p:txBody>
          <a:bodyPr lIns="91440" tIns="45720" rIns="91440" bIns="45720" anchor="ctr"/>
          <a:lstStyle/>
          <a:p>
            <a:r>
              <a:rPr lang="en-US" b="1" dirty="0" smtClean="0">
                <a:latin typeface="Arial" pitchFamily="34" charset="0"/>
                <a:cs typeface="Arial" pitchFamily="34" charset="0"/>
              </a:rPr>
              <a:t>Chagas’ Disease</a:t>
            </a:r>
            <a:endParaRPr lang="en-US" b="1" dirty="0">
              <a:latin typeface="Arial" pitchFamily="34" charset="0"/>
              <a:cs typeface="Arial" pitchFamily="34" charset="0"/>
            </a:endParaRPr>
          </a:p>
        </p:txBody>
      </p:sp>
      <p:sp>
        <p:nvSpPr>
          <p:cNvPr id="57347" name="Rectangle 5"/>
          <p:cNvSpPr>
            <a:spLocks noGrp="1" noChangeArrowheads="1"/>
          </p:cNvSpPr>
          <p:nvPr>
            <p:ph type="body" idx="1"/>
          </p:nvPr>
        </p:nvSpPr>
        <p:spPr>
          <a:xfrm>
            <a:off x="107951" y="838200"/>
            <a:ext cx="6521449" cy="5934075"/>
          </a:xfrm>
          <a:solidFill>
            <a:schemeClr val="bg1"/>
          </a:solidFill>
        </p:spPr>
        <p:txBody>
          <a:bodyPr lIns="91440" tIns="45720" rIns="91440" bIns="45720"/>
          <a:lstStyle/>
          <a:p>
            <a:r>
              <a:rPr lang="en-US" i="1" dirty="0">
                <a:latin typeface="Arial" pitchFamily="34" charset="0"/>
                <a:cs typeface="Arial" pitchFamily="34" charset="0"/>
              </a:rPr>
              <a:t>Trypanosoma </a:t>
            </a:r>
            <a:r>
              <a:rPr lang="en-US" i="1" dirty="0" err="1" smtClean="0">
                <a:latin typeface="Arial" pitchFamily="34" charset="0"/>
                <a:cs typeface="Arial" pitchFamily="34" charset="0"/>
              </a:rPr>
              <a:t>cruzi</a:t>
            </a:r>
            <a:endParaRPr lang="en-US" dirty="0">
              <a:latin typeface="Arial" pitchFamily="34" charset="0"/>
              <a:cs typeface="Arial" pitchFamily="34" charset="0"/>
            </a:endParaRPr>
          </a:p>
          <a:p>
            <a:pPr marL="804863" lvl="1" indent="-347663"/>
            <a:r>
              <a:rPr lang="en-US" dirty="0" smtClean="0">
                <a:latin typeface="Arial" pitchFamily="34" charset="0"/>
                <a:cs typeface="Arial" pitchFamily="34" charset="0"/>
              </a:rPr>
              <a:t>Moderately chronic (8-12 weeks) in immunocompetent</a:t>
            </a:r>
            <a:endParaRPr lang="en-US" dirty="0">
              <a:latin typeface="Arial" pitchFamily="34" charset="0"/>
              <a:cs typeface="Arial" pitchFamily="34" charset="0"/>
            </a:endParaRPr>
          </a:p>
          <a:p>
            <a:r>
              <a:rPr lang="en-US" dirty="0" smtClean="0">
                <a:latin typeface="Arial" pitchFamily="34" charset="0"/>
                <a:cs typeface="Arial" pitchFamily="34" charset="0"/>
              </a:rPr>
              <a:t>Tropically restricted – Central and South America</a:t>
            </a:r>
          </a:p>
          <a:p>
            <a:r>
              <a:rPr lang="en-US" dirty="0" smtClean="0">
                <a:latin typeface="Arial" pitchFamily="34" charset="0"/>
                <a:cs typeface="Arial" pitchFamily="34" charset="0"/>
              </a:rPr>
              <a:t>Transmitted </a:t>
            </a:r>
            <a:r>
              <a:rPr lang="en-US" dirty="0">
                <a:latin typeface="Arial" pitchFamily="34" charset="0"/>
                <a:cs typeface="Arial" pitchFamily="34" charset="0"/>
              </a:rPr>
              <a:t>from animals to humans by </a:t>
            </a:r>
            <a:r>
              <a:rPr lang="en-US" dirty="0" smtClean="0">
                <a:latin typeface="Arial" pitchFamily="34" charset="0"/>
                <a:cs typeface="Arial" pitchFamily="34" charset="0"/>
              </a:rPr>
              <a:t>kissing bugs</a:t>
            </a:r>
            <a:endParaRPr lang="en-US" dirty="0">
              <a:latin typeface="Arial" pitchFamily="34" charset="0"/>
              <a:cs typeface="Arial" pitchFamily="34" charset="0"/>
            </a:endParaRPr>
          </a:p>
          <a:p>
            <a:r>
              <a:rPr lang="en-US" dirty="0" smtClean="0">
                <a:latin typeface="Arial" pitchFamily="34" charset="0"/>
                <a:cs typeface="Arial" pitchFamily="34" charset="0"/>
              </a:rPr>
              <a:t>Heart overgrowth, mortality if left untreated</a:t>
            </a:r>
          </a:p>
          <a:p>
            <a:r>
              <a:rPr lang="en-US" dirty="0">
                <a:latin typeface="Arial" pitchFamily="34" charset="0"/>
                <a:cs typeface="Arial" pitchFamily="34" charset="0"/>
              </a:rPr>
              <a:t>Prevention: </a:t>
            </a:r>
            <a:r>
              <a:rPr lang="en-US" dirty="0" smtClean="0">
                <a:latin typeface="Arial" pitchFamily="34" charset="0"/>
                <a:cs typeface="Arial" pitchFamily="34" charset="0"/>
              </a:rPr>
              <a:t>separation from the </a:t>
            </a:r>
            <a:r>
              <a:rPr lang="en-US" dirty="0">
                <a:latin typeface="Arial" pitchFamily="34" charset="0"/>
                <a:cs typeface="Arial" pitchFamily="34" charset="0"/>
              </a:rPr>
              <a:t>vector</a:t>
            </a:r>
          </a:p>
          <a:p>
            <a:r>
              <a:rPr lang="en-US" dirty="0">
                <a:latin typeface="Arial" pitchFamily="34" charset="0"/>
                <a:cs typeface="Arial" pitchFamily="34" charset="0"/>
              </a:rPr>
              <a:t>Treatment: </a:t>
            </a:r>
            <a:r>
              <a:rPr lang="en-US" dirty="0" err="1" smtClean="0">
                <a:latin typeface="Arial" pitchFamily="34" charset="0"/>
                <a:cs typeface="Arial" pitchFamily="34" charset="0"/>
              </a:rPr>
              <a:t>benznidazole</a:t>
            </a:r>
            <a:r>
              <a:rPr lang="en-US" dirty="0" smtClean="0">
                <a:latin typeface="Arial" pitchFamily="34" charset="0"/>
                <a:cs typeface="Arial" pitchFamily="34" charset="0"/>
              </a:rPr>
              <a:t> (the earlier the better)</a:t>
            </a:r>
            <a:endParaRPr lang="en-US" dirty="0">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80150" y="654050"/>
            <a:ext cx="3111500" cy="2413000"/>
          </a:xfrm>
          <a:prstGeom prst="rect">
            <a:avLst/>
          </a:prstGeom>
        </p:spPr>
      </p:pic>
    </p:spTree>
    <p:extLst>
      <p:ext uri="{BB962C8B-B14F-4D97-AF65-F5344CB8AC3E}">
        <p14:creationId xmlns:p14="http://schemas.microsoft.com/office/powerpoint/2010/main" val="979026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76200"/>
            <a:ext cx="9144000" cy="609600"/>
          </a:xfrm>
        </p:spPr>
        <p:txBody>
          <a:bodyPr/>
          <a:lstStyle/>
          <a:p>
            <a:r>
              <a:rPr lang="en-US" b="1" dirty="0" smtClean="0">
                <a:latin typeface="Arial" pitchFamily="34" charset="0"/>
                <a:cs typeface="Arial" pitchFamily="34" charset="0"/>
              </a:rPr>
              <a:t>(Amoebic) </a:t>
            </a:r>
            <a:r>
              <a:rPr lang="en-US" b="1" dirty="0" err="1" smtClean="0">
                <a:latin typeface="Arial" pitchFamily="34" charset="0"/>
                <a:cs typeface="Arial" pitchFamily="34" charset="0"/>
              </a:rPr>
              <a:t>Meningoencephalitis</a:t>
            </a:r>
            <a:endParaRPr lang="en-US" b="1" dirty="0">
              <a:latin typeface="Arial" pitchFamily="34" charset="0"/>
              <a:cs typeface="Arial" pitchFamily="34" charset="0"/>
            </a:endParaRPr>
          </a:p>
        </p:txBody>
      </p:sp>
      <p:sp>
        <p:nvSpPr>
          <p:cNvPr id="16387" name="Rectangle 3"/>
          <p:cNvSpPr>
            <a:spLocks noGrp="1" noChangeArrowheads="1"/>
          </p:cNvSpPr>
          <p:nvPr>
            <p:ph type="body" idx="1"/>
          </p:nvPr>
        </p:nvSpPr>
        <p:spPr>
          <a:xfrm>
            <a:off x="152400" y="1066800"/>
            <a:ext cx="8534400" cy="4343400"/>
          </a:xfrm>
        </p:spPr>
        <p:txBody>
          <a:bodyPr/>
          <a:lstStyle/>
          <a:p>
            <a:pPr>
              <a:lnSpc>
                <a:spcPct val="90000"/>
              </a:lnSpc>
            </a:pPr>
            <a:r>
              <a:rPr lang="en-US" sz="2800" u="sng" dirty="0" smtClean="0">
                <a:latin typeface="Arial" pitchFamily="34" charset="0"/>
                <a:cs typeface="Arial" pitchFamily="34" charset="0"/>
              </a:rPr>
              <a:t>encephalitis</a:t>
            </a:r>
            <a:r>
              <a:rPr lang="en-US" sz="2800" dirty="0" smtClean="0">
                <a:latin typeface="Arial" pitchFamily="34" charset="0"/>
                <a:cs typeface="Arial" pitchFamily="34" charset="0"/>
              </a:rPr>
              <a:t> </a:t>
            </a:r>
            <a:r>
              <a:rPr lang="en-US" sz="2800" dirty="0">
                <a:latin typeface="Arial" pitchFamily="34" charset="0"/>
                <a:cs typeface="Arial" pitchFamily="34" charset="0"/>
              </a:rPr>
              <a:t>– </a:t>
            </a:r>
            <a:r>
              <a:rPr lang="en-US" sz="2800" dirty="0" smtClean="0">
                <a:latin typeface="Arial" pitchFamily="34" charset="0"/>
                <a:cs typeface="Arial" pitchFamily="34" charset="0"/>
              </a:rPr>
              <a:t>inflammation of brain itself</a:t>
            </a:r>
            <a:endParaRPr lang="en-US" sz="2800" dirty="0">
              <a:latin typeface="Arial" pitchFamily="34" charset="0"/>
              <a:cs typeface="Arial" pitchFamily="34" charset="0"/>
            </a:endParaRPr>
          </a:p>
          <a:p>
            <a:pPr>
              <a:lnSpc>
                <a:spcPct val="90000"/>
              </a:lnSpc>
            </a:pPr>
            <a:r>
              <a:rPr lang="en-US" sz="2800" dirty="0" smtClean="0">
                <a:latin typeface="Arial" pitchFamily="34" charset="0"/>
                <a:cs typeface="Arial" pitchFamily="34" charset="0"/>
              </a:rPr>
              <a:t>As brain is shielded by meninges, </a:t>
            </a:r>
            <a:r>
              <a:rPr lang="en-US" sz="2800" dirty="0">
                <a:latin typeface="Arial" pitchFamily="34" charset="0"/>
                <a:cs typeface="Arial" pitchFamily="34" charset="0"/>
              </a:rPr>
              <a:t>meningitis </a:t>
            </a:r>
            <a:r>
              <a:rPr lang="en-US" sz="2800" dirty="0" smtClean="0">
                <a:latin typeface="Arial" pitchFamily="34" charset="0"/>
                <a:cs typeface="Arial" pitchFamily="34" charset="0"/>
              </a:rPr>
              <a:t>often presents </a:t>
            </a:r>
            <a:r>
              <a:rPr lang="en-US" sz="2800" dirty="0">
                <a:latin typeface="Arial" pitchFamily="34" charset="0"/>
                <a:cs typeface="Arial" pitchFamily="34" charset="0"/>
              </a:rPr>
              <a:t>with encephalitis, </a:t>
            </a:r>
          </a:p>
          <a:p>
            <a:pPr>
              <a:lnSpc>
                <a:spcPct val="90000"/>
              </a:lnSpc>
            </a:pPr>
            <a:r>
              <a:rPr lang="en-US" sz="2800" dirty="0">
                <a:latin typeface="Arial" pitchFamily="34" charset="0"/>
                <a:cs typeface="Arial" pitchFamily="34" charset="0"/>
              </a:rPr>
              <a:t>Common causes </a:t>
            </a:r>
            <a:endParaRPr lang="en-US" sz="2800" dirty="0" smtClean="0">
              <a:latin typeface="Arial" pitchFamily="34" charset="0"/>
              <a:cs typeface="Arial" pitchFamily="34" charset="0"/>
            </a:endParaRPr>
          </a:p>
          <a:p>
            <a:pPr lvl="1">
              <a:lnSpc>
                <a:spcPct val="90000"/>
              </a:lnSpc>
            </a:pPr>
            <a:r>
              <a:rPr lang="en-US" i="1" dirty="0" err="1" smtClean="0">
                <a:latin typeface="Arial" pitchFamily="34" charset="0"/>
                <a:cs typeface="Arial" pitchFamily="34" charset="0"/>
              </a:rPr>
              <a:t>Naegleria</a:t>
            </a:r>
            <a:r>
              <a:rPr lang="en-US" i="1" dirty="0" smtClean="0">
                <a:latin typeface="Arial" pitchFamily="34" charset="0"/>
                <a:cs typeface="Arial" pitchFamily="34" charset="0"/>
              </a:rPr>
              <a:t> </a:t>
            </a:r>
            <a:r>
              <a:rPr lang="en-US" i="1" dirty="0" err="1">
                <a:latin typeface="Arial" pitchFamily="34" charset="0"/>
                <a:cs typeface="Arial" pitchFamily="34" charset="0"/>
              </a:rPr>
              <a:t>fowleri</a:t>
            </a:r>
            <a:endParaRPr lang="en-US" i="1" dirty="0">
              <a:latin typeface="Arial" pitchFamily="34" charset="0"/>
              <a:cs typeface="Arial" pitchFamily="34" charset="0"/>
            </a:endParaRPr>
          </a:p>
          <a:p>
            <a:pPr lvl="1">
              <a:lnSpc>
                <a:spcPct val="90000"/>
              </a:lnSpc>
            </a:pPr>
            <a:r>
              <a:rPr lang="en-US" sz="2400" i="1" dirty="0" err="1">
                <a:latin typeface="Arial" pitchFamily="34" charset="0"/>
                <a:cs typeface="Arial" pitchFamily="34" charset="0"/>
              </a:rPr>
              <a:t>Acanthamoeba</a:t>
            </a:r>
            <a:r>
              <a:rPr lang="en-US" sz="2400" dirty="0">
                <a:latin typeface="Arial" pitchFamily="34" charset="0"/>
                <a:cs typeface="Arial" pitchFamily="34" charset="0"/>
              </a:rPr>
              <a:t> sp</a:t>
            </a:r>
            <a:r>
              <a:rPr lang="en-US" sz="2400" dirty="0" smtClean="0">
                <a:latin typeface="Arial" pitchFamily="34" charset="0"/>
                <a:cs typeface="Arial" pitchFamily="34" charset="0"/>
              </a:rPr>
              <a:t>.</a:t>
            </a:r>
            <a:r>
              <a:rPr lang="en-US" sz="2400" dirty="0">
                <a:latin typeface="Arial" pitchFamily="34" charset="0"/>
                <a:cs typeface="Arial" pitchFamily="34" charset="0"/>
              </a:rPr>
              <a:t> </a:t>
            </a:r>
            <a:r>
              <a:rPr lang="en-US" sz="2400" dirty="0" smtClean="0">
                <a:latin typeface="Arial" pitchFamily="34" charset="0"/>
                <a:cs typeface="Arial" pitchFamily="34" charset="0"/>
              </a:rPr>
              <a:t>cause </a:t>
            </a:r>
            <a:r>
              <a:rPr lang="en-US" sz="2400" dirty="0" err="1" smtClean="0">
                <a:latin typeface="Arial" pitchFamily="34" charset="0"/>
                <a:cs typeface="Arial" pitchFamily="34" charset="0"/>
              </a:rPr>
              <a:t>granulatomous</a:t>
            </a:r>
            <a:r>
              <a:rPr lang="en-US" sz="2400" dirty="0" smtClean="0">
                <a:latin typeface="Arial" pitchFamily="34" charset="0"/>
                <a:cs typeface="Arial" pitchFamily="34" charset="0"/>
              </a:rPr>
              <a:t> amoebic </a:t>
            </a:r>
            <a:r>
              <a:rPr lang="en-US" sz="2400" dirty="0">
                <a:latin typeface="Arial" pitchFamily="34" charset="0"/>
                <a:cs typeface="Arial" pitchFamily="34" charset="0"/>
              </a:rPr>
              <a:t>encephalitis (GAE) </a:t>
            </a:r>
            <a:endParaRPr lang="en-US" sz="2400" dirty="0" smtClean="0">
              <a:latin typeface="Arial" pitchFamily="34" charset="0"/>
              <a:cs typeface="Arial" pitchFamily="34" charset="0"/>
            </a:endParaRPr>
          </a:p>
          <a:p>
            <a:pPr lvl="1">
              <a:lnSpc>
                <a:spcPct val="90000"/>
              </a:lnSpc>
            </a:pPr>
            <a:r>
              <a:rPr lang="en-US" sz="2400" dirty="0" smtClean="0">
                <a:latin typeface="Arial" pitchFamily="34" charset="0"/>
                <a:cs typeface="Arial" pitchFamily="34" charset="0"/>
              </a:rPr>
              <a:t>Entry through nasal mucosa or conjunctiva (</a:t>
            </a:r>
            <a:r>
              <a:rPr lang="en-US" sz="2400" dirty="0" err="1" smtClean="0">
                <a:latin typeface="Arial" pitchFamily="34" charset="0"/>
                <a:cs typeface="Arial" pitchFamily="34" charset="0"/>
              </a:rPr>
              <a:t>overworn</a:t>
            </a:r>
            <a:r>
              <a:rPr lang="en-US" sz="2400" dirty="0" smtClean="0">
                <a:latin typeface="Arial" pitchFamily="34" charset="0"/>
                <a:cs typeface="Arial" pitchFamily="34" charset="0"/>
              </a:rPr>
              <a:t> and uncleaned contact lenses)</a:t>
            </a:r>
          </a:p>
          <a:p>
            <a:pPr lvl="1">
              <a:lnSpc>
                <a:spcPct val="90000"/>
              </a:lnSpc>
            </a:pPr>
            <a:r>
              <a:rPr lang="en-US" sz="2400" dirty="0" smtClean="0">
                <a:latin typeface="Arial" pitchFamily="34" charset="0"/>
                <a:cs typeface="Arial" pitchFamily="34" charset="0"/>
              </a:rPr>
              <a:t>Usually infected by swimming in warm water</a:t>
            </a:r>
            <a:endParaRPr lang="en-US" sz="2400" dirty="0">
              <a:latin typeface="Arial" pitchFamily="34" charset="0"/>
              <a:cs typeface="Arial" pitchFamily="34" charset="0"/>
            </a:endParaRPr>
          </a:p>
          <a:p>
            <a:pPr lvl="1">
              <a:lnSpc>
                <a:spcPct val="90000"/>
              </a:lnSpc>
            </a:pPr>
            <a:r>
              <a:rPr lang="en-US" sz="2400" dirty="0" smtClean="0">
                <a:latin typeface="Arial" pitchFamily="34" charset="0"/>
                <a:cs typeface="Arial" pitchFamily="34" charset="0"/>
              </a:rPr>
              <a:t>Rare (1:1,000,000) but treatment generally ineffective</a:t>
            </a:r>
            <a:endParaRPr lang="en-US" sz="2400" dirty="0">
              <a:latin typeface="Arial" pitchFamily="34" charset="0"/>
              <a:cs typeface="Arial" pitchFamily="34" charset="0"/>
            </a:endParaRPr>
          </a:p>
          <a:p>
            <a:pPr lvl="1">
              <a:lnSpc>
                <a:spcPct val="90000"/>
              </a:lnSpc>
            </a:pPr>
            <a:r>
              <a:rPr lang="en-US" sz="2400" i="1" dirty="0" err="1">
                <a:latin typeface="Arial" pitchFamily="34" charset="0"/>
                <a:cs typeface="Arial" pitchFamily="34" charset="0"/>
              </a:rPr>
              <a:t>Acanthamoeba</a:t>
            </a:r>
            <a:r>
              <a:rPr lang="en-US" sz="2400" dirty="0">
                <a:latin typeface="Arial" pitchFamily="34" charset="0"/>
                <a:cs typeface="Arial" pitchFamily="34" charset="0"/>
              </a:rPr>
              <a:t> </a:t>
            </a:r>
            <a:r>
              <a:rPr lang="en-US" sz="2400" dirty="0" smtClean="0">
                <a:latin typeface="Arial" pitchFamily="34" charset="0"/>
                <a:cs typeface="Arial" pitchFamily="34" charset="0"/>
              </a:rPr>
              <a:t>is more frequent in AIDS victims</a:t>
            </a:r>
            <a:endParaRPr lang="en-US" sz="2400" dirty="0">
              <a:latin typeface="Arial" pitchFamily="34" charset="0"/>
              <a:cs typeface="Arial" pitchFamily="34" charset="0"/>
            </a:endParaRPr>
          </a:p>
          <a:p>
            <a:pPr lvl="1">
              <a:lnSpc>
                <a:spcPct val="90000"/>
              </a:lnSpc>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999228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title"/>
          </p:nvPr>
        </p:nvSpPr>
        <p:spPr>
          <a:xfrm>
            <a:off x="107950" y="206285"/>
            <a:ext cx="8959850" cy="1200329"/>
          </a:xfrm>
        </p:spPr>
        <p:txBody>
          <a:bodyPr lIns="91440" tIns="45720" rIns="91440" bIns="45720" anchor="ctr"/>
          <a:lstStyle/>
          <a:p>
            <a:r>
              <a:rPr lang="en-US" sz="3600" b="1" dirty="0">
                <a:latin typeface="Arial" pitchFamily="34" charset="0"/>
                <a:cs typeface="Arial" pitchFamily="34" charset="0"/>
              </a:rPr>
              <a:t>Primary amebic </a:t>
            </a:r>
            <a:r>
              <a:rPr lang="en-US" sz="3600" b="1" dirty="0" err="1">
                <a:latin typeface="Arial" pitchFamily="34" charset="0"/>
                <a:cs typeface="Arial" pitchFamily="34" charset="0"/>
              </a:rPr>
              <a:t>meningoencephalitis</a:t>
            </a:r>
            <a:r>
              <a:rPr lang="en-US" sz="3600" b="1" dirty="0">
                <a:latin typeface="Arial" pitchFamily="34" charset="0"/>
                <a:cs typeface="Arial" pitchFamily="34" charset="0"/>
              </a:rPr>
              <a:t> – (PAM) caused by </a:t>
            </a:r>
            <a:r>
              <a:rPr lang="en-US" sz="3600" b="1" i="1" dirty="0" err="1">
                <a:latin typeface="Arial" pitchFamily="34" charset="0"/>
                <a:cs typeface="Arial" pitchFamily="34" charset="0"/>
              </a:rPr>
              <a:t>Naegleria</a:t>
            </a:r>
            <a:r>
              <a:rPr lang="en-US" sz="3600" b="1" i="1" dirty="0">
                <a:latin typeface="Arial" pitchFamily="34" charset="0"/>
                <a:cs typeface="Arial" pitchFamily="34" charset="0"/>
              </a:rPr>
              <a:t> </a:t>
            </a:r>
            <a:r>
              <a:rPr lang="en-US" sz="3600" b="1" i="1" dirty="0" err="1">
                <a:latin typeface="Arial" pitchFamily="34" charset="0"/>
                <a:cs typeface="Arial" pitchFamily="34" charset="0"/>
              </a:rPr>
              <a:t>fowleri</a:t>
            </a:r>
            <a:endParaRPr lang="en-US" sz="3600" b="1" i="1" dirty="0">
              <a:latin typeface="Arial" pitchFamily="34" charset="0"/>
              <a:cs typeface="Arial" pitchFamily="34" charset="0"/>
            </a:endParaRPr>
          </a:p>
        </p:txBody>
      </p:sp>
      <p:pic>
        <p:nvPicPr>
          <p:cNvPr id="59400" name="Picture 8" descr="figure_22_17_labeled"/>
          <p:cNvPicPr>
            <a:picLocks noChangeAspect="1" noChangeArrowheads="1"/>
          </p:cNvPicPr>
          <p:nvPr/>
        </p:nvPicPr>
        <p:blipFill>
          <a:blip r:embed="rId2">
            <a:extLst>
              <a:ext uri="{28A0092B-C50C-407E-A947-70E740481C1C}">
                <a14:useLocalDpi xmlns:a14="http://schemas.microsoft.com/office/drawing/2010/main" val="0"/>
              </a:ext>
            </a:extLst>
          </a:blip>
          <a:srcRect r="641" b="2992"/>
          <a:stretch>
            <a:fillRect/>
          </a:stretch>
        </p:blipFill>
        <p:spPr bwMode="auto">
          <a:xfrm>
            <a:off x="1524000" y="1676400"/>
            <a:ext cx="5826125" cy="495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405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200561"/>
            <a:ext cx="8229600" cy="1323439"/>
          </a:xfrm>
        </p:spPr>
        <p:txBody>
          <a:bodyPr/>
          <a:lstStyle/>
          <a:p>
            <a:r>
              <a:rPr lang="en-US" sz="4000" b="1" dirty="0" smtClean="0">
                <a:latin typeface="Arial" pitchFamily="34" charset="0"/>
                <a:cs typeface="Arial" pitchFamily="34" charset="0"/>
              </a:rPr>
              <a:t>Viral diseases of the CNS - Acute Encephalitis - SUMMARY</a:t>
            </a:r>
            <a:endParaRPr lang="en-US" sz="4000" b="1" dirty="0">
              <a:latin typeface="Arial" pitchFamily="34" charset="0"/>
              <a:cs typeface="Arial" pitchFamily="34" charset="0"/>
            </a:endParaRPr>
          </a:p>
        </p:txBody>
      </p:sp>
      <p:sp>
        <p:nvSpPr>
          <p:cNvPr id="16387" name="Rectangle 3"/>
          <p:cNvSpPr>
            <a:spLocks noGrp="1" noChangeArrowheads="1"/>
          </p:cNvSpPr>
          <p:nvPr>
            <p:ph type="body" idx="1"/>
          </p:nvPr>
        </p:nvSpPr>
        <p:spPr>
          <a:xfrm>
            <a:off x="76200" y="1371600"/>
            <a:ext cx="8763000" cy="5410200"/>
          </a:xfrm>
          <a:solidFill>
            <a:schemeClr val="bg1"/>
          </a:solidFill>
        </p:spPr>
        <p:txBody>
          <a:bodyPr/>
          <a:lstStyle/>
          <a:p>
            <a:pPr>
              <a:lnSpc>
                <a:spcPct val="90000"/>
              </a:lnSpc>
            </a:pPr>
            <a:r>
              <a:rPr lang="en-US" sz="2800" dirty="0" smtClean="0">
                <a:latin typeface="Arial" pitchFamily="34" charset="0"/>
                <a:cs typeface="Arial" pitchFamily="34" charset="0"/>
              </a:rPr>
              <a:t>Viral disease is acute b/c they infect the BBB infection and passage more easily into brain tissues</a:t>
            </a:r>
          </a:p>
          <a:p>
            <a:pPr>
              <a:lnSpc>
                <a:spcPct val="90000"/>
              </a:lnSpc>
            </a:pPr>
            <a:r>
              <a:rPr lang="en-US" sz="2800" dirty="0" smtClean="0">
                <a:latin typeface="Arial" pitchFamily="34" charset="0"/>
                <a:cs typeface="Arial" pitchFamily="34" charset="0"/>
              </a:rPr>
              <a:t>Most common:  arboviruses (</a:t>
            </a:r>
            <a:r>
              <a:rPr lang="en-US" sz="2800" u="sng" dirty="0" smtClean="0">
                <a:latin typeface="Arial" pitchFamily="34" charset="0"/>
                <a:cs typeface="Arial" pitchFamily="34" charset="0"/>
              </a:rPr>
              <a:t>ar</a:t>
            </a:r>
            <a:r>
              <a:rPr lang="en-US" sz="2800" dirty="0" smtClean="0">
                <a:latin typeface="Arial" pitchFamily="34" charset="0"/>
                <a:cs typeface="Arial" pitchFamily="34" charset="0"/>
              </a:rPr>
              <a:t>thropod-</a:t>
            </a:r>
            <a:r>
              <a:rPr lang="en-US" sz="2800" u="sng" dirty="0" smtClean="0">
                <a:latin typeface="Arial" pitchFamily="34" charset="0"/>
                <a:cs typeface="Arial" pitchFamily="34" charset="0"/>
              </a:rPr>
              <a:t>bo</a:t>
            </a:r>
            <a:r>
              <a:rPr lang="en-US" sz="2800" dirty="0" smtClean="0">
                <a:latin typeface="Arial" pitchFamily="34" charset="0"/>
                <a:cs typeface="Arial" pitchFamily="34" charset="0"/>
              </a:rPr>
              <a:t>rne)</a:t>
            </a:r>
          </a:p>
          <a:p>
            <a:pPr lvl="1">
              <a:lnSpc>
                <a:spcPct val="90000"/>
              </a:lnSpc>
            </a:pPr>
            <a:r>
              <a:rPr lang="en-US" sz="2400" dirty="0" smtClean="0">
                <a:latin typeface="Arial" pitchFamily="34" charset="0"/>
                <a:cs typeface="Arial" pitchFamily="34" charset="0"/>
              </a:rPr>
              <a:t>Initial infection in tissues, followed </a:t>
            </a:r>
            <a:r>
              <a:rPr lang="en-US" sz="2400" dirty="0">
                <a:latin typeface="Arial" pitchFamily="34" charset="0"/>
                <a:cs typeface="Arial" pitchFamily="34" charset="0"/>
              </a:rPr>
              <a:t>b</a:t>
            </a:r>
            <a:r>
              <a:rPr lang="en-US" sz="2400" dirty="0" smtClean="0">
                <a:latin typeface="Arial" pitchFamily="34" charset="0"/>
                <a:cs typeface="Arial" pitchFamily="34" charset="0"/>
              </a:rPr>
              <a:t>y </a:t>
            </a:r>
            <a:r>
              <a:rPr lang="en-US" sz="2400" dirty="0" err="1" smtClean="0">
                <a:latin typeface="Arial" pitchFamily="34" charset="0"/>
                <a:cs typeface="Arial" pitchFamily="34" charset="0"/>
              </a:rPr>
              <a:t>lymphatics</a:t>
            </a:r>
            <a:r>
              <a:rPr lang="en-US" sz="2400" dirty="0" smtClean="0">
                <a:latin typeface="Arial" pitchFamily="34" charset="0"/>
                <a:cs typeface="Arial" pitchFamily="34" charset="0"/>
              </a:rPr>
              <a:t>, and in chronic cases, reaching brain</a:t>
            </a:r>
          </a:p>
          <a:p>
            <a:pPr lvl="1">
              <a:lnSpc>
                <a:spcPct val="90000"/>
              </a:lnSpc>
            </a:pPr>
            <a:r>
              <a:rPr lang="en-US" sz="2400" dirty="0" smtClean="0">
                <a:latin typeface="Arial" pitchFamily="34" charset="0"/>
                <a:cs typeface="Arial" pitchFamily="34" charset="0"/>
              </a:rPr>
              <a:t>Western </a:t>
            </a:r>
            <a:r>
              <a:rPr lang="en-US" sz="2400" dirty="0">
                <a:latin typeface="Arial" pitchFamily="34" charset="0"/>
                <a:cs typeface="Arial" pitchFamily="34" charset="0"/>
              </a:rPr>
              <a:t>Equine Encephalitis</a:t>
            </a:r>
          </a:p>
          <a:p>
            <a:pPr lvl="1">
              <a:lnSpc>
                <a:spcPct val="90000"/>
              </a:lnSpc>
            </a:pPr>
            <a:r>
              <a:rPr lang="en-US" sz="2400" dirty="0">
                <a:latin typeface="Arial" pitchFamily="34" charset="0"/>
                <a:cs typeface="Arial" pitchFamily="34" charset="0"/>
              </a:rPr>
              <a:t>Eastern Equine Encephalitis</a:t>
            </a:r>
          </a:p>
          <a:p>
            <a:pPr lvl="1">
              <a:lnSpc>
                <a:spcPct val="90000"/>
              </a:lnSpc>
            </a:pPr>
            <a:r>
              <a:rPr lang="en-US" sz="2400" dirty="0" smtClean="0">
                <a:latin typeface="Arial" pitchFamily="34" charset="0"/>
                <a:cs typeface="Arial" pitchFamily="34" charset="0"/>
              </a:rPr>
              <a:t>California Encephalitis</a:t>
            </a:r>
          </a:p>
          <a:p>
            <a:pPr lvl="1">
              <a:lnSpc>
                <a:spcPct val="90000"/>
              </a:lnSpc>
            </a:pPr>
            <a:r>
              <a:rPr lang="en-US" sz="2400" dirty="0" smtClean="0">
                <a:latin typeface="Arial" pitchFamily="34" charset="0"/>
                <a:cs typeface="Arial" pitchFamily="34" charset="0"/>
              </a:rPr>
              <a:t>St. Louis Encephalitis</a:t>
            </a:r>
          </a:p>
          <a:p>
            <a:pPr lvl="1">
              <a:lnSpc>
                <a:spcPct val="90000"/>
              </a:lnSpc>
            </a:pPr>
            <a:r>
              <a:rPr lang="en-US" sz="2400" dirty="0" smtClean="0">
                <a:latin typeface="Arial" pitchFamily="34" charset="0"/>
                <a:cs typeface="Arial" pitchFamily="34" charset="0"/>
              </a:rPr>
              <a:t>West Nile Encephalitis</a:t>
            </a:r>
          </a:p>
          <a:p>
            <a:pPr lvl="1">
              <a:lnSpc>
                <a:spcPct val="90000"/>
              </a:lnSpc>
            </a:pPr>
            <a:r>
              <a:rPr lang="en-US" dirty="0" err="1" smtClean="0">
                <a:latin typeface="Arial" pitchFamily="34" charset="0"/>
                <a:cs typeface="Arial" pitchFamily="34" charset="0"/>
              </a:rPr>
              <a:t>Zika</a:t>
            </a:r>
            <a:r>
              <a:rPr lang="en-US" dirty="0" smtClean="0">
                <a:latin typeface="Arial" pitchFamily="34" charset="0"/>
                <a:cs typeface="Arial" pitchFamily="34" charset="0"/>
              </a:rPr>
              <a:t> virus</a:t>
            </a:r>
            <a:endParaRPr lang="en-US" sz="2400" dirty="0" smtClean="0">
              <a:latin typeface="Arial" pitchFamily="34" charset="0"/>
              <a:cs typeface="Arial" pitchFamily="34" charset="0"/>
            </a:endParaRPr>
          </a:p>
          <a:p>
            <a:pPr>
              <a:lnSpc>
                <a:spcPct val="90000"/>
              </a:lnSpc>
            </a:pPr>
            <a:r>
              <a:rPr lang="en-US" sz="2800" dirty="0" smtClean="0">
                <a:latin typeface="Arial" pitchFamily="34" charset="0"/>
                <a:cs typeface="Arial" pitchFamily="34" charset="0"/>
              </a:rPr>
              <a:t>Herpes simplex virus (in newborns and in elderly)</a:t>
            </a:r>
          </a:p>
          <a:p>
            <a:pPr>
              <a:lnSpc>
                <a:spcPct val="90000"/>
              </a:lnSpc>
            </a:pPr>
            <a:r>
              <a:rPr lang="en-US" dirty="0" smtClean="0">
                <a:latin typeface="Arial" pitchFamily="34" charset="0"/>
                <a:cs typeface="Arial" pitchFamily="34" charset="0"/>
              </a:rPr>
              <a:t>Rabies, enteroviruses (polio, Coxsackie), measles </a:t>
            </a:r>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val="297625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p:cNvSpPr>
            <a:spLocks noGrp="1" noChangeArrowheads="1"/>
          </p:cNvSpPr>
          <p:nvPr>
            <p:ph type="title"/>
          </p:nvPr>
        </p:nvSpPr>
        <p:spPr>
          <a:xfrm>
            <a:off x="152400" y="175131"/>
            <a:ext cx="8683625" cy="584775"/>
          </a:xfrm>
        </p:spPr>
        <p:txBody>
          <a:bodyPr lIns="91440" tIns="45720" rIns="91440" bIns="45720" anchor="ctr"/>
          <a:lstStyle/>
          <a:p>
            <a:r>
              <a:rPr lang="en-US" b="1" dirty="0" err="1">
                <a:latin typeface="Arial" pitchFamily="34" charset="0"/>
                <a:cs typeface="Arial" pitchFamily="34" charset="0"/>
              </a:rPr>
              <a:t>Arboviral</a:t>
            </a:r>
            <a:r>
              <a:rPr lang="en-US" b="1" dirty="0">
                <a:latin typeface="Arial" pitchFamily="34" charset="0"/>
                <a:cs typeface="Arial" pitchFamily="34" charset="0"/>
              </a:rPr>
              <a:t> Encephalitis</a:t>
            </a:r>
          </a:p>
        </p:txBody>
      </p:sp>
      <p:sp>
        <p:nvSpPr>
          <p:cNvPr id="53251" name="Rectangle 9"/>
          <p:cNvSpPr>
            <a:spLocks noGrp="1" noChangeArrowheads="1"/>
          </p:cNvSpPr>
          <p:nvPr>
            <p:ph type="body" idx="1"/>
          </p:nvPr>
        </p:nvSpPr>
        <p:spPr>
          <a:xfrm>
            <a:off x="126999" y="1279525"/>
            <a:ext cx="3987801" cy="5210175"/>
          </a:xfrm>
        </p:spPr>
        <p:txBody>
          <a:bodyPr lIns="91440" tIns="45720" rIns="91440" bIns="45720"/>
          <a:lstStyle/>
          <a:p>
            <a:r>
              <a:rPr lang="en-US" dirty="0" err="1">
                <a:latin typeface="Arial" pitchFamily="34" charset="0"/>
                <a:cs typeface="Arial" pitchFamily="34" charset="0"/>
              </a:rPr>
              <a:t>Arboviruses</a:t>
            </a:r>
            <a:endParaRPr lang="en-US" dirty="0">
              <a:latin typeface="Arial" pitchFamily="34" charset="0"/>
              <a:cs typeface="Arial" pitchFamily="34" charset="0"/>
            </a:endParaRPr>
          </a:p>
          <a:p>
            <a:r>
              <a:rPr lang="en-US" u="sng" dirty="0">
                <a:latin typeface="Arial" pitchFamily="34" charset="0"/>
                <a:cs typeface="Arial" pitchFamily="34" charset="0"/>
              </a:rPr>
              <a:t>Ar</a:t>
            </a:r>
            <a:r>
              <a:rPr lang="en-US" dirty="0">
                <a:latin typeface="Arial" pitchFamily="34" charset="0"/>
                <a:cs typeface="Arial" pitchFamily="34" charset="0"/>
              </a:rPr>
              <a:t>thropod-</a:t>
            </a:r>
            <a:r>
              <a:rPr lang="en-US" u="sng" dirty="0">
                <a:latin typeface="Arial" pitchFamily="34" charset="0"/>
                <a:cs typeface="Arial" pitchFamily="34" charset="0"/>
              </a:rPr>
              <a:t>bo</a:t>
            </a:r>
            <a:r>
              <a:rPr lang="en-US" dirty="0">
                <a:latin typeface="Arial" pitchFamily="34" charset="0"/>
                <a:cs typeface="Arial" pitchFamily="34" charset="0"/>
              </a:rPr>
              <a:t>rne </a:t>
            </a:r>
            <a:r>
              <a:rPr lang="en-US" u="sng" dirty="0">
                <a:latin typeface="Arial" pitchFamily="34" charset="0"/>
                <a:cs typeface="Arial" pitchFamily="34" charset="0"/>
              </a:rPr>
              <a:t>viruses</a:t>
            </a:r>
            <a:r>
              <a:rPr lang="en-US" dirty="0">
                <a:latin typeface="Arial" pitchFamily="34" charset="0"/>
                <a:cs typeface="Arial" pitchFamily="34" charset="0"/>
              </a:rPr>
              <a:t> that belong to several families</a:t>
            </a:r>
          </a:p>
          <a:p>
            <a:r>
              <a:rPr lang="en-US" dirty="0">
                <a:latin typeface="Arial" pitchFamily="34" charset="0"/>
                <a:cs typeface="Arial" pitchFamily="34" charset="0"/>
              </a:rPr>
              <a:t>Prevention: controlling </a:t>
            </a:r>
            <a:r>
              <a:rPr lang="en-US" dirty="0" smtClean="0">
                <a:latin typeface="Arial" pitchFamily="34" charset="0"/>
                <a:cs typeface="Arial" pitchFamily="34" charset="0"/>
              </a:rPr>
              <a:t>mosquitoes (predators, netting, repellants, zappers)</a:t>
            </a:r>
            <a:endParaRPr lang="en-US" dirty="0">
              <a:latin typeface="Arial" pitchFamily="34" charset="0"/>
              <a:cs typeface="Arial" pitchFamily="34" charset="0"/>
            </a:endParaRPr>
          </a:p>
        </p:txBody>
      </p:sp>
      <p:pic>
        <p:nvPicPr>
          <p:cNvPr id="53257" name="Picture 9" descr="unfigure_22_03_labeled"/>
          <p:cNvPicPr>
            <a:picLocks noChangeAspect="1" noChangeArrowheads="1"/>
          </p:cNvPicPr>
          <p:nvPr/>
        </p:nvPicPr>
        <p:blipFill>
          <a:blip r:embed="rId2">
            <a:extLst>
              <a:ext uri="{28A0092B-C50C-407E-A947-70E740481C1C}">
                <a14:useLocalDpi xmlns:a14="http://schemas.microsoft.com/office/drawing/2010/main" val="0"/>
              </a:ext>
            </a:extLst>
          </a:blip>
          <a:srcRect b="4391"/>
          <a:stretch>
            <a:fillRect/>
          </a:stretch>
        </p:blipFill>
        <p:spPr bwMode="auto">
          <a:xfrm>
            <a:off x="4038600" y="1704976"/>
            <a:ext cx="4987924" cy="380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07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9" name="Rectangle 7"/>
          <p:cNvSpPr>
            <a:spLocks noGrp="1" noChangeArrowheads="1"/>
          </p:cNvSpPr>
          <p:nvPr>
            <p:ph type="title"/>
          </p:nvPr>
        </p:nvSpPr>
        <p:spPr>
          <a:xfrm>
            <a:off x="227013" y="152400"/>
            <a:ext cx="8683625" cy="1754326"/>
          </a:xfrm>
        </p:spPr>
        <p:txBody>
          <a:bodyPr/>
          <a:lstStyle/>
          <a:p>
            <a:r>
              <a:rPr lang="en-US" sz="3600" b="1" dirty="0">
                <a:latin typeface="Arial" pitchFamily="34" charset="0"/>
                <a:cs typeface="Arial" pitchFamily="34" charset="0"/>
              </a:rPr>
              <a:t>California Serogroup Arbovirus </a:t>
            </a:r>
            <a:r>
              <a:rPr lang="en-US" sz="3600" b="1" dirty="0" smtClean="0">
                <a:latin typeface="Arial" pitchFamily="34" charset="0"/>
                <a:cs typeface="Arial" pitchFamily="34" charset="0"/>
              </a:rPr>
              <a:t>Cases</a:t>
            </a:r>
            <a:r>
              <a:rPr lang="en-US" sz="3600" b="1" dirty="0" smtClean="0">
                <a:solidFill>
                  <a:srgbClr val="FF0000"/>
                </a:solidFill>
                <a:latin typeface="Arial" pitchFamily="34" charset="0"/>
                <a:cs typeface="Arial" pitchFamily="34" charset="0"/>
              </a:rPr>
              <a:t> – FOR REFERENCE ONLY</a:t>
            </a:r>
            <a:r>
              <a:rPr lang="en-US" sz="3600" b="1" dirty="0">
                <a:latin typeface="Arial" pitchFamily="34" charset="0"/>
                <a:cs typeface="Arial" pitchFamily="34" charset="0"/>
              </a:rPr>
              <a:t/>
            </a:r>
            <a:br>
              <a:rPr lang="en-US" sz="3600" b="1" dirty="0">
                <a:latin typeface="Arial" pitchFamily="34" charset="0"/>
                <a:cs typeface="Arial" pitchFamily="34" charset="0"/>
              </a:rPr>
            </a:br>
            <a:r>
              <a:rPr lang="en-US" sz="3600" b="1" dirty="0" smtClean="0">
                <a:latin typeface="Arial" pitchFamily="34" charset="0"/>
                <a:cs typeface="Arial" pitchFamily="34" charset="0"/>
              </a:rPr>
              <a:t>1964–2006</a:t>
            </a:r>
            <a:endParaRPr lang="en-US" sz="3600" b="1" dirty="0">
              <a:latin typeface="Arial" pitchFamily="34" charset="0"/>
              <a:cs typeface="Arial" pitchFamily="34" charset="0"/>
            </a:endParaRPr>
          </a:p>
        </p:txBody>
      </p:sp>
      <p:pic>
        <p:nvPicPr>
          <p:cNvPr id="74761" name="Picture 9" descr="figure_22_14_labeled"/>
          <p:cNvPicPr>
            <a:picLocks noChangeAspect="1" noChangeArrowheads="1"/>
          </p:cNvPicPr>
          <p:nvPr/>
        </p:nvPicPr>
        <p:blipFill>
          <a:blip r:embed="rId2">
            <a:extLst>
              <a:ext uri="{28A0092B-C50C-407E-A947-70E740481C1C}">
                <a14:useLocalDpi xmlns:a14="http://schemas.microsoft.com/office/drawing/2010/main" val="0"/>
              </a:ext>
            </a:extLst>
          </a:blip>
          <a:srcRect b="2969"/>
          <a:stretch>
            <a:fillRect/>
          </a:stretch>
        </p:blipFill>
        <p:spPr bwMode="auto">
          <a:xfrm>
            <a:off x="296863" y="1373188"/>
            <a:ext cx="8548687" cy="513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87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8575" y="101025"/>
            <a:ext cx="9067800" cy="584775"/>
          </a:xfrm>
        </p:spPr>
        <p:txBody>
          <a:bodyPr/>
          <a:lstStyle/>
          <a:p>
            <a:r>
              <a:rPr lang="en-US" b="1" dirty="0" smtClean="0">
                <a:latin typeface="Arial" charset="0"/>
                <a:cs typeface="Arial" charset="0"/>
              </a:rPr>
              <a:t>Natural Defenses of the Nervous System</a:t>
            </a:r>
          </a:p>
        </p:txBody>
      </p:sp>
      <p:sp>
        <p:nvSpPr>
          <p:cNvPr id="3" name="Content Placeholder 2"/>
          <p:cNvSpPr>
            <a:spLocks noGrp="1"/>
          </p:cNvSpPr>
          <p:nvPr>
            <p:ph idx="1"/>
          </p:nvPr>
        </p:nvSpPr>
        <p:spPr>
          <a:xfrm>
            <a:off x="228600" y="762000"/>
            <a:ext cx="8610600" cy="5791200"/>
          </a:xfrm>
        </p:spPr>
        <p:txBody>
          <a:bodyPr/>
          <a:lstStyle/>
          <a:p>
            <a:r>
              <a:rPr lang="en-US" dirty="0" smtClean="0">
                <a:latin typeface="Arial" pitchFamily="34" charset="0"/>
                <a:cs typeface="Arial" pitchFamily="34" charset="0"/>
              </a:rPr>
              <a:t>Meninges</a:t>
            </a:r>
          </a:p>
          <a:p>
            <a:pPr lvl="1"/>
            <a:r>
              <a:rPr lang="en-US" sz="2400" dirty="0" smtClean="0">
                <a:latin typeface="Arial" pitchFamily="34" charset="0"/>
                <a:cs typeface="Arial" pitchFamily="34" charset="0"/>
              </a:rPr>
              <a:t>Three membrane layers (</a:t>
            </a:r>
            <a:r>
              <a:rPr lang="en-US" sz="2400" dirty="0" err="1" smtClean="0">
                <a:latin typeface="Arial" pitchFamily="34" charset="0"/>
                <a:cs typeface="Arial" pitchFamily="34" charset="0"/>
              </a:rPr>
              <a:t>dura</a:t>
            </a:r>
            <a:r>
              <a:rPr lang="en-US" sz="2400" dirty="0" smtClean="0">
                <a:latin typeface="Arial" pitchFamily="34" charset="0"/>
                <a:cs typeface="Arial" pitchFamily="34" charset="0"/>
              </a:rPr>
              <a:t> mater, arachnoid mater and </a:t>
            </a:r>
            <a:r>
              <a:rPr lang="en-US" sz="2400" dirty="0" err="1" smtClean="0">
                <a:latin typeface="Arial" pitchFamily="34" charset="0"/>
                <a:cs typeface="Arial" pitchFamily="34" charset="0"/>
              </a:rPr>
              <a:t>pia</a:t>
            </a:r>
            <a:r>
              <a:rPr lang="en-US" sz="2400" dirty="0" smtClean="0">
                <a:latin typeface="Arial" pitchFamily="34" charset="0"/>
                <a:cs typeface="Arial" pitchFamily="34" charset="0"/>
              </a:rPr>
              <a:t> mater)</a:t>
            </a:r>
          </a:p>
          <a:p>
            <a:pPr lvl="1"/>
            <a:r>
              <a:rPr lang="en-US" sz="2400" dirty="0" smtClean="0">
                <a:latin typeface="Arial" pitchFamily="34" charset="0"/>
                <a:cs typeface="Arial" pitchFamily="34" charset="0"/>
              </a:rPr>
              <a:t>Sub-arachnoid space superficial to </a:t>
            </a:r>
            <a:r>
              <a:rPr lang="en-US" sz="2400" dirty="0" err="1" smtClean="0">
                <a:latin typeface="Arial" pitchFamily="34" charset="0"/>
                <a:cs typeface="Arial" pitchFamily="34" charset="0"/>
              </a:rPr>
              <a:t>pia</a:t>
            </a:r>
            <a:r>
              <a:rPr lang="en-US" sz="2400" dirty="0" smtClean="0">
                <a:latin typeface="Arial" pitchFamily="34" charset="0"/>
                <a:cs typeface="Arial" pitchFamily="34" charset="0"/>
              </a:rPr>
              <a:t> mater houses readily “flushed” cerebrospinal fluid (CSF)</a:t>
            </a:r>
          </a:p>
          <a:p>
            <a:pPr lvl="1"/>
            <a:r>
              <a:rPr lang="en-US" sz="2400" dirty="0" smtClean="0">
                <a:latin typeface="Arial" pitchFamily="34" charset="0"/>
                <a:cs typeface="Arial" pitchFamily="34" charset="0"/>
              </a:rPr>
              <a:t>Physical barriers, shock absorption, fluid flow</a:t>
            </a:r>
          </a:p>
          <a:p>
            <a:r>
              <a:rPr lang="en-US" dirty="0" err="1" smtClean="0">
                <a:latin typeface="Arial" pitchFamily="34" charset="0"/>
                <a:cs typeface="Arial" pitchFamily="34" charset="0"/>
              </a:rPr>
              <a:t>Blood:Brain</a:t>
            </a:r>
            <a:r>
              <a:rPr lang="en-US" dirty="0" smtClean="0">
                <a:latin typeface="Arial" pitchFamily="34" charset="0"/>
                <a:cs typeface="Arial" pitchFamily="34" charset="0"/>
              </a:rPr>
              <a:t> Barrier (BBB)</a:t>
            </a:r>
          </a:p>
          <a:p>
            <a:pPr lvl="1"/>
            <a:r>
              <a:rPr lang="en-US" sz="2400" dirty="0" smtClean="0">
                <a:latin typeface="Arial" pitchFamily="34" charset="0"/>
                <a:cs typeface="Arial" pitchFamily="34" charset="0"/>
              </a:rPr>
              <a:t>Capillary endothelial cells are stitched with tight junctions</a:t>
            </a:r>
          </a:p>
          <a:p>
            <a:pPr lvl="1"/>
            <a:r>
              <a:rPr lang="en-US" sz="2400" dirty="0" smtClean="0">
                <a:latin typeface="Arial" pitchFamily="34" charset="0"/>
                <a:cs typeface="Arial" pitchFamily="34" charset="0"/>
              </a:rPr>
              <a:t>Capillaries are completely surrounded by </a:t>
            </a:r>
            <a:r>
              <a:rPr lang="en-US" sz="2400" dirty="0" err="1" smtClean="0">
                <a:latin typeface="Arial" pitchFamily="34" charset="0"/>
                <a:cs typeface="Arial" pitchFamily="34" charset="0"/>
              </a:rPr>
              <a:t>pericytes</a:t>
            </a:r>
            <a:r>
              <a:rPr lang="en-US" sz="2400" dirty="0" smtClean="0">
                <a:latin typeface="Arial" pitchFamily="34" charset="0"/>
                <a:cs typeface="Arial" pitchFamily="34" charset="0"/>
              </a:rPr>
              <a:t> and astrocytes, that together help maintain the BBB</a:t>
            </a:r>
          </a:p>
          <a:p>
            <a:r>
              <a:rPr lang="en-US" dirty="0" smtClean="0">
                <a:latin typeface="Arial" pitchFamily="34" charset="0"/>
                <a:cs typeface="Arial" pitchFamily="34" charset="0"/>
              </a:rPr>
              <a:t>Microglia and perivascular macrophages</a:t>
            </a:r>
          </a:p>
          <a:p>
            <a:pPr lvl="1"/>
            <a:r>
              <a:rPr lang="en-US" sz="2400" dirty="0" smtClean="0">
                <a:latin typeface="Arial" pitchFamily="34" charset="0"/>
                <a:cs typeface="Arial" pitchFamily="34" charset="0"/>
              </a:rPr>
              <a:t>Macrophage-like cells resident within neuronal spaces</a:t>
            </a:r>
          </a:p>
          <a:p>
            <a:pPr lvl="1"/>
            <a:r>
              <a:rPr lang="en-US" sz="2400" dirty="0" smtClean="0">
                <a:latin typeface="Arial" pitchFamily="34" charset="0"/>
                <a:cs typeface="Arial" pitchFamily="34" charset="0"/>
              </a:rPr>
              <a:t>Remove cellular debris and signal infections</a:t>
            </a:r>
          </a:p>
        </p:txBody>
      </p:sp>
    </p:spTree>
    <p:extLst>
      <p:ext uri="{BB962C8B-B14F-4D97-AF65-F5344CB8AC3E}">
        <p14:creationId xmlns:p14="http://schemas.microsoft.com/office/powerpoint/2010/main" val="2552339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27" name="Rectangle 51"/>
          <p:cNvSpPr>
            <a:spLocks noGrp="1" noChangeArrowheads="1"/>
          </p:cNvSpPr>
          <p:nvPr>
            <p:ph type="title"/>
          </p:nvPr>
        </p:nvSpPr>
        <p:spPr>
          <a:xfrm>
            <a:off x="238125" y="215900"/>
            <a:ext cx="8683625" cy="1077218"/>
          </a:xfrm>
        </p:spPr>
        <p:txBody>
          <a:bodyPr/>
          <a:lstStyle/>
          <a:p>
            <a:r>
              <a:rPr lang="en-US" b="1" dirty="0" err="1">
                <a:latin typeface="Arial" pitchFamily="34" charset="0"/>
                <a:cs typeface="Arial" pitchFamily="34" charset="0"/>
              </a:rPr>
              <a:t>Arboviral</a:t>
            </a:r>
            <a:r>
              <a:rPr lang="en-US" b="1" dirty="0">
                <a:latin typeface="Arial" pitchFamily="34" charset="0"/>
                <a:cs typeface="Arial" pitchFamily="34" charset="0"/>
              </a:rPr>
              <a:t> </a:t>
            </a:r>
            <a:r>
              <a:rPr lang="en-US" b="1" dirty="0" smtClean="0">
                <a:latin typeface="Arial" pitchFamily="34" charset="0"/>
                <a:cs typeface="Arial" pitchFamily="34" charset="0"/>
              </a:rPr>
              <a:t>Encephalitis – </a:t>
            </a:r>
            <a:r>
              <a:rPr lang="en-US" b="1" dirty="0" smtClean="0">
                <a:solidFill>
                  <a:srgbClr val="FF0000"/>
                </a:solidFill>
                <a:latin typeface="Arial" pitchFamily="34" charset="0"/>
                <a:cs typeface="Arial" pitchFamily="34" charset="0"/>
              </a:rPr>
              <a:t>FOR REFERENCE ONLY</a:t>
            </a:r>
            <a:endParaRPr lang="en-US" b="1" dirty="0">
              <a:solidFill>
                <a:srgbClr val="FF0000"/>
              </a:solidFill>
              <a:latin typeface="Arial" pitchFamily="34" charset="0"/>
              <a:cs typeface="Arial" pitchFamily="34" charset="0"/>
            </a:endParaRPr>
          </a:p>
        </p:txBody>
      </p:sp>
      <p:graphicFrame>
        <p:nvGraphicFramePr>
          <p:cNvPr id="75841" name="Group 65"/>
          <p:cNvGraphicFramePr>
            <a:graphicFrameLocks noGrp="1"/>
          </p:cNvGraphicFramePr>
          <p:nvPr>
            <p:ph type="tbl" idx="1"/>
          </p:nvPr>
        </p:nvGraphicFramePr>
        <p:xfrm>
          <a:off x="228600" y="1389063"/>
          <a:ext cx="8686800" cy="4325938"/>
        </p:xfrm>
        <a:graphic>
          <a:graphicData uri="http://schemas.openxmlformats.org/drawingml/2006/table">
            <a:tbl>
              <a:tblPr/>
              <a:tblGrid>
                <a:gridCol w="2171700">
                  <a:extLst>
                    <a:ext uri="{9D8B030D-6E8A-4147-A177-3AD203B41FA5}">
                      <a16:colId xmlns:a16="http://schemas.microsoft.com/office/drawing/2014/main" xmlns="" val="20000"/>
                    </a:ext>
                  </a:extLst>
                </a:gridCol>
                <a:gridCol w="2171700">
                  <a:extLst>
                    <a:ext uri="{9D8B030D-6E8A-4147-A177-3AD203B41FA5}">
                      <a16:colId xmlns:a16="http://schemas.microsoft.com/office/drawing/2014/main" xmlns="" val="20001"/>
                    </a:ext>
                  </a:extLst>
                </a:gridCol>
                <a:gridCol w="2171700">
                  <a:extLst>
                    <a:ext uri="{9D8B030D-6E8A-4147-A177-3AD203B41FA5}">
                      <a16:colId xmlns:a16="http://schemas.microsoft.com/office/drawing/2014/main" xmlns="" val="20002"/>
                    </a:ext>
                  </a:extLst>
                </a:gridCol>
                <a:gridCol w="2171700">
                  <a:extLst>
                    <a:ext uri="{9D8B030D-6E8A-4147-A177-3AD203B41FA5}">
                      <a16:colId xmlns:a16="http://schemas.microsoft.com/office/drawing/2014/main" xmlns="" val="20003"/>
                    </a:ext>
                  </a:extLst>
                </a:gridCol>
              </a:tblGrid>
              <a:tr h="892175">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r>
                        <a:rPr kumimoji="0" lang="en-US" sz="2200" b="1" i="0" u="none" strike="noStrike" cap="none" normalizeH="0" baseline="0" dirty="0" smtClean="0">
                          <a:ln>
                            <a:noFill/>
                          </a:ln>
                          <a:solidFill>
                            <a:schemeClr val="tx1"/>
                          </a:solidFill>
                          <a:effectLst/>
                          <a:latin typeface="Arial" charset="0"/>
                          <a:ea typeface="ＭＳ Ｐゴシック" pitchFamily="48" charset="-128"/>
                        </a:rPr>
                        <a:t>Encephalitis</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r>
                        <a:rPr kumimoji="0" lang="en-US" sz="2200" b="1" i="0" u="none" strike="noStrike" cap="none" normalizeH="0" baseline="0" smtClean="0">
                          <a:ln>
                            <a:noFill/>
                          </a:ln>
                          <a:solidFill>
                            <a:schemeClr val="tx1"/>
                          </a:solidFill>
                          <a:effectLst/>
                          <a:latin typeface="Arial" charset="0"/>
                          <a:ea typeface="ＭＳ Ｐゴシック" pitchFamily="48" charset="-128"/>
                        </a:rPr>
                        <a:t>Reservoir</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EC5B12"/>
                        </a:buClr>
                        <a:buSzTx/>
                        <a:buFont typeface="Wingdings" pitchFamily="2" charset="2"/>
                        <a:buNone/>
                        <a:tabLst/>
                      </a:pPr>
                      <a:r>
                        <a:rPr kumimoji="0" lang="en-US" sz="2200" b="1" i="0" u="none" strike="noStrike" cap="none" normalizeH="0" baseline="0" smtClean="0">
                          <a:ln>
                            <a:noFill/>
                          </a:ln>
                          <a:solidFill>
                            <a:schemeClr val="tx1"/>
                          </a:solidFill>
                          <a:effectLst/>
                          <a:latin typeface="Arial" charset="0"/>
                          <a:ea typeface="ＭＳ Ｐゴシック" pitchFamily="48" charset="-128"/>
                        </a:rPr>
                        <a:t>Mosquito vector</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EC5B12"/>
                        </a:buClr>
                        <a:buSzTx/>
                        <a:buFont typeface="Wingdings" pitchFamily="2" charset="2"/>
                        <a:buNone/>
                        <a:tabLst/>
                      </a:pPr>
                      <a:r>
                        <a:rPr kumimoji="0" lang="en-US" sz="2200" b="1" i="0" u="none" strike="noStrike" cap="none" normalizeH="0" baseline="0" smtClean="0">
                          <a:ln>
                            <a:noFill/>
                          </a:ln>
                          <a:solidFill>
                            <a:schemeClr val="tx1"/>
                          </a:solidFill>
                          <a:effectLst/>
                          <a:latin typeface="Arial" charset="0"/>
                          <a:ea typeface="ＭＳ Ｐゴシック" pitchFamily="48" charset="-128"/>
                        </a:rPr>
                        <a:t>U.S. distribution</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68400">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r>
                        <a:rPr kumimoji="0" lang="en-US" sz="2200" b="0" i="0" u="none" strike="noStrike" cap="none" normalizeH="0" baseline="0" dirty="0" smtClean="0">
                          <a:ln>
                            <a:noFill/>
                          </a:ln>
                          <a:solidFill>
                            <a:schemeClr val="tx1"/>
                          </a:solidFill>
                          <a:effectLst/>
                          <a:latin typeface="Arial" charset="0"/>
                          <a:ea typeface="ＭＳ Ｐゴシック" pitchFamily="48" charset="-128"/>
                        </a:rPr>
                        <a:t>Western equine</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r>
                        <a:rPr kumimoji="0" lang="en-US" sz="2200" b="0" i="0" u="none" strike="noStrike" cap="none" normalizeH="0" baseline="0" smtClean="0">
                          <a:ln>
                            <a:noFill/>
                          </a:ln>
                          <a:solidFill>
                            <a:schemeClr val="tx1"/>
                          </a:solidFill>
                          <a:effectLst/>
                          <a:latin typeface="Arial" charset="0"/>
                          <a:ea typeface="ＭＳ Ｐゴシック" pitchFamily="48" charset="-128"/>
                        </a:rPr>
                        <a:t>Birds, horses</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r>
                        <a:rPr kumimoji="0" lang="en-US" sz="2200" b="0" i="1" u="none" strike="noStrike" cap="none" normalizeH="0" baseline="0" smtClean="0">
                          <a:ln>
                            <a:noFill/>
                          </a:ln>
                          <a:solidFill>
                            <a:schemeClr val="tx1"/>
                          </a:solidFill>
                          <a:effectLst/>
                          <a:latin typeface="Arial" charset="0"/>
                          <a:ea typeface="ＭＳ Ｐゴシック" pitchFamily="48" charset="-128"/>
                        </a:rPr>
                        <a:t>Culex</a:t>
                      </a:r>
                      <a:endParaRPr kumimoji="0" lang="en-US" sz="2200" b="0" i="0" u="none" strike="noStrike" cap="none" normalizeH="0" baseline="0" smtClean="0">
                        <a:ln>
                          <a:noFill/>
                        </a:ln>
                        <a:solidFill>
                          <a:schemeClr val="tx1"/>
                        </a:solidFill>
                        <a:effectLst/>
                        <a:latin typeface="Arial" charset="0"/>
                        <a:ea typeface="ＭＳ Ｐゴシック" pitchFamily="48" charset="-128"/>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endParaRPr kumimoji="0" lang="en-US" sz="2200" b="0" i="0" u="none" strike="noStrike" cap="none" normalizeH="0" baseline="0" smtClean="0">
                        <a:ln>
                          <a:noFill/>
                        </a:ln>
                        <a:solidFill>
                          <a:schemeClr val="tx1"/>
                        </a:solidFill>
                        <a:effectLst/>
                        <a:latin typeface="Arial" charset="0"/>
                        <a:ea typeface="ＭＳ Ｐゴシック" pitchFamily="48" charset="-128"/>
                      </a:endParaRPr>
                    </a:p>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endParaRPr kumimoji="0" lang="en-US" sz="2000" b="0" i="0" u="none" strike="noStrike" cap="none" normalizeH="0" baseline="0" smtClean="0">
                        <a:ln>
                          <a:noFill/>
                        </a:ln>
                        <a:solidFill>
                          <a:schemeClr val="tx1"/>
                        </a:solidFill>
                        <a:effectLst/>
                        <a:latin typeface="Arial" charset="0"/>
                        <a:ea typeface="ＭＳ Ｐゴシック" pitchFamily="48" charset="-128"/>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20775">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r>
                        <a:rPr kumimoji="0" lang="en-US" sz="2200" b="0" i="0" u="none" strike="noStrike" cap="none" normalizeH="0" baseline="0" smtClean="0">
                          <a:ln>
                            <a:noFill/>
                          </a:ln>
                          <a:solidFill>
                            <a:schemeClr val="tx1"/>
                          </a:solidFill>
                          <a:effectLst/>
                          <a:latin typeface="Arial" charset="0"/>
                          <a:ea typeface="ＭＳ Ｐゴシック" pitchFamily="48" charset="-128"/>
                        </a:rPr>
                        <a:t>Eastern equine</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r>
                        <a:rPr kumimoji="0" lang="en-US" sz="2200" b="0" i="0" u="none" strike="noStrike" cap="none" normalizeH="0" baseline="0" smtClean="0">
                          <a:ln>
                            <a:noFill/>
                          </a:ln>
                          <a:solidFill>
                            <a:schemeClr val="tx1"/>
                          </a:solidFill>
                          <a:effectLst/>
                          <a:latin typeface="Arial" charset="0"/>
                          <a:ea typeface="ＭＳ Ｐゴシック" pitchFamily="48" charset="-128"/>
                        </a:rPr>
                        <a:t>Birds, horses</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r>
                        <a:rPr kumimoji="0" lang="en-US" sz="2200" b="0" i="1" u="none" strike="noStrike" cap="none" normalizeH="0" baseline="0" smtClean="0">
                          <a:ln>
                            <a:noFill/>
                          </a:ln>
                          <a:solidFill>
                            <a:schemeClr val="tx1"/>
                          </a:solidFill>
                          <a:effectLst/>
                          <a:latin typeface="Arial" charset="0"/>
                          <a:ea typeface="ＭＳ Ｐゴシック" pitchFamily="48" charset="-128"/>
                        </a:rPr>
                        <a:t>Aedes</a:t>
                      </a:r>
                      <a:r>
                        <a:rPr kumimoji="0" lang="en-US" sz="2200" b="0" i="0" u="none" strike="noStrike" cap="none" normalizeH="0" baseline="0" smtClean="0">
                          <a:ln>
                            <a:noFill/>
                          </a:ln>
                          <a:solidFill>
                            <a:schemeClr val="tx1"/>
                          </a:solidFill>
                          <a:effectLst/>
                          <a:latin typeface="Arial" charset="0"/>
                          <a:ea typeface="ＭＳ Ｐゴシック" pitchFamily="48" charset="-128"/>
                        </a:rPr>
                        <a:t>, </a:t>
                      </a:r>
                      <a:r>
                        <a:rPr kumimoji="0" lang="en-US" sz="2200" b="0" i="1" u="none" strike="noStrike" cap="none" normalizeH="0" baseline="0" smtClean="0">
                          <a:ln>
                            <a:noFill/>
                          </a:ln>
                          <a:solidFill>
                            <a:schemeClr val="tx1"/>
                          </a:solidFill>
                          <a:effectLst/>
                          <a:latin typeface="Arial" charset="0"/>
                          <a:ea typeface="ＭＳ Ｐゴシック" pitchFamily="48" charset="-128"/>
                        </a:rPr>
                        <a:t>Culiseta</a:t>
                      </a:r>
                      <a:endParaRPr kumimoji="0" lang="en-US" sz="2200" b="0" i="0" u="none" strike="noStrike" cap="none" normalizeH="0" baseline="0" smtClean="0">
                        <a:ln>
                          <a:noFill/>
                        </a:ln>
                        <a:solidFill>
                          <a:schemeClr val="tx1"/>
                        </a:solidFill>
                        <a:effectLst/>
                        <a:latin typeface="Arial" charset="0"/>
                        <a:ea typeface="ＭＳ Ｐゴシック" pitchFamily="48" charset="-128"/>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endParaRPr kumimoji="0" lang="en-US" sz="2200" b="0" i="0" u="none" strike="noStrike" cap="none" normalizeH="0" baseline="0" smtClean="0">
                        <a:ln>
                          <a:noFill/>
                        </a:ln>
                        <a:solidFill>
                          <a:schemeClr val="tx1"/>
                        </a:solidFill>
                        <a:effectLst/>
                        <a:latin typeface="Arial" charset="0"/>
                        <a:ea typeface="ＭＳ Ｐゴシック" pitchFamily="48" charset="-128"/>
                      </a:endParaRPr>
                    </a:p>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ＭＳ Ｐゴシック" pitchFamily="48" charset="-128"/>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44588">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r>
                        <a:rPr kumimoji="0" lang="en-US" sz="2200" b="0" i="0" u="none" strike="noStrike" cap="none" normalizeH="0" baseline="0" smtClean="0">
                          <a:ln>
                            <a:noFill/>
                          </a:ln>
                          <a:solidFill>
                            <a:schemeClr val="tx1"/>
                          </a:solidFill>
                          <a:effectLst/>
                          <a:latin typeface="Arial" charset="0"/>
                          <a:ea typeface="ＭＳ Ｐゴシック" pitchFamily="48" charset="-128"/>
                        </a:rPr>
                        <a:t>St. Louis</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r>
                        <a:rPr kumimoji="0" lang="en-US" sz="2200" b="0" i="0" u="none" strike="noStrike" cap="none" normalizeH="0" baseline="0" smtClean="0">
                          <a:ln>
                            <a:noFill/>
                          </a:ln>
                          <a:solidFill>
                            <a:schemeClr val="tx1"/>
                          </a:solidFill>
                          <a:effectLst/>
                          <a:latin typeface="Arial" charset="0"/>
                          <a:ea typeface="ＭＳ Ｐゴシック" pitchFamily="48" charset="-128"/>
                        </a:rPr>
                        <a:t>Birds</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r>
                        <a:rPr kumimoji="0" lang="en-US" sz="2200" b="0" i="1" u="none" strike="noStrike" cap="none" normalizeH="0" baseline="0" smtClean="0">
                          <a:ln>
                            <a:noFill/>
                          </a:ln>
                          <a:solidFill>
                            <a:schemeClr val="tx1"/>
                          </a:solidFill>
                          <a:effectLst/>
                          <a:latin typeface="Arial" charset="0"/>
                          <a:ea typeface="ＭＳ Ｐゴシック" pitchFamily="48" charset="-128"/>
                        </a:rPr>
                        <a:t>Culex</a:t>
                      </a:r>
                      <a:endParaRPr kumimoji="0" lang="en-US" sz="2200" b="0" i="0" u="none" strike="noStrike" cap="none" normalizeH="0" baseline="0" smtClean="0">
                        <a:ln>
                          <a:noFill/>
                        </a:ln>
                        <a:solidFill>
                          <a:schemeClr val="tx1"/>
                        </a:solidFill>
                        <a:effectLst/>
                        <a:latin typeface="Arial" charset="0"/>
                        <a:ea typeface="ＭＳ Ｐゴシック" pitchFamily="48" charset="-128"/>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
                          <a:srgbClr val="EC5B12"/>
                        </a:buClr>
                        <a:buSzTx/>
                        <a:buFont typeface="Wingdings" pitchFamily="2" charset="2"/>
                        <a:buNone/>
                        <a:tabLst/>
                      </a:pPr>
                      <a:endParaRPr kumimoji="0" lang="en-US" sz="2200" b="0" i="0" u="none" strike="noStrike" cap="none" normalizeH="0" baseline="0" smtClean="0">
                        <a:ln>
                          <a:noFill/>
                        </a:ln>
                        <a:solidFill>
                          <a:schemeClr val="tx1"/>
                        </a:solidFill>
                        <a:effectLst/>
                        <a:latin typeface="Arial" charset="0"/>
                        <a:ea typeface="ＭＳ Ｐゴシック" pitchFamily="48" charset="-128"/>
                      </a:endParaRPr>
                    </a:p>
                    <a:p>
                      <a:pPr marL="0" marR="0" lvl="0" indent="0" algn="l" defTabSz="914400" rtl="0" eaLnBrk="1" fontAlgn="base" latinLnBrk="0" hangingPunct="1">
                        <a:lnSpc>
                          <a:spcPct val="140000"/>
                        </a:lnSpc>
                        <a:spcBef>
                          <a:spcPct val="0"/>
                        </a:spcBef>
                        <a:spcAft>
                          <a:spcPct val="0"/>
                        </a:spcAft>
                        <a:buClr>
                          <a:srgbClr val="EC5B12"/>
                        </a:buClr>
                        <a:buSzTx/>
                        <a:buFont typeface="Wingdings" pitchFamily="2" charset="2"/>
                        <a:buNone/>
                        <a:tabLst/>
                      </a:pPr>
                      <a:endParaRPr kumimoji="0" lang="en-US" sz="2200" b="0" i="0" u="none" strike="noStrike" cap="none" normalizeH="0" baseline="0" smtClean="0">
                        <a:ln>
                          <a:noFill/>
                        </a:ln>
                        <a:solidFill>
                          <a:schemeClr val="tx1"/>
                        </a:solidFill>
                        <a:effectLst/>
                        <a:latin typeface="Arial" charset="0"/>
                        <a:ea typeface="ＭＳ Ｐゴシック" pitchFamily="48" charset="-128"/>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75824" name="Text Box 4"/>
          <p:cNvSpPr txBox="1">
            <a:spLocks noChangeArrowheads="1"/>
          </p:cNvSpPr>
          <p:nvPr/>
        </p:nvSpPr>
        <p:spPr bwMode="auto">
          <a:xfrm>
            <a:off x="7218363" y="6473825"/>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200"/>
              <a:t>Diseases in Focus 22.2</a:t>
            </a:r>
          </a:p>
        </p:txBody>
      </p:sp>
      <p:pic>
        <p:nvPicPr>
          <p:cNvPr id="75838" name="Picture 62" descr="untable_22_02_map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9300" y="2393950"/>
            <a:ext cx="1476375" cy="942975"/>
          </a:xfrm>
          <a:prstGeom prst="rect">
            <a:avLst/>
          </a:prstGeom>
          <a:noFill/>
          <a:extLst>
            <a:ext uri="{909E8E84-426E-40DD-AFC4-6F175D3DCCD1}">
              <a14:hiddenFill xmlns:a14="http://schemas.microsoft.com/office/drawing/2010/main">
                <a:solidFill>
                  <a:srgbClr val="FFFFFF"/>
                </a:solidFill>
              </a14:hiddenFill>
            </a:ext>
          </a:extLst>
        </p:spPr>
      </p:pic>
      <p:pic>
        <p:nvPicPr>
          <p:cNvPr id="75839" name="Picture 63" descr="untable_22_02_map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6125" y="3536950"/>
            <a:ext cx="1476375" cy="942975"/>
          </a:xfrm>
          <a:prstGeom prst="rect">
            <a:avLst/>
          </a:prstGeom>
          <a:noFill/>
          <a:extLst>
            <a:ext uri="{909E8E84-426E-40DD-AFC4-6F175D3DCCD1}">
              <a14:hiddenFill xmlns:a14="http://schemas.microsoft.com/office/drawing/2010/main">
                <a:solidFill>
                  <a:srgbClr val="FFFFFF"/>
                </a:solidFill>
              </a14:hiddenFill>
            </a:ext>
          </a:extLst>
        </p:spPr>
      </p:pic>
      <p:pic>
        <p:nvPicPr>
          <p:cNvPr id="75840" name="Picture 64" descr="untable_22_02_map_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8825" y="4654550"/>
            <a:ext cx="1476375"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056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336" name="Group 64"/>
          <p:cNvGraphicFramePr>
            <a:graphicFrameLocks noGrp="1"/>
          </p:cNvGraphicFramePr>
          <p:nvPr>
            <p:ph type="tbl" idx="1"/>
            <p:extLst/>
          </p:nvPr>
        </p:nvGraphicFramePr>
        <p:xfrm>
          <a:off x="228600" y="1617663"/>
          <a:ext cx="8686800" cy="3716338"/>
        </p:xfrm>
        <a:graphic>
          <a:graphicData uri="http://schemas.openxmlformats.org/drawingml/2006/table">
            <a:tbl>
              <a:tblPr/>
              <a:tblGrid>
                <a:gridCol w="2171700">
                  <a:extLst>
                    <a:ext uri="{9D8B030D-6E8A-4147-A177-3AD203B41FA5}">
                      <a16:colId xmlns:a16="http://schemas.microsoft.com/office/drawing/2014/main" xmlns="" val="20000"/>
                    </a:ext>
                  </a:extLst>
                </a:gridCol>
                <a:gridCol w="2171700">
                  <a:extLst>
                    <a:ext uri="{9D8B030D-6E8A-4147-A177-3AD203B41FA5}">
                      <a16:colId xmlns:a16="http://schemas.microsoft.com/office/drawing/2014/main" xmlns="" val="20001"/>
                    </a:ext>
                  </a:extLst>
                </a:gridCol>
                <a:gridCol w="2171700">
                  <a:extLst>
                    <a:ext uri="{9D8B030D-6E8A-4147-A177-3AD203B41FA5}">
                      <a16:colId xmlns:a16="http://schemas.microsoft.com/office/drawing/2014/main" xmlns="" val="20002"/>
                    </a:ext>
                  </a:extLst>
                </a:gridCol>
                <a:gridCol w="2171700">
                  <a:extLst>
                    <a:ext uri="{9D8B030D-6E8A-4147-A177-3AD203B41FA5}">
                      <a16:colId xmlns:a16="http://schemas.microsoft.com/office/drawing/2014/main" xmlns="" val="20003"/>
                    </a:ext>
                  </a:extLst>
                </a:gridCol>
              </a:tblGrid>
              <a:tr h="973138">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r>
                        <a:rPr kumimoji="0" lang="en-US" sz="2200" b="1" i="0" u="none" strike="noStrike" cap="none" normalizeH="0" baseline="0" smtClean="0">
                          <a:ln>
                            <a:noFill/>
                          </a:ln>
                          <a:solidFill>
                            <a:schemeClr val="tx1"/>
                          </a:solidFill>
                          <a:effectLst/>
                          <a:latin typeface="Arial" charset="0"/>
                          <a:ea typeface="ＭＳ Ｐゴシック" pitchFamily="48" charset="-128"/>
                        </a:rPr>
                        <a:t>Encephalitis</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r>
                        <a:rPr kumimoji="0" lang="en-US" sz="2200" b="1" i="0" u="none" strike="noStrike" cap="none" normalizeH="0" baseline="0" smtClean="0">
                          <a:ln>
                            <a:noFill/>
                          </a:ln>
                          <a:solidFill>
                            <a:schemeClr val="tx1"/>
                          </a:solidFill>
                          <a:effectLst/>
                          <a:latin typeface="Arial" charset="0"/>
                          <a:ea typeface="ＭＳ Ｐゴシック" pitchFamily="48" charset="-128"/>
                        </a:rPr>
                        <a:t>Reservoir</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EC5B12"/>
                        </a:buClr>
                        <a:buSzTx/>
                        <a:buFont typeface="Wingdings" pitchFamily="2" charset="2"/>
                        <a:buNone/>
                        <a:tabLst/>
                      </a:pPr>
                      <a:r>
                        <a:rPr kumimoji="0" lang="en-US" sz="2200" b="1" i="0" u="none" strike="noStrike" cap="none" normalizeH="0" baseline="0" smtClean="0">
                          <a:ln>
                            <a:noFill/>
                          </a:ln>
                          <a:solidFill>
                            <a:schemeClr val="tx1"/>
                          </a:solidFill>
                          <a:effectLst/>
                          <a:latin typeface="Arial" charset="0"/>
                          <a:ea typeface="ＭＳ Ｐゴシック" pitchFamily="48" charset="-128"/>
                        </a:rPr>
                        <a:t>Mosquito vector</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EC5B12"/>
                        </a:buClr>
                        <a:buSzTx/>
                        <a:buFont typeface="Wingdings" pitchFamily="2" charset="2"/>
                        <a:buNone/>
                        <a:tabLst/>
                      </a:pPr>
                      <a:r>
                        <a:rPr kumimoji="0" lang="en-US" sz="2200" b="1" i="0" u="none" strike="noStrike" cap="none" normalizeH="0" baseline="0" smtClean="0">
                          <a:ln>
                            <a:noFill/>
                          </a:ln>
                          <a:solidFill>
                            <a:schemeClr val="tx1"/>
                          </a:solidFill>
                          <a:effectLst/>
                          <a:latin typeface="Arial" charset="0"/>
                          <a:ea typeface="ＭＳ Ｐゴシック" pitchFamily="48" charset="-128"/>
                        </a:rPr>
                        <a:t>U.S. distribution</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95400">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r>
                        <a:rPr kumimoji="0" lang="en-US" sz="2200" b="0" i="0" u="none" strike="noStrike" cap="none" normalizeH="0" baseline="0" smtClean="0">
                          <a:ln>
                            <a:noFill/>
                          </a:ln>
                          <a:solidFill>
                            <a:schemeClr val="tx1"/>
                          </a:solidFill>
                          <a:effectLst/>
                          <a:latin typeface="Arial" charset="0"/>
                          <a:ea typeface="ＭＳ Ｐゴシック" pitchFamily="48" charset="-128"/>
                        </a:rPr>
                        <a:t>California</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
                          <a:srgbClr val="EC5B12"/>
                        </a:buClr>
                        <a:buSzTx/>
                        <a:buFont typeface="Wingdings" pitchFamily="2" charset="2"/>
                        <a:buNone/>
                        <a:tabLst/>
                      </a:pPr>
                      <a:r>
                        <a:rPr kumimoji="0" lang="en-US" sz="2200" b="0" i="0" u="none" strike="noStrike" cap="none" normalizeH="0" baseline="0" smtClean="0">
                          <a:ln>
                            <a:noFill/>
                          </a:ln>
                          <a:solidFill>
                            <a:schemeClr val="tx1"/>
                          </a:solidFill>
                          <a:effectLst/>
                          <a:latin typeface="Arial" charset="0"/>
                          <a:ea typeface="ＭＳ Ｐゴシック" pitchFamily="48" charset="-128"/>
                        </a:rPr>
                        <a:t>Small mammals</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r>
                        <a:rPr kumimoji="0" lang="en-US" sz="2200" b="0" i="1" u="none" strike="noStrike" cap="none" normalizeH="0" baseline="0" smtClean="0">
                          <a:ln>
                            <a:noFill/>
                          </a:ln>
                          <a:solidFill>
                            <a:schemeClr val="tx1"/>
                          </a:solidFill>
                          <a:effectLst/>
                          <a:latin typeface="Arial" charset="0"/>
                          <a:ea typeface="ＭＳ Ｐゴシック" pitchFamily="48" charset="-128"/>
                        </a:rPr>
                        <a:t>Aedes</a:t>
                      </a:r>
                      <a:endParaRPr kumimoji="0" lang="en-US" sz="2200" b="0" i="0" u="none" strike="noStrike" cap="none" normalizeH="0" baseline="0" smtClean="0">
                        <a:ln>
                          <a:noFill/>
                        </a:ln>
                        <a:solidFill>
                          <a:schemeClr val="tx1"/>
                        </a:solidFill>
                        <a:effectLst/>
                        <a:latin typeface="Arial" charset="0"/>
                        <a:ea typeface="ＭＳ Ｐゴシック" pitchFamily="48" charset="-128"/>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ＭＳ Ｐゴシック" pitchFamily="48" charset="-128"/>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447800">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r>
                        <a:rPr kumimoji="0" lang="en-US" sz="2200" b="0" i="0" u="none" strike="noStrike" cap="none" normalizeH="0" baseline="0" smtClean="0">
                          <a:ln>
                            <a:noFill/>
                          </a:ln>
                          <a:solidFill>
                            <a:schemeClr val="tx1"/>
                          </a:solidFill>
                          <a:effectLst/>
                          <a:latin typeface="Arial" charset="0"/>
                          <a:ea typeface="ＭＳ Ｐゴシック" pitchFamily="48" charset="-128"/>
                        </a:rPr>
                        <a:t>West Nile</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0"/>
                        </a:spcBef>
                        <a:spcAft>
                          <a:spcPct val="0"/>
                        </a:spcAft>
                        <a:buClr>
                          <a:srgbClr val="EC5B12"/>
                        </a:buClr>
                        <a:buSzTx/>
                        <a:buFont typeface="Wingdings" pitchFamily="2" charset="2"/>
                        <a:buNone/>
                        <a:tabLst/>
                      </a:pPr>
                      <a:r>
                        <a:rPr kumimoji="0" lang="en-US" sz="2200" b="0" i="0" u="none" strike="noStrike" cap="none" normalizeH="0" baseline="0" smtClean="0">
                          <a:ln>
                            <a:noFill/>
                          </a:ln>
                          <a:solidFill>
                            <a:schemeClr val="tx1"/>
                          </a:solidFill>
                          <a:effectLst/>
                          <a:latin typeface="Arial" charset="0"/>
                          <a:ea typeface="ＭＳ Ｐゴシック" pitchFamily="48" charset="-128"/>
                        </a:rPr>
                        <a:t>Birds, mammals</a:t>
                      </a: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r>
                        <a:rPr kumimoji="0" lang="en-US" sz="2200" b="0" i="1" u="none" strike="noStrike" cap="none" normalizeH="0" baseline="0" smtClean="0">
                          <a:ln>
                            <a:noFill/>
                          </a:ln>
                          <a:solidFill>
                            <a:schemeClr val="tx1"/>
                          </a:solidFill>
                          <a:effectLst/>
                          <a:latin typeface="Arial" charset="0"/>
                          <a:ea typeface="ＭＳ Ｐゴシック" pitchFamily="48" charset="-128"/>
                        </a:rPr>
                        <a:t>Culex</a:t>
                      </a:r>
                      <a:r>
                        <a:rPr kumimoji="0" lang="en-US" sz="2200" b="0" i="0" u="none" strike="noStrike" cap="none" normalizeH="0" baseline="0" smtClean="0">
                          <a:ln>
                            <a:noFill/>
                          </a:ln>
                          <a:solidFill>
                            <a:schemeClr val="tx1"/>
                          </a:solidFill>
                          <a:effectLst/>
                          <a:latin typeface="Arial" charset="0"/>
                          <a:ea typeface="ＭＳ Ｐゴシック" pitchFamily="48" charset="-128"/>
                        </a:rPr>
                        <a:t>, </a:t>
                      </a:r>
                      <a:r>
                        <a:rPr kumimoji="0" lang="en-US" sz="2200" b="0" i="1" u="none" strike="noStrike" cap="none" normalizeH="0" baseline="0" smtClean="0">
                          <a:ln>
                            <a:noFill/>
                          </a:ln>
                          <a:solidFill>
                            <a:schemeClr val="tx1"/>
                          </a:solidFill>
                          <a:effectLst/>
                          <a:latin typeface="Arial" charset="0"/>
                          <a:ea typeface="ＭＳ Ｐゴシック" pitchFamily="48" charset="-128"/>
                        </a:rPr>
                        <a:t>Aedes</a:t>
                      </a:r>
                      <a:endParaRPr kumimoji="0" lang="en-US" sz="2200" b="0" i="0" u="none" strike="noStrike" cap="none" normalizeH="0" baseline="0" smtClean="0">
                        <a:ln>
                          <a:noFill/>
                        </a:ln>
                        <a:solidFill>
                          <a:schemeClr val="tx1"/>
                        </a:solidFill>
                        <a:effectLst/>
                        <a:latin typeface="Arial" charset="0"/>
                        <a:ea typeface="ＭＳ Ｐゴシック" pitchFamily="48" charset="-128"/>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
                          <a:srgbClr val="EC5B1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a typeface="ＭＳ Ｐゴシック" pitchFamily="48" charset="-128"/>
                      </a:endParaRPr>
                    </a:p>
                  </a:txBody>
                  <a:tcP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54324" name="Text Box 4"/>
          <p:cNvSpPr txBox="1">
            <a:spLocks noChangeArrowheads="1"/>
          </p:cNvSpPr>
          <p:nvPr/>
        </p:nvSpPr>
        <p:spPr bwMode="auto">
          <a:xfrm>
            <a:off x="7221538" y="6473825"/>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200">
                <a:latin typeface="Arial" pitchFamily="34" charset="0"/>
                <a:cs typeface="Arial" pitchFamily="34" charset="0"/>
              </a:rPr>
              <a:t>Diseases in Focus 22.2</a:t>
            </a:r>
          </a:p>
        </p:txBody>
      </p:sp>
      <p:sp>
        <p:nvSpPr>
          <p:cNvPr id="54331" name="Rectangle 59"/>
          <p:cNvSpPr>
            <a:spLocks noGrp="1" noChangeArrowheads="1"/>
          </p:cNvSpPr>
          <p:nvPr>
            <p:ph type="title"/>
          </p:nvPr>
        </p:nvSpPr>
        <p:spPr>
          <a:xfrm>
            <a:off x="238125" y="215900"/>
            <a:ext cx="8683625" cy="1077218"/>
          </a:xfrm>
          <a:noFill/>
          <a:ln/>
        </p:spPr>
        <p:txBody>
          <a:bodyPr/>
          <a:lstStyle/>
          <a:p>
            <a:r>
              <a:rPr lang="en-US" b="1" dirty="0" err="1">
                <a:latin typeface="Arial" pitchFamily="34" charset="0"/>
                <a:cs typeface="Arial" pitchFamily="34" charset="0"/>
              </a:rPr>
              <a:t>Arboviral</a:t>
            </a:r>
            <a:r>
              <a:rPr lang="en-US" b="1" dirty="0">
                <a:latin typeface="Arial" pitchFamily="34" charset="0"/>
                <a:cs typeface="Arial" pitchFamily="34" charset="0"/>
              </a:rPr>
              <a:t> Encephalitis – </a:t>
            </a:r>
            <a:r>
              <a:rPr lang="en-US" b="1" dirty="0">
                <a:solidFill>
                  <a:srgbClr val="FF0000"/>
                </a:solidFill>
                <a:latin typeface="Arial" pitchFamily="34" charset="0"/>
                <a:cs typeface="Arial" pitchFamily="34" charset="0"/>
              </a:rPr>
              <a:t>FOR REFERENCE ONLY</a:t>
            </a:r>
            <a:endParaRPr lang="en-US" b="1" dirty="0">
              <a:latin typeface="Arial" pitchFamily="34" charset="0"/>
              <a:cs typeface="Arial" pitchFamily="34" charset="0"/>
            </a:endParaRPr>
          </a:p>
        </p:txBody>
      </p:sp>
      <p:pic>
        <p:nvPicPr>
          <p:cNvPr id="54332" name="Picture 60" descr="untable_22_02_map_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2638" y="2835275"/>
            <a:ext cx="1406525" cy="898525"/>
          </a:xfrm>
          <a:prstGeom prst="rect">
            <a:avLst/>
          </a:prstGeom>
          <a:noFill/>
          <a:extLst>
            <a:ext uri="{909E8E84-426E-40DD-AFC4-6F175D3DCCD1}">
              <a14:hiddenFill xmlns:a14="http://schemas.microsoft.com/office/drawing/2010/main">
                <a:solidFill>
                  <a:srgbClr val="FFFFFF"/>
                </a:solidFill>
              </a14:hiddenFill>
            </a:ext>
          </a:extLst>
        </p:spPr>
      </p:pic>
      <p:pic>
        <p:nvPicPr>
          <p:cNvPr id="54333" name="Picture 61" descr="untable_22_02_map_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2638" y="4114800"/>
            <a:ext cx="1406525" cy="898525"/>
          </a:xfrm>
          <a:prstGeom prst="rect">
            <a:avLst/>
          </a:prstGeom>
          <a:noFill/>
          <a:extLst>
            <a:ext uri="{909E8E84-426E-40DD-AFC4-6F175D3DCCD1}">
              <a14:hiddenFill xmlns:a14="http://schemas.microsoft.com/office/drawing/2010/main">
                <a:solidFill>
                  <a:srgbClr val="FFFFFF"/>
                </a:solidFill>
              </a14:hiddenFill>
            </a:ext>
          </a:extLst>
        </p:spPr>
      </p:pic>
      <p:sp>
        <p:nvSpPr>
          <p:cNvPr id="54337" name="Text Box 65"/>
          <p:cNvSpPr txBox="1">
            <a:spLocks noChangeArrowheads="1"/>
          </p:cNvSpPr>
          <p:nvPr/>
        </p:nvSpPr>
        <p:spPr bwMode="auto">
          <a:xfrm>
            <a:off x="288925" y="5678488"/>
            <a:ext cx="74006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latin typeface="Arial" pitchFamily="34" charset="0"/>
                <a:cs typeface="Arial" pitchFamily="34" charset="0"/>
              </a:rPr>
              <a:t>Outside the US:  Japanese B </a:t>
            </a:r>
            <a:r>
              <a:rPr lang="en-US" sz="2400" dirty="0" smtClean="0">
                <a:latin typeface="Arial" pitchFamily="34" charset="0"/>
                <a:cs typeface="Arial" pitchFamily="34" charset="0"/>
              </a:rPr>
              <a:t>encephalitis, </a:t>
            </a:r>
            <a:r>
              <a:rPr lang="en-US" sz="2400" dirty="0" err="1" smtClean="0">
                <a:latin typeface="Arial" pitchFamily="34" charset="0"/>
                <a:cs typeface="Arial" pitchFamily="34" charset="0"/>
              </a:rPr>
              <a:t>Zika</a:t>
            </a:r>
            <a:r>
              <a:rPr lang="en-US" sz="2400" dirty="0" smtClean="0">
                <a:latin typeface="Arial" pitchFamily="34" charset="0"/>
                <a:cs typeface="Arial" pitchFamily="34" charset="0"/>
              </a:rPr>
              <a:t> Virus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874867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119063" y="85725"/>
            <a:ext cx="8683625" cy="760413"/>
          </a:xfrm>
        </p:spPr>
        <p:txBody>
          <a:bodyPr lIns="91440" tIns="45720" rIns="91440" bIns="45720" anchor="ctr"/>
          <a:lstStyle/>
          <a:p>
            <a:r>
              <a:rPr lang="en-US" b="1" dirty="0">
                <a:latin typeface="Arial" pitchFamily="34" charset="0"/>
                <a:cs typeface="Arial" pitchFamily="34" charset="0"/>
              </a:rPr>
              <a:t>Rabies</a:t>
            </a:r>
          </a:p>
        </p:txBody>
      </p:sp>
      <p:sp>
        <p:nvSpPr>
          <p:cNvPr id="50179" name="Rectangle 5"/>
          <p:cNvSpPr>
            <a:spLocks noGrp="1" noChangeArrowheads="1"/>
          </p:cNvSpPr>
          <p:nvPr>
            <p:ph type="body" idx="1"/>
          </p:nvPr>
        </p:nvSpPr>
        <p:spPr>
          <a:xfrm>
            <a:off x="125413" y="914400"/>
            <a:ext cx="3506787" cy="5791200"/>
          </a:xfrm>
        </p:spPr>
        <p:txBody>
          <a:bodyPr lIns="91440" tIns="45720" rIns="91440" bIns="45720"/>
          <a:lstStyle/>
          <a:p>
            <a:pPr>
              <a:lnSpc>
                <a:spcPct val="90000"/>
              </a:lnSpc>
            </a:pPr>
            <a:r>
              <a:rPr lang="en-US" sz="2800" dirty="0">
                <a:latin typeface="Arial" pitchFamily="34" charset="0"/>
                <a:cs typeface="Arial" pitchFamily="34" charset="0"/>
              </a:rPr>
              <a:t>Caused by the rabies </a:t>
            </a:r>
            <a:r>
              <a:rPr lang="en-US" sz="2800" dirty="0" smtClean="0">
                <a:latin typeface="Arial" pitchFamily="34" charset="0"/>
                <a:cs typeface="Arial" pitchFamily="34" charset="0"/>
              </a:rPr>
              <a:t>virus (</a:t>
            </a:r>
            <a:r>
              <a:rPr lang="en-US" sz="2800" dirty="0" err="1" smtClean="0">
                <a:latin typeface="Arial" pitchFamily="34" charset="0"/>
                <a:cs typeface="Arial" pitchFamily="34" charset="0"/>
              </a:rPr>
              <a:t>Rhabdovirus</a:t>
            </a:r>
            <a:r>
              <a:rPr lang="en-US" sz="2800" dirty="0" smtClean="0">
                <a:latin typeface="Arial" pitchFamily="34" charset="0"/>
                <a:cs typeface="Arial" pitchFamily="34" charset="0"/>
              </a:rPr>
              <a:t>, </a:t>
            </a:r>
            <a:r>
              <a:rPr lang="en-US" sz="2800" i="1" dirty="0" err="1" smtClean="0">
                <a:latin typeface="Arial" pitchFamily="34" charset="0"/>
                <a:cs typeface="Arial" pitchFamily="34" charset="0"/>
              </a:rPr>
              <a:t>lyssavirus</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a:p>
            <a:pPr>
              <a:lnSpc>
                <a:spcPct val="90000"/>
              </a:lnSpc>
            </a:pPr>
            <a:r>
              <a:rPr lang="en-US" sz="2800" dirty="0">
                <a:latin typeface="Arial" pitchFamily="34" charset="0"/>
                <a:cs typeface="Arial" pitchFamily="34" charset="0"/>
              </a:rPr>
              <a:t>Transmitted by animal bite</a:t>
            </a:r>
          </a:p>
          <a:p>
            <a:pPr>
              <a:lnSpc>
                <a:spcPct val="90000"/>
              </a:lnSpc>
            </a:pPr>
            <a:r>
              <a:rPr lang="en-US" sz="2800" b="1" dirty="0">
                <a:latin typeface="Arial" pitchFamily="34" charset="0"/>
                <a:cs typeface="Arial" pitchFamily="34" charset="0"/>
              </a:rPr>
              <a:t>Furious rabies</a:t>
            </a:r>
            <a:r>
              <a:rPr lang="en-US" sz="2800" dirty="0">
                <a:latin typeface="Arial" pitchFamily="34" charset="0"/>
                <a:cs typeface="Arial" pitchFamily="34" charset="0"/>
              </a:rPr>
              <a:t>: Animals are restless then highly excitable</a:t>
            </a:r>
          </a:p>
          <a:p>
            <a:pPr>
              <a:lnSpc>
                <a:spcPct val="90000"/>
              </a:lnSpc>
            </a:pPr>
            <a:r>
              <a:rPr lang="en-US" sz="2800" b="1" dirty="0">
                <a:latin typeface="Arial" pitchFamily="34" charset="0"/>
                <a:cs typeface="Arial" pitchFamily="34" charset="0"/>
              </a:rPr>
              <a:t>Paralytic rabies</a:t>
            </a:r>
            <a:r>
              <a:rPr lang="en-US" sz="2800" dirty="0">
                <a:latin typeface="Arial" pitchFamily="34" charset="0"/>
                <a:cs typeface="Arial" pitchFamily="34" charset="0"/>
              </a:rPr>
              <a:t>: Animals seem unaware of surroundings</a:t>
            </a:r>
          </a:p>
        </p:txBody>
      </p:sp>
      <p:pic>
        <p:nvPicPr>
          <p:cNvPr id="50182" name="Picture 6" descr="unfigure_22_02b_labeled"/>
          <p:cNvPicPr>
            <a:picLocks noChangeAspect="1" noChangeArrowheads="1"/>
          </p:cNvPicPr>
          <p:nvPr/>
        </p:nvPicPr>
        <p:blipFill>
          <a:blip r:embed="rId2">
            <a:extLst>
              <a:ext uri="{28A0092B-C50C-407E-A947-70E740481C1C}">
                <a14:useLocalDpi xmlns:a14="http://schemas.microsoft.com/office/drawing/2010/main" val="0"/>
              </a:ext>
            </a:extLst>
          </a:blip>
          <a:srcRect b="4097"/>
          <a:stretch>
            <a:fillRect/>
          </a:stretch>
        </p:blipFill>
        <p:spPr bwMode="auto">
          <a:xfrm>
            <a:off x="3735388" y="1292225"/>
            <a:ext cx="5251450" cy="465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187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a:xfrm>
            <a:off x="127000" y="87313"/>
            <a:ext cx="8683625" cy="760412"/>
          </a:xfrm>
        </p:spPr>
        <p:txBody>
          <a:bodyPr lIns="91440" tIns="45720" rIns="91440" bIns="45720" anchor="ctr"/>
          <a:lstStyle/>
          <a:p>
            <a:r>
              <a:rPr lang="en-US" b="1" dirty="0">
                <a:latin typeface="Arial" pitchFamily="34" charset="0"/>
                <a:cs typeface="Arial" pitchFamily="34" charset="0"/>
              </a:rPr>
              <a:t>Rabies Virus</a:t>
            </a:r>
          </a:p>
        </p:txBody>
      </p:sp>
      <p:sp>
        <p:nvSpPr>
          <p:cNvPr id="71683" name="Rectangle 5"/>
          <p:cNvSpPr>
            <a:spLocks noGrp="1" noChangeArrowheads="1"/>
          </p:cNvSpPr>
          <p:nvPr>
            <p:ph type="body" idx="1"/>
          </p:nvPr>
        </p:nvSpPr>
        <p:spPr>
          <a:xfrm>
            <a:off x="127000" y="914400"/>
            <a:ext cx="8683625" cy="2225675"/>
          </a:xfrm>
        </p:spPr>
        <p:txBody>
          <a:bodyPr lIns="91440" tIns="45720" rIns="91440" bIns="45720"/>
          <a:lstStyle/>
          <a:p>
            <a:r>
              <a:rPr lang="en-US" dirty="0">
                <a:latin typeface="Arial" pitchFamily="34" charset="0"/>
                <a:cs typeface="Arial" pitchFamily="34" charset="0"/>
              </a:rPr>
              <a:t>Virus multiplies in skeletal muscles and then brain cells, causing encephalitis</a:t>
            </a:r>
          </a:p>
          <a:p>
            <a:r>
              <a:rPr lang="en-US" dirty="0">
                <a:latin typeface="Arial" pitchFamily="34" charset="0"/>
                <a:cs typeface="Arial" pitchFamily="34" charset="0"/>
              </a:rPr>
              <a:t>Initial symptoms may include muscle spasms of the mouth and pharynx and hydrophobia</a:t>
            </a:r>
          </a:p>
        </p:txBody>
      </p:sp>
      <p:sp>
        <p:nvSpPr>
          <p:cNvPr id="4" name="Rectangle 4"/>
          <p:cNvSpPr txBox="1">
            <a:spLocks noChangeArrowheads="1"/>
          </p:cNvSpPr>
          <p:nvPr/>
        </p:nvSpPr>
        <p:spPr bwMode="auto">
          <a:xfrm>
            <a:off x="298450" y="3505200"/>
            <a:ext cx="8683625"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b="1" dirty="0" smtClean="0">
                <a:latin typeface="Arial" pitchFamily="34" charset="0"/>
                <a:cs typeface="Arial" pitchFamily="34" charset="0"/>
              </a:rPr>
              <a:t>Prevention of Rabies</a:t>
            </a:r>
            <a:endParaRPr lang="en-US" b="1" dirty="0">
              <a:latin typeface="Arial" pitchFamily="34" charset="0"/>
              <a:cs typeface="Arial" pitchFamily="34" charset="0"/>
            </a:endParaRPr>
          </a:p>
        </p:txBody>
      </p:sp>
      <p:sp>
        <p:nvSpPr>
          <p:cNvPr id="5" name="Rectangle 5"/>
          <p:cNvSpPr txBox="1">
            <a:spLocks noChangeArrowheads="1"/>
          </p:cNvSpPr>
          <p:nvPr/>
        </p:nvSpPr>
        <p:spPr bwMode="auto">
          <a:xfrm>
            <a:off x="306387" y="4419600"/>
            <a:ext cx="8683625"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b="1" dirty="0" err="1" smtClean="0">
                <a:latin typeface="Arial" pitchFamily="34" charset="0"/>
                <a:cs typeface="Arial" pitchFamily="34" charset="0"/>
              </a:rPr>
              <a:t>Preexposure</a:t>
            </a:r>
            <a:r>
              <a:rPr lang="en-US" b="1" dirty="0" smtClean="0">
                <a:latin typeface="Arial" pitchFamily="34" charset="0"/>
                <a:cs typeface="Arial" pitchFamily="34" charset="0"/>
              </a:rPr>
              <a:t> prophylaxis</a:t>
            </a:r>
            <a:r>
              <a:rPr lang="en-US" dirty="0" smtClean="0">
                <a:latin typeface="Arial" pitchFamily="34" charset="0"/>
                <a:cs typeface="Arial" pitchFamily="34" charset="0"/>
              </a:rPr>
              <a:t>: Injection of human diploid cells vaccine (HDCV)</a:t>
            </a:r>
          </a:p>
          <a:p>
            <a:r>
              <a:rPr lang="en-US" b="1" dirty="0" err="1" smtClean="0">
                <a:latin typeface="Arial" pitchFamily="34" charset="0"/>
                <a:cs typeface="Arial" pitchFamily="34" charset="0"/>
              </a:rPr>
              <a:t>Postexposure</a:t>
            </a:r>
            <a:r>
              <a:rPr lang="en-US" b="1" dirty="0" smtClean="0">
                <a:latin typeface="Arial" pitchFamily="34" charset="0"/>
                <a:cs typeface="Arial" pitchFamily="34" charset="0"/>
              </a:rPr>
              <a:t> treatment</a:t>
            </a:r>
            <a:r>
              <a:rPr lang="en-US" dirty="0" smtClean="0">
                <a:latin typeface="Arial" pitchFamily="34" charset="0"/>
                <a:cs typeface="Arial" pitchFamily="34" charset="0"/>
              </a:rPr>
              <a:t>: Vaccine plus rabies immune globulin (RIG)</a:t>
            </a:r>
            <a:endParaRPr lang="en-US" dirty="0">
              <a:latin typeface="Arial" pitchFamily="34" charset="0"/>
              <a:cs typeface="Arial" pitchFamily="34" charset="0"/>
            </a:endParaRPr>
          </a:p>
        </p:txBody>
      </p:sp>
    </p:spTree>
    <p:extLst>
      <p:ext uri="{BB962C8B-B14F-4D97-AF65-F5344CB8AC3E}">
        <p14:creationId xmlns:p14="http://schemas.microsoft.com/office/powerpoint/2010/main" val="1424667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8" name="Rectangle 8"/>
          <p:cNvSpPr>
            <a:spLocks noGrp="1" noChangeArrowheads="1"/>
          </p:cNvSpPr>
          <p:nvPr>
            <p:ph type="title"/>
          </p:nvPr>
        </p:nvSpPr>
        <p:spPr>
          <a:xfrm>
            <a:off x="215900" y="0"/>
            <a:ext cx="8683625" cy="755650"/>
          </a:xfrm>
        </p:spPr>
        <p:txBody>
          <a:bodyPr/>
          <a:lstStyle/>
          <a:p>
            <a:r>
              <a:rPr lang="en-US" b="1" dirty="0">
                <a:latin typeface="Arial" pitchFamily="34" charset="0"/>
                <a:cs typeface="Arial" pitchFamily="34" charset="0"/>
              </a:rPr>
              <a:t>Pathology of Rabies </a:t>
            </a:r>
            <a:r>
              <a:rPr lang="en-US" b="1" dirty="0" smtClean="0">
                <a:latin typeface="Arial" pitchFamily="34" charset="0"/>
                <a:cs typeface="Arial" pitchFamily="34" charset="0"/>
              </a:rPr>
              <a:t>Infection</a:t>
            </a:r>
            <a:endParaRPr lang="en-US" b="1" dirty="0">
              <a:latin typeface="Arial" pitchFamily="34" charset="0"/>
              <a:cs typeface="Arial" pitchFamily="34" charset="0"/>
            </a:endParaRPr>
          </a:p>
        </p:txBody>
      </p:sp>
      <p:sp>
        <p:nvSpPr>
          <p:cNvPr id="51206" name="Text Box 4"/>
          <p:cNvSpPr txBox="1">
            <a:spLocks noChangeArrowheads="1"/>
          </p:cNvSpPr>
          <p:nvPr/>
        </p:nvSpPr>
        <p:spPr bwMode="auto">
          <a:xfrm>
            <a:off x="7805738" y="6473825"/>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200"/>
              <a:t>Figure 22.12</a:t>
            </a:r>
          </a:p>
        </p:txBody>
      </p:sp>
      <p:pic>
        <p:nvPicPr>
          <p:cNvPr id="51211" name="Picture 11" descr="figure_22_12_labeled"/>
          <p:cNvPicPr>
            <a:picLocks noChangeAspect="1" noChangeArrowheads="1"/>
          </p:cNvPicPr>
          <p:nvPr/>
        </p:nvPicPr>
        <p:blipFill>
          <a:blip r:embed="rId2">
            <a:extLst>
              <a:ext uri="{28A0092B-C50C-407E-A947-70E740481C1C}">
                <a14:useLocalDpi xmlns:a14="http://schemas.microsoft.com/office/drawing/2010/main" val="0"/>
              </a:ext>
            </a:extLst>
          </a:blip>
          <a:srcRect b="2724"/>
          <a:stretch>
            <a:fillRect/>
          </a:stretch>
        </p:blipFill>
        <p:spPr bwMode="auto">
          <a:xfrm>
            <a:off x="1222375" y="755650"/>
            <a:ext cx="6699250" cy="582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651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4" name="Picture 10" descr="figure_22_13_labeled"/>
          <p:cNvPicPr>
            <a:picLocks noChangeAspect="1" noChangeArrowheads="1"/>
          </p:cNvPicPr>
          <p:nvPr/>
        </p:nvPicPr>
        <p:blipFill>
          <a:blip r:embed="rId2">
            <a:extLst>
              <a:ext uri="{28A0092B-C50C-407E-A947-70E740481C1C}">
                <a14:useLocalDpi xmlns:a14="http://schemas.microsoft.com/office/drawing/2010/main" val="0"/>
              </a:ext>
            </a:extLst>
          </a:blip>
          <a:srcRect t="635" r="49982" b="24936"/>
          <a:stretch>
            <a:fillRect/>
          </a:stretch>
        </p:blipFill>
        <p:spPr bwMode="auto">
          <a:xfrm>
            <a:off x="685800" y="917575"/>
            <a:ext cx="7772400" cy="5603875"/>
          </a:xfrm>
          <a:prstGeom prst="rect">
            <a:avLst/>
          </a:prstGeom>
          <a:noFill/>
          <a:extLst>
            <a:ext uri="{909E8E84-426E-40DD-AFC4-6F175D3DCCD1}">
              <a14:hiddenFill xmlns:a14="http://schemas.microsoft.com/office/drawing/2010/main">
                <a:solidFill>
                  <a:srgbClr val="FFFFFF"/>
                </a:solidFill>
              </a14:hiddenFill>
            </a:ext>
          </a:extLst>
        </p:spPr>
      </p:pic>
      <p:sp>
        <p:nvSpPr>
          <p:cNvPr id="52232" name="Rectangle 8"/>
          <p:cNvSpPr>
            <a:spLocks noGrp="1" noChangeArrowheads="1"/>
          </p:cNvSpPr>
          <p:nvPr>
            <p:ph type="title"/>
          </p:nvPr>
        </p:nvSpPr>
        <p:spPr>
          <a:xfrm>
            <a:off x="215900" y="215900"/>
            <a:ext cx="8683625" cy="701675"/>
          </a:xfrm>
        </p:spPr>
        <p:txBody>
          <a:bodyPr/>
          <a:lstStyle/>
          <a:p>
            <a:r>
              <a:rPr lang="en-US" sz="3600" b="1" dirty="0">
                <a:latin typeface="Arial" panose="020B0604020202020204" pitchFamily="34" charset="0"/>
                <a:cs typeface="Arial" panose="020B0604020202020204" pitchFamily="34" charset="0"/>
              </a:rPr>
              <a:t>Reported Cases of Rabies in Animals</a:t>
            </a:r>
          </a:p>
        </p:txBody>
      </p:sp>
      <p:sp>
        <p:nvSpPr>
          <p:cNvPr id="4" name="Text Box 4"/>
          <p:cNvSpPr txBox="1">
            <a:spLocks noChangeArrowheads="1"/>
          </p:cNvSpPr>
          <p:nvPr/>
        </p:nvSpPr>
        <p:spPr bwMode="auto">
          <a:xfrm>
            <a:off x="7807325" y="6473825"/>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200" dirty="0"/>
              <a:t>Figure </a:t>
            </a:r>
            <a:r>
              <a:rPr lang="en-US" sz="1200" dirty="0" smtClean="0"/>
              <a:t>19.16</a:t>
            </a:r>
            <a:endParaRPr lang="en-US" sz="1200" dirty="0"/>
          </a:p>
        </p:txBody>
      </p:sp>
    </p:spTree>
    <p:extLst>
      <p:ext uri="{BB962C8B-B14F-4D97-AF65-F5344CB8AC3E}">
        <p14:creationId xmlns:p14="http://schemas.microsoft.com/office/powerpoint/2010/main" val="472531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215900" y="215900"/>
            <a:ext cx="8683625" cy="698500"/>
          </a:xfrm>
        </p:spPr>
        <p:txBody>
          <a:bodyPr/>
          <a:lstStyle/>
          <a:p>
            <a:r>
              <a:rPr lang="en-US" sz="3600" b="1" dirty="0">
                <a:latin typeface="Arial" panose="020B0604020202020204" pitchFamily="34" charset="0"/>
                <a:cs typeface="Arial" panose="020B0604020202020204" pitchFamily="34" charset="0"/>
              </a:rPr>
              <a:t>Reported Cases of Rabies in Animals</a:t>
            </a:r>
          </a:p>
        </p:txBody>
      </p:sp>
      <p:pic>
        <p:nvPicPr>
          <p:cNvPr id="199684" name="Picture 4" descr="figure_22_13_labeled"/>
          <p:cNvPicPr>
            <a:picLocks noChangeAspect="1" noChangeArrowheads="1"/>
          </p:cNvPicPr>
          <p:nvPr/>
        </p:nvPicPr>
        <p:blipFill>
          <a:blip r:embed="rId2">
            <a:extLst>
              <a:ext uri="{28A0092B-C50C-407E-A947-70E740481C1C}">
                <a14:useLocalDpi xmlns:a14="http://schemas.microsoft.com/office/drawing/2010/main" val="0"/>
              </a:ext>
            </a:extLst>
          </a:blip>
          <a:srcRect l="50600" t="10435" b="35657"/>
          <a:stretch>
            <a:fillRect/>
          </a:stretch>
        </p:blipFill>
        <p:spPr bwMode="auto">
          <a:xfrm>
            <a:off x="196850" y="1241425"/>
            <a:ext cx="8750300" cy="4625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5800" y="1981200"/>
            <a:ext cx="3841751" cy="646331"/>
          </a:xfrm>
          <a:prstGeom prst="rect">
            <a:avLst/>
          </a:prstGeom>
          <a:noFill/>
        </p:spPr>
        <p:txBody>
          <a:bodyPr wrap="square" rtlCol="0">
            <a:spAutoFit/>
          </a:bodyPr>
          <a:lstStyle/>
          <a:p>
            <a:pPr algn="r"/>
            <a:r>
              <a:rPr lang="en-US" sz="1800" b="1" dirty="0" smtClean="0">
                <a:latin typeface="Arial" pitchFamily="34" charset="0"/>
                <a:cs typeface="Arial" pitchFamily="34" charset="0"/>
              </a:rPr>
              <a:t>Transmission to humans or pets is rare from bats</a:t>
            </a:r>
            <a:endParaRPr lang="en-US" sz="1800" b="1" dirty="0">
              <a:latin typeface="Arial" pitchFamily="34" charset="0"/>
              <a:cs typeface="Arial" pitchFamily="34" charset="0"/>
            </a:endParaRPr>
          </a:p>
        </p:txBody>
      </p:sp>
    </p:spTree>
    <p:extLst>
      <p:ext uri="{BB962C8B-B14F-4D97-AF65-F5344CB8AC3E}">
        <p14:creationId xmlns:p14="http://schemas.microsoft.com/office/powerpoint/2010/main" val="40185407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119063" y="113576"/>
            <a:ext cx="8683625" cy="707886"/>
          </a:xfrm>
        </p:spPr>
        <p:txBody>
          <a:bodyPr lIns="91440" tIns="45720" rIns="91440" bIns="45720" anchor="ctr"/>
          <a:lstStyle/>
          <a:p>
            <a:r>
              <a:rPr lang="en-US" sz="4000" b="1" dirty="0">
                <a:latin typeface="Arial" pitchFamily="34" charset="0"/>
                <a:cs typeface="Arial" pitchFamily="34" charset="0"/>
              </a:rPr>
              <a:t>Poliomyelitis (Polio) </a:t>
            </a:r>
          </a:p>
        </p:txBody>
      </p:sp>
      <p:sp>
        <p:nvSpPr>
          <p:cNvPr id="48131" name="Rectangle 5"/>
          <p:cNvSpPr>
            <a:spLocks noGrp="1" noChangeArrowheads="1"/>
          </p:cNvSpPr>
          <p:nvPr>
            <p:ph type="body" idx="1"/>
          </p:nvPr>
        </p:nvSpPr>
        <p:spPr>
          <a:xfrm>
            <a:off x="119063" y="762000"/>
            <a:ext cx="8864600" cy="6019800"/>
          </a:xfrm>
          <a:solidFill>
            <a:schemeClr val="bg1"/>
          </a:solidFill>
        </p:spPr>
        <p:txBody>
          <a:bodyPr lIns="91440" tIns="45720" rIns="91440" bIns="45720"/>
          <a:lstStyle/>
          <a:p>
            <a:r>
              <a:rPr lang="en-US" dirty="0" smtClean="0">
                <a:latin typeface="Arial" pitchFamily="34" charset="0"/>
                <a:cs typeface="Arial" pitchFamily="34" charset="0"/>
              </a:rPr>
              <a:t>Caused by three strains of p</a:t>
            </a:r>
            <a:r>
              <a:rPr lang="en-US" sz="2800" dirty="0" smtClean="0">
                <a:latin typeface="Arial" pitchFamily="34" charset="0"/>
                <a:cs typeface="Arial" pitchFamily="34" charset="0"/>
              </a:rPr>
              <a:t>oliovirus</a:t>
            </a:r>
            <a:endParaRPr lang="en-US" sz="2800" dirty="0">
              <a:latin typeface="Arial" pitchFamily="34" charset="0"/>
              <a:cs typeface="Arial" pitchFamily="34" charset="0"/>
            </a:endParaRPr>
          </a:p>
          <a:p>
            <a:r>
              <a:rPr lang="en-US" sz="2800" dirty="0">
                <a:latin typeface="Arial" pitchFamily="34" charset="0"/>
                <a:cs typeface="Arial" pitchFamily="34" charset="0"/>
              </a:rPr>
              <a:t>Transmitted by ingestion</a:t>
            </a:r>
          </a:p>
          <a:p>
            <a:r>
              <a:rPr lang="en-US" sz="2800" dirty="0">
                <a:latin typeface="Arial" pitchFamily="34" charset="0"/>
                <a:cs typeface="Arial" pitchFamily="34" charset="0"/>
              </a:rPr>
              <a:t>Initial symptoms: Sore throat and nausea</a:t>
            </a:r>
          </a:p>
          <a:p>
            <a:r>
              <a:rPr lang="en-US" sz="2800" dirty="0" err="1">
                <a:latin typeface="Arial" pitchFamily="34" charset="0"/>
                <a:cs typeface="Arial" pitchFamily="34" charset="0"/>
              </a:rPr>
              <a:t>Viremia</a:t>
            </a:r>
            <a:r>
              <a:rPr lang="en-US" sz="2800" dirty="0">
                <a:latin typeface="Arial" pitchFamily="34" charset="0"/>
                <a:cs typeface="Arial" pitchFamily="34" charset="0"/>
              </a:rPr>
              <a:t> may occur; if persistent, virus can enter the CNS</a:t>
            </a:r>
          </a:p>
          <a:p>
            <a:r>
              <a:rPr lang="en-US" sz="2800" dirty="0">
                <a:latin typeface="Arial" pitchFamily="34" charset="0"/>
                <a:cs typeface="Arial" pitchFamily="34" charset="0"/>
              </a:rPr>
              <a:t>Destruction of motor cells and paralysis occurs in &lt;1% of cases</a:t>
            </a:r>
          </a:p>
          <a:p>
            <a:r>
              <a:rPr lang="en-US" sz="2800" dirty="0">
                <a:latin typeface="Arial" pitchFamily="34" charset="0"/>
                <a:cs typeface="Arial" pitchFamily="34" charset="0"/>
              </a:rPr>
              <a:t>Prevention: vaccination </a:t>
            </a:r>
            <a:r>
              <a:rPr lang="en-US" sz="2800" dirty="0" smtClean="0">
                <a:latin typeface="Arial" pitchFamily="34" charset="0"/>
                <a:cs typeface="Arial" pitchFamily="34" charset="0"/>
              </a:rPr>
              <a:t>(injected inactivated </a:t>
            </a:r>
            <a:r>
              <a:rPr lang="en-US" sz="2800" dirty="0">
                <a:latin typeface="Arial" pitchFamily="34" charset="0"/>
                <a:cs typeface="Arial" pitchFamily="34" charset="0"/>
              </a:rPr>
              <a:t>polio </a:t>
            </a:r>
            <a:r>
              <a:rPr lang="en-US" sz="2800" dirty="0" smtClean="0">
                <a:latin typeface="Arial" pitchFamily="34" charset="0"/>
                <a:cs typeface="Arial" pitchFamily="34" charset="0"/>
              </a:rPr>
              <a:t>vaccine &gt; oral attenuated polio vaccine)</a:t>
            </a:r>
            <a:endParaRPr lang="en-US" sz="2800" dirty="0">
              <a:latin typeface="Arial" pitchFamily="34" charset="0"/>
              <a:cs typeface="Arial" pitchFamily="34" charset="0"/>
            </a:endParaRPr>
          </a:p>
          <a:p>
            <a:r>
              <a:rPr lang="en-US" sz="2800" dirty="0" smtClean="0">
                <a:latin typeface="Arial" pitchFamily="34" charset="0"/>
                <a:cs typeface="Arial" pitchFamily="34" charset="0"/>
              </a:rPr>
              <a:t>Eradicated in </a:t>
            </a:r>
            <a:r>
              <a:rPr lang="en-US" sz="2800" dirty="0">
                <a:latin typeface="Arial" pitchFamily="34" charset="0"/>
                <a:cs typeface="Arial" pitchFamily="34" charset="0"/>
              </a:rPr>
              <a:t>m</a:t>
            </a:r>
            <a:r>
              <a:rPr lang="en-US" sz="2800" dirty="0" smtClean="0">
                <a:latin typeface="Arial" pitchFamily="34" charset="0"/>
                <a:cs typeface="Arial" pitchFamily="34" charset="0"/>
              </a:rPr>
              <a:t>ost countries</a:t>
            </a:r>
          </a:p>
          <a:p>
            <a:pPr lvl="1"/>
            <a:r>
              <a:rPr lang="en-US" dirty="0">
                <a:latin typeface="Arial" pitchFamily="34" charset="0"/>
                <a:cs typeface="Arial" pitchFamily="34" charset="0"/>
              </a:rPr>
              <a:t>R</a:t>
            </a:r>
            <a:r>
              <a:rPr lang="en-US" sz="2400" dirty="0" smtClean="0">
                <a:latin typeface="Arial" pitchFamily="34" charset="0"/>
                <a:cs typeface="Arial" pitchFamily="34" charset="0"/>
              </a:rPr>
              <a:t>ecent resurgence of mutated vaccine strains in poor countries - oral vaccination with attenuated strains is still done because they cannot afford to </a:t>
            </a:r>
            <a:r>
              <a:rPr lang="en-US" sz="2400" smtClean="0">
                <a:latin typeface="Arial" pitchFamily="34" charset="0"/>
                <a:cs typeface="Arial" pitchFamily="34" charset="0"/>
              </a:rPr>
              <a:t>do it </a:t>
            </a:r>
            <a:r>
              <a:rPr lang="en-US" sz="2400" dirty="0" smtClean="0">
                <a:latin typeface="Arial" pitchFamily="34" charset="0"/>
                <a:cs typeface="Arial" pitchFamily="34" charset="0"/>
              </a:rPr>
              <a:t>more safely</a:t>
            </a:r>
            <a:endParaRPr lang="en-US" sz="1600" dirty="0">
              <a:latin typeface="Arial" pitchFamily="34" charset="0"/>
              <a:cs typeface="Arial" pitchFamily="34" charset="0"/>
            </a:endParaRPr>
          </a:p>
        </p:txBody>
      </p:sp>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0729" y="4648200"/>
            <a:ext cx="164528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422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descr="ServDisk_02:Johnson_IRDVD_TA:Johnson_MM:Johnson_PPT:Johnson_Lects:Sample_Design:Strip.png"/>
          <p:cNvSpPr>
            <a:spLocks noGrp="1" noChangeArrowheads="1"/>
          </p:cNvSpPr>
          <p:nvPr>
            <p:ph type="title" idx="4294967295"/>
          </p:nvPr>
        </p:nvSpPr>
        <p:spPr>
          <a:xfrm>
            <a:off x="228601" y="136198"/>
            <a:ext cx="7543800" cy="1169551"/>
          </a:xfrm>
        </p:spPr>
        <p:txBody>
          <a:bodyPr wrap="square" lIns="182880" tIns="91440" rIns="182880" bIns="91440">
            <a:spAutoFit/>
          </a:bodyPr>
          <a:lstStyle/>
          <a:p>
            <a:pPr eaLnBrk="1" hangingPunct="1"/>
            <a:r>
              <a:rPr lang="en-US" altLang="en-US" b="1" dirty="0" smtClean="0">
                <a:solidFill>
                  <a:srgbClr val="333399"/>
                </a:solidFill>
              </a:rPr>
              <a:t>What can vaccination against polio prevent?</a:t>
            </a:r>
          </a:p>
        </p:txBody>
      </p:sp>
      <p:sp>
        <p:nvSpPr>
          <p:cNvPr id="83972" name="TextBox 1"/>
          <p:cNvSpPr txBox="1">
            <a:spLocks noChangeArrowheads="1"/>
          </p:cNvSpPr>
          <p:nvPr/>
        </p:nvSpPr>
        <p:spPr bwMode="auto">
          <a:xfrm>
            <a:off x="228600" y="3787891"/>
            <a:ext cx="479508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3200" dirty="0"/>
              <a:t>Polio can cause meningitis, paralysis or death, with permanent pain, fatigue, and muscle weakness in up to half of survivors</a:t>
            </a:r>
            <a:endParaRPr lang="en-US" altLang="en-US" sz="2800" dirty="0"/>
          </a:p>
        </p:txBody>
      </p:sp>
      <p:pic>
        <p:nvPicPr>
          <p:cNvPr id="83973" name="Picture 7"/>
          <p:cNvPicPr>
            <a:picLocks noChangeAspect="1"/>
          </p:cNvPicPr>
          <p:nvPr/>
        </p:nvPicPr>
        <p:blipFill>
          <a:blip r:embed="rId3">
            <a:extLst>
              <a:ext uri="{28A0092B-C50C-407E-A947-70E740481C1C}">
                <a14:useLocalDpi xmlns:a14="http://schemas.microsoft.com/office/drawing/2010/main" val="0"/>
              </a:ext>
            </a:extLst>
          </a:blip>
          <a:srcRect t="6149" b="2354"/>
          <a:stretch>
            <a:fillRect/>
          </a:stretch>
        </p:blipFill>
        <p:spPr bwMode="auto">
          <a:xfrm>
            <a:off x="5410200" y="3898120"/>
            <a:ext cx="3603625" cy="282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9"/>
          <p:cNvPicPr>
            <a:picLocks noChangeAspect="1"/>
          </p:cNvPicPr>
          <p:nvPr/>
        </p:nvPicPr>
        <p:blipFill rotWithShape="1">
          <a:blip r:embed="rId4">
            <a:extLst>
              <a:ext uri="{28A0092B-C50C-407E-A947-70E740481C1C}">
                <a14:useLocalDpi xmlns:a14="http://schemas.microsoft.com/office/drawing/2010/main" val="0"/>
              </a:ext>
            </a:extLst>
          </a:blip>
          <a:srcRect l="14168" r="7731"/>
          <a:stretch/>
        </p:blipFill>
        <p:spPr bwMode="auto">
          <a:xfrm>
            <a:off x="5791200" y="720974"/>
            <a:ext cx="3070225" cy="294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76672" y="796171"/>
            <a:ext cx="2667000" cy="273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19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a:xfrm>
            <a:off x="457200" y="442139"/>
            <a:ext cx="8615363" cy="553998"/>
          </a:xfrm>
        </p:spPr>
        <p:txBody>
          <a:bodyPr lIns="91440" tIns="45720" rIns="91440" bIns="45720" anchor="ctr"/>
          <a:lstStyle/>
          <a:p>
            <a:r>
              <a:rPr lang="en-US" sz="3000" b="1" dirty="0"/>
              <a:t>Worldwide Annual Incidence of Poliomyelitis</a:t>
            </a:r>
          </a:p>
        </p:txBody>
      </p:sp>
      <p:sp>
        <p:nvSpPr>
          <p:cNvPr id="49158" name="Text Box 4"/>
          <p:cNvSpPr txBox="1">
            <a:spLocks noChangeArrowheads="1"/>
          </p:cNvSpPr>
          <p:nvPr/>
        </p:nvSpPr>
        <p:spPr bwMode="auto">
          <a:xfrm>
            <a:off x="7805738" y="6475413"/>
            <a:ext cx="1219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8" charset="-128"/>
              </a:defRPr>
            </a:lvl1pPr>
            <a:lvl2pPr marL="37931725" indent="-37474525" eaLnBrk="0" hangingPunct="0">
              <a:defRPr sz="2400">
                <a:solidFill>
                  <a:schemeClr val="tx1"/>
                </a:solidFill>
                <a:latin typeface="Arial" charset="0"/>
                <a:ea typeface="ＭＳ Ｐゴシック" pitchFamily="48" charset="-128"/>
              </a:defRPr>
            </a:lvl2pPr>
            <a:lvl3pPr eaLnBrk="0" hangingPunct="0">
              <a:defRPr sz="2400">
                <a:solidFill>
                  <a:schemeClr val="tx1"/>
                </a:solidFill>
                <a:latin typeface="Arial" charset="0"/>
                <a:ea typeface="ＭＳ Ｐゴシック" pitchFamily="48" charset="-128"/>
              </a:defRPr>
            </a:lvl3pPr>
            <a:lvl4pPr eaLnBrk="0" hangingPunct="0">
              <a:defRPr sz="2400">
                <a:solidFill>
                  <a:schemeClr val="tx1"/>
                </a:solidFill>
                <a:latin typeface="Arial" charset="0"/>
                <a:ea typeface="ＭＳ Ｐゴシック" pitchFamily="48" charset="-128"/>
              </a:defRPr>
            </a:lvl4pPr>
            <a:lvl5pPr eaLnBrk="0" hangingPunct="0">
              <a:defRPr sz="2400">
                <a:solidFill>
                  <a:schemeClr val="tx1"/>
                </a:solidFill>
                <a:latin typeface="Arial" charset="0"/>
                <a:ea typeface="ＭＳ Ｐゴシック" pitchFamily="48" charset="-128"/>
              </a:defRPr>
            </a:lvl5pPr>
            <a:lvl6pPr marL="457200" eaLnBrk="0" fontAlgn="base" hangingPunct="0">
              <a:spcBef>
                <a:spcPct val="0"/>
              </a:spcBef>
              <a:spcAft>
                <a:spcPct val="0"/>
              </a:spcAft>
              <a:defRPr sz="2400">
                <a:solidFill>
                  <a:schemeClr val="tx1"/>
                </a:solidFill>
                <a:latin typeface="Arial" charset="0"/>
                <a:ea typeface="ＭＳ Ｐゴシック" pitchFamily="48" charset="-128"/>
              </a:defRPr>
            </a:lvl6pPr>
            <a:lvl7pPr marL="914400" eaLnBrk="0" fontAlgn="base" hangingPunct="0">
              <a:spcBef>
                <a:spcPct val="0"/>
              </a:spcBef>
              <a:spcAft>
                <a:spcPct val="0"/>
              </a:spcAft>
              <a:defRPr sz="2400">
                <a:solidFill>
                  <a:schemeClr val="tx1"/>
                </a:solidFill>
                <a:latin typeface="Arial" charset="0"/>
                <a:ea typeface="ＭＳ Ｐゴシック" pitchFamily="48" charset="-128"/>
              </a:defRPr>
            </a:lvl7pPr>
            <a:lvl8pPr marL="1371600" eaLnBrk="0" fontAlgn="base" hangingPunct="0">
              <a:spcBef>
                <a:spcPct val="0"/>
              </a:spcBef>
              <a:spcAft>
                <a:spcPct val="0"/>
              </a:spcAft>
              <a:defRPr sz="2400">
                <a:solidFill>
                  <a:schemeClr val="tx1"/>
                </a:solidFill>
                <a:latin typeface="Arial" charset="0"/>
                <a:ea typeface="ＭＳ Ｐゴシック" pitchFamily="48" charset="-128"/>
              </a:defRPr>
            </a:lvl8pPr>
            <a:lvl9pPr marL="1828800" eaLnBrk="0" fontAlgn="base" hangingPunct="0">
              <a:spcBef>
                <a:spcPct val="0"/>
              </a:spcBef>
              <a:spcAft>
                <a:spcPct val="0"/>
              </a:spcAft>
              <a:defRPr sz="2400">
                <a:solidFill>
                  <a:schemeClr val="tx1"/>
                </a:solidFill>
                <a:latin typeface="Arial" charset="0"/>
                <a:ea typeface="ＭＳ Ｐゴシック" pitchFamily="48" charset="-128"/>
              </a:defRPr>
            </a:lvl9pPr>
          </a:lstStyle>
          <a:p>
            <a:r>
              <a:rPr lang="en-US" sz="1200"/>
              <a:t>Figure 22.11</a:t>
            </a:r>
          </a:p>
        </p:txBody>
      </p:sp>
      <p:pic>
        <p:nvPicPr>
          <p:cNvPr id="49160" name="Picture 8" descr="figure_22_11_labeled"/>
          <p:cNvPicPr>
            <a:picLocks noChangeAspect="1" noChangeArrowheads="1"/>
          </p:cNvPicPr>
          <p:nvPr/>
        </p:nvPicPr>
        <p:blipFill>
          <a:blip r:embed="rId2">
            <a:extLst>
              <a:ext uri="{28A0092B-C50C-407E-A947-70E740481C1C}">
                <a14:useLocalDpi xmlns:a14="http://schemas.microsoft.com/office/drawing/2010/main" val="0"/>
              </a:ext>
            </a:extLst>
          </a:blip>
          <a:srcRect b="3128"/>
          <a:stretch>
            <a:fillRect/>
          </a:stretch>
        </p:blipFill>
        <p:spPr bwMode="auto">
          <a:xfrm>
            <a:off x="136525" y="1366838"/>
            <a:ext cx="8867775"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450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figure_22_02_labeled"/>
          <p:cNvPicPr>
            <a:picLocks noChangeAspect="1" noChangeArrowheads="1"/>
          </p:cNvPicPr>
          <p:nvPr/>
        </p:nvPicPr>
        <p:blipFill>
          <a:blip r:embed="rId2">
            <a:extLst>
              <a:ext uri="{28A0092B-C50C-407E-A947-70E740481C1C}">
                <a14:useLocalDpi xmlns:a14="http://schemas.microsoft.com/office/drawing/2010/main" val="0"/>
              </a:ext>
            </a:extLst>
          </a:blip>
          <a:srcRect b="2797"/>
          <a:stretch>
            <a:fillRect/>
          </a:stretch>
        </p:blipFill>
        <p:spPr bwMode="auto">
          <a:xfrm>
            <a:off x="2415387" y="196850"/>
            <a:ext cx="6423813" cy="4146550"/>
          </a:xfrm>
          <a:prstGeom prst="rect">
            <a:avLst/>
          </a:prstGeom>
          <a:noFill/>
          <a:extLst>
            <a:ext uri="{909E8E84-426E-40DD-AFC4-6F175D3DCCD1}">
              <a14:hiddenFill xmlns:a14="http://schemas.microsoft.com/office/drawing/2010/main">
                <a:solidFill>
                  <a:srgbClr val="FFFFFF"/>
                </a:solidFill>
              </a14:hiddenFill>
            </a:ext>
          </a:extLst>
        </p:spPr>
      </p:pic>
      <p:sp>
        <p:nvSpPr>
          <p:cNvPr id="23554" name="Title 1"/>
          <p:cNvSpPr>
            <a:spLocks noGrp="1"/>
          </p:cNvSpPr>
          <p:nvPr>
            <p:ph type="title"/>
          </p:nvPr>
        </p:nvSpPr>
        <p:spPr>
          <a:xfrm>
            <a:off x="141289" y="228600"/>
            <a:ext cx="3287712" cy="533400"/>
          </a:xfrm>
        </p:spPr>
        <p:txBody>
          <a:bodyPr lIns="91440" tIns="45720" rIns="91440" bIns="45720" anchor="ctr"/>
          <a:lstStyle/>
          <a:p>
            <a:r>
              <a:rPr lang="en-US" b="1" dirty="0" smtClean="0">
                <a:latin typeface="Arial" pitchFamily="34" charset="0"/>
                <a:cs typeface="Arial" pitchFamily="34" charset="0"/>
              </a:rPr>
              <a:t>The Meninges</a:t>
            </a:r>
            <a:endParaRPr lang="en-US" b="1" dirty="0">
              <a:latin typeface="Arial" pitchFamily="34" charset="0"/>
              <a:cs typeface="Arial" pitchFamily="34" charset="0"/>
            </a:endParaRPr>
          </a:p>
        </p:txBody>
      </p:sp>
      <p:sp>
        <p:nvSpPr>
          <p:cNvPr id="3" name="Rectangle 2"/>
          <p:cNvSpPr/>
          <p:nvPr/>
        </p:nvSpPr>
        <p:spPr>
          <a:xfrm>
            <a:off x="76200" y="4419600"/>
            <a:ext cx="8959850" cy="2308324"/>
          </a:xfrm>
          <a:prstGeom prst="rect">
            <a:avLst/>
          </a:prstGeom>
          <a:solidFill>
            <a:schemeClr val="bg1"/>
          </a:solidFill>
        </p:spPr>
        <p:txBody>
          <a:bodyPr wrap="square">
            <a:spAutoFit/>
          </a:bodyPr>
          <a:lstStyle/>
          <a:p>
            <a:pPr lvl="1" indent="-457200">
              <a:buFont typeface="Arial" pitchFamily="34" charset="0"/>
              <a:buChar char="•"/>
            </a:pPr>
            <a:r>
              <a:rPr lang="en-US" dirty="0">
                <a:latin typeface="Arial" pitchFamily="34" charset="0"/>
                <a:cs typeface="Arial" pitchFamily="34" charset="0"/>
              </a:rPr>
              <a:t>Three membrane </a:t>
            </a:r>
            <a:r>
              <a:rPr lang="en-US" dirty="0" smtClean="0">
                <a:latin typeface="Arial" pitchFamily="34" charset="0"/>
                <a:cs typeface="Arial" pitchFamily="34" charset="0"/>
              </a:rPr>
              <a:t>layers of the meninges</a:t>
            </a:r>
          </a:p>
          <a:p>
            <a:pPr lvl="2" indent="-457200">
              <a:buFont typeface="Arial" pitchFamily="34" charset="0"/>
              <a:buChar char="•"/>
            </a:pPr>
            <a:r>
              <a:rPr lang="en-US" u="sng" dirty="0" err="1" smtClean="0">
                <a:latin typeface="Arial" pitchFamily="34" charset="0"/>
                <a:cs typeface="Arial" pitchFamily="34" charset="0"/>
              </a:rPr>
              <a:t>dura</a:t>
            </a:r>
            <a:r>
              <a:rPr lang="en-US" u="sng" dirty="0" smtClean="0">
                <a:latin typeface="Arial" pitchFamily="34" charset="0"/>
                <a:cs typeface="Arial" pitchFamily="34" charset="0"/>
              </a:rPr>
              <a:t> </a:t>
            </a:r>
            <a:r>
              <a:rPr lang="en-US" u="sng" dirty="0">
                <a:latin typeface="Arial" pitchFamily="34" charset="0"/>
                <a:cs typeface="Arial" pitchFamily="34" charset="0"/>
              </a:rPr>
              <a:t>mater</a:t>
            </a:r>
            <a:r>
              <a:rPr lang="en-US" dirty="0">
                <a:latin typeface="Arial" pitchFamily="34" charset="0"/>
                <a:cs typeface="Arial" pitchFamily="34" charset="0"/>
              </a:rPr>
              <a:t>, </a:t>
            </a:r>
            <a:r>
              <a:rPr lang="en-US" u="sng" dirty="0">
                <a:latin typeface="Arial" pitchFamily="34" charset="0"/>
                <a:cs typeface="Arial" pitchFamily="34" charset="0"/>
              </a:rPr>
              <a:t>arachnoid mater</a:t>
            </a:r>
            <a:r>
              <a:rPr lang="en-US" dirty="0">
                <a:latin typeface="Arial" pitchFamily="34" charset="0"/>
                <a:cs typeface="Arial" pitchFamily="34" charset="0"/>
              </a:rPr>
              <a:t> and </a:t>
            </a:r>
            <a:r>
              <a:rPr lang="en-US" u="sng" dirty="0" err="1">
                <a:latin typeface="Arial" pitchFamily="34" charset="0"/>
                <a:cs typeface="Arial" pitchFamily="34" charset="0"/>
              </a:rPr>
              <a:t>pia</a:t>
            </a:r>
            <a:r>
              <a:rPr lang="en-US" u="sng" dirty="0">
                <a:latin typeface="Arial" pitchFamily="34" charset="0"/>
                <a:cs typeface="Arial" pitchFamily="34" charset="0"/>
              </a:rPr>
              <a:t> </a:t>
            </a:r>
            <a:r>
              <a:rPr lang="en-US" u="sng" dirty="0" smtClean="0">
                <a:latin typeface="Arial" pitchFamily="34" charset="0"/>
                <a:cs typeface="Arial" pitchFamily="34" charset="0"/>
              </a:rPr>
              <a:t>mater</a:t>
            </a:r>
            <a:endParaRPr lang="en-US" u="sng" dirty="0">
              <a:latin typeface="Arial" pitchFamily="34" charset="0"/>
              <a:cs typeface="Arial" pitchFamily="34" charset="0"/>
            </a:endParaRPr>
          </a:p>
          <a:p>
            <a:pPr lvl="1" indent="-457200">
              <a:buFont typeface="Arial" pitchFamily="34" charset="0"/>
              <a:buChar char="•"/>
            </a:pPr>
            <a:r>
              <a:rPr lang="en-US" u="sng" dirty="0">
                <a:latin typeface="Arial" pitchFamily="34" charset="0"/>
                <a:cs typeface="Arial" pitchFamily="34" charset="0"/>
              </a:rPr>
              <a:t>Sub-arachnoid space</a:t>
            </a:r>
            <a:r>
              <a:rPr lang="en-US" dirty="0">
                <a:latin typeface="Arial" pitchFamily="34" charset="0"/>
                <a:cs typeface="Arial" pitchFamily="34" charset="0"/>
              </a:rPr>
              <a:t> </a:t>
            </a:r>
            <a:r>
              <a:rPr lang="en-US" dirty="0" smtClean="0">
                <a:latin typeface="Arial" pitchFamily="34" charset="0"/>
                <a:cs typeface="Arial" pitchFamily="34" charset="0"/>
              </a:rPr>
              <a:t>between </a:t>
            </a:r>
            <a:r>
              <a:rPr lang="en-US" dirty="0">
                <a:latin typeface="Arial" pitchFamily="34" charset="0"/>
                <a:cs typeface="Arial" pitchFamily="34" charset="0"/>
              </a:rPr>
              <a:t>pia mater </a:t>
            </a:r>
            <a:r>
              <a:rPr lang="en-US" dirty="0" smtClean="0">
                <a:latin typeface="Arial" pitchFamily="34" charset="0"/>
                <a:cs typeface="Arial" pitchFamily="34" charset="0"/>
              </a:rPr>
              <a:t>and arachnoid mater houses cerebrospinal </a:t>
            </a:r>
            <a:r>
              <a:rPr lang="en-US" dirty="0">
                <a:latin typeface="Arial" pitchFamily="34" charset="0"/>
                <a:cs typeface="Arial" pitchFamily="34" charset="0"/>
              </a:rPr>
              <a:t>fluid (CSF</a:t>
            </a:r>
            <a:r>
              <a:rPr lang="en-US" dirty="0" smtClean="0">
                <a:latin typeface="Arial" pitchFamily="34" charset="0"/>
                <a:cs typeface="Arial" pitchFamily="34" charset="0"/>
              </a:rPr>
              <a:t>) and interfaces with circulatory system</a:t>
            </a:r>
          </a:p>
          <a:p>
            <a:pPr lvl="1" indent="-457200">
              <a:buFont typeface="Arial" pitchFamily="34" charset="0"/>
              <a:buChar char="•"/>
            </a:pPr>
            <a:r>
              <a:rPr lang="en-US" dirty="0" smtClean="0">
                <a:latin typeface="Arial" pitchFamily="34" charset="0"/>
                <a:cs typeface="Arial" pitchFamily="34" charset="0"/>
              </a:rPr>
              <a:t>Inflammation of meninges - </a:t>
            </a:r>
            <a:r>
              <a:rPr lang="en-US" u="sng" dirty="0" smtClean="0">
                <a:latin typeface="Arial" pitchFamily="34" charset="0"/>
                <a:cs typeface="Arial" pitchFamily="34" charset="0"/>
              </a:rPr>
              <a:t>meningitis</a:t>
            </a:r>
            <a:endParaRPr lang="en-US" u="sng" dirty="0">
              <a:latin typeface="Arial" pitchFamily="34" charset="0"/>
              <a:cs typeface="Arial" pitchFamily="34" charset="0"/>
            </a:endParaRPr>
          </a:p>
        </p:txBody>
      </p:sp>
    </p:spTree>
    <p:extLst>
      <p:ext uri="{BB962C8B-B14F-4D97-AF65-F5344CB8AC3E}">
        <p14:creationId xmlns:p14="http://schemas.microsoft.com/office/powerpoint/2010/main" val="14776400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152400" y="152400"/>
            <a:ext cx="8924925" cy="1193800"/>
          </a:xfrm>
        </p:spPr>
        <p:txBody>
          <a:bodyPr lIns="91440" tIns="45720" rIns="91440" bIns="45720" anchor="ctr"/>
          <a:lstStyle/>
          <a:p>
            <a:r>
              <a:rPr lang="en-US" b="1" dirty="0">
                <a:latin typeface="Arial" pitchFamily="34" charset="0"/>
                <a:cs typeface="Arial" pitchFamily="34" charset="0"/>
              </a:rPr>
              <a:t>Transmissible Spongiform </a:t>
            </a:r>
            <a:r>
              <a:rPr lang="en-US" b="1" dirty="0" err="1">
                <a:latin typeface="Arial" pitchFamily="34" charset="0"/>
                <a:cs typeface="Arial" pitchFamily="34" charset="0"/>
              </a:rPr>
              <a:t>Encephalopathies</a:t>
            </a:r>
            <a:endParaRPr lang="en-US" b="1" dirty="0">
              <a:latin typeface="Arial" pitchFamily="34" charset="0"/>
              <a:cs typeface="Arial" pitchFamily="34" charset="0"/>
            </a:endParaRPr>
          </a:p>
        </p:txBody>
      </p:sp>
      <p:sp>
        <p:nvSpPr>
          <p:cNvPr id="60419" name="Rectangle 5"/>
          <p:cNvSpPr>
            <a:spLocks noGrp="1" noChangeArrowheads="1"/>
          </p:cNvSpPr>
          <p:nvPr>
            <p:ph type="body" idx="1"/>
          </p:nvPr>
        </p:nvSpPr>
        <p:spPr>
          <a:xfrm>
            <a:off x="152400" y="1447800"/>
            <a:ext cx="8683625" cy="5210175"/>
          </a:xfrm>
        </p:spPr>
        <p:txBody>
          <a:bodyPr lIns="91440" tIns="45720" rIns="91440" bIns="45720"/>
          <a:lstStyle/>
          <a:p>
            <a:r>
              <a:rPr lang="en-US" dirty="0">
                <a:latin typeface="Arial" pitchFamily="34" charset="0"/>
                <a:cs typeface="Arial" pitchFamily="34" charset="0"/>
              </a:rPr>
              <a:t>Caused by </a:t>
            </a:r>
            <a:r>
              <a:rPr lang="en-US" dirty="0" smtClean="0">
                <a:latin typeface="Arial" pitchFamily="34" charset="0"/>
                <a:cs typeface="Arial" pitchFamily="34" charset="0"/>
              </a:rPr>
              <a:t>prions</a:t>
            </a:r>
          </a:p>
          <a:p>
            <a:pPr lvl="1"/>
            <a:r>
              <a:rPr lang="en-US" dirty="0" smtClean="0">
                <a:latin typeface="Arial" pitchFamily="34" charset="0"/>
                <a:cs typeface="Arial" pitchFamily="34" charset="0"/>
              </a:rPr>
              <a:t>Creutzfeldt-Jakob disease – from ingesting cow meat</a:t>
            </a:r>
            <a:endParaRPr lang="en-US" dirty="0">
              <a:latin typeface="Arial" pitchFamily="34" charset="0"/>
              <a:cs typeface="Arial" pitchFamily="34" charset="0"/>
            </a:endParaRPr>
          </a:p>
          <a:p>
            <a:pPr lvl="1"/>
            <a:r>
              <a:rPr lang="en-US" dirty="0" smtClean="0">
                <a:latin typeface="Arial" pitchFamily="34" charset="0"/>
                <a:cs typeface="Arial" pitchFamily="34" charset="0"/>
              </a:rPr>
              <a:t>Infantile familial </a:t>
            </a:r>
            <a:r>
              <a:rPr lang="en-US" dirty="0">
                <a:latin typeface="Arial" pitchFamily="34" charset="0"/>
                <a:cs typeface="Arial" pitchFamily="34" charset="0"/>
              </a:rPr>
              <a:t>insomnia – </a:t>
            </a:r>
            <a:r>
              <a:rPr lang="en-US" dirty="0" smtClean="0">
                <a:latin typeface="Arial" pitchFamily="34" charset="0"/>
                <a:cs typeface="Arial" pitchFamily="34" charset="0"/>
              </a:rPr>
              <a:t>genetically transmitted</a:t>
            </a:r>
          </a:p>
          <a:p>
            <a:pPr lvl="1"/>
            <a:r>
              <a:rPr lang="en-US" dirty="0">
                <a:latin typeface="Arial" pitchFamily="34" charset="0"/>
                <a:cs typeface="Arial" pitchFamily="34" charset="0"/>
              </a:rPr>
              <a:t>Sheep – scrapie</a:t>
            </a:r>
          </a:p>
          <a:p>
            <a:pPr lvl="1"/>
            <a:r>
              <a:rPr lang="en-US" dirty="0" smtClean="0">
                <a:latin typeface="Arial" pitchFamily="34" charset="0"/>
                <a:cs typeface="Arial" pitchFamily="34" charset="0"/>
              </a:rPr>
              <a:t>Bovine </a:t>
            </a:r>
            <a:r>
              <a:rPr lang="en-US" dirty="0">
                <a:latin typeface="Arial" pitchFamily="34" charset="0"/>
                <a:cs typeface="Arial" pitchFamily="34" charset="0"/>
              </a:rPr>
              <a:t>spongiform </a:t>
            </a:r>
            <a:r>
              <a:rPr lang="en-US" dirty="0" smtClean="0">
                <a:latin typeface="Arial" pitchFamily="34" charset="0"/>
                <a:cs typeface="Arial" pitchFamily="34" charset="0"/>
              </a:rPr>
              <a:t>encephalopathy; “Mad Cow”</a:t>
            </a:r>
          </a:p>
          <a:p>
            <a:pPr lvl="1"/>
            <a:r>
              <a:rPr lang="en-US" dirty="0" smtClean="0">
                <a:latin typeface="Arial" pitchFamily="34" charset="0"/>
                <a:cs typeface="Arial" pitchFamily="34" charset="0"/>
              </a:rPr>
              <a:t>Mink encephalopathy</a:t>
            </a:r>
            <a:endParaRPr lang="en-US" dirty="0">
              <a:latin typeface="Arial" pitchFamily="34" charset="0"/>
              <a:cs typeface="Arial" pitchFamily="34" charset="0"/>
            </a:endParaRPr>
          </a:p>
          <a:p>
            <a:r>
              <a:rPr lang="en-US" dirty="0">
                <a:latin typeface="Arial" pitchFamily="34" charset="0"/>
                <a:cs typeface="Arial" pitchFamily="34" charset="0"/>
              </a:rPr>
              <a:t>Chronic and </a:t>
            </a:r>
            <a:r>
              <a:rPr lang="en-US" dirty="0" smtClean="0">
                <a:latin typeface="Arial" pitchFamily="34" charset="0"/>
                <a:cs typeface="Arial" pitchFamily="34" charset="0"/>
              </a:rPr>
              <a:t>fatal</a:t>
            </a:r>
          </a:p>
          <a:p>
            <a:pPr>
              <a:spcBef>
                <a:spcPct val="0"/>
              </a:spcBef>
            </a:pPr>
            <a:r>
              <a:rPr lang="en-US" dirty="0">
                <a:latin typeface="Arial" pitchFamily="34" charset="0"/>
                <a:cs typeface="Arial" pitchFamily="34" charset="0"/>
              </a:rPr>
              <a:t>Acquired </a:t>
            </a:r>
            <a:r>
              <a:rPr lang="en-US" dirty="0" smtClean="0">
                <a:latin typeface="Arial" pitchFamily="34" charset="0"/>
                <a:cs typeface="Arial" pitchFamily="34" charset="0"/>
              </a:rPr>
              <a:t>by </a:t>
            </a:r>
            <a:r>
              <a:rPr lang="en-US" dirty="0">
                <a:latin typeface="Arial" pitchFamily="34" charset="0"/>
                <a:cs typeface="Arial" pitchFamily="34" charset="0"/>
              </a:rPr>
              <a:t>i</a:t>
            </a:r>
            <a:r>
              <a:rPr lang="en-US" dirty="0" smtClean="0">
                <a:latin typeface="Arial" pitchFamily="34" charset="0"/>
                <a:cs typeface="Arial" pitchFamily="34" charset="0"/>
              </a:rPr>
              <a:t>ngestion, inheritance, transplant</a:t>
            </a:r>
            <a:endParaRPr lang="en-US" dirty="0">
              <a:latin typeface="Arial" pitchFamily="34" charset="0"/>
              <a:cs typeface="Arial" pitchFamily="34" charset="0"/>
            </a:endParaRPr>
          </a:p>
          <a:p>
            <a:pPr>
              <a:spcBef>
                <a:spcPct val="0"/>
              </a:spcBef>
            </a:pPr>
            <a:r>
              <a:rPr lang="en-US" dirty="0" smtClean="0">
                <a:latin typeface="Arial" pitchFamily="34" charset="0"/>
                <a:cs typeface="Arial" pitchFamily="34" charset="0"/>
              </a:rPr>
              <a:t>No vaccination – intracellular neuronal protein</a:t>
            </a:r>
          </a:p>
          <a:p>
            <a:pPr>
              <a:spcBef>
                <a:spcPct val="0"/>
              </a:spcBef>
            </a:pPr>
            <a:r>
              <a:rPr lang="en-US" dirty="0" smtClean="0">
                <a:latin typeface="Arial" pitchFamily="34" charset="0"/>
                <a:cs typeface="Arial" pitchFamily="34" charset="0"/>
              </a:rPr>
              <a:t>No treatment yet available for living tissues – very difficult to destroy</a:t>
            </a:r>
          </a:p>
          <a:p>
            <a:pPr>
              <a:spcBef>
                <a:spcPct val="0"/>
              </a:spcBef>
            </a:pPr>
            <a:endParaRPr lang="en-US"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10274660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4" name="Picture 6" descr="figure_13_22_labeled"/>
          <p:cNvPicPr>
            <a:picLocks noChangeAspect="1" noChangeArrowheads="1"/>
          </p:cNvPicPr>
          <p:nvPr/>
        </p:nvPicPr>
        <p:blipFill>
          <a:blip r:embed="rId2">
            <a:extLst>
              <a:ext uri="{28A0092B-C50C-407E-A947-70E740481C1C}">
                <a14:useLocalDpi xmlns:a14="http://schemas.microsoft.com/office/drawing/2010/main" val="0"/>
              </a:ext>
            </a:extLst>
          </a:blip>
          <a:srcRect b="2991"/>
          <a:stretch>
            <a:fillRect/>
          </a:stretch>
        </p:blipFill>
        <p:spPr bwMode="auto">
          <a:xfrm>
            <a:off x="152400" y="908050"/>
            <a:ext cx="8836025" cy="4895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35033" y="52685"/>
            <a:ext cx="6537367" cy="584775"/>
          </a:xfrm>
          <a:prstGeom prst="rect">
            <a:avLst/>
          </a:prstGeom>
          <a:noFill/>
        </p:spPr>
        <p:txBody>
          <a:bodyPr wrap="none" rtlCol="0">
            <a:spAutoFit/>
          </a:bodyPr>
          <a:lstStyle/>
          <a:p>
            <a:pPr algn="ctr"/>
            <a:r>
              <a:rPr lang="en-US" sz="3200" b="1" dirty="0" smtClean="0">
                <a:latin typeface="Arial" pitchFamily="34" charset="0"/>
                <a:cs typeface="Arial" pitchFamily="34" charset="0"/>
              </a:rPr>
              <a:t>Prions:  the zombie/</a:t>
            </a:r>
            <a:r>
              <a:rPr lang="en-US" sz="3200" b="1" dirty="0">
                <a:latin typeface="Arial" pitchFamily="34" charset="0"/>
                <a:cs typeface="Arial" pitchFamily="34" charset="0"/>
              </a:rPr>
              <a:t>B</a:t>
            </a:r>
            <a:r>
              <a:rPr lang="en-US" sz="3200" b="1" dirty="0" smtClean="0">
                <a:latin typeface="Arial" pitchFamily="34" charset="0"/>
                <a:cs typeface="Arial" pitchFamily="34" charset="0"/>
              </a:rPr>
              <a:t>org protein</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3279181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a:xfrm>
            <a:off x="133350" y="87312"/>
            <a:ext cx="8683625" cy="1208087"/>
          </a:xfrm>
        </p:spPr>
        <p:txBody>
          <a:bodyPr lIns="91440" tIns="45720" rIns="91440" bIns="45720" anchor="ctr"/>
          <a:lstStyle/>
          <a:p>
            <a:r>
              <a:rPr lang="en-US" b="1" dirty="0" smtClean="0">
                <a:latin typeface="Arial" pitchFamily="34" charset="0"/>
                <a:cs typeface="Arial" pitchFamily="34" charset="0"/>
              </a:rPr>
              <a:t>Anatomy </a:t>
            </a:r>
            <a:r>
              <a:rPr lang="en-US" b="1" dirty="0">
                <a:latin typeface="Arial" pitchFamily="34" charset="0"/>
                <a:cs typeface="Arial" pitchFamily="34" charset="0"/>
              </a:rPr>
              <a:t>of the </a:t>
            </a:r>
            <a:r>
              <a:rPr lang="en-US" b="1" dirty="0" smtClean="0">
                <a:latin typeface="Arial" pitchFamily="34" charset="0"/>
                <a:cs typeface="Arial" pitchFamily="34" charset="0"/>
              </a:rPr>
              <a:t>Eye: a microbiological perspective</a:t>
            </a:r>
            <a:endParaRPr lang="en-US" b="1" dirty="0">
              <a:latin typeface="Arial" pitchFamily="34" charset="0"/>
              <a:cs typeface="Arial" pitchFamily="34" charset="0"/>
            </a:endParaRPr>
          </a:p>
        </p:txBody>
      </p:sp>
      <p:sp>
        <p:nvSpPr>
          <p:cNvPr id="86019" name="Rectangle 5"/>
          <p:cNvSpPr>
            <a:spLocks noGrp="1" noChangeArrowheads="1"/>
          </p:cNvSpPr>
          <p:nvPr>
            <p:ph type="body" idx="1"/>
          </p:nvPr>
        </p:nvSpPr>
        <p:spPr>
          <a:xfrm>
            <a:off x="65086" y="1219200"/>
            <a:ext cx="5649914" cy="5562600"/>
          </a:xfrm>
          <a:solidFill>
            <a:schemeClr val="bg1"/>
          </a:solidFill>
        </p:spPr>
        <p:txBody>
          <a:bodyPr lIns="91440" tIns="45720" rIns="91440" bIns="45720"/>
          <a:lstStyle/>
          <a:p>
            <a:r>
              <a:rPr lang="en-US" sz="2800" dirty="0" smtClean="0">
                <a:latin typeface="Arial" pitchFamily="34" charset="0"/>
                <a:cs typeface="Arial" pitchFamily="34" charset="0"/>
              </a:rPr>
              <a:t>Physical barriers</a:t>
            </a:r>
          </a:p>
          <a:p>
            <a:pPr lvl="1"/>
            <a:r>
              <a:rPr lang="en-US" sz="2400" dirty="0">
                <a:latin typeface="Arial" pitchFamily="34" charset="0"/>
                <a:cs typeface="Arial" pitchFamily="34" charset="0"/>
              </a:rPr>
              <a:t>e</a:t>
            </a:r>
            <a:r>
              <a:rPr lang="en-US" sz="2400" dirty="0" smtClean="0">
                <a:latin typeface="Arial" pitchFamily="34" charset="0"/>
                <a:cs typeface="Arial" pitchFamily="34" charset="0"/>
              </a:rPr>
              <a:t>yelids, eyelashes</a:t>
            </a:r>
          </a:p>
          <a:p>
            <a:pPr lvl="1"/>
            <a:r>
              <a:rPr lang="en-US" sz="2400" dirty="0">
                <a:latin typeface="Arial" pitchFamily="34" charset="0"/>
                <a:cs typeface="Arial" pitchFamily="34" charset="0"/>
              </a:rPr>
              <a:t>b</a:t>
            </a:r>
            <a:r>
              <a:rPr lang="en-US" sz="2400" dirty="0" smtClean="0">
                <a:latin typeface="Arial" pitchFamily="34" charset="0"/>
                <a:cs typeface="Arial" pitchFamily="34" charset="0"/>
              </a:rPr>
              <a:t>linking</a:t>
            </a:r>
          </a:p>
          <a:p>
            <a:pPr lvl="1"/>
            <a:r>
              <a:rPr lang="en-US" sz="2400" dirty="0" smtClean="0">
                <a:latin typeface="Arial" pitchFamily="34" charset="0"/>
                <a:cs typeface="Arial" pitchFamily="34" charset="0"/>
              </a:rPr>
              <a:t>conjunctiva</a:t>
            </a:r>
            <a:r>
              <a:rPr lang="en-US" sz="2400" dirty="0">
                <a:latin typeface="Arial" pitchFamily="34" charset="0"/>
                <a:cs typeface="Arial" pitchFamily="34" charset="0"/>
              </a:rPr>
              <a:t>, </a:t>
            </a:r>
            <a:r>
              <a:rPr lang="en-US" sz="2400" dirty="0" smtClean="0">
                <a:latin typeface="Arial" pitchFamily="34" charset="0"/>
                <a:cs typeface="Arial" pitchFamily="34" charset="0"/>
              </a:rPr>
              <a:t>cornea</a:t>
            </a:r>
          </a:p>
          <a:p>
            <a:r>
              <a:rPr lang="en-US" sz="2800" dirty="0" smtClean="0">
                <a:latin typeface="Arial" pitchFamily="34" charset="0"/>
                <a:cs typeface="Arial" pitchFamily="34" charset="0"/>
              </a:rPr>
              <a:t>Ocular Secretions </a:t>
            </a:r>
            <a:endParaRPr lang="en-US" sz="2800" dirty="0">
              <a:latin typeface="Arial" pitchFamily="34" charset="0"/>
              <a:cs typeface="Arial" pitchFamily="34" charset="0"/>
            </a:endParaRPr>
          </a:p>
          <a:p>
            <a:pPr lvl="1"/>
            <a:r>
              <a:rPr lang="en-US" sz="2400" dirty="0" smtClean="0">
                <a:latin typeface="Arial" pitchFamily="34" charset="0"/>
                <a:cs typeface="Arial" pitchFamily="34" charset="0"/>
              </a:rPr>
              <a:t>All contain protective </a:t>
            </a:r>
            <a:r>
              <a:rPr lang="en-US" sz="2400" dirty="0" err="1" smtClean="0">
                <a:latin typeface="Arial" pitchFamily="34" charset="0"/>
                <a:cs typeface="Arial" pitchFamily="34" charset="0"/>
              </a:rPr>
              <a:t>biochemicals</a:t>
            </a:r>
            <a:endParaRPr lang="en-US" sz="2400" dirty="0" smtClean="0">
              <a:latin typeface="Arial" pitchFamily="34" charset="0"/>
              <a:cs typeface="Arial" pitchFamily="34" charset="0"/>
            </a:endParaRPr>
          </a:p>
          <a:p>
            <a:pPr lvl="1"/>
            <a:r>
              <a:rPr lang="en-US" sz="2400" dirty="0" smtClean="0">
                <a:latin typeface="Arial" pitchFamily="34" charset="0"/>
                <a:cs typeface="Arial" pitchFamily="34" charset="0"/>
              </a:rPr>
              <a:t>Occasional</a:t>
            </a:r>
          </a:p>
          <a:p>
            <a:pPr lvl="2"/>
            <a:r>
              <a:rPr lang="en-US" sz="2000" dirty="0">
                <a:latin typeface="Arial" pitchFamily="34" charset="0"/>
                <a:cs typeface="Arial" pitchFamily="34" charset="0"/>
              </a:rPr>
              <a:t>l</a:t>
            </a:r>
            <a:r>
              <a:rPr lang="en-US" sz="2000" dirty="0" smtClean="0">
                <a:latin typeface="Arial" pitchFamily="34" charset="0"/>
                <a:cs typeface="Arial" pitchFamily="34" charset="0"/>
              </a:rPr>
              <a:t>acrimal glands</a:t>
            </a:r>
            <a:endParaRPr lang="en-US" sz="2000" i="1" dirty="0">
              <a:latin typeface="Arial" pitchFamily="34" charset="0"/>
              <a:cs typeface="Arial" pitchFamily="34" charset="0"/>
            </a:endParaRPr>
          </a:p>
          <a:p>
            <a:pPr lvl="1"/>
            <a:r>
              <a:rPr lang="en-US" sz="2400" dirty="0" smtClean="0">
                <a:latin typeface="Arial" pitchFamily="34" charset="0"/>
                <a:cs typeface="Arial" pitchFamily="34" charset="0"/>
              </a:rPr>
              <a:t>Constitutive</a:t>
            </a:r>
          </a:p>
          <a:p>
            <a:pPr lvl="2"/>
            <a:r>
              <a:rPr lang="en-US" sz="2000" dirty="0" err="1">
                <a:latin typeface="Arial" pitchFamily="34" charset="0"/>
                <a:cs typeface="Arial" pitchFamily="34" charset="0"/>
              </a:rPr>
              <a:t>c</a:t>
            </a:r>
            <a:r>
              <a:rPr lang="en-US" sz="2000" dirty="0" err="1" smtClean="0">
                <a:latin typeface="Arial" pitchFamily="34" charset="0"/>
                <a:cs typeface="Arial" pitchFamily="34" charset="0"/>
              </a:rPr>
              <a:t>iliary</a:t>
            </a:r>
            <a:r>
              <a:rPr lang="en-US" sz="2000" dirty="0" smtClean="0">
                <a:latin typeface="Arial" pitchFamily="34" charset="0"/>
                <a:cs typeface="Arial" pitchFamily="34" charset="0"/>
              </a:rPr>
              <a:t> glands</a:t>
            </a:r>
            <a:endParaRPr lang="en-US" sz="2000" i="1" dirty="0">
              <a:latin typeface="Arial" pitchFamily="34" charset="0"/>
              <a:cs typeface="Arial" pitchFamily="34" charset="0"/>
            </a:endParaRPr>
          </a:p>
          <a:p>
            <a:pPr lvl="2"/>
            <a:r>
              <a:rPr lang="en-US" sz="2000" dirty="0">
                <a:latin typeface="Arial" pitchFamily="34" charset="0"/>
                <a:cs typeface="Arial" pitchFamily="34" charset="0"/>
              </a:rPr>
              <a:t>t</a:t>
            </a:r>
            <a:r>
              <a:rPr lang="en-US" sz="2000" dirty="0" smtClean="0">
                <a:latin typeface="Arial" pitchFamily="34" charset="0"/>
                <a:cs typeface="Arial" pitchFamily="34" charset="0"/>
              </a:rPr>
              <a:t>arsal glands</a:t>
            </a:r>
            <a:endParaRPr lang="en-US" sz="2000" dirty="0">
              <a:latin typeface="Arial" pitchFamily="34" charset="0"/>
              <a:cs typeface="Arial" pitchFamily="34" charset="0"/>
            </a:endParaRPr>
          </a:p>
          <a:p>
            <a:pPr lvl="1"/>
            <a:r>
              <a:rPr lang="en-US" sz="2400" dirty="0" smtClean="0">
                <a:latin typeface="Arial" pitchFamily="34" charset="0"/>
                <a:cs typeface="Arial" pitchFamily="34" charset="0"/>
              </a:rPr>
              <a:t>all drain to nasal cavity via lacrimal apparatus</a:t>
            </a:r>
            <a:endParaRPr lang="en-US" sz="2400" dirty="0">
              <a:latin typeface="Arial" pitchFamily="34" charset="0"/>
              <a:cs typeface="Arial" pitchFamily="34" charset="0"/>
            </a:endParaRPr>
          </a:p>
        </p:txBody>
      </p:sp>
      <p:pic>
        <p:nvPicPr>
          <p:cNvPr id="2050" name="Picture 2" descr="eye 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932" y="1371600"/>
            <a:ext cx="3250668"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91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584775"/>
          </a:xfrm>
        </p:spPr>
        <p:txBody>
          <a:bodyPr/>
          <a:lstStyle/>
          <a:p>
            <a:r>
              <a:rPr lang="en-US" b="1" dirty="0" smtClean="0">
                <a:solidFill>
                  <a:srgbClr val="333399"/>
                </a:solidFill>
                <a:latin typeface="Arial" pitchFamily="34" charset="0"/>
                <a:cs typeface="Arial" pitchFamily="34" charset="0"/>
              </a:rPr>
              <a:t>Immunological Defense of the Eye</a:t>
            </a:r>
            <a:endParaRPr lang="en-US" b="1" dirty="0">
              <a:solidFill>
                <a:srgbClr val="333399"/>
              </a:solidFill>
              <a:latin typeface="Arial" pitchFamily="34" charset="0"/>
              <a:cs typeface="Arial" pitchFamily="34" charset="0"/>
            </a:endParaRPr>
          </a:p>
        </p:txBody>
      </p:sp>
      <p:sp>
        <p:nvSpPr>
          <p:cNvPr id="3" name="TextBox 2"/>
          <p:cNvSpPr txBox="1"/>
          <p:nvPr/>
        </p:nvSpPr>
        <p:spPr>
          <a:xfrm>
            <a:off x="228600" y="762000"/>
            <a:ext cx="8610600" cy="5693866"/>
          </a:xfrm>
          <a:prstGeom prst="rect">
            <a:avLst/>
          </a:prstGeom>
          <a:noFill/>
        </p:spPr>
        <p:txBody>
          <a:bodyPr wrap="square" rtlCol="0">
            <a:spAutoFit/>
          </a:bodyPr>
          <a:lstStyle/>
          <a:p>
            <a:pPr marL="342900" indent="-342900">
              <a:buFont typeface="Arial" pitchFamily="34" charset="0"/>
              <a:buChar char="•"/>
            </a:pPr>
            <a:r>
              <a:rPr lang="en-US" sz="2600" dirty="0" smtClean="0">
                <a:latin typeface="Arial" pitchFamily="34" charset="0"/>
                <a:cs typeface="Arial" pitchFamily="34" charset="0"/>
              </a:rPr>
              <a:t>Immune cells are optically opaque</a:t>
            </a:r>
          </a:p>
          <a:p>
            <a:pPr marL="342900" indent="-342900">
              <a:buFont typeface="Arial" pitchFamily="34" charset="0"/>
              <a:buChar char="•"/>
            </a:pPr>
            <a:r>
              <a:rPr lang="en-US" sz="2600" dirty="0">
                <a:latin typeface="Arial" pitchFamily="34" charset="0"/>
                <a:cs typeface="Arial" pitchFamily="34" charset="0"/>
              </a:rPr>
              <a:t>T</a:t>
            </a:r>
            <a:r>
              <a:rPr lang="en-US" sz="2600" dirty="0" smtClean="0">
                <a:latin typeface="Arial" pitchFamily="34" charset="0"/>
                <a:cs typeface="Arial" pitchFamily="34" charset="0"/>
              </a:rPr>
              <a:t>hey cannot be present in cornea, lens, retina, or in the anterior and vitreous chambers if we want to see properly</a:t>
            </a:r>
          </a:p>
          <a:p>
            <a:pPr marL="342900" indent="-342900">
              <a:buFont typeface="Arial" pitchFamily="34" charset="0"/>
              <a:buChar char="•"/>
            </a:pPr>
            <a:r>
              <a:rPr lang="en-US" sz="2600" dirty="0">
                <a:latin typeface="Arial" pitchFamily="34" charset="0"/>
                <a:cs typeface="Arial" pitchFamily="34" charset="0"/>
              </a:rPr>
              <a:t>For these reasons, the eyes are immunologically privileged.  Those few immune cells that are allowed to enter when necessary in are generally functionally “damped” (similar to what is seen in CNS)</a:t>
            </a:r>
          </a:p>
          <a:p>
            <a:pPr marL="342900" indent="-342900">
              <a:buFont typeface="Arial" pitchFamily="34" charset="0"/>
              <a:buChar char="•"/>
            </a:pPr>
            <a:r>
              <a:rPr lang="en-US" sz="2600" dirty="0" smtClean="0">
                <a:latin typeface="Arial" pitchFamily="34" charset="0"/>
                <a:cs typeface="Arial" pitchFamily="34" charset="0"/>
              </a:rPr>
              <a:t>We rely on physical defenses to clear our eyes, and on special features of corneal epithelium and conjunctiva (unusually rapid turnover after damage) to eliminate infections</a:t>
            </a:r>
          </a:p>
          <a:p>
            <a:pPr marL="342900" indent="-342900">
              <a:buFont typeface="Arial" pitchFamily="34" charset="0"/>
              <a:buChar char="•"/>
            </a:pPr>
            <a:r>
              <a:rPr lang="en-US" sz="2600" dirty="0" smtClean="0">
                <a:latin typeface="Arial" pitchFamily="34" charset="0"/>
                <a:cs typeface="Arial" pitchFamily="34" charset="0"/>
              </a:rPr>
              <a:t>Tears contain lysozyme, </a:t>
            </a:r>
            <a:r>
              <a:rPr lang="en-US" sz="2600" dirty="0" err="1" smtClean="0">
                <a:latin typeface="Arial" pitchFamily="34" charset="0"/>
                <a:cs typeface="Arial" pitchFamily="34" charset="0"/>
              </a:rPr>
              <a:t>lactoferrin</a:t>
            </a:r>
            <a:r>
              <a:rPr lang="en-US" sz="2600" dirty="0" smtClean="0">
                <a:latin typeface="Arial" pitchFamily="34" charset="0"/>
                <a:cs typeface="Arial" pitchFamily="34" charset="0"/>
              </a:rPr>
              <a:t>, IgA to fight microbes (as do most mucous secretions)</a:t>
            </a:r>
          </a:p>
        </p:txBody>
      </p:sp>
    </p:spTree>
    <p:extLst>
      <p:ext uri="{BB962C8B-B14F-4D97-AF65-F5344CB8AC3E}">
        <p14:creationId xmlns:p14="http://schemas.microsoft.com/office/powerpoint/2010/main" val="218762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8" name="Picture 12"/>
          <p:cNvPicPr>
            <a:picLocks noChangeAspect="1" noChangeArrowheads="1"/>
          </p:cNvPicPr>
          <p:nvPr/>
        </p:nvPicPr>
        <p:blipFill>
          <a:blip r:embed="rId2">
            <a:extLst>
              <a:ext uri="{28A0092B-C50C-407E-A947-70E740481C1C}">
                <a14:useLocalDpi xmlns:a14="http://schemas.microsoft.com/office/drawing/2010/main" val="0"/>
              </a:ext>
            </a:extLst>
          </a:blip>
          <a:srcRect t="18883" b="18883"/>
          <a:stretch>
            <a:fillRect/>
          </a:stretch>
        </p:blipFill>
        <p:spPr bwMode="auto">
          <a:xfrm>
            <a:off x="5029200" y="4864100"/>
            <a:ext cx="4038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338" name="Rectangle 2"/>
          <p:cNvSpPr>
            <a:spLocks noGrp="1" noChangeArrowheads="1"/>
          </p:cNvSpPr>
          <p:nvPr>
            <p:ph type="title"/>
          </p:nvPr>
        </p:nvSpPr>
        <p:spPr>
          <a:xfrm>
            <a:off x="0" y="76200"/>
            <a:ext cx="9144000" cy="838200"/>
          </a:xfrm>
        </p:spPr>
        <p:txBody>
          <a:bodyPr/>
          <a:lstStyle/>
          <a:p>
            <a:r>
              <a:rPr lang="en-US" sz="4800" b="1" dirty="0">
                <a:solidFill>
                  <a:srgbClr val="333399"/>
                </a:solidFill>
                <a:latin typeface="Arial" charset="0"/>
              </a:rPr>
              <a:t>THE CONJUNCTIVA</a:t>
            </a:r>
          </a:p>
        </p:txBody>
      </p:sp>
      <p:sp>
        <p:nvSpPr>
          <p:cNvPr id="142339" name="Rectangle 3"/>
          <p:cNvSpPr>
            <a:spLocks noChangeArrowheads="1"/>
          </p:cNvSpPr>
          <p:nvPr/>
        </p:nvSpPr>
        <p:spPr bwMode="auto">
          <a:xfrm>
            <a:off x="0" y="914400"/>
            <a:ext cx="45720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sz="3000" dirty="0">
                <a:solidFill>
                  <a:schemeClr val="tx2"/>
                </a:solidFill>
                <a:latin typeface="Arial" pitchFamily="34" charset="0"/>
                <a:cs typeface="Arial" pitchFamily="34" charset="0"/>
              </a:rPr>
              <a:t>The </a:t>
            </a:r>
            <a:r>
              <a:rPr lang="en-US" sz="3000" u="sng" dirty="0">
                <a:solidFill>
                  <a:schemeClr val="tx2"/>
                </a:solidFill>
                <a:latin typeface="Arial" pitchFamily="34" charset="0"/>
                <a:cs typeface="Arial" pitchFamily="34" charset="0"/>
              </a:rPr>
              <a:t>conjunctiva</a:t>
            </a:r>
            <a:r>
              <a:rPr lang="en-US" sz="3000" dirty="0">
                <a:solidFill>
                  <a:schemeClr val="tx2"/>
                </a:solidFill>
                <a:latin typeface="Arial" pitchFamily="34" charset="0"/>
                <a:cs typeface="Arial" pitchFamily="34" charset="0"/>
              </a:rPr>
              <a:t> is a mucous membrane that lines the inner surface of the eyelid, the anterior surface of the eye, and fuses into the corneal epithelium.  The conjunctiva lubricates the eye and protects against infections; its inflammation is called </a:t>
            </a:r>
            <a:r>
              <a:rPr lang="en-US" sz="3000" u="sng" dirty="0">
                <a:solidFill>
                  <a:schemeClr val="tx2"/>
                </a:solidFill>
                <a:latin typeface="Arial" pitchFamily="34" charset="0"/>
                <a:cs typeface="Arial" pitchFamily="34" charset="0"/>
              </a:rPr>
              <a:t>conjunctivitis (pink eye)</a:t>
            </a:r>
          </a:p>
        </p:txBody>
      </p:sp>
      <p:pic>
        <p:nvPicPr>
          <p:cNvPr id="5122" name="Picture 2" descr="http://www.eophtha.com/eophtha/Anatomy/Conjunctiva/Parts%20Of%20Conjuncti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316" y="1524000"/>
            <a:ext cx="3953209" cy="325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209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title"/>
          </p:nvPr>
        </p:nvSpPr>
        <p:spPr>
          <a:xfrm>
            <a:off x="0" y="76200"/>
            <a:ext cx="9144000" cy="830997"/>
          </a:xfrm>
        </p:spPr>
        <p:txBody>
          <a:bodyPr/>
          <a:lstStyle/>
          <a:p>
            <a:r>
              <a:rPr lang="en-US" sz="4800" b="1" dirty="0">
                <a:solidFill>
                  <a:srgbClr val="333399"/>
                </a:solidFill>
                <a:latin typeface="Arial" charset="0"/>
              </a:rPr>
              <a:t>LACRIMAL </a:t>
            </a:r>
            <a:r>
              <a:rPr lang="en-US" sz="4800" b="1" dirty="0" smtClean="0">
                <a:solidFill>
                  <a:srgbClr val="333399"/>
                </a:solidFill>
                <a:latin typeface="Arial" charset="0"/>
              </a:rPr>
              <a:t>GLANDS</a:t>
            </a:r>
            <a:endParaRPr lang="en-US" sz="4800" b="1" dirty="0">
              <a:solidFill>
                <a:srgbClr val="333399"/>
              </a:solidFill>
              <a:latin typeface="Arial" charset="0"/>
            </a:endParaRPr>
          </a:p>
        </p:txBody>
      </p:sp>
      <p:pic>
        <p:nvPicPr>
          <p:cNvPr id="3074" name="Picture 2" descr="http://www.oculist.net/downaton502/prof/ebook/duanes/graphics/figures/v8/0020/001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040" y="1066800"/>
            <a:ext cx="4683842" cy="5638800"/>
          </a:xfrm>
          <a:prstGeom prst="rect">
            <a:avLst/>
          </a:prstGeom>
          <a:noFill/>
          <a:extLst>
            <a:ext uri="{909E8E84-426E-40DD-AFC4-6F175D3DCCD1}">
              <a14:hiddenFill xmlns:a14="http://schemas.microsoft.com/office/drawing/2010/main">
                <a:solidFill>
                  <a:srgbClr val="FFFFFF"/>
                </a:solidFill>
              </a14:hiddenFill>
            </a:ext>
          </a:extLst>
        </p:spPr>
      </p:pic>
      <p:sp>
        <p:nvSpPr>
          <p:cNvPr id="144388" name="Rectangle 4"/>
          <p:cNvSpPr>
            <a:spLocks noChangeArrowheads="1"/>
          </p:cNvSpPr>
          <p:nvPr/>
        </p:nvSpPr>
        <p:spPr bwMode="auto">
          <a:xfrm>
            <a:off x="76200" y="1495485"/>
            <a:ext cx="416784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28600" indent="-228600">
              <a:buFontTx/>
              <a:buChar char="•"/>
            </a:pPr>
            <a:r>
              <a:rPr lang="en-US" dirty="0" smtClean="0">
                <a:solidFill>
                  <a:schemeClr val="tx2"/>
                </a:solidFill>
                <a:latin typeface="Arial" pitchFamily="34" charset="0"/>
                <a:cs typeface="Arial" pitchFamily="34" charset="0"/>
              </a:rPr>
              <a:t>Occasional, high-volume</a:t>
            </a:r>
          </a:p>
          <a:p>
            <a:pPr marL="228600" indent="-228600">
              <a:buFontTx/>
              <a:buChar char="•"/>
            </a:pPr>
            <a:r>
              <a:rPr lang="en-US" dirty="0" smtClean="0">
                <a:solidFill>
                  <a:schemeClr val="tx2"/>
                </a:solidFill>
                <a:latin typeface="Arial" pitchFamily="34" charset="0"/>
                <a:cs typeface="Arial" pitchFamily="34" charset="0"/>
              </a:rPr>
              <a:t>Only operate in acute situations (physical trauma, emotional trauma)</a:t>
            </a:r>
          </a:p>
          <a:p>
            <a:pPr marL="228600" indent="-228600">
              <a:buFontTx/>
              <a:buChar char="•"/>
            </a:pPr>
            <a:r>
              <a:rPr lang="en-US" u="sng" dirty="0" smtClean="0">
                <a:solidFill>
                  <a:schemeClr val="tx2"/>
                </a:solidFill>
                <a:latin typeface="Arial" pitchFamily="34" charset="0"/>
                <a:cs typeface="Arial" pitchFamily="34" charset="0"/>
              </a:rPr>
              <a:t>Lacrimal </a:t>
            </a:r>
            <a:r>
              <a:rPr lang="en-US" u="sng" dirty="0">
                <a:solidFill>
                  <a:schemeClr val="tx2"/>
                </a:solidFill>
                <a:latin typeface="Arial" pitchFamily="34" charset="0"/>
                <a:cs typeface="Arial" pitchFamily="34" charset="0"/>
              </a:rPr>
              <a:t>glands</a:t>
            </a:r>
            <a:r>
              <a:rPr lang="en-US" dirty="0">
                <a:solidFill>
                  <a:schemeClr val="tx2"/>
                </a:solidFill>
                <a:latin typeface="Arial" pitchFamily="34" charset="0"/>
                <a:cs typeface="Arial" pitchFamily="34" charset="0"/>
              </a:rPr>
              <a:t> produce a dilute salt solution (tears) and release it onto superior anterior eye </a:t>
            </a:r>
            <a:r>
              <a:rPr lang="en-US" dirty="0" smtClean="0">
                <a:solidFill>
                  <a:schemeClr val="tx2"/>
                </a:solidFill>
                <a:latin typeface="Arial" pitchFamily="34" charset="0"/>
                <a:cs typeface="Arial" pitchFamily="34" charset="0"/>
              </a:rPr>
              <a:t>surface</a:t>
            </a:r>
          </a:p>
        </p:txBody>
      </p:sp>
    </p:spTree>
    <p:extLst>
      <p:ext uri="{BB962C8B-B14F-4D97-AF65-F5344CB8AC3E}">
        <p14:creationId xmlns:p14="http://schemas.microsoft.com/office/powerpoint/2010/main" val="330483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276600"/>
            <a:ext cx="31194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64" name="Rectangle 4"/>
          <p:cNvSpPr>
            <a:spLocks noGrp="1" noChangeArrowheads="1"/>
          </p:cNvSpPr>
          <p:nvPr>
            <p:ph type="title"/>
          </p:nvPr>
        </p:nvSpPr>
        <p:spPr>
          <a:xfrm>
            <a:off x="0" y="76200"/>
            <a:ext cx="9144000" cy="830997"/>
          </a:xfrm>
        </p:spPr>
        <p:txBody>
          <a:bodyPr/>
          <a:lstStyle/>
          <a:p>
            <a:r>
              <a:rPr lang="en-US" sz="4800" b="1" dirty="0">
                <a:solidFill>
                  <a:srgbClr val="333399"/>
                </a:solidFill>
                <a:latin typeface="Arial" charset="0"/>
              </a:rPr>
              <a:t>OCULAR </a:t>
            </a:r>
            <a:r>
              <a:rPr lang="en-US" sz="4800" b="1" dirty="0" smtClean="0">
                <a:solidFill>
                  <a:srgbClr val="333399"/>
                </a:solidFill>
                <a:latin typeface="Arial" charset="0"/>
              </a:rPr>
              <a:t>SECRETIONS #1</a:t>
            </a:r>
            <a:endParaRPr lang="en-US" sz="4800" b="1" dirty="0">
              <a:solidFill>
                <a:srgbClr val="333399"/>
              </a:solidFill>
              <a:latin typeface="Arial" charset="0"/>
            </a:endParaRPr>
          </a:p>
        </p:txBody>
      </p:sp>
      <p:sp>
        <p:nvSpPr>
          <p:cNvPr id="143365" name="Rectangle 5"/>
          <p:cNvSpPr>
            <a:spLocks noChangeArrowheads="1"/>
          </p:cNvSpPr>
          <p:nvPr/>
        </p:nvSpPr>
        <p:spPr bwMode="auto">
          <a:xfrm>
            <a:off x="76200" y="838200"/>
            <a:ext cx="4648200" cy="6001643"/>
          </a:xfrm>
          <a:prstGeom prst="rect">
            <a:avLst/>
          </a:prstGeom>
          <a:solidFill>
            <a:schemeClr val="bg1"/>
          </a:solidFill>
          <a:ln>
            <a:noFill/>
          </a:ln>
          <a:effectLst/>
          <a:extLst/>
        </p:spPr>
        <p:txBody>
          <a:bodyPr>
            <a:spAutoFit/>
          </a:bodyPr>
          <a:lstStyle/>
          <a:p>
            <a:pPr marL="228600" indent="-228600">
              <a:buFontTx/>
              <a:buChar char="•"/>
            </a:pPr>
            <a:r>
              <a:rPr lang="en-US" dirty="0" smtClean="0">
                <a:solidFill>
                  <a:schemeClr val="tx2"/>
                </a:solidFill>
                <a:latin typeface="Arial" pitchFamily="34" charset="0"/>
                <a:cs typeface="Arial" pitchFamily="34" charset="0"/>
              </a:rPr>
              <a:t>Constitutive release, low volume – keep eye moist</a:t>
            </a:r>
          </a:p>
          <a:p>
            <a:pPr marL="228600" indent="-228600">
              <a:buFontTx/>
              <a:buChar char="•"/>
            </a:pPr>
            <a:r>
              <a:rPr lang="en-US" u="sng" dirty="0" smtClean="0">
                <a:solidFill>
                  <a:schemeClr val="tx2"/>
                </a:solidFill>
                <a:latin typeface="Arial" pitchFamily="34" charset="0"/>
                <a:cs typeface="Arial" pitchFamily="34" charset="0"/>
              </a:rPr>
              <a:t>Ciliary glands</a:t>
            </a:r>
            <a:r>
              <a:rPr lang="en-US" dirty="0" smtClean="0">
                <a:solidFill>
                  <a:schemeClr val="tx2"/>
                </a:solidFill>
                <a:latin typeface="Arial" pitchFamily="34" charset="0"/>
                <a:cs typeface="Arial" pitchFamily="34" charset="0"/>
              </a:rPr>
              <a:t> lie superficial to the conjunctiva</a:t>
            </a:r>
          </a:p>
          <a:p>
            <a:pPr marL="685800" lvl="1" indent="-228600">
              <a:buFontTx/>
              <a:buChar char="•"/>
            </a:pPr>
            <a:r>
              <a:rPr lang="en-US" dirty="0" smtClean="0">
                <a:solidFill>
                  <a:schemeClr val="tx2"/>
                </a:solidFill>
                <a:latin typeface="Arial" pitchFamily="34" charset="0"/>
                <a:cs typeface="Arial" pitchFamily="34" charset="0"/>
              </a:rPr>
              <a:t>modified integumentary secretory glands; their inflammation is called a </a:t>
            </a:r>
            <a:r>
              <a:rPr lang="en-US" u="sng" dirty="0" err="1" smtClean="0">
                <a:solidFill>
                  <a:schemeClr val="tx2"/>
                </a:solidFill>
                <a:latin typeface="Arial" pitchFamily="34" charset="0"/>
                <a:cs typeface="Arial" pitchFamily="34" charset="0"/>
              </a:rPr>
              <a:t>stye</a:t>
            </a:r>
            <a:endParaRPr lang="en-US" u="sng" dirty="0" smtClean="0">
              <a:solidFill>
                <a:schemeClr val="tx2"/>
              </a:solidFill>
              <a:latin typeface="Arial" pitchFamily="34" charset="0"/>
              <a:cs typeface="Arial" pitchFamily="34" charset="0"/>
            </a:endParaRPr>
          </a:p>
          <a:p>
            <a:pPr marL="685800" lvl="1" indent="-228600">
              <a:buFontTx/>
              <a:buChar char="•"/>
            </a:pPr>
            <a:r>
              <a:rPr lang="en-US" dirty="0" smtClean="0">
                <a:solidFill>
                  <a:schemeClr val="tx2"/>
                </a:solidFill>
                <a:latin typeface="Arial" pitchFamily="34" charset="0"/>
                <a:cs typeface="Arial" pitchFamily="34" charset="0"/>
              </a:rPr>
              <a:t>Glands </a:t>
            </a:r>
            <a:r>
              <a:rPr lang="en-US" dirty="0">
                <a:solidFill>
                  <a:schemeClr val="tx2"/>
                </a:solidFill>
                <a:latin typeface="Arial" pitchFamily="34" charset="0"/>
                <a:cs typeface="Arial" pitchFamily="34" charset="0"/>
              </a:rPr>
              <a:t>of </a:t>
            </a:r>
            <a:r>
              <a:rPr lang="en-US" dirty="0" err="1" smtClean="0">
                <a:solidFill>
                  <a:schemeClr val="tx2"/>
                </a:solidFill>
                <a:latin typeface="Arial" pitchFamily="34" charset="0"/>
                <a:cs typeface="Arial" pitchFamily="34" charset="0"/>
              </a:rPr>
              <a:t>Zeis</a:t>
            </a:r>
            <a:r>
              <a:rPr lang="en-US" dirty="0" smtClean="0">
                <a:solidFill>
                  <a:schemeClr val="tx2"/>
                </a:solidFill>
                <a:latin typeface="Arial" pitchFamily="34" charset="0"/>
                <a:cs typeface="Arial" pitchFamily="34" charset="0"/>
              </a:rPr>
              <a:t> </a:t>
            </a:r>
            <a:r>
              <a:rPr lang="en-US" dirty="0">
                <a:solidFill>
                  <a:schemeClr val="tx2"/>
                </a:solidFill>
                <a:latin typeface="Arial" pitchFamily="34" charset="0"/>
                <a:cs typeface="Arial" pitchFamily="34" charset="0"/>
              </a:rPr>
              <a:t>(sebaceous</a:t>
            </a:r>
            <a:r>
              <a:rPr lang="en-US" dirty="0" smtClean="0">
                <a:solidFill>
                  <a:schemeClr val="tx2"/>
                </a:solidFill>
                <a:latin typeface="Arial" pitchFamily="34" charset="0"/>
                <a:cs typeface="Arial" pitchFamily="34" charset="0"/>
              </a:rPr>
              <a:t>) – oily lubricant</a:t>
            </a:r>
          </a:p>
          <a:p>
            <a:pPr marL="685800" lvl="1" indent="-228600">
              <a:buFontTx/>
              <a:buChar char="•"/>
            </a:pPr>
            <a:r>
              <a:rPr lang="en-US" dirty="0" smtClean="0">
                <a:solidFill>
                  <a:schemeClr val="tx2"/>
                </a:solidFill>
                <a:latin typeface="Arial" pitchFamily="34" charset="0"/>
                <a:cs typeface="Arial" pitchFamily="34" charset="0"/>
              </a:rPr>
              <a:t>Glands of Moll (apocrine sweat) – surfactant, anti </a:t>
            </a:r>
            <a:r>
              <a:rPr lang="en-US" dirty="0" err="1" smtClean="0">
                <a:solidFill>
                  <a:schemeClr val="tx2"/>
                </a:solidFill>
                <a:latin typeface="Arial" pitchFamily="34" charset="0"/>
                <a:cs typeface="Arial" pitchFamily="34" charset="0"/>
              </a:rPr>
              <a:t>dessicant</a:t>
            </a:r>
            <a:endParaRPr lang="en-US" dirty="0" smtClean="0">
              <a:solidFill>
                <a:schemeClr val="tx2"/>
              </a:solidFill>
              <a:latin typeface="Arial" pitchFamily="34" charset="0"/>
              <a:cs typeface="Arial" pitchFamily="34" charset="0"/>
            </a:endParaRPr>
          </a:p>
          <a:p>
            <a:pPr marL="685800" lvl="1" indent="-228600">
              <a:buFontTx/>
              <a:buChar char="•"/>
            </a:pPr>
            <a:r>
              <a:rPr lang="en-US" dirty="0" smtClean="0">
                <a:solidFill>
                  <a:schemeClr val="tx2"/>
                </a:solidFill>
                <a:latin typeface="Arial" pitchFamily="34" charset="0"/>
                <a:cs typeface="Arial" pitchFamily="34" charset="0"/>
              </a:rPr>
              <a:t>Both reside </a:t>
            </a:r>
            <a:r>
              <a:rPr lang="en-US" dirty="0">
                <a:solidFill>
                  <a:schemeClr val="tx2"/>
                </a:solidFill>
                <a:latin typeface="Arial" pitchFamily="34" charset="0"/>
                <a:cs typeface="Arial" pitchFamily="34" charset="0"/>
              </a:rPr>
              <a:t>between or with eyelashes </a:t>
            </a:r>
            <a:r>
              <a:rPr lang="en-US" dirty="0" smtClean="0">
                <a:solidFill>
                  <a:schemeClr val="tx2"/>
                </a:solidFill>
                <a:latin typeface="Arial" pitchFamily="34" charset="0"/>
                <a:cs typeface="Arial" pitchFamily="34" charset="0"/>
              </a:rPr>
              <a:t>(note hair association)</a:t>
            </a:r>
            <a:endParaRPr lang="en-US" dirty="0">
              <a:solidFill>
                <a:schemeClr val="tx2"/>
              </a:solidFill>
              <a:latin typeface="Arial" pitchFamily="34" charset="0"/>
              <a:cs typeface="Arial" pitchFamily="34" charset="0"/>
            </a:endParaRPr>
          </a:p>
        </p:txBody>
      </p:sp>
      <p:sp>
        <p:nvSpPr>
          <p:cNvPr id="143366" name="Rectangle 6"/>
          <p:cNvSpPr>
            <a:spLocks noChangeArrowheads="1"/>
          </p:cNvSpPr>
          <p:nvPr/>
        </p:nvSpPr>
        <p:spPr bwMode="auto">
          <a:xfrm>
            <a:off x="7467600" y="6400800"/>
            <a:ext cx="685800" cy="381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69" name="Rectangle 9"/>
          <p:cNvSpPr>
            <a:spLocks noChangeArrowheads="1"/>
          </p:cNvSpPr>
          <p:nvPr/>
        </p:nvSpPr>
        <p:spPr bwMode="auto">
          <a:xfrm>
            <a:off x="5105400" y="6172200"/>
            <a:ext cx="533400" cy="457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337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14400"/>
            <a:ext cx="4000500"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92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276600"/>
            <a:ext cx="31194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64" name="Rectangle 4"/>
          <p:cNvSpPr>
            <a:spLocks noGrp="1" noChangeArrowheads="1"/>
          </p:cNvSpPr>
          <p:nvPr>
            <p:ph type="title"/>
          </p:nvPr>
        </p:nvSpPr>
        <p:spPr>
          <a:xfrm>
            <a:off x="0" y="76200"/>
            <a:ext cx="9144000" cy="830997"/>
          </a:xfrm>
        </p:spPr>
        <p:txBody>
          <a:bodyPr/>
          <a:lstStyle/>
          <a:p>
            <a:r>
              <a:rPr lang="en-US" sz="4800" b="1" dirty="0">
                <a:solidFill>
                  <a:srgbClr val="333399"/>
                </a:solidFill>
                <a:latin typeface="Arial" charset="0"/>
              </a:rPr>
              <a:t>OCULAR </a:t>
            </a:r>
            <a:r>
              <a:rPr lang="en-US" sz="4800" b="1" dirty="0" smtClean="0">
                <a:solidFill>
                  <a:srgbClr val="333399"/>
                </a:solidFill>
                <a:latin typeface="Arial" charset="0"/>
              </a:rPr>
              <a:t>SECRETIONS #2</a:t>
            </a:r>
            <a:endParaRPr lang="en-US" sz="4800" b="1" dirty="0">
              <a:solidFill>
                <a:srgbClr val="333399"/>
              </a:solidFill>
              <a:latin typeface="Arial" charset="0"/>
            </a:endParaRPr>
          </a:p>
        </p:txBody>
      </p:sp>
      <p:sp>
        <p:nvSpPr>
          <p:cNvPr id="143365" name="Rectangle 5"/>
          <p:cNvSpPr>
            <a:spLocks noChangeArrowheads="1"/>
          </p:cNvSpPr>
          <p:nvPr/>
        </p:nvSpPr>
        <p:spPr bwMode="auto">
          <a:xfrm>
            <a:off x="76200" y="1038285"/>
            <a:ext cx="4648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a:buFontTx/>
              <a:buChar char="•"/>
            </a:pPr>
            <a:r>
              <a:rPr lang="en-US" u="sng" dirty="0" smtClean="0">
                <a:solidFill>
                  <a:schemeClr val="tx2"/>
                </a:solidFill>
                <a:latin typeface="Arial" pitchFamily="34" charset="0"/>
                <a:cs typeface="Arial" pitchFamily="34" charset="0"/>
              </a:rPr>
              <a:t>tarsal </a:t>
            </a:r>
            <a:r>
              <a:rPr lang="en-US" u="sng" dirty="0">
                <a:solidFill>
                  <a:schemeClr val="tx2"/>
                </a:solidFill>
                <a:latin typeface="Arial" pitchFamily="34" charset="0"/>
                <a:cs typeface="Arial" pitchFamily="34" charset="0"/>
              </a:rPr>
              <a:t>glands</a:t>
            </a:r>
            <a:r>
              <a:rPr lang="en-US" dirty="0">
                <a:solidFill>
                  <a:schemeClr val="tx2"/>
                </a:solidFill>
                <a:latin typeface="Arial" pitchFamily="34" charset="0"/>
                <a:cs typeface="Arial" pitchFamily="34" charset="0"/>
              </a:rPr>
              <a:t> </a:t>
            </a:r>
            <a:r>
              <a:rPr lang="en-US" dirty="0" smtClean="0">
                <a:solidFill>
                  <a:schemeClr val="tx2"/>
                </a:solidFill>
                <a:latin typeface="Arial" pitchFamily="34" charset="0"/>
                <a:cs typeface="Arial" pitchFamily="34" charset="0"/>
              </a:rPr>
              <a:t>(a.k.a. </a:t>
            </a:r>
            <a:r>
              <a:rPr lang="en-US" u="sng" dirty="0" err="1" smtClean="0">
                <a:solidFill>
                  <a:schemeClr val="tx2"/>
                </a:solidFill>
                <a:latin typeface="Arial" pitchFamily="34" charset="0"/>
                <a:cs typeface="Arial" pitchFamily="34" charset="0"/>
              </a:rPr>
              <a:t>Meibomian</a:t>
            </a:r>
            <a:r>
              <a:rPr lang="en-US" u="sng" dirty="0" smtClean="0">
                <a:solidFill>
                  <a:schemeClr val="tx2"/>
                </a:solidFill>
                <a:latin typeface="Arial" pitchFamily="34" charset="0"/>
                <a:cs typeface="Arial" pitchFamily="34" charset="0"/>
              </a:rPr>
              <a:t> </a:t>
            </a:r>
            <a:r>
              <a:rPr lang="en-US" u="sng" dirty="0">
                <a:solidFill>
                  <a:schemeClr val="tx2"/>
                </a:solidFill>
                <a:latin typeface="Arial" pitchFamily="34" charset="0"/>
                <a:cs typeface="Arial" pitchFamily="34" charset="0"/>
              </a:rPr>
              <a:t>glands</a:t>
            </a:r>
            <a:r>
              <a:rPr lang="en-US" dirty="0">
                <a:solidFill>
                  <a:schemeClr val="tx2"/>
                </a:solidFill>
                <a:latin typeface="Arial" pitchFamily="34" charset="0"/>
                <a:cs typeface="Arial" pitchFamily="34" charset="0"/>
              </a:rPr>
              <a:t>) are modified </a:t>
            </a:r>
            <a:r>
              <a:rPr lang="en-US" dirty="0" smtClean="0">
                <a:solidFill>
                  <a:schemeClr val="tx2"/>
                </a:solidFill>
                <a:latin typeface="Arial" pitchFamily="34" charset="0"/>
                <a:cs typeface="Arial" pitchFamily="34" charset="0"/>
              </a:rPr>
              <a:t>sebaceous glands</a:t>
            </a:r>
          </a:p>
          <a:p>
            <a:pPr marL="228600" indent="-228600">
              <a:buFontTx/>
              <a:buChar char="•"/>
            </a:pPr>
            <a:r>
              <a:rPr lang="en-US" dirty="0" smtClean="0">
                <a:solidFill>
                  <a:schemeClr val="tx2"/>
                </a:solidFill>
                <a:latin typeface="Arial" pitchFamily="34" charset="0"/>
                <a:cs typeface="Arial" pitchFamily="34" charset="0"/>
              </a:rPr>
              <a:t>they </a:t>
            </a:r>
            <a:r>
              <a:rPr lang="en-US" dirty="0">
                <a:solidFill>
                  <a:schemeClr val="tx2"/>
                </a:solidFill>
                <a:latin typeface="Arial" pitchFamily="34" charset="0"/>
                <a:cs typeface="Arial" pitchFamily="34" charset="0"/>
              </a:rPr>
              <a:t>reside lie deep to eyelashes and provide oily fluid </a:t>
            </a:r>
            <a:r>
              <a:rPr lang="en-US" dirty="0" smtClean="0">
                <a:solidFill>
                  <a:schemeClr val="tx2"/>
                </a:solidFill>
                <a:latin typeface="Arial" pitchFamily="34" charset="0"/>
                <a:cs typeface="Arial" pitchFamily="34" charset="0"/>
              </a:rPr>
              <a:t>called </a:t>
            </a:r>
            <a:r>
              <a:rPr lang="en-US" dirty="0" err="1" smtClean="0">
                <a:solidFill>
                  <a:schemeClr val="tx2"/>
                </a:solidFill>
                <a:latin typeface="Arial" pitchFamily="34" charset="0"/>
                <a:cs typeface="Arial" pitchFamily="34" charset="0"/>
              </a:rPr>
              <a:t>meibum</a:t>
            </a:r>
            <a:r>
              <a:rPr lang="en-US" dirty="0" smtClean="0">
                <a:solidFill>
                  <a:schemeClr val="tx2"/>
                </a:solidFill>
                <a:latin typeface="Arial" pitchFamily="34" charset="0"/>
                <a:cs typeface="Arial" pitchFamily="34" charset="0"/>
              </a:rPr>
              <a:t> to </a:t>
            </a:r>
            <a:r>
              <a:rPr lang="en-US" dirty="0">
                <a:solidFill>
                  <a:schemeClr val="tx2"/>
                </a:solidFill>
                <a:latin typeface="Arial" pitchFamily="34" charset="0"/>
                <a:cs typeface="Arial" pitchFamily="34" charset="0"/>
              </a:rPr>
              <a:t>bathe </a:t>
            </a:r>
            <a:r>
              <a:rPr lang="en-US" dirty="0" smtClean="0">
                <a:solidFill>
                  <a:schemeClr val="tx2"/>
                </a:solidFill>
                <a:latin typeface="Arial" pitchFamily="34" charset="0"/>
                <a:cs typeface="Arial" pitchFamily="34" charset="0"/>
              </a:rPr>
              <a:t>eye</a:t>
            </a:r>
            <a:endParaRPr lang="en-US" dirty="0">
              <a:solidFill>
                <a:schemeClr val="tx2"/>
              </a:solidFill>
              <a:latin typeface="Arial" pitchFamily="34" charset="0"/>
              <a:cs typeface="Arial" pitchFamily="34" charset="0"/>
            </a:endParaRPr>
          </a:p>
          <a:p>
            <a:pPr marL="228600" indent="-228600">
              <a:buFontTx/>
              <a:buChar char="•"/>
            </a:pPr>
            <a:r>
              <a:rPr lang="en-US" dirty="0" smtClean="0">
                <a:solidFill>
                  <a:schemeClr val="tx2"/>
                </a:solidFill>
                <a:latin typeface="Arial" pitchFamily="34" charset="0"/>
                <a:cs typeface="Arial" pitchFamily="34" charset="0"/>
              </a:rPr>
              <a:t>Their primary secretion is lipids; proteins also observed</a:t>
            </a:r>
            <a:endParaRPr lang="en-US" dirty="0">
              <a:solidFill>
                <a:schemeClr val="tx2"/>
              </a:solidFill>
              <a:latin typeface="Arial" pitchFamily="34" charset="0"/>
              <a:cs typeface="Arial" pitchFamily="34" charset="0"/>
            </a:endParaRPr>
          </a:p>
          <a:p>
            <a:pPr marL="228600" indent="-228600">
              <a:buFontTx/>
              <a:buChar char="•"/>
            </a:pPr>
            <a:r>
              <a:rPr lang="en-US" dirty="0" smtClean="0">
                <a:solidFill>
                  <a:schemeClr val="tx2"/>
                </a:solidFill>
                <a:latin typeface="Arial" pitchFamily="34" charset="0"/>
                <a:cs typeface="Arial" pitchFamily="34" charset="0"/>
              </a:rPr>
              <a:t>their dysfunction causes dry eyes, and leaves one susceptible to infections</a:t>
            </a:r>
            <a:endParaRPr lang="en-US" dirty="0">
              <a:solidFill>
                <a:schemeClr val="tx2"/>
              </a:solidFill>
              <a:latin typeface="Arial" pitchFamily="34" charset="0"/>
              <a:cs typeface="Arial" pitchFamily="34" charset="0"/>
            </a:endParaRPr>
          </a:p>
        </p:txBody>
      </p:sp>
      <p:sp>
        <p:nvSpPr>
          <p:cNvPr id="143368" name="Rectangle 8"/>
          <p:cNvSpPr>
            <a:spLocks noChangeArrowheads="1"/>
          </p:cNvSpPr>
          <p:nvPr/>
        </p:nvSpPr>
        <p:spPr bwMode="auto">
          <a:xfrm>
            <a:off x="5105400" y="5562600"/>
            <a:ext cx="762000" cy="381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337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14400"/>
            <a:ext cx="4000500"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102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584775"/>
          </a:xfrm>
        </p:spPr>
        <p:txBody>
          <a:bodyPr/>
          <a:lstStyle/>
          <a:p>
            <a:r>
              <a:rPr lang="en-US" b="1" dirty="0" smtClean="0">
                <a:solidFill>
                  <a:srgbClr val="333399"/>
                </a:solidFill>
                <a:latin typeface="Arial" pitchFamily="34" charset="0"/>
                <a:cs typeface="Arial" pitchFamily="34" charset="0"/>
              </a:rPr>
              <a:t>MICROBIOTA OF THE EYE</a:t>
            </a:r>
            <a:endParaRPr lang="en-US" b="1" dirty="0">
              <a:solidFill>
                <a:srgbClr val="333399"/>
              </a:solidFill>
              <a:latin typeface="Arial" pitchFamily="34" charset="0"/>
              <a:cs typeface="Arial" pitchFamily="34" charset="0"/>
            </a:endParaRPr>
          </a:p>
        </p:txBody>
      </p:sp>
      <p:sp>
        <p:nvSpPr>
          <p:cNvPr id="3" name="TextBox 2"/>
          <p:cNvSpPr txBox="1"/>
          <p:nvPr/>
        </p:nvSpPr>
        <p:spPr>
          <a:xfrm>
            <a:off x="457200" y="1214021"/>
            <a:ext cx="7772400" cy="4893647"/>
          </a:xfrm>
          <a:prstGeom prst="rect">
            <a:avLst/>
          </a:prstGeom>
          <a:noFill/>
        </p:spPr>
        <p:txBody>
          <a:bodyPr wrap="square" rtlCol="0">
            <a:spAutoFit/>
          </a:bodyPr>
          <a:lstStyle/>
          <a:p>
            <a:pPr marL="342900" indent="-342900">
              <a:buFont typeface="Arial" pitchFamily="34" charset="0"/>
              <a:buChar char="•"/>
            </a:pPr>
            <a:r>
              <a:rPr lang="en-US" dirty="0" smtClean="0">
                <a:latin typeface="Arial" pitchFamily="34" charset="0"/>
                <a:cs typeface="Arial" pitchFamily="34" charset="0"/>
              </a:rPr>
              <a:t>20% of people have no recoverable microbes</a:t>
            </a:r>
          </a:p>
          <a:p>
            <a:pPr marL="342900" indent="-342900">
              <a:buFont typeface="Arial" pitchFamily="34" charset="0"/>
              <a:buChar char="•"/>
            </a:pPr>
            <a:r>
              <a:rPr lang="en-US" dirty="0" smtClean="0">
                <a:latin typeface="Arial" pitchFamily="34" charset="0"/>
                <a:cs typeface="Arial" pitchFamily="34" charset="0"/>
              </a:rPr>
              <a:t>In the other 80%, the identified </a:t>
            </a:r>
            <a:r>
              <a:rPr lang="en-US" dirty="0" err="1" smtClean="0">
                <a:latin typeface="Arial" pitchFamily="34" charset="0"/>
                <a:cs typeface="Arial" pitchFamily="34" charset="0"/>
              </a:rPr>
              <a:t>microbiota</a:t>
            </a:r>
            <a:r>
              <a:rPr lang="en-US" dirty="0" smtClean="0">
                <a:latin typeface="Arial" pitchFamily="34" charset="0"/>
                <a:cs typeface="Arial" pitchFamily="34" charset="0"/>
              </a:rPr>
              <a:t> resemble that found on the skin (proximity to skin, rub your eyes, etc.), but the levels are far less than on skin</a:t>
            </a:r>
          </a:p>
          <a:p>
            <a:pPr marL="800100" lvl="1" indent="-342900">
              <a:buFont typeface="Arial" pitchFamily="34" charset="0"/>
              <a:buChar char="•"/>
            </a:pPr>
            <a:r>
              <a:rPr lang="en-US" dirty="0" err="1" smtClean="0">
                <a:latin typeface="Arial" pitchFamily="34" charset="0"/>
                <a:cs typeface="Arial" pitchFamily="34" charset="0"/>
              </a:rPr>
              <a:t>Diphtherioides</a:t>
            </a:r>
            <a:endParaRPr lang="en-US" dirty="0" smtClean="0">
              <a:latin typeface="Arial" pitchFamily="34" charset="0"/>
              <a:cs typeface="Arial" pitchFamily="34" charset="0"/>
            </a:endParaRPr>
          </a:p>
          <a:p>
            <a:pPr marL="800100" lvl="1" indent="-342900">
              <a:buFont typeface="Arial" pitchFamily="34" charset="0"/>
              <a:buChar char="•"/>
            </a:pPr>
            <a:r>
              <a:rPr lang="en-US" i="1" dirty="0" smtClean="0">
                <a:latin typeface="Arial" pitchFamily="34" charset="0"/>
                <a:cs typeface="Arial" pitchFamily="34" charset="0"/>
              </a:rPr>
              <a:t>Staphylococcus </a:t>
            </a:r>
            <a:r>
              <a:rPr lang="en-US" i="1" dirty="0" err="1" smtClean="0">
                <a:latin typeface="Arial" pitchFamily="34" charset="0"/>
                <a:cs typeface="Arial" pitchFamily="34" charset="0"/>
              </a:rPr>
              <a:t>epidemidis</a:t>
            </a:r>
            <a:r>
              <a:rPr lang="en-US" dirty="0" smtClean="0">
                <a:latin typeface="Arial" pitchFamily="34" charset="0"/>
                <a:cs typeface="Arial" pitchFamily="34" charset="0"/>
              </a:rPr>
              <a:t>, </a:t>
            </a:r>
            <a:r>
              <a:rPr lang="en-US" i="1" dirty="0" smtClean="0">
                <a:latin typeface="Arial" pitchFamily="34" charset="0"/>
                <a:cs typeface="Arial" pitchFamily="34" charset="0"/>
              </a:rPr>
              <a:t>S. </a:t>
            </a:r>
            <a:r>
              <a:rPr lang="en-US" i="1" dirty="0" err="1" smtClean="0">
                <a:latin typeface="Arial" pitchFamily="34" charset="0"/>
                <a:cs typeface="Arial" pitchFamily="34" charset="0"/>
              </a:rPr>
              <a:t>aureus</a:t>
            </a:r>
            <a:endParaRPr lang="en-US" i="1" dirty="0" smtClean="0">
              <a:latin typeface="Arial" pitchFamily="34" charset="0"/>
              <a:cs typeface="Arial" pitchFamily="34" charset="0"/>
            </a:endParaRPr>
          </a:p>
          <a:p>
            <a:pPr marL="800100" lvl="1" indent="-342900">
              <a:buFont typeface="Arial" pitchFamily="34" charset="0"/>
              <a:buChar char="•"/>
            </a:pPr>
            <a:r>
              <a:rPr lang="en-US" i="1" dirty="0" err="1" smtClean="0">
                <a:latin typeface="Arial" pitchFamily="34" charset="0"/>
                <a:cs typeface="Arial" pitchFamily="34" charset="0"/>
              </a:rPr>
              <a:t>Corynebacterium</a:t>
            </a:r>
            <a:r>
              <a:rPr lang="en-US" i="1" dirty="0" smtClean="0">
                <a:latin typeface="Arial" pitchFamily="34" charset="0"/>
                <a:cs typeface="Arial" pitchFamily="34" charset="0"/>
              </a:rPr>
              <a:t> sp.</a:t>
            </a:r>
          </a:p>
          <a:p>
            <a:pPr marL="800100" lvl="1" indent="-342900">
              <a:buFont typeface="Arial" pitchFamily="34" charset="0"/>
              <a:buChar char="•"/>
            </a:pPr>
            <a:r>
              <a:rPr lang="en-US" i="1" dirty="0" smtClean="0">
                <a:latin typeface="Arial" pitchFamily="34" charset="0"/>
                <a:cs typeface="Arial" pitchFamily="34" charset="0"/>
              </a:rPr>
              <a:t>Micrococcus sp.</a:t>
            </a:r>
          </a:p>
          <a:p>
            <a:pPr marL="800100" lvl="1" indent="-342900">
              <a:buFont typeface="Arial" pitchFamily="34" charset="0"/>
              <a:buChar char="•"/>
            </a:pPr>
            <a:r>
              <a:rPr lang="en-US" dirty="0" smtClean="0">
                <a:latin typeface="Arial" pitchFamily="34" charset="0"/>
                <a:cs typeface="Arial" pitchFamily="34" charset="0"/>
              </a:rPr>
              <a:t>gamma-hemolytic </a:t>
            </a:r>
            <a:r>
              <a:rPr lang="en-US" i="1" dirty="0">
                <a:latin typeface="Arial" pitchFamily="34" charset="0"/>
                <a:cs typeface="Arial" pitchFamily="34" charset="0"/>
              </a:rPr>
              <a:t>S</a:t>
            </a:r>
            <a:r>
              <a:rPr lang="en-US" i="1" dirty="0" smtClean="0">
                <a:latin typeface="Arial" pitchFamily="34" charset="0"/>
                <a:cs typeface="Arial" pitchFamily="34" charset="0"/>
              </a:rPr>
              <a:t>treptococcus sp.</a:t>
            </a:r>
          </a:p>
          <a:p>
            <a:pPr marL="800100" lvl="1" indent="-342900">
              <a:buFont typeface="Arial" pitchFamily="34" charset="0"/>
              <a:buChar char="•"/>
            </a:pPr>
            <a:r>
              <a:rPr lang="en-US" i="1" dirty="0" smtClean="0">
                <a:latin typeface="Arial" pitchFamily="34" charset="0"/>
                <a:cs typeface="Arial" pitchFamily="34" charset="0"/>
              </a:rPr>
              <a:t>Neisseria sp.</a:t>
            </a:r>
          </a:p>
          <a:p>
            <a:pPr marL="800100" lvl="1" indent="-342900">
              <a:buFont typeface="Arial" pitchFamily="34" charset="0"/>
              <a:buChar char="•"/>
            </a:pPr>
            <a:r>
              <a:rPr lang="en-US" dirty="0" smtClean="0">
                <a:latin typeface="Arial" pitchFamily="34" charset="0"/>
                <a:cs typeface="Arial" pitchFamily="34" charset="0"/>
              </a:rPr>
              <a:t>Some fungi (e.g., Candida)</a:t>
            </a:r>
          </a:p>
          <a:p>
            <a:pPr marL="800100" lvl="1" indent="-342900">
              <a:buFont typeface="Arial" pitchFamily="34" charset="0"/>
              <a:buChar char="•"/>
            </a:pPr>
            <a:endParaRPr lang="en-US" dirty="0" smtClean="0">
              <a:latin typeface="Arial" pitchFamily="34" charset="0"/>
              <a:cs typeface="Arial" pitchFamily="34" charset="0"/>
            </a:endParaRPr>
          </a:p>
          <a:p>
            <a:pPr marL="800100" lvl="1" indent="-342900">
              <a:buFont typeface="Arial" pitchFamily="34" charset="0"/>
              <a:buChar char="•"/>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174221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a:xfrm>
            <a:off x="133350" y="87313"/>
            <a:ext cx="8683625" cy="760412"/>
          </a:xfrm>
        </p:spPr>
        <p:txBody>
          <a:bodyPr lIns="91440" tIns="45720" rIns="91440" bIns="45720" anchor="ctr"/>
          <a:lstStyle/>
          <a:p>
            <a:r>
              <a:rPr lang="en-US" b="1" dirty="0">
                <a:latin typeface="Arial" pitchFamily="34" charset="0"/>
                <a:cs typeface="Arial" pitchFamily="34" charset="0"/>
              </a:rPr>
              <a:t>Bacterial Diseases of the Eye</a:t>
            </a:r>
          </a:p>
        </p:txBody>
      </p:sp>
      <p:sp>
        <p:nvSpPr>
          <p:cNvPr id="86019" name="Rectangle 5"/>
          <p:cNvSpPr>
            <a:spLocks noGrp="1" noChangeArrowheads="1"/>
          </p:cNvSpPr>
          <p:nvPr>
            <p:ph type="body" idx="1"/>
          </p:nvPr>
        </p:nvSpPr>
        <p:spPr>
          <a:xfrm>
            <a:off x="127000" y="838200"/>
            <a:ext cx="8683625" cy="5715000"/>
          </a:xfrm>
        </p:spPr>
        <p:txBody>
          <a:bodyPr lIns="91440" tIns="45720" rIns="91440" bIns="45720"/>
          <a:lstStyle/>
          <a:p>
            <a:r>
              <a:rPr lang="en-US" b="1" dirty="0">
                <a:latin typeface="Arial" pitchFamily="34" charset="0"/>
                <a:cs typeface="Arial" pitchFamily="34" charset="0"/>
              </a:rPr>
              <a:t>Conjunctivitis</a:t>
            </a:r>
            <a:r>
              <a:rPr lang="en-US" dirty="0">
                <a:latin typeface="Arial" pitchFamily="34" charset="0"/>
                <a:cs typeface="Arial" pitchFamily="34" charset="0"/>
              </a:rPr>
              <a:t> </a:t>
            </a:r>
            <a:r>
              <a:rPr lang="en-US" dirty="0" smtClean="0">
                <a:latin typeface="Arial" pitchFamily="34" charset="0"/>
                <a:cs typeface="Arial" pitchFamily="34" charset="0"/>
              </a:rPr>
              <a:t>(a.k.a. </a:t>
            </a:r>
            <a:r>
              <a:rPr lang="en-US" b="1" dirty="0" smtClean="0">
                <a:latin typeface="Arial" pitchFamily="34" charset="0"/>
                <a:cs typeface="Arial" pitchFamily="34" charset="0"/>
              </a:rPr>
              <a:t>pinkeye </a:t>
            </a:r>
            <a:r>
              <a:rPr lang="en-US" dirty="0">
                <a:latin typeface="Arial" pitchFamily="34" charset="0"/>
                <a:cs typeface="Arial" pitchFamily="34" charset="0"/>
              </a:rPr>
              <a:t>or </a:t>
            </a:r>
            <a:r>
              <a:rPr lang="en-US" b="1" dirty="0">
                <a:latin typeface="Arial" pitchFamily="34" charset="0"/>
                <a:cs typeface="Arial" pitchFamily="34" charset="0"/>
              </a:rPr>
              <a:t>red </a:t>
            </a:r>
            <a:r>
              <a:rPr lang="en-US" b="1" dirty="0" smtClean="0">
                <a:latin typeface="Arial" pitchFamily="34" charset="0"/>
                <a:cs typeface="Arial" pitchFamily="34" charset="0"/>
              </a:rPr>
              <a:t>eye</a:t>
            </a:r>
            <a:r>
              <a:rPr lang="en-US" dirty="0" smtClean="0">
                <a:latin typeface="Arial" pitchFamily="34" charset="0"/>
                <a:cs typeface="Arial" pitchFamily="34" charset="0"/>
              </a:rPr>
              <a:t>)</a:t>
            </a:r>
            <a:endParaRPr lang="en-US" dirty="0">
              <a:latin typeface="Arial" pitchFamily="34" charset="0"/>
              <a:cs typeface="Arial" pitchFamily="34" charset="0"/>
            </a:endParaRPr>
          </a:p>
          <a:p>
            <a:pPr lvl="1"/>
            <a:r>
              <a:rPr lang="en-US" dirty="0">
                <a:latin typeface="Arial" pitchFamily="34" charset="0"/>
                <a:cs typeface="Arial" pitchFamily="34" charset="0"/>
              </a:rPr>
              <a:t>An inflammation of the conjunctiva</a:t>
            </a:r>
            <a:endParaRPr lang="en-US" i="1" dirty="0">
              <a:latin typeface="Arial" pitchFamily="34" charset="0"/>
              <a:cs typeface="Arial" pitchFamily="34" charset="0"/>
            </a:endParaRPr>
          </a:p>
          <a:p>
            <a:pPr lvl="1"/>
            <a:r>
              <a:rPr lang="en-US" dirty="0" smtClean="0">
                <a:latin typeface="Arial" pitchFamily="34" charset="0"/>
                <a:cs typeface="Arial" pitchFamily="34" charset="0"/>
              </a:rPr>
              <a:t>Commonly </a:t>
            </a:r>
            <a:r>
              <a:rPr lang="en-US" dirty="0">
                <a:latin typeface="Arial" pitchFamily="34" charset="0"/>
                <a:cs typeface="Arial" pitchFamily="34" charset="0"/>
              </a:rPr>
              <a:t>caused by</a:t>
            </a:r>
            <a:r>
              <a:rPr lang="en-US" i="1" dirty="0">
                <a:latin typeface="Arial" pitchFamily="34" charset="0"/>
                <a:cs typeface="Arial" pitchFamily="34" charset="0"/>
              </a:rPr>
              <a:t> Haemophilus </a:t>
            </a:r>
            <a:r>
              <a:rPr lang="en-US" i="1" dirty="0" err="1">
                <a:latin typeface="Arial" pitchFamily="34" charset="0"/>
                <a:cs typeface="Arial" pitchFamily="34" charset="0"/>
              </a:rPr>
              <a:t>influenzae</a:t>
            </a:r>
            <a:endParaRPr lang="en-US" i="1" dirty="0">
              <a:latin typeface="Arial" pitchFamily="34" charset="0"/>
              <a:cs typeface="Arial" pitchFamily="34" charset="0"/>
            </a:endParaRPr>
          </a:p>
          <a:p>
            <a:pPr lvl="1"/>
            <a:r>
              <a:rPr lang="en-US" dirty="0">
                <a:latin typeface="Arial" pitchFamily="34" charset="0"/>
                <a:cs typeface="Arial" pitchFamily="34" charset="0"/>
              </a:rPr>
              <a:t>Various other microbes can also be the </a:t>
            </a:r>
            <a:r>
              <a:rPr lang="en-US" dirty="0" smtClean="0">
                <a:latin typeface="Arial" pitchFamily="34" charset="0"/>
                <a:cs typeface="Arial" pitchFamily="34" charset="0"/>
              </a:rPr>
              <a:t>cause (streptococci, staphylococci, </a:t>
            </a:r>
            <a:r>
              <a:rPr lang="en-US" dirty="0" err="1" smtClean="0">
                <a:latin typeface="Arial" pitchFamily="34" charset="0"/>
                <a:cs typeface="Arial" pitchFamily="34" charset="0"/>
              </a:rPr>
              <a:t>gonorrheae</a:t>
            </a:r>
            <a:r>
              <a:rPr lang="en-US" dirty="0" smtClean="0">
                <a:latin typeface="Arial" pitchFamily="34" charset="0"/>
                <a:cs typeface="Arial" pitchFamily="34" charset="0"/>
              </a:rPr>
              <a:t>, Chlamydia, etc.)</a:t>
            </a:r>
          </a:p>
          <a:p>
            <a:pPr lvl="1"/>
            <a:r>
              <a:rPr lang="en-US" dirty="0">
                <a:latin typeface="Arial" pitchFamily="34" charset="0"/>
                <a:cs typeface="Arial" pitchFamily="34" charset="0"/>
              </a:rPr>
              <a:t>Associated with </a:t>
            </a:r>
            <a:r>
              <a:rPr lang="en-US" dirty="0" smtClean="0">
                <a:latin typeface="Arial" pitchFamily="34" charset="0"/>
                <a:cs typeface="Arial" pitchFamily="34" charset="0"/>
              </a:rPr>
              <a:t>unsanitary conditions and chronically </a:t>
            </a:r>
            <a:r>
              <a:rPr lang="en-US" dirty="0">
                <a:latin typeface="Arial" pitchFamily="34" charset="0"/>
                <a:cs typeface="Arial" pitchFamily="34" charset="0"/>
              </a:rPr>
              <a:t>used contact lenses (biofilms),</a:t>
            </a:r>
          </a:p>
          <a:p>
            <a:pPr lvl="2"/>
            <a:r>
              <a:rPr lang="en-US" dirty="0">
                <a:latin typeface="Arial" pitchFamily="34" charset="0"/>
                <a:cs typeface="Arial" pitchFamily="34" charset="0"/>
              </a:rPr>
              <a:t>Change them regularly or upon discomfort</a:t>
            </a:r>
            <a:r>
              <a:rPr lang="en-US" dirty="0" smtClean="0">
                <a:latin typeface="Arial" pitchFamily="34" charset="0"/>
                <a:cs typeface="Arial" pitchFamily="34" charset="0"/>
              </a:rPr>
              <a:t>!</a:t>
            </a:r>
          </a:p>
          <a:p>
            <a:pPr lvl="2"/>
            <a:r>
              <a:rPr lang="en-US" dirty="0" smtClean="0">
                <a:latin typeface="Arial" pitchFamily="34" charset="0"/>
                <a:cs typeface="Arial" pitchFamily="34" charset="0"/>
              </a:rPr>
              <a:t>Do not make your own cleaner or use saliva</a:t>
            </a:r>
            <a:endParaRPr lang="en-US" dirty="0">
              <a:latin typeface="Arial" pitchFamily="34" charset="0"/>
              <a:cs typeface="Arial" pitchFamily="34" charset="0"/>
            </a:endParaRPr>
          </a:p>
          <a:p>
            <a:pPr lvl="1"/>
            <a:r>
              <a:rPr lang="en-US" dirty="0" smtClean="0">
                <a:latin typeface="Arial" pitchFamily="34" charset="0"/>
                <a:cs typeface="Arial" pitchFamily="34" charset="0"/>
              </a:rPr>
              <a:t>Self-resolves in most cases; broad-spectrum antibiotics can be administered as </a:t>
            </a:r>
            <a:r>
              <a:rPr lang="en-US" dirty="0" err="1" smtClean="0">
                <a:latin typeface="Arial" pitchFamily="34" charset="0"/>
                <a:cs typeface="Arial" pitchFamily="34" charset="0"/>
              </a:rPr>
              <a:t>eyedrops</a:t>
            </a:r>
            <a:endParaRPr lang="en-US" dirty="0">
              <a:latin typeface="Arial" pitchFamily="34" charset="0"/>
              <a:cs typeface="Arial" pitchFamily="34" charset="0"/>
            </a:endParaRPr>
          </a:p>
        </p:txBody>
      </p:sp>
    </p:spTree>
    <p:extLst>
      <p:ext uri="{BB962C8B-B14F-4D97-AF65-F5344CB8AC3E}">
        <p14:creationId xmlns:p14="http://schemas.microsoft.com/office/powerpoint/2010/main" val="227153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76200"/>
            <a:ext cx="8305800" cy="685800"/>
          </a:xfrm>
        </p:spPr>
        <p:txBody>
          <a:bodyPr/>
          <a:lstStyle/>
          <a:p>
            <a:r>
              <a:rPr lang="en-US" b="1" dirty="0" smtClean="0">
                <a:latin typeface="Arial" charset="0"/>
                <a:cs typeface="Arial" charset="0"/>
              </a:rPr>
              <a:t>The Blood-Brain Barrier (BBB)</a:t>
            </a:r>
          </a:p>
        </p:txBody>
      </p:sp>
      <p:sp>
        <p:nvSpPr>
          <p:cNvPr id="3" name="Content Placeholder 2"/>
          <p:cNvSpPr>
            <a:spLocks noGrp="1"/>
          </p:cNvSpPr>
          <p:nvPr>
            <p:ph idx="1"/>
          </p:nvPr>
        </p:nvSpPr>
        <p:spPr>
          <a:xfrm>
            <a:off x="76200" y="542464"/>
            <a:ext cx="8915400" cy="3267536"/>
          </a:xfrm>
        </p:spPr>
        <p:txBody>
          <a:bodyPr/>
          <a:lstStyle/>
          <a:p>
            <a:r>
              <a:rPr lang="en-US" sz="2400" dirty="0" smtClean="0">
                <a:latin typeface="Arial" pitchFamily="34" charset="0"/>
                <a:cs typeface="Arial" pitchFamily="34" charset="0"/>
              </a:rPr>
              <a:t>Capillary </a:t>
            </a:r>
            <a:r>
              <a:rPr lang="en-US" sz="2400" u="sng" dirty="0" smtClean="0">
                <a:latin typeface="Arial" pitchFamily="34" charset="0"/>
                <a:cs typeface="Arial" pitchFamily="34" charset="0"/>
              </a:rPr>
              <a:t>endothelial cells</a:t>
            </a:r>
            <a:r>
              <a:rPr lang="en-US" sz="2400" dirty="0" smtClean="0">
                <a:latin typeface="Arial" pitchFamily="34" charset="0"/>
                <a:cs typeface="Arial" pitchFamily="34" charset="0"/>
              </a:rPr>
              <a:t> that form vessel walls are zipped together with </a:t>
            </a:r>
            <a:r>
              <a:rPr lang="en-US" sz="2400" u="sng" dirty="0" smtClean="0">
                <a:latin typeface="Arial" pitchFamily="34" charset="0"/>
                <a:cs typeface="Arial" pitchFamily="34" charset="0"/>
              </a:rPr>
              <a:t>tight junctions</a:t>
            </a:r>
          </a:p>
          <a:p>
            <a:pPr marL="342900" lvl="1" indent="-342900">
              <a:buFont typeface="Arial" pitchFamily="34" charset="0"/>
              <a:buChar char="•"/>
            </a:pPr>
            <a:r>
              <a:rPr lang="en-US" u="sng" dirty="0" err="1">
                <a:latin typeface="Arial" pitchFamily="34" charset="0"/>
                <a:cs typeface="Arial" pitchFamily="34" charset="0"/>
              </a:rPr>
              <a:t>Pericytes</a:t>
            </a:r>
            <a:r>
              <a:rPr lang="en-US" dirty="0">
                <a:latin typeface="Arial" pitchFamily="34" charset="0"/>
                <a:cs typeface="Arial" pitchFamily="34" charset="0"/>
              </a:rPr>
              <a:t> </a:t>
            </a:r>
            <a:r>
              <a:rPr lang="en-US" dirty="0" smtClean="0">
                <a:latin typeface="Arial" pitchFamily="34" charset="0"/>
                <a:cs typeface="Arial" pitchFamily="34" charset="0"/>
              </a:rPr>
              <a:t>surround </a:t>
            </a:r>
            <a:r>
              <a:rPr lang="en-US" dirty="0">
                <a:latin typeface="Arial" pitchFamily="34" charset="0"/>
                <a:cs typeface="Arial" pitchFamily="34" charset="0"/>
              </a:rPr>
              <a:t>endothelial </a:t>
            </a:r>
            <a:r>
              <a:rPr lang="en-US" dirty="0" smtClean="0">
                <a:latin typeface="Arial" pitchFamily="34" charset="0"/>
                <a:cs typeface="Arial" pitchFamily="34" charset="0"/>
              </a:rPr>
              <a:t>cells, especially in the absence of astrocytes</a:t>
            </a:r>
            <a:endParaRPr lang="en-US" dirty="0">
              <a:latin typeface="Arial" pitchFamily="34" charset="0"/>
              <a:cs typeface="Arial" pitchFamily="34" charset="0"/>
            </a:endParaRPr>
          </a:p>
          <a:p>
            <a:pPr marL="342900" lvl="1" indent="-342900">
              <a:buFont typeface="Arial" pitchFamily="34" charset="0"/>
              <a:buChar char="•"/>
            </a:pPr>
            <a:r>
              <a:rPr lang="en-US" sz="2400" u="sng" dirty="0" smtClean="0">
                <a:latin typeface="Arial" pitchFamily="34" charset="0"/>
                <a:cs typeface="Arial" pitchFamily="34" charset="0"/>
              </a:rPr>
              <a:t>Astrocytes</a:t>
            </a:r>
            <a:r>
              <a:rPr lang="en-US" sz="2400" dirty="0" smtClean="0">
                <a:latin typeface="Arial" pitchFamily="34" charset="0"/>
                <a:cs typeface="Arial" pitchFamily="34" charset="0"/>
              </a:rPr>
              <a:t> sheathe capillaries with their foot processes</a:t>
            </a:r>
            <a:endParaRPr lang="en-US" sz="2400" dirty="0">
              <a:latin typeface="Arial" pitchFamily="34" charset="0"/>
              <a:cs typeface="Arial" pitchFamily="34" charset="0"/>
            </a:endParaRPr>
          </a:p>
          <a:p>
            <a:pPr marL="342900" lvl="1" indent="-342900">
              <a:buFont typeface="Arial" pitchFamily="34" charset="0"/>
              <a:buChar char="•"/>
            </a:pPr>
            <a:r>
              <a:rPr lang="en-US" dirty="0" smtClean="0">
                <a:latin typeface="Arial" pitchFamily="34" charset="0"/>
                <a:cs typeface="Arial" pitchFamily="34" charset="0"/>
              </a:rPr>
              <a:t>Altogether, these strongly inhibit diapedesis of cells and the free migration of proteins, hormones, and most chemicals from the blood into the brain.</a:t>
            </a:r>
            <a:endParaRPr lang="en-US" sz="2400" dirty="0" smtClean="0">
              <a:latin typeface="Arial" pitchFamily="34" charset="0"/>
              <a:cs typeface="Arial" pitchFamily="34" charset="0"/>
            </a:endParaRPr>
          </a:p>
        </p:txBody>
      </p:sp>
      <p:pic>
        <p:nvPicPr>
          <p:cNvPr id="4100" name="Picture 4" descr="http://faculty.pasadena.edu/dkwon/chap%209%20accessible/chapter%209%20accessible%20web%20page_files/images/image14.png"/>
          <p:cNvPicPr>
            <a:picLocks noChangeAspect="1" noChangeArrowheads="1"/>
          </p:cNvPicPr>
          <p:nvPr/>
        </p:nvPicPr>
        <p:blipFill rotWithShape="1">
          <a:blip r:embed="rId2">
            <a:extLst>
              <a:ext uri="{28A0092B-C50C-407E-A947-70E740481C1C}">
                <a14:useLocalDpi xmlns:a14="http://schemas.microsoft.com/office/drawing/2010/main" val="0"/>
              </a:ext>
            </a:extLst>
          </a:blip>
          <a:srcRect r="41840" b="9602"/>
          <a:stretch/>
        </p:blipFill>
        <p:spPr bwMode="auto">
          <a:xfrm>
            <a:off x="76200" y="3962400"/>
            <a:ext cx="4978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600" y="3549333"/>
            <a:ext cx="4013200" cy="3238778"/>
          </a:xfrm>
          <a:prstGeom prst="rect">
            <a:avLst/>
          </a:prstGeom>
        </p:spPr>
      </p:pic>
    </p:spTree>
    <p:extLst>
      <p:ext uri="{BB962C8B-B14F-4D97-AF65-F5344CB8AC3E}">
        <p14:creationId xmlns:p14="http://schemas.microsoft.com/office/powerpoint/2010/main" val="1804411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title"/>
          </p:nvPr>
        </p:nvSpPr>
        <p:spPr>
          <a:xfrm>
            <a:off x="130175" y="217488"/>
            <a:ext cx="8683625" cy="508000"/>
          </a:xfrm>
        </p:spPr>
        <p:txBody>
          <a:bodyPr lIns="91440" tIns="45720" rIns="91440" bIns="45720" anchor="ctr"/>
          <a:lstStyle/>
          <a:p>
            <a:r>
              <a:rPr lang="en-US" b="1" dirty="0" smtClean="0">
                <a:latin typeface="Arial" pitchFamily="34" charset="0"/>
                <a:cs typeface="Arial" pitchFamily="34" charset="0"/>
              </a:rPr>
              <a:t>Trachoma</a:t>
            </a:r>
            <a:endParaRPr lang="en-US" b="1" dirty="0">
              <a:latin typeface="Arial" pitchFamily="34" charset="0"/>
              <a:cs typeface="Arial" pitchFamily="34" charset="0"/>
            </a:endParaRPr>
          </a:p>
        </p:txBody>
      </p:sp>
      <p:sp>
        <p:nvSpPr>
          <p:cNvPr id="88067" name="Rectangle 5"/>
          <p:cNvSpPr>
            <a:spLocks noGrp="1" noChangeArrowheads="1"/>
          </p:cNvSpPr>
          <p:nvPr>
            <p:ph type="body" idx="1"/>
          </p:nvPr>
        </p:nvSpPr>
        <p:spPr>
          <a:xfrm>
            <a:off x="304800" y="838200"/>
            <a:ext cx="8535988" cy="5943600"/>
          </a:xfrm>
          <a:solidFill>
            <a:schemeClr val="bg1"/>
          </a:solidFill>
        </p:spPr>
        <p:txBody>
          <a:bodyPr lIns="91440" tIns="45720" rIns="91440" bIns="45720"/>
          <a:lstStyle/>
          <a:p>
            <a:pPr marL="346075"/>
            <a:r>
              <a:rPr lang="en-US" sz="2800" dirty="0" smtClean="0">
                <a:latin typeface="Arial" pitchFamily="34" charset="0"/>
                <a:cs typeface="Arial" pitchFamily="34" charset="0"/>
              </a:rPr>
              <a:t>Chronic infection of (more virulent) </a:t>
            </a:r>
            <a:r>
              <a:rPr lang="en-US" sz="2800" i="1" dirty="0" smtClean="0">
                <a:latin typeface="Arial" pitchFamily="34" charset="0"/>
                <a:cs typeface="Arial" pitchFamily="34" charset="0"/>
              </a:rPr>
              <a:t>Chlamydia </a:t>
            </a:r>
            <a:r>
              <a:rPr lang="en-US" sz="2800" i="1" dirty="0">
                <a:latin typeface="Arial" pitchFamily="34" charset="0"/>
                <a:cs typeface="Arial" pitchFamily="34" charset="0"/>
              </a:rPr>
              <a:t>trachomatis</a:t>
            </a:r>
          </a:p>
          <a:p>
            <a:pPr marL="746125" lvl="1"/>
            <a:r>
              <a:rPr lang="en-US" sz="2200" dirty="0">
                <a:latin typeface="Arial" pitchFamily="34" charset="0"/>
                <a:cs typeface="Arial" pitchFamily="34" charset="0"/>
              </a:rPr>
              <a:t>Infection of epithelial cells of the eye</a:t>
            </a:r>
          </a:p>
          <a:p>
            <a:pPr marL="746125" lvl="1"/>
            <a:r>
              <a:rPr lang="en-US" sz="2200" dirty="0" smtClean="0">
                <a:latin typeface="Arial" pitchFamily="34" charset="0"/>
                <a:cs typeface="Arial" pitchFamily="34" charset="0"/>
              </a:rPr>
              <a:t>Causes </a:t>
            </a:r>
            <a:r>
              <a:rPr lang="en-US" sz="2200" b="1" dirty="0">
                <a:latin typeface="Arial" pitchFamily="34" charset="0"/>
                <a:cs typeface="Arial" pitchFamily="34" charset="0"/>
              </a:rPr>
              <a:t>inclusion conjunctivitis, </a:t>
            </a:r>
            <a:r>
              <a:rPr lang="en-US" sz="2200" dirty="0">
                <a:latin typeface="Arial" pitchFamily="34" charset="0"/>
                <a:cs typeface="Arial" pitchFamily="34" charset="0"/>
              </a:rPr>
              <a:t>or chlamydial conjunctivitis</a:t>
            </a:r>
            <a:endParaRPr lang="en-US" sz="2200" b="1" dirty="0">
              <a:latin typeface="Arial" pitchFamily="34" charset="0"/>
              <a:cs typeface="Arial" pitchFamily="34" charset="0"/>
            </a:endParaRPr>
          </a:p>
          <a:p>
            <a:pPr marL="746125" lvl="1"/>
            <a:r>
              <a:rPr lang="en-US" sz="2200" dirty="0">
                <a:latin typeface="Arial" pitchFamily="34" charset="0"/>
                <a:cs typeface="Arial" pitchFamily="34" charset="0"/>
              </a:rPr>
              <a:t>Transmitted to a newborn's eyes during passage through the birth </a:t>
            </a:r>
            <a:r>
              <a:rPr lang="en-US" sz="2200" dirty="0" smtClean="0">
                <a:latin typeface="Arial" pitchFamily="34" charset="0"/>
                <a:cs typeface="Arial" pitchFamily="34" charset="0"/>
              </a:rPr>
              <a:t>canal</a:t>
            </a:r>
          </a:p>
          <a:p>
            <a:pPr marL="746125" lvl="1"/>
            <a:r>
              <a:rPr lang="en-US" sz="2200" dirty="0" smtClean="0">
                <a:latin typeface="Arial" pitchFamily="34" charset="0"/>
                <a:cs typeface="Arial" pitchFamily="34" charset="0"/>
              </a:rPr>
              <a:t>Also can develop in adults by transferring bacteria manually</a:t>
            </a:r>
            <a:endParaRPr lang="en-US" sz="2200" dirty="0">
              <a:latin typeface="Arial" pitchFamily="34" charset="0"/>
              <a:cs typeface="Arial" pitchFamily="34" charset="0"/>
            </a:endParaRPr>
          </a:p>
          <a:p>
            <a:pPr marL="746125" lvl="1"/>
            <a:r>
              <a:rPr lang="en-US" sz="2200" dirty="0" smtClean="0">
                <a:latin typeface="Arial" pitchFamily="34" charset="0"/>
                <a:cs typeface="Arial" pitchFamily="34" charset="0"/>
              </a:rPr>
              <a:t>Spread </a:t>
            </a:r>
            <a:r>
              <a:rPr lang="en-US" sz="2200" dirty="0">
                <a:latin typeface="Arial" pitchFamily="34" charset="0"/>
                <a:cs typeface="Arial" pitchFamily="34" charset="0"/>
              </a:rPr>
              <a:t>through swimming pool water</a:t>
            </a:r>
          </a:p>
          <a:p>
            <a:pPr marL="746125" lvl="1"/>
            <a:r>
              <a:rPr lang="en-US" sz="2200" dirty="0">
                <a:latin typeface="Arial" pitchFamily="34" charset="0"/>
                <a:cs typeface="Arial" pitchFamily="34" charset="0"/>
              </a:rPr>
              <a:t>Treated with </a:t>
            </a:r>
            <a:r>
              <a:rPr lang="en-US" sz="2200" dirty="0" smtClean="0">
                <a:latin typeface="Arial" pitchFamily="34" charset="0"/>
                <a:cs typeface="Arial" pitchFamily="34" charset="0"/>
              </a:rPr>
              <a:t>tetracycline</a:t>
            </a:r>
          </a:p>
          <a:p>
            <a:pPr marL="746125" lvl="1"/>
            <a:r>
              <a:rPr lang="en-US" sz="2200" dirty="0" smtClean="0">
                <a:latin typeface="Arial" pitchFamily="34" charset="0"/>
                <a:cs typeface="Arial" pitchFamily="34" charset="0"/>
              </a:rPr>
              <a:t>Rare in USA; common in tropical climates</a:t>
            </a:r>
          </a:p>
          <a:p>
            <a:pPr marL="746125" lvl="1"/>
            <a:r>
              <a:rPr lang="en-US" sz="2200" dirty="0" smtClean="0">
                <a:latin typeface="Arial" pitchFamily="34" charset="0"/>
                <a:cs typeface="Arial" pitchFamily="34" charset="0"/>
              </a:rPr>
              <a:t>Almost </a:t>
            </a:r>
            <a:r>
              <a:rPr lang="en-US" sz="2200" dirty="0">
                <a:latin typeface="Arial" pitchFamily="34" charset="0"/>
                <a:cs typeface="Arial" pitchFamily="34" charset="0"/>
              </a:rPr>
              <a:t>all children in arid </a:t>
            </a:r>
            <a:r>
              <a:rPr lang="en-US" sz="2200" dirty="0" smtClean="0">
                <a:latin typeface="Arial" pitchFamily="34" charset="0"/>
                <a:cs typeface="Arial" pitchFamily="34" charset="0"/>
              </a:rPr>
              <a:t>Africa/</a:t>
            </a:r>
            <a:r>
              <a:rPr lang="en-US" sz="2200" dirty="0">
                <a:latin typeface="Arial" pitchFamily="34" charset="0"/>
                <a:cs typeface="Arial" pitchFamily="34" charset="0"/>
              </a:rPr>
              <a:t>A</a:t>
            </a:r>
            <a:r>
              <a:rPr lang="en-US" sz="2200" dirty="0" smtClean="0">
                <a:latin typeface="Arial" pitchFamily="34" charset="0"/>
                <a:cs typeface="Arial" pitchFamily="34" charset="0"/>
              </a:rPr>
              <a:t>sia </a:t>
            </a:r>
            <a:r>
              <a:rPr lang="en-US" sz="2200" dirty="0">
                <a:latin typeface="Arial" pitchFamily="34" charset="0"/>
                <a:cs typeface="Arial" pitchFamily="34" charset="0"/>
              </a:rPr>
              <a:t>infected early in life </a:t>
            </a:r>
            <a:r>
              <a:rPr lang="en-US" sz="2200" dirty="0" smtClean="0">
                <a:latin typeface="Arial" pitchFamily="34" charset="0"/>
                <a:cs typeface="Arial" pitchFamily="34" charset="0"/>
              </a:rPr>
              <a:t>(massive overuse of unclean water)</a:t>
            </a:r>
            <a:endParaRPr lang="en-US" sz="2200" dirty="0">
              <a:latin typeface="Arial" pitchFamily="34" charset="0"/>
              <a:cs typeface="Arial" pitchFamily="34" charset="0"/>
            </a:endParaRPr>
          </a:p>
          <a:p>
            <a:pPr marL="746125" lvl="1"/>
            <a:r>
              <a:rPr lang="en-US" sz="2200" dirty="0">
                <a:latin typeface="Arial" pitchFamily="34" charset="0"/>
                <a:cs typeface="Arial" pitchFamily="34" charset="0"/>
              </a:rPr>
              <a:t>Leading cause of blindness worldwide</a:t>
            </a:r>
          </a:p>
          <a:p>
            <a:pPr marL="1146175" lvl="2"/>
            <a:r>
              <a:rPr lang="en-US" sz="2000" dirty="0" smtClean="0">
                <a:latin typeface="Arial" pitchFamily="34" charset="0"/>
                <a:cs typeface="Arial" pitchFamily="34" charset="0"/>
              </a:rPr>
              <a:t>Untreated infection </a:t>
            </a:r>
            <a:r>
              <a:rPr lang="en-US" sz="2000" dirty="0">
                <a:latin typeface="Arial" pitchFamily="34" charset="0"/>
                <a:cs typeface="Arial" pitchFamily="34" charset="0"/>
              </a:rPr>
              <a:t>causes permanent </a:t>
            </a:r>
            <a:r>
              <a:rPr lang="en-US" sz="2000" dirty="0" smtClean="0">
                <a:latin typeface="Arial" pitchFamily="34" charset="0"/>
                <a:cs typeface="Arial" pitchFamily="34" charset="0"/>
              </a:rPr>
              <a:t>scarring</a:t>
            </a:r>
          </a:p>
          <a:p>
            <a:pPr marL="1146175" lvl="2"/>
            <a:r>
              <a:rPr lang="en-US" sz="2000" dirty="0">
                <a:latin typeface="Arial" pitchFamily="34" charset="0"/>
                <a:cs typeface="Arial" pitchFamily="34" charset="0"/>
              </a:rPr>
              <a:t>S</a:t>
            </a:r>
            <a:r>
              <a:rPr lang="en-US" sz="2000" dirty="0" smtClean="0">
                <a:latin typeface="Arial" pitchFamily="34" charset="0"/>
                <a:cs typeface="Arial" pitchFamily="34" charset="0"/>
              </a:rPr>
              <a:t>cars </a:t>
            </a:r>
            <a:r>
              <a:rPr lang="en-US" sz="2000" dirty="0">
                <a:latin typeface="Arial" pitchFamily="34" charset="0"/>
                <a:cs typeface="Arial" pitchFamily="34" charset="0"/>
              </a:rPr>
              <a:t>abrade the </a:t>
            </a:r>
            <a:r>
              <a:rPr lang="en-US" sz="2000" dirty="0" smtClean="0">
                <a:latin typeface="Arial" pitchFamily="34" charset="0"/>
                <a:cs typeface="Arial" pitchFamily="34" charset="0"/>
              </a:rPr>
              <a:t>cornea, </a:t>
            </a:r>
            <a:r>
              <a:rPr lang="en-US" sz="2000" dirty="0">
                <a:latin typeface="Arial" pitchFamily="34" charset="0"/>
                <a:cs typeface="Arial" pitchFamily="34" charset="0"/>
              </a:rPr>
              <a:t>leading to </a:t>
            </a:r>
            <a:r>
              <a:rPr lang="en-US" sz="2000" dirty="0" smtClean="0">
                <a:latin typeface="Arial" pitchFamily="34" charset="0"/>
                <a:cs typeface="Arial" pitchFamily="34" charset="0"/>
              </a:rPr>
              <a:t>blindness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670308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title"/>
          </p:nvPr>
        </p:nvSpPr>
        <p:spPr>
          <a:xfrm>
            <a:off x="163513" y="87313"/>
            <a:ext cx="8683625" cy="760412"/>
          </a:xfrm>
        </p:spPr>
        <p:txBody>
          <a:bodyPr lIns="91440" tIns="45720" rIns="91440" bIns="45720" anchor="ctr"/>
          <a:lstStyle/>
          <a:p>
            <a:r>
              <a:rPr lang="en-US" b="1" dirty="0">
                <a:latin typeface="Arial" pitchFamily="34" charset="0"/>
                <a:cs typeface="Arial" pitchFamily="34" charset="0"/>
              </a:rPr>
              <a:t>Trachoma</a:t>
            </a:r>
          </a:p>
        </p:txBody>
      </p:sp>
      <p:pic>
        <p:nvPicPr>
          <p:cNvPr id="90118" name="Picture 6" descr="figure_21_20a_labeled"/>
          <p:cNvPicPr>
            <a:picLocks noChangeAspect="1" noChangeArrowheads="1"/>
          </p:cNvPicPr>
          <p:nvPr/>
        </p:nvPicPr>
        <p:blipFill>
          <a:blip r:embed="rId2">
            <a:extLst>
              <a:ext uri="{28A0092B-C50C-407E-A947-70E740481C1C}">
                <a14:useLocalDpi xmlns:a14="http://schemas.microsoft.com/office/drawing/2010/main" val="0"/>
              </a:ext>
            </a:extLst>
          </a:blip>
          <a:srcRect b="4173"/>
          <a:stretch>
            <a:fillRect/>
          </a:stretch>
        </p:blipFill>
        <p:spPr bwMode="auto">
          <a:xfrm>
            <a:off x="2242370" y="966789"/>
            <a:ext cx="5181599" cy="29952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figure_21_20b_labeled"/>
          <p:cNvPicPr>
            <a:picLocks noChangeAspect="1" noChangeArrowheads="1"/>
          </p:cNvPicPr>
          <p:nvPr/>
        </p:nvPicPr>
        <p:blipFill>
          <a:blip r:embed="rId3">
            <a:extLst>
              <a:ext uri="{28A0092B-C50C-407E-A947-70E740481C1C}">
                <a14:useLocalDpi xmlns:a14="http://schemas.microsoft.com/office/drawing/2010/main" val="0"/>
              </a:ext>
            </a:extLst>
          </a:blip>
          <a:srcRect b="4185"/>
          <a:stretch>
            <a:fillRect/>
          </a:stretch>
        </p:blipFill>
        <p:spPr bwMode="auto">
          <a:xfrm>
            <a:off x="2242370" y="4033044"/>
            <a:ext cx="6063430" cy="257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264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xfrm>
            <a:off x="130175" y="87313"/>
            <a:ext cx="8683625" cy="760412"/>
          </a:xfrm>
        </p:spPr>
        <p:txBody>
          <a:bodyPr lIns="91440" tIns="45720" rIns="91440" bIns="45720" anchor="ctr"/>
          <a:lstStyle/>
          <a:p>
            <a:r>
              <a:rPr lang="en-US" b="1" dirty="0">
                <a:latin typeface="Arial" pitchFamily="34" charset="0"/>
                <a:cs typeface="Arial" pitchFamily="34" charset="0"/>
              </a:rPr>
              <a:t>Bacterial Diseases of the Eye</a:t>
            </a:r>
          </a:p>
        </p:txBody>
      </p:sp>
      <p:sp>
        <p:nvSpPr>
          <p:cNvPr id="87043" name="Rectangle 5"/>
          <p:cNvSpPr>
            <a:spLocks noGrp="1" noChangeArrowheads="1"/>
          </p:cNvSpPr>
          <p:nvPr>
            <p:ph type="body" idx="1"/>
          </p:nvPr>
        </p:nvSpPr>
        <p:spPr>
          <a:xfrm>
            <a:off x="76200" y="1066800"/>
            <a:ext cx="8459788" cy="5210175"/>
          </a:xfrm>
        </p:spPr>
        <p:txBody>
          <a:bodyPr lIns="91440" tIns="45720" rIns="91440" bIns="45720"/>
          <a:lstStyle/>
          <a:p>
            <a:pPr marL="346075"/>
            <a:r>
              <a:rPr lang="en-US" dirty="0">
                <a:latin typeface="Arial" pitchFamily="34" charset="0"/>
                <a:cs typeface="Arial" pitchFamily="34" charset="0"/>
              </a:rPr>
              <a:t> </a:t>
            </a:r>
            <a:r>
              <a:rPr lang="en-US" b="1" dirty="0" err="1">
                <a:latin typeface="Arial" pitchFamily="34" charset="0"/>
                <a:cs typeface="Arial" pitchFamily="34" charset="0"/>
              </a:rPr>
              <a:t>Ophthalmia</a:t>
            </a:r>
            <a:r>
              <a:rPr lang="en-US" b="1" dirty="0">
                <a:latin typeface="Arial" pitchFamily="34" charset="0"/>
                <a:cs typeface="Arial" pitchFamily="34" charset="0"/>
              </a:rPr>
              <a:t> </a:t>
            </a:r>
            <a:r>
              <a:rPr lang="en-US" b="1" dirty="0" err="1">
                <a:latin typeface="Arial" pitchFamily="34" charset="0"/>
                <a:cs typeface="Arial" pitchFamily="34" charset="0"/>
              </a:rPr>
              <a:t>neonatorum</a:t>
            </a:r>
            <a:endParaRPr lang="en-US" b="1" dirty="0">
              <a:latin typeface="Arial" pitchFamily="34" charset="0"/>
              <a:cs typeface="Arial" pitchFamily="34" charset="0"/>
            </a:endParaRPr>
          </a:p>
          <a:p>
            <a:pPr marL="746125" lvl="1"/>
            <a:r>
              <a:rPr lang="en-US" dirty="0" smtClean="0">
                <a:latin typeface="Arial" pitchFamily="34" charset="0"/>
                <a:cs typeface="Arial" pitchFamily="34" charset="0"/>
              </a:rPr>
              <a:t>a.k.a. </a:t>
            </a:r>
            <a:r>
              <a:rPr lang="en-US" dirty="0">
                <a:latin typeface="Arial" pitchFamily="34" charset="0"/>
                <a:cs typeface="Arial" pitchFamily="34" charset="0"/>
              </a:rPr>
              <a:t>n</a:t>
            </a:r>
            <a:r>
              <a:rPr lang="en-US" dirty="0" smtClean="0">
                <a:latin typeface="Arial" pitchFamily="34" charset="0"/>
                <a:cs typeface="Arial" pitchFamily="34" charset="0"/>
              </a:rPr>
              <a:t>eonatal conjunctivitis</a:t>
            </a:r>
          </a:p>
          <a:p>
            <a:pPr marL="746125" lvl="1"/>
            <a:r>
              <a:rPr lang="en-US" dirty="0" smtClean="0">
                <a:latin typeface="Arial" pitchFamily="34" charset="0"/>
                <a:cs typeface="Arial" pitchFamily="34" charset="0"/>
              </a:rPr>
              <a:t>Caused </a:t>
            </a:r>
            <a:r>
              <a:rPr lang="en-US" dirty="0">
                <a:latin typeface="Arial" pitchFamily="34" charset="0"/>
                <a:cs typeface="Arial" pitchFamily="34" charset="0"/>
              </a:rPr>
              <a:t>by </a:t>
            </a:r>
            <a:r>
              <a:rPr lang="en-US" i="1" dirty="0">
                <a:latin typeface="Arial" pitchFamily="34" charset="0"/>
                <a:cs typeface="Arial" pitchFamily="34" charset="0"/>
              </a:rPr>
              <a:t>Neisseria </a:t>
            </a:r>
            <a:r>
              <a:rPr lang="en-US" i="1" dirty="0" err="1" smtClean="0">
                <a:latin typeface="Arial" pitchFamily="34" charset="0"/>
                <a:cs typeface="Arial" pitchFamily="34" charset="0"/>
              </a:rPr>
              <a:t>gonorrhoeae</a:t>
            </a:r>
            <a:r>
              <a:rPr lang="en-US" i="1" dirty="0" smtClean="0">
                <a:latin typeface="Arial" pitchFamily="34" charset="0"/>
                <a:cs typeface="Arial" pitchFamily="34" charset="0"/>
              </a:rPr>
              <a:t> </a:t>
            </a:r>
            <a:r>
              <a:rPr lang="en-US" dirty="0" smtClean="0">
                <a:latin typeface="Arial" pitchFamily="34" charset="0"/>
                <a:cs typeface="Arial" pitchFamily="34" charset="0"/>
              </a:rPr>
              <a:t>as well as </a:t>
            </a:r>
            <a:r>
              <a:rPr lang="en-US" i="1" dirty="0" smtClean="0">
                <a:latin typeface="Arial" pitchFamily="34" charset="0"/>
                <a:cs typeface="Arial" pitchFamily="34" charset="0"/>
              </a:rPr>
              <a:t>Chlamydia trachomatis</a:t>
            </a:r>
            <a:endParaRPr lang="en-US" i="1" dirty="0">
              <a:latin typeface="Arial" pitchFamily="34" charset="0"/>
              <a:cs typeface="Arial" pitchFamily="34" charset="0"/>
            </a:endParaRPr>
          </a:p>
          <a:p>
            <a:pPr marL="746125" lvl="1"/>
            <a:r>
              <a:rPr lang="en-US" dirty="0">
                <a:latin typeface="Arial" pitchFamily="34" charset="0"/>
                <a:cs typeface="Arial" pitchFamily="34" charset="0"/>
              </a:rPr>
              <a:t>Transmitted to a newborn's eyes during passage through the birth canal</a:t>
            </a:r>
          </a:p>
          <a:p>
            <a:pPr marL="746125" lvl="1"/>
            <a:r>
              <a:rPr lang="en-US" dirty="0" smtClean="0">
                <a:latin typeface="Arial" pitchFamily="34" charset="0"/>
                <a:cs typeface="Arial" pitchFamily="34" charset="0"/>
              </a:rPr>
              <a:t>Prevented by antibiotic treatment of pregnant mother</a:t>
            </a:r>
          </a:p>
          <a:p>
            <a:pPr marL="746125" lvl="1"/>
            <a:r>
              <a:rPr lang="en-US" dirty="0" smtClean="0">
                <a:latin typeface="Arial" pitchFamily="34" charset="0"/>
                <a:cs typeface="Arial" pitchFamily="34" charset="0"/>
              </a:rPr>
              <a:t>Also prevented by</a:t>
            </a:r>
          </a:p>
          <a:p>
            <a:pPr marL="917575" lvl="2" indent="0">
              <a:buNone/>
            </a:pPr>
            <a:r>
              <a:rPr lang="en-US" dirty="0" smtClean="0">
                <a:latin typeface="Arial" pitchFamily="34" charset="0"/>
                <a:cs typeface="Arial" pitchFamily="34" charset="0"/>
              </a:rPr>
              <a:t>Caesarian section</a:t>
            </a:r>
          </a:p>
          <a:p>
            <a:pPr marL="746125" lvl="1"/>
            <a:r>
              <a:rPr lang="en-US" dirty="0" smtClean="0">
                <a:latin typeface="Arial" pitchFamily="34" charset="0"/>
                <a:cs typeface="Arial" pitchFamily="34" charset="0"/>
              </a:rPr>
              <a:t>Also prevented by</a:t>
            </a:r>
          </a:p>
          <a:p>
            <a:pPr marL="917575" lvl="2" indent="0">
              <a:buNone/>
            </a:pPr>
            <a:r>
              <a:rPr lang="en-US" sz="2400" dirty="0" smtClean="0">
                <a:latin typeface="Arial" pitchFamily="34" charset="0"/>
                <a:cs typeface="Arial" pitchFamily="34" charset="0"/>
              </a:rPr>
              <a:t>Treating a newborn’s</a:t>
            </a:r>
          </a:p>
          <a:p>
            <a:pPr marL="917575" lvl="2" indent="0">
              <a:buNone/>
            </a:pPr>
            <a:r>
              <a:rPr lang="en-US" sz="2400" dirty="0">
                <a:latin typeface="Arial" pitchFamily="34" charset="0"/>
                <a:cs typeface="Arial" pitchFamily="34" charset="0"/>
              </a:rPr>
              <a:t>e</a:t>
            </a:r>
            <a:r>
              <a:rPr lang="en-US" sz="2400" dirty="0" smtClean="0">
                <a:latin typeface="Arial" pitchFamily="34" charset="0"/>
                <a:cs typeface="Arial" pitchFamily="34" charset="0"/>
              </a:rPr>
              <a:t>yes with antibiotics</a:t>
            </a:r>
            <a:endParaRPr lang="en-US" dirty="0">
              <a:latin typeface="Arial" pitchFamily="34" charset="0"/>
              <a:cs typeface="Arial" pitchFamily="34" charset="0"/>
            </a:endParaRPr>
          </a:p>
        </p:txBody>
      </p:sp>
      <p:pic>
        <p:nvPicPr>
          <p:cNvPr id="6146" name="Picture 2" descr="http://i1.ytimg.com/vi/FO42uStAwrM/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11998" b="10666"/>
          <a:stretch/>
        </p:blipFill>
        <p:spPr bwMode="auto">
          <a:xfrm>
            <a:off x="4419600" y="4177665"/>
            <a:ext cx="4572000"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620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a:xfrm>
            <a:off x="141288" y="76200"/>
            <a:ext cx="8683625" cy="628650"/>
          </a:xfrm>
        </p:spPr>
        <p:txBody>
          <a:bodyPr lIns="91440" tIns="45720" rIns="91440" bIns="45720" anchor="ctr"/>
          <a:lstStyle/>
          <a:p>
            <a:r>
              <a:rPr lang="en-US" b="1" dirty="0" smtClean="0">
                <a:latin typeface="Arial" pitchFamily="34" charset="0"/>
                <a:cs typeface="Arial" pitchFamily="34" charset="0"/>
              </a:rPr>
              <a:t>Keratitis</a:t>
            </a:r>
            <a:endParaRPr lang="en-US" b="1" dirty="0">
              <a:latin typeface="Arial" pitchFamily="34" charset="0"/>
              <a:cs typeface="Arial" pitchFamily="34" charset="0"/>
            </a:endParaRPr>
          </a:p>
        </p:txBody>
      </p:sp>
      <p:sp>
        <p:nvSpPr>
          <p:cNvPr id="91139" name="Rectangle 5"/>
          <p:cNvSpPr>
            <a:spLocks noGrp="1" noChangeArrowheads="1"/>
          </p:cNvSpPr>
          <p:nvPr>
            <p:ph type="body" idx="1"/>
          </p:nvPr>
        </p:nvSpPr>
        <p:spPr>
          <a:xfrm>
            <a:off x="76201" y="609600"/>
            <a:ext cx="8915400" cy="1828800"/>
          </a:xfrm>
        </p:spPr>
        <p:txBody>
          <a:bodyPr lIns="91440" tIns="45720" rIns="91440" bIns="45720"/>
          <a:lstStyle/>
          <a:p>
            <a:pPr marL="457200" lvl="1" indent="-457200"/>
            <a:r>
              <a:rPr lang="en-US" dirty="0" smtClean="0">
                <a:latin typeface="Arial" pitchFamily="34" charset="0"/>
                <a:cs typeface="Arial" pitchFamily="34" charset="0"/>
              </a:rPr>
              <a:t>Deeper infection than conjunctivitis; usually co-presents with conjunctivitis</a:t>
            </a:r>
          </a:p>
          <a:p>
            <a:pPr marL="457200" lvl="1" indent="-457200"/>
            <a:r>
              <a:rPr lang="en-US" dirty="0" smtClean="0">
                <a:latin typeface="Arial" pitchFamily="34" charset="0"/>
                <a:cs typeface="Arial" pitchFamily="34" charset="0"/>
              </a:rPr>
              <a:t>Inflammation and infection of </a:t>
            </a:r>
            <a:r>
              <a:rPr lang="en-US" dirty="0">
                <a:latin typeface="Arial" pitchFamily="34" charset="0"/>
                <a:cs typeface="Arial" pitchFamily="34" charset="0"/>
              </a:rPr>
              <a:t>the </a:t>
            </a:r>
            <a:r>
              <a:rPr lang="en-US" b="1" dirty="0" smtClean="0">
                <a:latin typeface="Arial" pitchFamily="34" charset="0"/>
                <a:cs typeface="Arial" pitchFamily="34" charset="0"/>
              </a:rPr>
              <a:t>cornea</a:t>
            </a:r>
          </a:p>
          <a:p>
            <a:pPr marL="457200" lvl="1" indent="-457200"/>
            <a:r>
              <a:rPr lang="en-US" dirty="0" smtClean="0">
                <a:latin typeface="Arial" pitchFamily="34" charset="0"/>
                <a:cs typeface="Arial" pitchFamily="34" charset="0"/>
              </a:rPr>
              <a:t>Can completely destroy cornea and </a:t>
            </a:r>
            <a:r>
              <a:rPr lang="en-US" dirty="0">
                <a:latin typeface="Arial" pitchFamily="34" charset="0"/>
                <a:cs typeface="Arial" pitchFamily="34" charset="0"/>
              </a:rPr>
              <a:t>cause blindness</a:t>
            </a:r>
          </a:p>
        </p:txBody>
      </p:sp>
      <p:pic>
        <p:nvPicPr>
          <p:cNvPr id="36866" name="Picture 2" descr="http://www.medicalook.com/diseases_images/Kerati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014662"/>
            <a:ext cx="5715000" cy="37576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txBox="1">
            <a:spLocks noChangeArrowheads="1"/>
          </p:cNvSpPr>
          <p:nvPr/>
        </p:nvSpPr>
        <p:spPr bwMode="auto">
          <a:xfrm>
            <a:off x="76201" y="2286000"/>
            <a:ext cx="3200400" cy="402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457200"/>
            <a:r>
              <a:rPr lang="en-US" dirty="0" smtClean="0">
                <a:latin typeface="Arial" pitchFamily="34" charset="0"/>
                <a:cs typeface="Arial" pitchFamily="34" charset="0"/>
              </a:rPr>
              <a:t>HSV, Bacteria (U.S.)</a:t>
            </a:r>
          </a:p>
          <a:p>
            <a:pPr marL="457200" lvl="1" indent="-457200"/>
            <a:r>
              <a:rPr lang="en-US" i="1" dirty="0" err="1" smtClean="0">
                <a:latin typeface="Arial" pitchFamily="34" charset="0"/>
                <a:cs typeface="Arial" pitchFamily="34" charset="0"/>
              </a:rPr>
              <a:t>Fusarium</a:t>
            </a:r>
            <a:r>
              <a:rPr lang="en-US" dirty="0" smtClean="0">
                <a:latin typeface="Arial" pitchFamily="34" charset="0"/>
                <a:cs typeface="Arial" pitchFamily="34" charset="0"/>
              </a:rPr>
              <a:t> and </a:t>
            </a:r>
            <a:r>
              <a:rPr lang="en-US" i="1" dirty="0" err="1" smtClean="0">
                <a:latin typeface="Arial" pitchFamily="34" charset="0"/>
                <a:cs typeface="Arial" pitchFamily="34" charset="0"/>
              </a:rPr>
              <a:t>Aspergillus</a:t>
            </a:r>
            <a:r>
              <a:rPr lang="en-US" dirty="0" smtClean="0">
                <a:latin typeface="Arial" pitchFamily="34" charset="0"/>
                <a:cs typeface="Arial" pitchFamily="34" charset="0"/>
              </a:rPr>
              <a:t> (Africa and Asia)</a:t>
            </a:r>
          </a:p>
          <a:p>
            <a:pPr marL="457200" lvl="1" indent="-457200"/>
            <a:r>
              <a:rPr lang="en-US" i="1" dirty="0" err="1" smtClean="0">
                <a:latin typeface="Arial" pitchFamily="34" charset="0"/>
                <a:cs typeface="Arial" pitchFamily="34" charset="0"/>
              </a:rPr>
              <a:t>Acanthamoeba</a:t>
            </a:r>
            <a:r>
              <a:rPr lang="en-US" i="1" dirty="0" smtClean="0">
                <a:latin typeface="Arial" pitchFamily="34" charset="0"/>
                <a:cs typeface="Arial" pitchFamily="34" charset="0"/>
              </a:rPr>
              <a:t>, </a:t>
            </a:r>
            <a:r>
              <a:rPr lang="en-US" i="1" dirty="0" err="1" smtClean="0">
                <a:latin typeface="Arial" pitchFamily="34" charset="0"/>
                <a:cs typeface="Arial" pitchFamily="34" charset="0"/>
              </a:rPr>
              <a:t>Naeglaria</a:t>
            </a:r>
            <a:r>
              <a:rPr lang="en-US" i="1" dirty="0" smtClean="0">
                <a:latin typeface="Arial" pitchFamily="34" charset="0"/>
                <a:cs typeface="Arial" pitchFamily="34" charset="0"/>
              </a:rPr>
              <a:t> </a:t>
            </a:r>
            <a:r>
              <a:rPr lang="en-US" dirty="0" smtClean="0">
                <a:latin typeface="Arial" pitchFamily="34" charset="0"/>
                <a:cs typeface="Arial" pitchFamily="34" charset="0"/>
              </a:rPr>
              <a:t>(esp. with contact lenses)</a:t>
            </a:r>
            <a:endParaRPr lang="en-US" dirty="0">
              <a:latin typeface="Arial" pitchFamily="34" charset="0"/>
              <a:cs typeface="Arial" pitchFamily="34" charset="0"/>
            </a:endParaRPr>
          </a:p>
        </p:txBody>
      </p:sp>
    </p:spTree>
    <p:extLst>
      <p:ext uri="{BB962C8B-B14F-4D97-AF65-F5344CB8AC3E}">
        <p14:creationId xmlns:p14="http://schemas.microsoft.com/office/powerpoint/2010/main" val="468764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title"/>
          </p:nvPr>
        </p:nvSpPr>
        <p:spPr>
          <a:xfrm>
            <a:off x="141288" y="87313"/>
            <a:ext cx="8683625" cy="760412"/>
          </a:xfrm>
        </p:spPr>
        <p:txBody>
          <a:bodyPr lIns="91440" tIns="45720" rIns="91440" bIns="45720" anchor="ctr"/>
          <a:lstStyle/>
          <a:p>
            <a:r>
              <a:rPr lang="en-US" b="1" dirty="0" smtClean="0">
                <a:latin typeface="Arial" pitchFamily="34" charset="0"/>
                <a:cs typeface="Arial" pitchFamily="34" charset="0"/>
              </a:rPr>
              <a:t>Agents of keratitis</a:t>
            </a:r>
            <a:endParaRPr lang="en-US" b="1" dirty="0">
              <a:latin typeface="Arial" pitchFamily="34" charset="0"/>
              <a:cs typeface="Arial" pitchFamily="34" charset="0"/>
            </a:endParaRPr>
          </a:p>
        </p:txBody>
      </p:sp>
      <p:sp>
        <p:nvSpPr>
          <p:cNvPr id="92163" name="Rectangle 5"/>
          <p:cNvSpPr>
            <a:spLocks noGrp="1" noChangeArrowheads="1"/>
          </p:cNvSpPr>
          <p:nvPr>
            <p:ph type="body" idx="1"/>
          </p:nvPr>
        </p:nvSpPr>
        <p:spPr>
          <a:xfrm>
            <a:off x="127000" y="987425"/>
            <a:ext cx="8683625" cy="5641975"/>
          </a:xfrm>
        </p:spPr>
        <p:txBody>
          <a:bodyPr lIns="91440" tIns="45720" rIns="91440" bIns="45720"/>
          <a:lstStyle/>
          <a:p>
            <a:r>
              <a:rPr lang="en-US" b="1" dirty="0">
                <a:latin typeface="Arial" pitchFamily="34" charset="0"/>
                <a:cs typeface="Arial" pitchFamily="34" charset="0"/>
              </a:rPr>
              <a:t>Herpetic keratitis</a:t>
            </a:r>
          </a:p>
          <a:p>
            <a:pPr lvl="1"/>
            <a:r>
              <a:rPr lang="en-US" dirty="0">
                <a:latin typeface="Arial" pitchFamily="34" charset="0"/>
                <a:cs typeface="Arial" pitchFamily="34" charset="0"/>
              </a:rPr>
              <a:t>Caused by herpes simplex virus 1 (HSV-1</a:t>
            </a:r>
            <a:r>
              <a:rPr lang="en-US" dirty="0" smtClean="0">
                <a:latin typeface="Arial" pitchFamily="34" charset="0"/>
                <a:cs typeface="Arial" pitchFamily="34" charset="0"/>
              </a:rPr>
              <a:t>) or HSV-2.</a:t>
            </a:r>
            <a:endParaRPr lang="en-US" dirty="0">
              <a:latin typeface="Arial" pitchFamily="34" charset="0"/>
              <a:cs typeface="Arial" pitchFamily="34" charset="0"/>
            </a:endParaRPr>
          </a:p>
          <a:p>
            <a:pPr lvl="1"/>
            <a:r>
              <a:rPr lang="en-US" dirty="0">
                <a:latin typeface="Arial" pitchFamily="34" charset="0"/>
                <a:cs typeface="Arial" pitchFamily="34" charset="0"/>
              </a:rPr>
              <a:t>Chronic remitting HSV-1 or </a:t>
            </a:r>
            <a:r>
              <a:rPr lang="en-US" dirty="0" smtClean="0">
                <a:latin typeface="Arial" pitchFamily="34" charset="0"/>
                <a:cs typeface="Arial" pitchFamily="34" charset="0"/>
              </a:rPr>
              <a:t>HSV-2, unusual sexual activity are risk factors</a:t>
            </a:r>
            <a:endParaRPr lang="en-US" dirty="0">
              <a:latin typeface="Arial" pitchFamily="34" charset="0"/>
              <a:cs typeface="Arial" pitchFamily="34" charset="0"/>
            </a:endParaRPr>
          </a:p>
          <a:p>
            <a:pPr lvl="1"/>
            <a:r>
              <a:rPr lang="en-US" dirty="0">
                <a:latin typeface="Arial" pitchFamily="34" charset="0"/>
                <a:cs typeface="Arial" pitchFamily="34" charset="0"/>
              </a:rPr>
              <a:t>Treated with </a:t>
            </a:r>
            <a:r>
              <a:rPr lang="en-US" dirty="0" err="1" smtClean="0">
                <a:latin typeface="Arial" pitchFamily="34" charset="0"/>
                <a:cs typeface="Arial" pitchFamily="34" charset="0"/>
              </a:rPr>
              <a:t>trifluridine</a:t>
            </a:r>
            <a:r>
              <a:rPr lang="en-US" dirty="0" smtClean="0">
                <a:latin typeface="Arial" pitchFamily="34" charset="0"/>
                <a:cs typeface="Arial" pitchFamily="34" charset="0"/>
              </a:rPr>
              <a:t>, acyclovir</a:t>
            </a:r>
          </a:p>
          <a:p>
            <a:pPr lvl="1"/>
            <a:endParaRPr lang="en-US" dirty="0" smtClean="0">
              <a:latin typeface="Arial" pitchFamily="34" charset="0"/>
              <a:cs typeface="Arial" pitchFamily="34" charset="0"/>
            </a:endParaRPr>
          </a:p>
          <a:p>
            <a:r>
              <a:rPr lang="en-US" b="1" i="1" dirty="0" err="1">
                <a:latin typeface="Arial" pitchFamily="34" charset="0"/>
                <a:cs typeface="Arial" pitchFamily="34" charset="0"/>
              </a:rPr>
              <a:t>Acanthamoeba</a:t>
            </a:r>
            <a:r>
              <a:rPr lang="en-US" b="1" dirty="0">
                <a:latin typeface="Arial" pitchFamily="34" charset="0"/>
                <a:cs typeface="Arial" pitchFamily="34" charset="0"/>
              </a:rPr>
              <a:t> keratitis</a:t>
            </a:r>
          </a:p>
          <a:p>
            <a:pPr lvl="1"/>
            <a:r>
              <a:rPr lang="en-US" dirty="0">
                <a:latin typeface="Arial" pitchFamily="34" charset="0"/>
                <a:cs typeface="Arial" pitchFamily="34" charset="0"/>
              </a:rPr>
              <a:t>Transmitted via water</a:t>
            </a:r>
          </a:p>
          <a:p>
            <a:pPr lvl="1"/>
            <a:r>
              <a:rPr lang="en-US" dirty="0">
                <a:latin typeface="Arial" pitchFamily="34" charset="0"/>
                <a:cs typeface="Arial" pitchFamily="34" charset="0"/>
              </a:rPr>
              <a:t>Associated with unsanitary contact </a:t>
            </a:r>
            <a:r>
              <a:rPr lang="en-US" dirty="0" smtClean="0">
                <a:latin typeface="Arial" pitchFamily="34" charset="0"/>
                <a:cs typeface="Arial" pitchFamily="34" charset="0"/>
              </a:rPr>
              <a:t>lenses</a:t>
            </a:r>
          </a:p>
          <a:p>
            <a:pPr lvl="1"/>
            <a:r>
              <a:rPr lang="en-US" dirty="0" smtClean="0">
                <a:latin typeface="Arial" pitchFamily="34" charset="0"/>
                <a:cs typeface="Arial" pitchFamily="34" charset="0"/>
              </a:rPr>
              <a:t>Treatment usually not successful</a:t>
            </a:r>
            <a:endParaRPr lang="en-US" dirty="0">
              <a:latin typeface="Arial" pitchFamily="34" charset="0"/>
              <a:cs typeface="Arial" pitchFamily="34" charset="0"/>
            </a:endParaRPr>
          </a:p>
          <a:p>
            <a:pPr lvl="1"/>
            <a:endParaRPr lang="en-US" dirty="0">
              <a:latin typeface="Arial" pitchFamily="34" charset="0"/>
              <a:cs typeface="Arial" pitchFamily="34" charset="0"/>
            </a:endParaRPr>
          </a:p>
        </p:txBody>
      </p:sp>
    </p:spTree>
    <p:extLst>
      <p:ext uri="{BB962C8B-B14F-4D97-AF65-F5344CB8AC3E}">
        <p14:creationId xmlns:p14="http://schemas.microsoft.com/office/powerpoint/2010/main" val="3100111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533400"/>
          </a:xfrm>
        </p:spPr>
        <p:txBody>
          <a:bodyPr/>
          <a:lstStyle/>
          <a:p>
            <a:r>
              <a:rPr lang="en-US" sz="4000" b="1" dirty="0" smtClean="0">
                <a:latin typeface="Arial" pitchFamily="34" charset="0"/>
                <a:cs typeface="Arial" pitchFamily="34" charset="0"/>
              </a:rPr>
              <a:t>River Blindness (</a:t>
            </a:r>
            <a:r>
              <a:rPr lang="en-US" sz="4000" b="1" dirty="0" err="1" smtClean="0">
                <a:latin typeface="Arial" pitchFamily="34" charset="0"/>
                <a:cs typeface="Arial" pitchFamily="34" charset="0"/>
              </a:rPr>
              <a:t>onchocerciasis</a:t>
            </a:r>
            <a:r>
              <a:rPr lang="en-US" sz="4000" b="1" dirty="0" smtClean="0">
                <a:latin typeface="Arial" pitchFamily="34" charset="0"/>
                <a:cs typeface="Arial" pitchFamily="34" charset="0"/>
              </a:rPr>
              <a:t>)</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228600" y="1143000"/>
            <a:ext cx="8610600" cy="2819400"/>
          </a:xfrm>
        </p:spPr>
        <p:txBody>
          <a:bodyPr/>
          <a:lstStyle/>
          <a:p>
            <a:r>
              <a:rPr lang="en-US" sz="2000" dirty="0" smtClean="0">
                <a:latin typeface="Arial" pitchFamily="34" charset="0"/>
                <a:cs typeface="Arial" pitchFamily="34" charset="0"/>
              </a:rPr>
              <a:t>Endemic in Latin America, Africa, tropical Asia, Middle East</a:t>
            </a:r>
          </a:p>
          <a:p>
            <a:r>
              <a:rPr lang="en-US" sz="2000" dirty="0" smtClean="0">
                <a:latin typeface="Arial" pitchFamily="34" charset="0"/>
                <a:cs typeface="Arial" pitchFamily="34" charset="0"/>
              </a:rPr>
              <a:t>Caused by the roundworm nematode </a:t>
            </a:r>
            <a:r>
              <a:rPr lang="en-US" sz="2000" i="1" dirty="0" err="1" smtClean="0">
                <a:latin typeface="Arial" pitchFamily="34" charset="0"/>
                <a:cs typeface="Arial" pitchFamily="34" charset="0"/>
              </a:rPr>
              <a:t>Onchocerca</a:t>
            </a:r>
            <a:r>
              <a:rPr lang="en-US" sz="2000" i="1" dirty="0" smtClean="0">
                <a:latin typeface="Arial" pitchFamily="34" charset="0"/>
                <a:cs typeface="Arial" pitchFamily="34" charset="0"/>
              </a:rPr>
              <a:t> volvulus</a:t>
            </a:r>
            <a:r>
              <a:rPr lang="en-US" sz="2000" dirty="0" smtClean="0">
                <a:latin typeface="Arial" pitchFamily="34" charset="0"/>
                <a:cs typeface="Arial" pitchFamily="34" charset="0"/>
              </a:rPr>
              <a:t> (possibly the </a:t>
            </a:r>
            <a:r>
              <a:rPr lang="en-US" sz="2000" i="1" dirty="0" err="1">
                <a:latin typeface="Arial" pitchFamily="34" charset="0"/>
                <a:cs typeface="Arial" pitchFamily="34" charset="0"/>
              </a:rPr>
              <a:t>W</a:t>
            </a:r>
            <a:r>
              <a:rPr lang="en-US" sz="2000" i="1" dirty="0" err="1" smtClean="0">
                <a:latin typeface="Arial" pitchFamily="34" charset="0"/>
                <a:cs typeface="Arial" pitchFamily="34" charset="0"/>
              </a:rPr>
              <a:t>olbachia</a:t>
            </a:r>
            <a:r>
              <a:rPr lang="en-US" sz="2000" i="1" dirty="0" smtClean="0">
                <a:latin typeface="Arial" pitchFamily="34" charset="0"/>
                <a:cs typeface="Arial" pitchFamily="34" charset="0"/>
              </a:rPr>
              <a:t> sp.</a:t>
            </a:r>
            <a:r>
              <a:rPr lang="en-US" sz="2000" dirty="0" smtClean="0">
                <a:latin typeface="Arial" pitchFamily="34" charset="0"/>
                <a:cs typeface="Arial" pitchFamily="34" charset="0"/>
              </a:rPr>
              <a:t> bacteria living within them)</a:t>
            </a:r>
          </a:p>
          <a:p>
            <a:r>
              <a:rPr lang="en-US" sz="2000" dirty="0" smtClean="0">
                <a:latin typeface="Arial" pitchFamily="34" charset="0"/>
                <a:cs typeface="Arial" pitchFamily="34" charset="0"/>
              </a:rPr>
              <a:t>The nematodes are transmitted by black flies (</a:t>
            </a:r>
            <a:r>
              <a:rPr lang="en-US" sz="2000" i="1" dirty="0" err="1" smtClean="0">
                <a:latin typeface="Arial" pitchFamily="34" charset="0"/>
                <a:cs typeface="Arial" pitchFamily="34" charset="0"/>
              </a:rPr>
              <a:t>Simulium</a:t>
            </a:r>
            <a:r>
              <a:rPr lang="en-US" sz="2000" dirty="0" smtClean="0">
                <a:latin typeface="Arial" pitchFamily="34" charset="0"/>
                <a:cs typeface="Arial" pitchFamily="34" charset="0"/>
              </a:rPr>
              <a:t> sp</a:t>
            </a:r>
            <a:r>
              <a:rPr lang="en-US" sz="2000" smtClean="0">
                <a:latin typeface="Arial" pitchFamily="34" charset="0"/>
                <a:cs typeface="Arial" pitchFamily="34" charset="0"/>
              </a:rPr>
              <a:t>.); the </a:t>
            </a:r>
            <a:r>
              <a:rPr lang="en-US" sz="2000" dirty="0" smtClean="0">
                <a:latin typeface="Arial" pitchFamily="34" charset="0"/>
                <a:cs typeface="Arial" pitchFamily="34" charset="0"/>
              </a:rPr>
              <a:t>larvae migrate everywhere but persist at immunologically privileged sites like eyes</a:t>
            </a:r>
          </a:p>
          <a:p>
            <a:r>
              <a:rPr lang="en-US" sz="2000" dirty="0" smtClean="0">
                <a:latin typeface="Arial" pitchFamily="34" charset="0"/>
                <a:cs typeface="Arial" pitchFamily="34" charset="0"/>
              </a:rPr>
              <a:t>Microfilariae can be seen with eye exam (primary diagnosis)</a:t>
            </a:r>
          </a:p>
          <a:p>
            <a:r>
              <a:rPr lang="en-US" sz="2000" dirty="0" smtClean="0">
                <a:latin typeface="Arial" pitchFamily="34" charset="0"/>
                <a:cs typeface="Arial" pitchFamily="34" charset="0"/>
              </a:rPr>
              <a:t>Prevented by insect repellent; treated with </a:t>
            </a:r>
            <a:r>
              <a:rPr lang="en-US" sz="2000" dirty="0" err="1" smtClean="0">
                <a:latin typeface="Arial" pitchFamily="34" charset="0"/>
                <a:cs typeface="Arial" pitchFamily="34" charset="0"/>
              </a:rPr>
              <a:t>ivermectin</a:t>
            </a:r>
            <a:r>
              <a:rPr lang="en-US" sz="2000" dirty="0" smtClean="0">
                <a:latin typeface="Arial" pitchFamily="34" charset="0"/>
                <a:cs typeface="Arial" pitchFamily="34" charset="0"/>
              </a:rPr>
              <a:t>, doxycycline</a:t>
            </a:r>
            <a:endParaRPr lang="en-US" sz="2000" dirty="0">
              <a:latin typeface="Arial" pitchFamily="34" charset="0"/>
              <a:cs typeface="Arial" pitchFamily="34" charset="0"/>
            </a:endParaRPr>
          </a:p>
        </p:txBody>
      </p:sp>
      <p:pic>
        <p:nvPicPr>
          <p:cNvPr id="8194" name="Picture 2" descr="http://www.thepanamanews.com/pn/v_17/issue_07/images/River_blind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286" y="4267200"/>
            <a:ext cx="3651914" cy="23526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kirstyne.files.wordpress.com/2007/10/ey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229100"/>
            <a:ext cx="4800598"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769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152400"/>
            <a:ext cx="8305800" cy="584775"/>
          </a:xfrm>
        </p:spPr>
        <p:txBody>
          <a:bodyPr/>
          <a:lstStyle/>
          <a:p>
            <a:r>
              <a:rPr lang="en-US" b="1" dirty="0" smtClean="0">
                <a:latin typeface="Arial" charset="0"/>
                <a:cs typeface="Arial" charset="0"/>
              </a:rPr>
              <a:t>Interstitial Defenses of the CNS</a:t>
            </a:r>
          </a:p>
        </p:txBody>
      </p:sp>
      <p:sp>
        <p:nvSpPr>
          <p:cNvPr id="3" name="Content Placeholder 2"/>
          <p:cNvSpPr>
            <a:spLocks noGrp="1"/>
          </p:cNvSpPr>
          <p:nvPr>
            <p:ph idx="1"/>
          </p:nvPr>
        </p:nvSpPr>
        <p:spPr>
          <a:xfrm>
            <a:off x="76200" y="685800"/>
            <a:ext cx="8915400" cy="2895600"/>
          </a:xfrm>
        </p:spPr>
        <p:txBody>
          <a:bodyPr/>
          <a:lstStyle/>
          <a:p>
            <a:pPr marL="342900" lvl="1" indent="-342900">
              <a:buFont typeface="Arial" pitchFamily="34" charset="0"/>
              <a:buChar char="•"/>
            </a:pPr>
            <a:r>
              <a:rPr lang="en-US" sz="2400" dirty="0" smtClean="0">
                <a:latin typeface="Arial" pitchFamily="34" charset="0"/>
                <a:cs typeface="Arial" pitchFamily="34" charset="0"/>
              </a:rPr>
              <a:t>Perivascular regions</a:t>
            </a:r>
          </a:p>
          <a:p>
            <a:pPr marL="742950" lvl="2" indent="-400050">
              <a:buFont typeface="Arial" pitchFamily="34" charset="0"/>
              <a:buChar char="•"/>
            </a:pPr>
            <a:r>
              <a:rPr lang="en-US" sz="2000" u="sng" dirty="0" smtClean="0">
                <a:latin typeface="Arial" pitchFamily="34" charset="0"/>
                <a:cs typeface="Arial" pitchFamily="34" charset="0"/>
              </a:rPr>
              <a:t>Astrocytes</a:t>
            </a:r>
            <a:r>
              <a:rPr lang="en-US" sz="2000" dirty="0" smtClean="0">
                <a:latin typeface="Arial" pitchFamily="34" charset="0"/>
                <a:cs typeface="Arial" pitchFamily="34" charset="0"/>
              </a:rPr>
              <a:t> </a:t>
            </a:r>
            <a:r>
              <a:rPr lang="en-US" sz="2000" dirty="0">
                <a:latin typeface="Arial" pitchFamily="34" charset="0"/>
                <a:cs typeface="Arial" pitchFamily="34" charset="0"/>
              </a:rPr>
              <a:t>sheath and completely surround </a:t>
            </a:r>
            <a:r>
              <a:rPr lang="en-US" sz="2000" b="1" dirty="0">
                <a:latin typeface="Arial" pitchFamily="34" charset="0"/>
                <a:cs typeface="Arial" pitchFamily="34" charset="0"/>
              </a:rPr>
              <a:t>blood vessels</a:t>
            </a:r>
          </a:p>
          <a:p>
            <a:pPr marL="742950" lvl="2" indent="-400050">
              <a:buFont typeface="Arial" pitchFamily="34" charset="0"/>
              <a:buChar char="•"/>
            </a:pPr>
            <a:r>
              <a:rPr lang="en-US" sz="2000" u="sng" dirty="0">
                <a:latin typeface="Arial" pitchFamily="34" charset="0"/>
                <a:cs typeface="Arial" pitchFamily="34" charset="0"/>
              </a:rPr>
              <a:t>Perivascular macrophages</a:t>
            </a:r>
            <a:r>
              <a:rPr lang="en-US" sz="2000" dirty="0">
                <a:latin typeface="Arial" pitchFamily="34" charset="0"/>
                <a:cs typeface="Arial" pitchFamily="34" charset="0"/>
              </a:rPr>
              <a:t> reside near vessels and astrocytes and protect neurons from </a:t>
            </a:r>
            <a:r>
              <a:rPr lang="en-US" sz="2000" dirty="0" smtClean="0">
                <a:latin typeface="Arial" pitchFamily="34" charset="0"/>
                <a:cs typeface="Arial" pitchFamily="34" charset="0"/>
              </a:rPr>
              <a:t>pathogens coming from blood</a:t>
            </a:r>
            <a:endParaRPr lang="en-US" sz="2000" dirty="0">
              <a:latin typeface="Arial" pitchFamily="34" charset="0"/>
              <a:cs typeface="Arial" pitchFamily="34" charset="0"/>
            </a:endParaRPr>
          </a:p>
          <a:p>
            <a:r>
              <a:rPr lang="en-US" sz="2400" dirty="0" err="1" smtClean="0">
                <a:latin typeface="Arial" pitchFamily="34" charset="0"/>
                <a:cs typeface="Arial" pitchFamily="34" charset="0"/>
              </a:rPr>
              <a:t>Perineuronal</a:t>
            </a:r>
            <a:r>
              <a:rPr lang="en-US" sz="2400" dirty="0" smtClean="0">
                <a:latin typeface="Arial" pitchFamily="34" charset="0"/>
                <a:cs typeface="Arial" pitchFamily="34" charset="0"/>
              </a:rPr>
              <a:t> regions</a:t>
            </a:r>
          </a:p>
          <a:p>
            <a:pPr lvl="1" indent="-400050">
              <a:buFont typeface="Arial" panose="020B0604020202020204" pitchFamily="34" charset="0"/>
              <a:buChar char="•"/>
            </a:pPr>
            <a:r>
              <a:rPr lang="en-US" sz="2000" u="sng" dirty="0" smtClean="0">
                <a:latin typeface="Arial" pitchFamily="34" charset="0"/>
                <a:cs typeface="Arial" pitchFamily="34" charset="0"/>
              </a:rPr>
              <a:t>Oligodendrocytes</a:t>
            </a:r>
            <a:r>
              <a:rPr lang="en-US" sz="2000" dirty="0" smtClean="0">
                <a:latin typeface="Arial" pitchFamily="34" charset="0"/>
                <a:cs typeface="Arial" pitchFamily="34" charset="0"/>
              </a:rPr>
              <a:t> sheath and completely surround </a:t>
            </a:r>
            <a:r>
              <a:rPr lang="en-US" sz="2000" b="1" dirty="0" smtClean="0">
                <a:latin typeface="Arial" pitchFamily="34" charset="0"/>
                <a:cs typeface="Arial" pitchFamily="34" charset="0"/>
              </a:rPr>
              <a:t>neurons</a:t>
            </a:r>
          </a:p>
          <a:p>
            <a:pPr marL="742950" lvl="2" indent="-400050">
              <a:buFont typeface="Arial" pitchFamily="34" charset="0"/>
              <a:buChar char="•"/>
            </a:pPr>
            <a:r>
              <a:rPr lang="en-US" sz="2000" u="sng" dirty="0" smtClean="0">
                <a:latin typeface="Arial" pitchFamily="34" charset="0"/>
                <a:cs typeface="Arial" pitchFamily="34" charset="0"/>
              </a:rPr>
              <a:t>Microglia</a:t>
            </a:r>
            <a:r>
              <a:rPr lang="en-US" sz="2000" dirty="0" smtClean="0">
                <a:latin typeface="Arial" pitchFamily="34" charset="0"/>
                <a:cs typeface="Arial" pitchFamily="34" charset="0"/>
              </a:rPr>
              <a:t> reside near neurons and oligodendrocytes and protect neurons from pathogens in the brain</a:t>
            </a:r>
            <a:endParaRPr lang="en-US" sz="2000" dirty="0">
              <a:latin typeface="Arial" pitchFamily="34" charset="0"/>
              <a:cs typeface="Arial" pitchFamily="34" charset="0"/>
            </a:endParaRPr>
          </a:p>
        </p:txBody>
      </p:sp>
      <p:pic>
        <p:nvPicPr>
          <p:cNvPr id="5122" name="Picture 2" descr="http://www.immunopaedia.org.za/typo3temp/pics/c0a43ecefa.jpg"/>
          <p:cNvPicPr>
            <a:picLocks noChangeAspect="1" noChangeArrowheads="1"/>
          </p:cNvPicPr>
          <p:nvPr/>
        </p:nvPicPr>
        <p:blipFill rotWithShape="1">
          <a:blip r:embed="rId2">
            <a:extLst>
              <a:ext uri="{28A0092B-C50C-407E-A947-70E740481C1C}">
                <a14:useLocalDpi xmlns:a14="http://schemas.microsoft.com/office/drawing/2010/main" val="0"/>
              </a:ext>
            </a:extLst>
          </a:blip>
          <a:srcRect l="1866" t="5004" r="1574" b="19994"/>
          <a:stretch/>
        </p:blipFill>
        <p:spPr bwMode="auto">
          <a:xfrm>
            <a:off x="3769360" y="3581400"/>
            <a:ext cx="5374640" cy="31546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faculty.southwest.tn.edu/rburkett/_derived/A&amp;P1_nervous_syst_organization.htm_txt_AP1_N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17926"/>
            <a:ext cx="3678766" cy="275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33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152400"/>
            <a:ext cx="8305800" cy="584775"/>
          </a:xfrm>
        </p:spPr>
        <p:txBody>
          <a:bodyPr/>
          <a:lstStyle/>
          <a:p>
            <a:r>
              <a:rPr lang="en-US" b="1" dirty="0" smtClean="0">
                <a:latin typeface="Arial" charset="0"/>
                <a:cs typeface="Arial" charset="0"/>
              </a:rPr>
              <a:t>Poor Immune Defenses of the CNS</a:t>
            </a:r>
          </a:p>
        </p:txBody>
      </p:sp>
      <p:sp>
        <p:nvSpPr>
          <p:cNvPr id="3" name="Content Placeholder 2"/>
          <p:cNvSpPr>
            <a:spLocks noGrp="1"/>
          </p:cNvSpPr>
          <p:nvPr>
            <p:ph idx="1"/>
          </p:nvPr>
        </p:nvSpPr>
        <p:spPr>
          <a:xfrm>
            <a:off x="76200" y="1143000"/>
            <a:ext cx="8915400" cy="5257800"/>
          </a:xfrm>
        </p:spPr>
        <p:txBody>
          <a:bodyPr/>
          <a:lstStyle/>
          <a:p>
            <a:r>
              <a:rPr lang="en-US" sz="2400" dirty="0" smtClean="0">
                <a:latin typeface="Arial" pitchFamily="34" charset="0"/>
                <a:cs typeface="Arial" pitchFamily="34" charset="0"/>
              </a:rPr>
              <a:t>Brain is considered “immunologically privileged” – free of constant surveillance by the immune system</a:t>
            </a:r>
          </a:p>
          <a:p>
            <a:r>
              <a:rPr lang="en-US" sz="2400" dirty="0">
                <a:latin typeface="Arial" pitchFamily="34" charset="0"/>
                <a:cs typeface="Arial" pitchFamily="34" charset="0"/>
              </a:rPr>
              <a:t>S</a:t>
            </a:r>
            <a:r>
              <a:rPr lang="en-US" sz="2400" dirty="0" smtClean="0">
                <a:latin typeface="Arial" pitchFamily="34" charset="0"/>
                <a:cs typeface="Arial" pitchFamily="34" charset="0"/>
              </a:rPr>
              <a:t>cant lymphatic capillaries in brain; no adaptive immune cells</a:t>
            </a:r>
          </a:p>
          <a:p>
            <a:pPr marL="342900" lvl="1" indent="-342900">
              <a:buFont typeface="Arial" pitchFamily="34" charset="0"/>
              <a:buChar char="•"/>
            </a:pPr>
            <a:r>
              <a:rPr lang="en-US" sz="2400" dirty="0" smtClean="0">
                <a:latin typeface="Arial" pitchFamily="34" charset="0"/>
                <a:cs typeface="Arial" pitchFamily="34" charset="0"/>
              </a:rPr>
              <a:t>MHC poorly expressed, and complement is sparsely found</a:t>
            </a:r>
            <a:endParaRPr lang="en-US" sz="2400" dirty="0">
              <a:latin typeface="Arial" pitchFamily="34" charset="0"/>
              <a:cs typeface="Arial" pitchFamily="34" charset="0"/>
            </a:endParaRPr>
          </a:p>
          <a:p>
            <a:pPr marL="342900" lvl="1" indent="-342900">
              <a:buFont typeface="Arial" pitchFamily="34" charset="0"/>
              <a:buChar char="•"/>
            </a:pPr>
            <a:r>
              <a:rPr lang="en-US" sz="2400" dirty="0" smtClean="0">
                <a:latin typeface="Arial" pitchFamily="34" charset="0"/>
                <a:cs typeface="Arial" pitchFamily="34" charset="0"/>
              </a:rPr>
              <a:t>Microglial phagocytic activity is greatly reduced, compared to activity of other macrophages</a:t>
            </a:r>
            <a:endParaRPr lang="en-US" sz="2400" dirty="0">
              <a:latin typeface="Arial" pitchFamily="34" charset="0"/>
              <a:cs typeface="Arial" pitchFamily="34" charset="0"/>
            </a:endParaRPr>
          </a:p>
          <a:p>
            <a:pPr marL="342900" lvl="1" indent="-342900">
              <a:buFont typeface="Arial" pitchFamily="34" charset="0"/>
              <a:buChar char="•"/>
            </a:pPr>
            <a:r>
              <a:rPr lang="en-US" sz="2400" dirty="0" smtClean="0">
                <a:latin typeface="Arial" pitchFamily="34" charset="0"/>
                <a:cs typeface="Arial" pitchFamily="34" charset="0"/>
              </a:rPr>
              <a:t>Diapedesis of systemic monocytes does occur under chronic inflammatory conditions; risk of </a:t>
            </a:r>
            <a:r>
              <a:rPr lang="en-US" sz="2400" dirty="0" err="1" smtClean="0">
                <a:latin typeface="Arial" pitchFamily="34" charset="0"/>
                <a:cs typeface="Arial" pitchFamily="34" charset="0"/>
              </a:rPr>
              <a:t>sequalae</a:t>
            </a:r>
            <a:r>
              <a:rPr lang="en-US" sz="2400" dirty="0" smtClean="0">
                <a:latin typeface="Arial" pitchFamily="34" charset="0"/>
                <a:cs typeface="Arial" pitchFamily="34" charset="0"/>
              </a:rPr>
              <a:t> greatly increases</a:t>
            </a:r>
          </a:p>
          <a:p>
            <a:pPr marL="342900" lvl="1" indent="-342900">
              <a:buFont typeface="Arial" pitchFamily="34" charset="0"/>
              <a:buChar char="•"/>
            </a:pPr>
            <a:r>
              <a:rPr lang="en-US" sz="2400" dirty="0" smtClean="0">
                <a:latin typeface="Arial" pitchFamily="34" charset="0"/>
                <a:cs typeface="Arial" pitchFamily="34" charset="0"/>
              </a:rPr>
              <a:t>Why?</a:t>
            </a:r>
          </a:p>
          <a:p>
            <a:pPr marL="742950" lvl="2" indent="-342900">
              <a:buFont typeface="Arial" pitchFamily="34" charset="0"/>
              <a:buChar char="•"/>
            </a:pPr>
            <a:r>
              <a:rPr lang="en-US" sz="2000" dirty="0" smtClean="0">
                <a:latin typeface="Arial" pitchFamily="34" charset="0"/>
                <a:cs typeface="Arial" pitchFamily="34" charset="0"/>
              </a:rPr>
              <a:t>An immune response that destroys neurons may permanently destroy neural function</a:t>
            </a:r>
          </a:p>
          <a:p>
            <a:pPr marL="742950" lvl="2" indent="-342900">
              <a:buFont typeface="Arial" pitchFamily="34" charset="0"/>
              <a:buChar char="•"/>
            </a:pPr>
            <a:r>
              <a:rPr lang="en-US" sz="2000" dirty="0" smtClean="0">
                <a:latin typeface="Arial" pitchFamily="34" charset="0"/>
                <a:cs typeface="Arial" pitchFamily="34" charset="0"/>
              </a:rPr>
              <a:t>Cytokine release could greatly hinder neural function</a:t>
            </a:r>
          </a:p>
          <a:p>
            <a:pPr marL="342900" lvl="2" indent="-342900">
              <a:buFont typeface="Arial" pitchFamily="34" charset="0"/>
              <a:buChar char="•"/>
            </a:pPr>
            <a:r>
              <a:rPr lang="en-US" dirty="0" smtClean="0">
                <a:latin typeface="Arial" pitchFamily="34" charset="0"/>
                <a:cs typeface="Arial" pitchFamily="34" charset="0"/>
              </a:rPr>
              <a:t>Are normal biota tolerated in the nervous system?</a:t>
            </a:r>
          </a:p>
        </p:txBody>
      </p:sp>
    </p:spTree>
    <p:extLst>
      <p:ext uri="{BB962C8B-B14F-4D97-AF65-F5344CB8AC3E}">
        <p14:creationId xmlns:p14="http://schemas.microsoft.com/office/powerpoint/2010/main" val="1476122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458200" cy="1077218"/>
          </a:xfrm>
        </p:spPr>
        <p:txBody>
          <a:bodyPr/>
          <a:lstStyle/>
          <a:p>
            <a:r>
              <a:rPr lang="en-US" b="1" dirty="0" smtClean="0">
                <a:solidFill>
                  <a:srgbClr val="333399"/>
                </a:solidFill>
                <a:latin typeface="Arial" pitchFamily="34" charset="0"/>
                <a:cs typeface="Arial" pitchFamily="34" charset="0"/>
              </a:rPr>
              <a:t>Most Common Pathogens in meningitis – SUMMARY SLIDE</a:t>
            </a:r>
            <a:endParaRPr lang="en-US" b="1" dirty="0">
              <a:solidFill>
                <a:srgbClr val="333399"/>
              </a:solidFill>
              <a:latin typeface="Arial" pitchFamily="34" charset="0"/>
              <a:cs typeface="Arial" pitchFamily="34" charset="0"/>
            </a:endParaRPr>
          </a:p>
        </p:txBody>
      </p:sp>
      <p:sp>
        <p:nvSpPr>
          <p:cNvPr id="3" name="Subtitle 2"/>
          <p:cNvSpPr>
            <a:spLocks noGrp="1"/>
          </p:cNvSpPr>
          <p:nvPr>
            <p:ph type="subTitle" idx="1"/>
          </p:nvPr>
        </p:nvSpPr>
        <p:spPr>
          <a:xfrm>
            <a:off x="228600" y="1371600"/>
            <a:ext cx="8458200" cy="4953000"/>
          </a:xfrm>
        </p:spPr>
        <p:txBody>
          <a:bodyPr/>
          <a:lstStyle/>
          <a:p>
            <a:pPr marL="457200" indent="-457200" algn="l">
              <a:buFont typeface="Arial" pitchFamily="34" charset="0"/>
              <a:buChar char="•"/>
            </a:pPr>
            <a:r>
              <a:rPr lang="en-US" sz="2400" dirty="0" smtClean="0">
                <a:latin typeface="Arial" pitchFamily="34" charset="0"/>
                <a:cs typeface="Arial" pitchFamily="34" charset="0"/>
              </a:rPr>
              <a:t>Bacteria (first 5 are 90% of cases)</a:t>
            </a:r>
          </a:p>
          <a:p>
            <a:pPr marL="914400" lvl="1" indent="-457200" algn="l">
              <a:buFont typeface="Arial" pitchFamily="34" charset="0"/>
              <a:buChar char="•"/>
            </a:pPr>
            <a:r>
              <a:rPr lang="en-US" sz="2000" i="1" dirty="0" smtClean="0">
                <a:latin typeface="Arial" pitchFamily="34" charset="0"/>
                <a:cs typeface="Arial" pitchFamily="34" charset="0"/>
              </a:rPr>
              <a:t>Neisseria </a:t>
            </a:r>
            <a:r>
              <a:rPr lang="en-US" sz="2000" i="1" dirty="0" err="1" smtClean="0">
                <a:latin typeface="Arial" pitchFamily="34" charset="0"/>
                <a:cs typeface="Arial" pitchFamily="34" charset="0"/>
              </a:rPr>
              <a:t>meningitidis</a:t>
            </a:r>
            <a:endParaRPr lang="en-US" sz="2000" i="1" dirty="0" smtClean="0">
              <a:latin typeface="Arial" pitchFamily="34" charset="0"/>
              <a:cs typeface="Arial" pitchFamily="34" charset="0"/>
            </a:endParaRPr>
          </a:p>
          <a:p>
            <a:pPr marL="914400" lvl="1" indent="-457200" algn="l">
              <a:buFont typeface="Arial" pitchFamily="34" charset="0"/>
              <a:buChar char="•"/>
            </a:pPr>
            <a:r>
              <a:rPr lang="en-US" sz="2000" i="1" dirty="0" err="1" smtClean="0">
                <a:latin typeface="Arial" pitchFamily="34" charset="0"/>
                <a:cs typeface="Arial" pitchFamily="34" charset="0"/>
              </a:rPr>
              <a:t>Haemophilus</a:t>
            </a:r>
            <a:r>
              <a:rPr lang="en-US" sz="2000" i="1" dirty="0" smtClean="0">
                <a:latin typeface="Arial" pitchFamily="34" charset="0"/>
                <a:cs typeface="Arial" pitchFamily="34" charset="0"/>
              </a:rPr>
              <a:t> </a:t>
            </a:r>
            <a:r>
              <a:rPr lang="en-US" sz="2000" i="1" dirty="0">
                <a:latin typeface="Arial" pitchFamily="34" charset="0"/>
                <a:cs typeface="Arial" pitchFamily="34" charset="0"/>
              </a:rPr>
              <a:t>influenza</a:t>
            </a:r>
          </a:p>
          <a:p>
            <a:pPr marL="914400" lvl="1" indent="-457200" algn="l">
              <a:buFont typeface="Arial" pitchFamily="34" charset="0"/>
              <a:buChar char="•"/>
            </a:pPr>
            <a:r>
              <a:rPr lang="en-US" sz="2000" i="1" dirty="0">
                <a:latin typeface="Arial" pitchFamily="34" charset="0"/>
                <a:cs typeface="Arial" pitchFamily="34" charset="0"/>
              </a:rPr>
              <a:t>Listeria monocytogenes </a:t>
            </a:r>
            <a:endParaRPr lang="en-US" sz="2000" i="1" dirty="0" smtClean="0">
              <a:latin typeface="Arial" pitchFamily="34" charset="0"/>
              <a:cs typeface="Arial" pitchFamily="34" charset="0"/>
            </a:endParaRPr>
          </a:p>
          <a:p>
            <a:pPr marL="914400" lvl="1" indent="-457200" algn="l">
              <a:buFont typeface="Arial" pitchFamily="34" charset="0"/>
              <a:buChar char="•"/>
            </a:pPr>
            <a:r>
              <a:rPr lang="en-US" sz="2000" i="1" dirty="0" smtClean="0">
                <a:latin typeface="Arial" pitchFamily="34" charset="0"/>
                <a:cs typeface="Arial" pitchFamily="34" charset="0"/>
              </a:rPr>
              <a:t>Streptococcus pneumoniae</a:t>
            </a:r>
          </a:p>
          <a:p>
            <a:pPr marL="914400" lvl="1" indent="-457200" algn="l">
              <a:buFont typeface="Arial" pitchFamily="34" charset="0"/>
              <a:buChar char="•"/>
            </a:pPr>
            <a:r>
              <a:rPr lang="en-US" sz="2000" i="1" dirty="0" smtClean="0">
                <a:latin typeface="Arial" pitchFamily="34" charset="0"/>
                <a:cs typeface="Arial" pitchFamily="34" charset="0"/>
              </a:rPr>
              <a:t>Streptococcus </a:t>
            </a:r>
            <a:r>
              <a:rPr lang="en-US" sz="2000" i="1" dirty="0" err="1" smtClean="0">
                <a:latin typeface="Arial" pitchFamily="34" charset="0"/>
                <a:cs typeface="Arial" pitchFamily="34" charset="0"/>
              </a:rPr>
              <a:t>agalactiae</a:t>
            </a:r>
            <a:r>
              <a:rPr lang="en-US" sz="2000" dirty="0" smtClean="0">
                <a:latin typeface="Arial" pitchFamily="34" charset="0"/>
                <a:cs typeface="Arial" pitchFamily="34" charset="0"/>
              </a:rPr>
              <a:t> (Group B strep)</a:t>
            </a:r>
          </a:p>
          <a:p>
            <a:pPr marL="914400" lvl="1" indent="-457200" algn="l">
              <a:buFont typeface="Arial" pitchFamily="34" charset="0"/>
              <a:buChar char="•"/>
            </a:pPr>
            <a:r>
              <a:rPr lang="en-US" sz="2000" i="1" dirty="0">
                <a:latin typeface="Arial" pitchFamily="34" charset="0"/>
                <a:cs typeface="Arial" pitchFamily="34" charset="0"/>
              </a:rPr>
              <a:t>Staphylococcus </a:t>
            </a:r>
            <a:r>
              <a:rPr lang="en-US" sz="2000" i="1" dirty="0" smtClean="0">
                <a:latin typeface="Arial" pitchFamily="34" charset="0"/>
                <a:cs typeface="Arial" pitchFamily="34" charset="0"/>
              </a:rPr>
              <a:t>aureus, Escherichia coli, </a:t>
            </a:r>
            <a:r>
              <a:rPr lang="en-US" sz="2000" i="1" dirty="0" err="1" smtClean="0">
                <a:latin typeface="Arial" pitchFamily="34" charset="0"/>
                <a:cs typeface="Arial" pitchFamily="34" charset="0"/>
              </a:rPr>
              <a:t>Klebsiella</a:t>
            </a:r>
            <a:r>
              <a:rPr lang="en-US" sz="2000" i="1" dirty="0" smtClean="0">
                <a:latin typeface="Arial" pitchFamily="34" charset="0"/>
                <a:cs typeface="Arial" pitchFamily="34" charset="0"/>
              </a:rPr>
              <a:t> pneumoniae, Streptococcus pyogenes</a:t>
            </a:r>
          </a:p>
          <a:p>
            <a:pPr marL="457200" indent="-457200" algn="l">
              <a:buFont typeface="Arial" pitchFamily="34" charset="0"/>
              <a:buChar char="•"/>
            </a:pPr>
            <a:r>
              <a:rPr lang="en-US" sz="2400" dirty="0" smtClean="0">
                <a:latin typeface="Arial" pitchFamily="34" charset="0"/>
                <a:cs typeface="Arial" pitchFamily="34" charset="0"/>
              </a:rPr>
              <a:t>Fungi</a:t>
            </a:r>
          </a:p>
          <a:p>
            <a:pPr marL="914400" lvl="1" indent="-457200" algn="l">
              <a:buFont typeface="Arial" pitchFamily="34" charset="0"/>
              <a:buChar char="•"/>
            </a:pPr>
            <a:r>
              <a:rPr lang="en-US" sz="2000" i="1" dirty="0" smtClean="0">
                <a:latin typeface="Arial" pitchFamily="34" charset="0"/>
                <a:cs typeface="Arial" pitchFamily="34" charset="0"/>
              </a:rPr>
              <a:t>Cryptococcus </a:t>
            </a:r>
            <a:r>
              <a:rPr lang="en-US" sz="2000" i="1" dirty="0" err="1" smtClean="0">
                <a:latin typeface="Arial" pitchFamily="34" charset="0"/>
                <a:cs typeface="Arial" pitchFamily="34" charset="0"/>
              </a:rPr>
              <a:t>neoformans</a:t>
            </a: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basidiomycote</a:t>
            </a:r>
            <a:r>
              <a:rPr lang="en-US" sz="2000" dirty="0" smtClean="0">
                <a:latin typeface="Arial" pitchFamily="34" charset="0"/>
                <a:cs typeface="Arial" pitchFamily="34" charset="0"/>
              </a:rPr>
              <a:t> yeast</a:t>
            </a:r>
          </a:p>
          <a:p>
            <a:pPr marL="914400" lvl="1" indent="-457200" algn="l">
              <a:buFont typeface="Arial" pitchFamily="34" charset="0"/>
              <a:buChar char="•"/>
            </a:pPr>
            <a:r>
              <a:rPr lang="en-US" sz="2000" i="1" dirty="0" err="1" smtClean="0">
                <a:latin typeface="Arial" pitchFamily="34" charset="0"/>
                <a:cs typeface="Arial" pitchFamily="34" charset="0"/>
              </a:rPr>
              <a:t>Coccidioides</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immitis</a:t>
            </a: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ascomycote</a:t>
            </a:r>
            <a:r>
              <a:rPr lang="en-US" sz="2000" dirty="0" smtClean="0">
                <a:latin typeface="Arial" pitchFamily="34" charset="0"/>
                <a:cs typeface="Arial" pitchFamily="34" charset="0"/>
              </a:rPr>
              <a:t> dimorphic mold</a:t>
            </a:r>
          </a:p>
          <a:p>
            <a:pPr marL="457200" indent="-457200" algn="l">
              <a:buFont typeface="Arial" pitchFamily="34" charset="0"/>
              <a:buChar char="•"/>
            </a:pPr>
            <a:r>
              <a:rPr lang="en-US" sz="2400" dirty="0" smtClean="0">
                <a:latin typeface="Arial" pitchFamily="34" charset="0"/>
                <a:cs typeface="Arial" pitchFamily="34" charset="0"/>
              </a:rPr>
              <a:t>Aseptic meningitis – viruses</a:t>
            </a:r>
          </a:p>
          <a:p>
            <a:pPr marL="914400" lvl="1" indent="-457200" algn="l">
              <a:buFont typeface="Arial" pitchFamily="34" charset="0"/>
              <a:buChar char="•"/>
            </a:pPr>
            <a:r>
              <a:rPr lang="en-US" sz="2000" dirty="0" smtClean="0">
                <a:latin typeface="Arial" pitchFamily="34" charset="0"/>
                <a:cs typeface="Arial" pitchFamily="34" charset="0"/>
              </a:rPr>
              <a:t>enteroviruses, herpesviruses, poxviruses, measles, others)</a:t>
            </a:r>
          </a:p>
        </p:txBody>
      </p:sp>
    </p:spTree>
    <p:extLst>
      <p:ext uri="{BB962C8B-B14F-4D97-AF65-F5344CB8AC3E}">
        <p14:creationId xmlns:p14="http://schemas.microsoft.com/office/powerpoint/2010/main" val="1571056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152400" y="36582"/>
            <a:ext cx="8683625" cy="707886"/>
          </a:xfrm>
        </p:spPr>
        <p:txBody>
          <a:bodyPr lIns="91440" tIns="45720" rIns="91440" bIns="45720" anchor="ctr"/>
          <a:lstStyle/>
          <a:p>
            <a:r>
              <a:rPr lang="en-US" sz="4000" b="1" dirty="0">
                <a:latin typeface="Arial" pitchFamily="34" charset="0"/>
                <a:cs typeface="Arial" pitchFamily="34" charset="0"/>
              </a:rPr>
              <a:t>Bacterial </a:t>
            </a:r>
            <a:r>
              <a:rPr lang="en-US" sz="4000" b="1" dirty="0" smtClean="0">
                <a:latin typeface="Arial" pitchFamily="34" charset="0"/>
                <a:cs typeface="Arial" pitchFamily="34" charset="0"/>
              </a:rPr>
              <a:t>Meningitis - SUMMARY</a:t>
            </a:r>
            <a:endParaRPr lang="en-US" sz="4000" b="1" dirty="0">
              <a:latin typeface="Arial" pitchFamily="34" charset="0"/>
              <a:cs typeface="Arial" pitchFamily="34" charset="0"/>
            </a:endParaRPr>
          </a:p>
        </p:txBody>
      </p:sp>
      <p:sp>
        <p:nvSpPr>
          <p:cNvPr id="32771" name="Rectangle 5"/>
          <p:cNvSpPr>
            <a:spLocks noGrp="1" noChangeArrowheads="1"/>
          </p:cNvSpPr>
          <p:nvPr>
            <p:ph type="body" idx="1"/>
          </p:nvPr>
        </p:nvSpPr>
        <p:spPr>
          <a:xfrm>
            <a:off x="123825" y="704850"/>
            <a:ext cx="8791575" cy="6076950"/>
          </a:xfrm>
          <a:solidFill>
            <a:schemeClr val="bg1"/>
          </a:solidFill>
        </p:spPr>
        <p:txBody>
          <a:bodyPr lIns="91440" tIns="45720" rIns="91440" bIns="45720"/>
          <a:lstStyle/>
          <a:p>
            <a:r>
              <a:rPr lang="en-US" sz="2400" dirty="0">
                <a:latin typeface="Arial" pitchFamily="34" charset="0"/>
                <a:cs typeface="Arial" pitchFamily="34" charset="0"/>
              </a:rPr>
              <a:t>Many opportunistic bacteria species can cause</a:t>
            </a:r>
          </a:p>
          <a:p>
            <a:r>
              <a:rPr lang="en-US" sz="2400" dirty="0" smtClean="0">
                <a:latin typeface="Arial" pitchFamily="34" charset="0"/>
                <a:cs typeface="Arial" pitchFamily="34" charset="0"/>
              </a:rPr>
              <a:t>Symptoms are diagnostic:</a:t>
            </a:r>
          </a:p>
          <a:p>
            <a:pPr lvl="1"/>
            <a:r>
              <a:rPr lang="en-US" sz="1800" dirty="0" smtClean="0">
                <a:latin typeface="Arial" pitchFamily="34" charset="0"/>
                <a:cs typeface="Arial" pitchFamily="34" charset="0"/>
              </a:rPr>
              <a:t>Initially, fever</a:t>
            </a:r>
            <a:r>
              <a:rPr lang="en-US" sz="1800" dirty="0">
                <a:latin typeface="Arial" pitchFamily="34" charset="0"/>
                <a:cs typeface="Arial" pitchFamily="34" charset="0"/>
              </a:rPr>
              <a:t>, headache, and stiff neck</a:t>
            </a:r>
          </a:p>
          <a:p>
            <a:pPr lvl="1"/>
            <a:r>
              <a:rPr lang="en-US" sz="1800" dirty="0">
                <a:latin typeface="Arial" pitchFamily="34" charset="0"/>
                <a:cs typeface="Arial" pitchFamily="34" charset="0"/>
              </a:rPr>
              <a:t>Followed by nausea and vomiting</a:t>
            </a:r>
          </a:p>
          <a:p>
            <a:pPr lvl="1"/>
            <a:r>
              <a:rPr lang="en-US" sz="1800" dirty="0">
                <a:latin typeface="Arial" pitchFamily="34" charset="0"/>
                <a:cs typeface="Arial" pitchFamily="34" charset="0"/>
              </a:rPr>
              <a:t>May progress to convulsions and coma</a:t>
            </a:r>
          </a:p>
          <a:p>
            <a:r>
              <a:rPr lang="en-US" sz="2400" dirty="0" smtClean="0">
                <a:latin typeface="Arial" pitchFamily="34" charset="0"/>
                <a:cs typeface="Arial" pitchFamily="34" charset="0"/>
              </a:rPr>
              <a:t>If untreated for too long:</a:t>
            </a:r>
          </a:p>
          <a:p>
            <a:pPr lvl="1"/>
            <a:r>
              <a:rPr lang="en-US" sz="1800" dirty="0" smtClean="0">
                <a:latin typeface="Arial" pitchFamily="34" charset="0"/>
                <a:cs typeface="Arial" pitchFamily="34" charset="0"/>
              </a:rPr>
              <a:t>Mortality high</a:t>
            </a:r>
          </a:p>
          <a:p>
            <a:pPr lvl="1"/>
            <a:r>
              <a:rPr lang="en-US" sz="1800" dirty="0" smtClean="0">
                <a:latin typeface="Arial" pitchFamily="34" charset="0"/>
                <a:cs typeface="Arial" pitchFamily="34" charset="0"/>
              </a:rPr>
              <a:t>Lingering or permanent neurological </a:t>
            </a:r>
            <a:r>
              <a:rPr lang="en-US" sz="1800" dirty="0">
                <a:latin typeface="Arial" pitchFamily="34" charset="0"/>
                <a:cs typeface="Arial" pitchFamily="34" charset="0"/>
              </a:rPr>
              <a:t>damage </a:t>
            </a:r>
            <a:r>
              <a:rPr lang="en-US" sz="1800" dirty="0" smtClean="0">
                <a:latin typeface="Arial" pitchFamily="34" charset="0"/>
                <a:cs typeface="Arial" pitchFamily="34" charset="0"/>
              </a:rPr>
              <a:t>common from encephalitis – inflammation of nervous tissue in CNS</a:t>
            </a:r>
            <a:endParaRPr lang="en-US" sz="1800" dirty="0">
              <a:latin typeface="Arial" pitchFamily="34" charset="0"/>
              <a:cs typeface="Arial" pitchFamily="34" charset="0"/>
            </a:endParaRPr>
          </a:p>
          <a:p>
            <a:r>
              <a:rPr lang="en-US" sz="2400" dirty="0" smtClean="0">
                <a:latin typeface="Arial" pitchFamily="34" charset="0"/>
                <a:cs typeface="Arial" pitchFamily="34" charset="0"/>
              </a:rPr>
              <a:t>Diagnosis (by CSF sample from a lumbar spinal tap)</a:t>
            </a:r>
          </a:p>
          <a:p>
            <a:pPr lvl="1"/>
            <a:r>
              <a:rPr lang="en-US" sz="1800" dirty="0" smtClean="0">
                <a:latin typeface="Arial" pitchFamily="34" charset="0"/>
                <a:cs typeface="Arial" pitchFamily="34" charset="0"/>
              </a:rPr>
              <a:t>Gram stain </a:t>
            </a:r>
          </a:p>
          <a:p>
            <a:pPr lvl="1"/>
            <a:r>
              <a:rPr lang="en-US" sz="1800" dirty="0" smtClean="0">
                <a:latin typeface="Arial" pitchFamily="34" charset="0"/>
                <a:cs typeface="Arial" pitchFamily="34" charset="0"/>
              </a:rPr>
              <a:t>latex </a:t>
            </a:r>
            <a:r>
              <a:rPr lang="en-US" sz="1800" dirty="0">
                <a:latin typeface="Arial" pitchFamily="34" charset="0"/>
                <a:cs typeface="Arial" pitchFamily="34" charset="0"/>
              </a:rPr>
              <a:t>agglutination of CSF</a:t>
            </a:r>
          </a:p>
          <a:p>
            <a:r>
              <a:rPr lang="en-US" sz="2400" dirty="0" smtClean="0">
                <a:latin typeface="Arial" pitchFamily="34" charset="0"/>
                <a:cs typeface="Arial" pitchFamily="34" charset="0"/>
              </a:rPr>
              <a:t>Treatment - </a:t>
            </a:r>
            <a:r>
              <a:rPr lang="en-US" sz="2400" dirty="0" err="1" smtClean="0">
                <a:latin typeface="Arial" pitchFamily="34" charset="0"/>
                <a:cs typeface="Arial" pitchFamily="34" charset="0"/>
              </a:rPr>
              <a:t>cephalosporins</a:t>
            </a:r>
            <a:r>
              <a:rPr lang="en-US" sz="2400" dirty="0">
                <a:latin typeface="Arial" pitchFamily="34" charset="0"/>
                <a:cs typeface="Arial" pitchFamily="34" charset="0"/>
              </a:rPr>
              <a:t>, </a:t>
            </a:r>
            <a:r>
              <a:rPr lang="en-US" sz="2400" dirty="0" smtClean="0">
                <a:latin typeface="Arial" pitchFamily="34" charset="0"/>
                <a:cs typeface="Arial" pitchFamily="34" charset="0"/>
              </a:rPr>
              <a:t>vancomycin</a:t>
            </a:r>
          </a:p>
          <a:p>
            <a:r>
              <a:rPr lang="en-US" sz="2400" dirty="0" smtClean="0">
                <a:latin typeface="Arial" pitchFamily="34" charset="0"/>
                <a:cs typeface="Arial" pitchFamily="34" charset="0"/>
              </a:rPr>
              <a:t>Prevention – vaccination for some causes, diagnosis/treatment of pregnant female (GBS especially)</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34600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5258</TotalTime>
  <Words>2614</Words>
  <Application>Microsoft Office PowerPoint</Application>
  <PresentationFormat>On-screen Show (4:3)</PresentationFormat>
  <Paragraphs>380</Paragraphs>
  <Slides>55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ＭＳ Ｐゴシック</vt:lpstr>
      <vt:lpstr>Arial</vt:lpstr>
      <vt:lpstr>Calibri</vt:lpstr>
      <vt:lpstr>Times</vt:lpstr>
      <vt:lpstr>Times New Roman</vt:lpstr>
      <vt:lpstr>Wingdings</vt:lpstr>
      <vt:lpstr>Blank Presentation</vt:lpstr>
      <vt:lpstr>Microbiology </vt:lpstr>
      <vt:lpstr>The Human Nervous System</vt:lpstr>
      <vt:lpstr>Natural Defenses of the Nervous System</vt:lpstr>
      <vt:lpstr>The Meninges</vt:lpstr>
      <vt:lpstr>The Blood-Brain Barrier (BBB)</vt:lpstr>
      <vt:lpstr>Interstitial Defenses of the CNS</vt:lpstr>
      <vt:lpstr>Poor Immune Defenses of the CNS</vt:lpstr>
      <vt:lpstr>Most Common Pathogens in meningitis – SUMMARY SLIDE</vt:lpstr>
      <vt:lpstr>Bacterial Meningitis - SUMMARY</vt:lpstr>
      <vt:lpstr>Neonatal Meningitis</vt:lpstr>
      <vt:lpstr>Neisseria Meningitis</vt:lpstr>
      <vt:lpstr>Neisseria Meningitis</vt:lpstr>
      <vt:lpstr>Streptococcus pneumoniae Meningitis</vt:lpstr>
      <vt:lpstr>Haemophilus influenzae Meningitis</vt:lpstr>
      <vt:lpstr>Listeriosis</vt:lpstr>
      <vt:lpstr>Non-Meningial bacterial CNS diseases</vt:lpstr>
      <vt:lpstr>Tetanus</vt:lpstr>
      <vt:lpstr>An Advanced Case of Tetanus</vt:lpstr>
      <vt:lpstr>Botulism</vt:lpstr>
      <vt:lpstr>Fungal Meningitis</vt:lpstr>
      <vt:lpstr>Cryptococcus neoformans</vt:lpstr>
      <vt:lpstr>Protozoan CNS diseases - SUMMARY</vt:lpstr>
      <vt:lpstr>African Sleeping Sickness</vt:lpstr>
      <vt:lpstr>Chagas’ Disease</vt:lpstr>
      <vt:lpstr>(Amoebic) Meningoencephalitis</vt:lpstr>
      <vt:lpstr>Primary amebic meningoencephalitis – (PAM) caused by Naegleria fowleri</vt:lpstr>
      <vt:lpstr>Viral diseases of the CNS - Acute Encephalitis - SUMMARY</vt:lpstr>
      <vt:lpstr>Arboviral Encephalitis</vt:lpstr>
      <vt:lpstr>California Serogroup Arbovirus Cases – FOR REFERENCE ONLY 1964–2006</vt:lpstr>
      <vt:lpstr>Arboviral Encephalitis – FOR REFERENCE ONLY</vt:lpstr>
      <vt:lpstr>Arboviral Encephalitis – FOR REFERENCE ONLY</vt:lpstr>
      <vt:lpstr>Rabies</vt:lpstr>
      <vt:lpstr>Rabies Virus</vt:lpstr>
      <vt:lpstr>Pathology of Rabies Infection</vt:lpstr>
      <vt:lpstr>Reported Cases of Rabies in Animals</vt:lpstr>
      <vt:lpstr>Reported Cases of Rabies in Animals</vt:lpstr>
      <vt:lpstr>Poliomyelitis (Polio) </vt:lpstr>
      <vt:lpstr>What can vaccination against polio prevent?</vt:lpstr>
      <vt:lpstr>Worldwide Annual Incidence of Poliomyelitis</vt:lpstr>
      <vt:lpstr>Transmissible Spongiform Encephalopathies</vt:lpstr>
      <vt:lpstr>PowerPoint Presentation</vt:lpstr>
      <vt:lpstr>Anatomy of the Eye: a microbiological perspective</vt:lpstr>
      <vt:lpstr>Immunological Defense of the Eye</vt:lpstr>
      <vt:lpstr>THE CONJUNCTIVA</vt:lpstr>
      <vt:lpstr>LACRIMAL GLANDS</vt:lpstr>
      <vt:lpstr>OCULAR SECRETIONS #1</vt:lpstr>
      <vt:lpstr>OCULAR SECRETIONS #2</vt:lpstr>
      <vt:lpstr>MICROBIOTA OF THE EYE</vt:lpstr>
      <vt:lpstr>Bacterial Diseases of the Eye</vt:lpstr>
      <vt:lpstr>Trachoma</vt:lpstr>
      <vt:lpstr>Trachoma</vt:lpstr>
      <vt:lpstr>Bacterial Diseases of the Eye</vt:lpstr>
      <vt:lpstr>Keratitis</vt:lpstr>
      <vt:lpstr>Agents of keratitis</vt:lpstr>
      <vt:lpstr>River Blindness (onchocerciasis)</vt:lpstr>
    </vt:vector>
  </TitlesOfParts>
  <Company>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Title</dc:title>
  <dc:creator>PMG</dc:creator>
  <cp:lastModifiedBy>Christopher D. Krause</cp:lastModifiedBy>
  <cp:revision>581</cp:revision>
  <cp:lastPrinted>2017-03-01T19:35:16Z</cp:lastPrinted>
  <dcterms:created xsi:type="dcterms:W3CDTF">2017-03-03T21:53:27Z</dcterms:created>
  <dcterms:modified xsi:type="dcterms:W3CDTF">2019-08-04T22:29:19Z</dcterms:modified>
</cp:coreProperties>
</file>