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62" r:id="rId2"/>
    <p:sldId id="325" r:id="rId3"/>
    <p:sldId id="674" r:id="rId4"/>
    <p:sldId id="675" r:id="rId5"/>
    <p:sldId id="676" r:id="rId6"/>
    <p:sldId id="677" r:id="rId7"/>
    <p:sldId id="685" r:id="rId8"/>
    <p:sldId id="688" r:id="rId9"/>
    <p:sldId id="686" r:id="rId10"/>
    <p:sldId id="687" r:id="rId11"/>
    <p:sldId id="730" r:id="rId12"/>
    <p:sldId id="678" r:id="rId13"/>
    <p:sldId id="690" r:id="rId14"/>
    <p:sldId id="691" r:id="rId15"/>
    <p:sldId id="692" r:id="rId16"/>
    <p:sldId id="693" r:id="rId17"/>
    <p:sldId id="694" r:id="rId18"/>
    <p:sldId id="695" r:id="rId19"/>
    <p:sldId id="689" r:id="rId20"/>
    <p:sldId id="679" r:id="rId21"/>
    <p:sldId id="680" r:id="rId22"/>
    <p:sldId id="681" r:id="rId23"/>
    <p:sldId id="682" r:id="rId24"/>
    <p:sldId id="683" r:id="rId25"/>
    <p:sldId id="696" r:id="rId26"/>
    <p:sldId id="721" r:id="rId27"/>
    <p:sldId id="697" r:id="rId28"/>
    <p:sldId id="698" r:id="rId29"/>
    <p:sldId id="699" r:id="rId30"/>
    <p:sldId id="700" r:id="rId31"/>
    <p:sldId id="701" r:id="rId32"/>
    <p:sldId id="704" r:id="rId33"/>
    <p:sldId id="702" r:id="rId34"/>
    <p:sldId id="703" r:id="rId35"/>
    <p:sldId id="722" r:id="rId36"/>
    <p:sldId id="723" r:id="rId37"/>
    <p:sldId id="724" r:id="rId38"/>
    <p:sldId id="725" r:id="rId39"/>
    <p:sldId id="726" r:id="rId40"/>
    <p:sldId id="727" r:id="rId41"/>
    <p:sldId id="708" r:id="rId42"/>
    <p:sldId id="728" r:id="rId43"/>
    <p:sldId id="705" r:id="rId44"/>
    <p:sldId id="706" r:id="rId45"/>
    <p:sldId id="707" r:id="rId46"/>
    <p:sldId id="709" r:id="rId47"/>
    <p:sldId id="710" r:id="rId48"/>
    <p:sldId id="711" r:id="rId49"/>
    <p:sldId id="712" r:id="rId50"/>
    <p:sldId id="713" r:id="rId51"/>
    <p:sldId id="714" r:id="rId52"/>
    <p:sldId id="715" r:id="rId53"/>
    <p:sldId id="716" r:id="rId54"/>
    <p:sldId id="717" r:id="rId55"/>
    <p:sldId id="718" r:id="rId56"/>
    <p:sldId id="719" r:id="rId57"/>
    <p:sldId id="720" r:id="rId58"/>
    <p:sldId id="729" r:id="rId5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ACF7"/>
    <a:srgbClr val="FF6600"/>
    <a:srgbClr val="D6B628"/>
    <a:srgbClr val="542263"/>
    <a:srgbClr val="5B3163"/>
    <a:srgbClr val="A0CBD1"/>
    <a:srgbClr val="45A1AC"/>
    <a:srgbClr val="533F7A"/>
    <a:srgbClr val="015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99" d="100"/>
          <a:sy n="99" d="100"/>
        </p:scale>
        <p:origin x="2112" y="9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28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79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57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9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52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42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62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07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7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687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35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471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90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56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C9CBF-CB72-429F-9D3D-B4BE12231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9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7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  <p:sldLayoutId id="2147483655" r:id="rId6"/>
    <p:sldLayoutId id="2147483656" r:id="rId7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ebp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19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Microbial Diseases of the Skin and Wounds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ServDisk_02:Johnson_IRDVD_TA:Johnson_MM:Johnson_PPT:Johnson_Lects:Sample_Design:Strip.png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49649"/>
            <a:ext cx="8902700" cy="1169551"/>
          </a:xfrm>
        </p:spPr>
        <p:txBody>
          <a:bodyPr lIns="182880" tIns="91440" rIns="182880" bIns="91440">
            <a:spAutoFit/>
          </a:bodyPr>
          <a:lstStyle/>
          <a:p>
            <a:pPr marL="762000" indent="-762000" eaLnBrk="1" hangingPunct="1"/>
            <a:r>
              <a:rPr lang="en-US" altLang="en-US" b="1" dirty="0" smtClean="0">
                <a:solidFill>
                  <a:srgbClr val="333399"/>
                </a:solidFill>
              </a:rPr>
              <a:t>Granuloma – wall off an infection to keep it from spreading</a:t>
            </a:r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r="25565"/>
          <a:stretch>
            <a:fillRect/>
          </a:stretch>
        </p:blipFill>
        <p:spPr bwMode="auto">
          <a:xfrm>
            <a:off x="114300" y="1130300"/>
            <a:ext cx="37814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9"/>
          <a:stretch>
            <a:fillRect/>
          </a:stretch>
        </p:blipFill>
        <p:spPr bwMode="auto">
          <a:xfrm>
            <a:off x="3981450" y="1135063"/>
            <a:ext cx="503555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14300" y="4819650"/>
            <a:ext cx="90297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/>
              <a:t>Epidermoid cysts are chronic infections, always encased within a fibrous “sack” to keep the infection from spreading further.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Failure to remove sack can cause the cyst to re-grow or return.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Disrupting the sack can cause the infection to spread.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Have you ever heard of cysts getting hard and calcified??</a:t>
            </a:r>
          </a:p>
        </p:txBody>
      </p:sp>
    </p:spTree>
    <p:extLst>
      <p:ext uri="{BB962C8B-B14F-4D97-AF65-F5344CB8AC3E}">
        <p14:creationId xmlns:p14="http://schemas.microsoft.com/office/powerpoint/2010/main" val="3568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ServDisk_02:Johnson_IRDVD_TA:Johnson_MM:Johnson_PPT:Johnson_Lects:Sample_Design:Strip.png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49649"/>
            <a:ext cx="8902700" cy="1169551"/>
          </a:xfrm>
        </p:spPr>
        <p:txBody>
          <a:bodyPr lIns="182880" tIns="91440" rIns="182880" bIns="91440">
            <a:spAutoFit/>
          </a:bodyPr>
          <a:lstStyle/>
          <a:p>
            <a:pPr marL="762000" indent="-762000" eaLnBrk="1" hangingPunct="1"/>
            <a:r>
              <a:rPr lang="en-US" altLang="en-US" b="1" dirty="0" smtClean="0">
                <a:solidFill>
                  <a:srgbClr val="333399"/>
                </a:solidFill>
              </a:rPr>
              <a:t>Most common smaller </a:t>
            </a:r>
            <a:r>
              <a:rPr lang="en-US" altLang="en-US" b="1" dirty="0" smtClean="0">
                <a:solidFill>
                  <a:srgbClr val="333399"/>
                </a:solidFill>
              </a:rPr>
              <a:t>s</a:t>
            </a:r>
            <a:r>
              <a:rPr lang="en-US" altLang="en-US" b="1" dirty="0" smtClean="0">
                <a:solidFill>
                  <a:srgbClr val="333399"/>
                </a:solidFill>
              </a:rPr>
              <a:t>kin lesions </a:t>
            </a:r>
            <a:r>
              <a:rPr lang="en-US" altLang="en-US" b="1" dirty="0" smtClean="0">
                <a:solidFill>
                  <a:srgbClr val="FF0000"/>
                </a:solidFill>
              </a:rPr>
              <a:t>– FOR REFERENCE ONLY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" y="4902456"/>
            <a:ext cx="9029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/>
              <a:t>To differentiate between these, note the following differences:</a:t>
            </a:r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Is the fluid clear/yellow, or is it filled with dead cells (white)?</a:t>
            </a:r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It is in the epidermis or the dermis?</a:t>
            </a:r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Is there fluid being made or not?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Did a break in the skin make it easier for an infection to start?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r="66369" b="62153"/>
          <a:stretch/>
        </p:blipFill>
        <p:spPr>
          <a:xfrm>
            <a:off x="228600" y="1044575"/>
            <a:ext cx="2514600" cy="180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t="70881" r="50690" b="-897"/>
          <a:stretch/>
        </p:blipFill>
        <p:spPr>
          <a:xfrm>
            <a:off x="5867400" y="975841"/>
            <a:ext cx="2438400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9" t="39274" r="-31" b="30709"/>
          <a:stretch/>
        </p:blipFill>
        <p:spPr>
          <a:xfrm>
            <a:off x="2915266" y="1044575"/>
            <a:ext cx="2362200" cy="175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8" t="6207" b="63396"/>
          <a:stretch/>
        </p:blipFill>
        <p:spPr>
          <a:xfrm>
            <a:off x="2989006" y="2797177"/>
            <a:ext cx="2344994" cy="1774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2" t="76667" r="4629"/>
          <a:stretch/>
        </p:blipFill>
        <p:spPr>
          <a:xfrm>
            <a:off x="6096000" y="3075526"/>
            <a:ext cx="25146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3276600" cy="584775"/>
          </a:xfrm>
        </p:spPr>
        <p:txBody>
          <a:bodyPr/>
          <a:lstStyle/>
          <a:p>
            <a:r>
              <a:rPr lang="en-US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FOLLICULITIS</a:t>
            </a:r>
            <a:endParaRPr lang="en-US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" y="762000"/>
            <a:ext cx="3124201" cy="6019800"/>
          </a:xfrm>
        </p:spPr>
        <p:txBody>
          <a:bodyPr/>
          <a:lstStyle/>
          <a:p>
            <a:pPr marL="228600" indent="-228600" algn="l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Inflammation of hair follicle due to (most often) pathogen growth</a:t>
            </a:r>
          </a:p>
          <a:p>
            <a:pPr marL="228600" indent="-228600" algn="l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Redness and pus formation</a:t>
            </a:r>
            <a:endParaRPr lang="en-US" sz="2800" i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l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Commonly known as 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pimples</a:t>
            </a:r>
          </a:p>
          <a:p>
            <a:pPr marL="228600" indent="-228600" algn="l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Most common cause –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S. aureus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88" y="228600"/>
            <a:ext cx="5682712" cy="42672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3276600" y="4495800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indent="-228600" algn="l" eaLnBrk="1" hangingPunct="1">
              <a:buFont typeface="Arial" pitchFamily="34" charset="0"/>
              <a:buChar char="•"/>
            </a:pPr>
            <a:r>
              <a:rPr lang="en-US" kern="0" dirty="0" smtClean="0">
                <a:latin typeface="Arial" pitchFamily="34" charset="0"/>
                <a:cs typeface="Arial" pitchFamily="34" charset="0"/>
              </a:rPr>
              <a:t>Treatment – topical </a:t>
            </a:r>
            <a:r>
              <a:rPr lang="en-US" kern="0" dirty="0" err="1" smtClean="0">
                <a:latin typeface="Arial" pitchFamily="34" charset="0"/>
                <a:cs typeface="Arial" pitchFamily="34" charset="0"/>
              </a:rPr>
              <a:t>muriprocin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 after follicle openings unclogged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kern="0" smtClean="0">
                <a:latin typeface="Arial" pitchFamily="34" charset="0"/>
                <a:cs typeface="Arial" pitchFamily="34" charset="0"/>
              </a:rPr>
              <a:t>all pimples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drained</a:t>
            </a:r>
          </a:p>
          <a:p>
            <a:pPr marL="228600" indent="-228600" algn="l" eaLnBrk="1" hangingPunct="1">
              <a:buFont typeface="Arial" pitchFamily="34" charset="0"/>
              <a:buChar char="•"/>
            </a:pPr>
            <a:r>
              <a:rPr lang="en-US" kern="0" dirty="0" smtClean="0">
                <a:latin typeface="Arial" pitchFamily="34" charset="0"/>
                <a:cs typeface="Arial" pitchFamily="34" charset="0"/>
              </a:rPr>
              <a:t>Prevention - </a:t>
            </a:r>
            <a:r>
              <a:rPr lang="en-US" dirty="0">
                <a:latin typeface="Arial" pitchFamily="34" charset="0"/>
                <a:cs typeface="Arial" pitchFamily="34" charset="0"/>
              </a:rPr>
              <a:t>Vaccine under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development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130175" y="130175"/>
            <a:ext cx="8683625" cy="555625"/>
          </a:xfrm>
        </p:spPr>
        <p:txBody>
          <a:bodyPr lIns="91440" tIns="45720" rIns="91440" bIns="45720" anchor="ctr"/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Staphylococcal Scalded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Skin Syndrome</a:t>
            </a:r>
          </a:p>
        </p:txBody>
      </p:sp>
      <p:pic>
        <p:nvPicPr>
          <p:cNvPr id="33798" name="Picture 6" descr="figure_21_05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"/>
          <a:stretch>
            <a:fillRect/>
          </a:stretch>
        </p:blipFill>
        <p:spPr bwMode="auto">
          <a:xfrm>
            <a:off x="3526989" y="1447800"/>
            <a:ext cx="5588436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" y="685800"/>
            <a:ext cx="34861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Mediated by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aureus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Common in newborns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Exotoxin-mediated separation of stratum granulosum from stratum spinosum throughout body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Susceptible to other topical infections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Resembles burnt skin or systemic impetigo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Epidermis regrows in 7-10 days after infection clears</a:t>
            </a:r>
          </a:p>
        </p:txBody>
      </p:sp>
      <p:pic>
        <p:nvPicPr>
          <p:cNvPr id="11266" name="Picture 2" descr="http://dermaamin.com/site/images/histo-pic/s/staphylococcal-scalded-skin-syndrome/staphylococcal-scalded-skin-syndrom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130175" y="156627"/>
            <a:ext cx="8683625" cy="1200329"/>
          </a:xfrm>
        </p:spPr>
        <p:txBody>
          <a:bodyPr lIns="91440" tIns="45720" rIns="91440" bIns="45720" anchor="ctr"/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treptococcal Skin diseases – SUMMARY SLIDE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272600"/>
            <a:ext cx="8610600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Impetigo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80% Staphylococcus aureus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20% </a:t>
            </a:r>
            <a:r>
              <a:rPr lang="en-US" dirty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treptococcus pyogenes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Infection usually limited to the epidermis; local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Cellulitis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Same agents as impetigo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Infection spreads to the dermis; systemic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Erysipelas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Most cases involve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S. pyogenes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Infection spreads into the dermis and progresses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through </a:t>
            </a:r>
            <a:r>
              <a:rPr lang="en-US" dirty="0">
                <a:latin typeface="Arial" pitchFamily="34" charset="0"/>
                <a:cs typeface="Arial" pitchFamily="34" charset="0"/>
              </a:rPr>
              <a:t>the lymph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nodes; systemic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Necrotizing fasciitis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Most cases involve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S. pyogenes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Infection spreads to underlying tissues; systemic</a:t>
            </a:r>
          </a:p>
        </p:txBody>
      </p:sp>
    </p:spTree>
    <p:extLst>
      <p:ext uri="{BB962C8B-B14F-4D97-AF65-F5344CB8AC3E}">
        <p14:creationId xmlns:p14="http://schemas.microsoft.com/office/powerpoint/2010/main" val="24823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30175" y="17969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Impetigo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67" y="602744"/>
            <a:ext cx="3606333" cy="6063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Affects 2% of world population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80% caused by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Staphylococcus aureus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20% are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Streptococcus pyogenes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Most commonly seen near the mouth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Very contagious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At risk:  young, incomplete immune development, poor nutrition, unclean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 patches become vesicular and pus-filled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8600"/>
            <a:ext cx="5386458" cy="302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3468181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Diagnosis – microscopic analysis of pus; only epidermal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Treatment – topical antibiotics (mupirocin, penicillin), frequent washing, good hygiene; usually resolves without treatment in 3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Prevention – good hygiene, cleanliness; previous exposure to strep throat yields some immunity</a:t>
            </a:r>
          </a:p>
        </p:txBody>
      </p:sp>
    </p:spTree>
    <p:extLst>
      <p:ext uri="{BB962C8B-B14F-4D97-AF65-F5344CB8AC3E}">
        <p14:creationId xmlns:p14="http://schemas.microsoft.com/office/powerpoint/2010/main" val="18375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30175" y="17969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Cellulitis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62" y="685800"/>
            <a:ext cx="91198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Same infectious agents as impetigo, but infection is in dermis and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subcutaneous tissues; requires penetration of epidermis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Spreads quickly; inflammatory, potential bacteremia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Increased incidence in immunocompromised and opportunistic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(poor integumentary innate system?)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Common secondary infection after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dermatophytes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http://www.dermnet.com/dn2/allJPG3/Pseudomonas-Cellulitis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30126"/>
            <a:ext cx="5105400" cy="33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howshealth.com/wp-content/uploads/2010/08/Cellulitis-pictu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" y="3120869"/>
            <a:ext cx="4449414" cy="33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30175" y="17969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Erysipelas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67" y="602744"/>
            <a:ext cx="3606333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Can present with impetigo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Most common cause is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substrains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Streptococcus pyogenes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increased virulence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Migration into dermis and into lymph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Shiny red, well-defined zones of infection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 fever, pain, soreness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2073076"/>
            <a:ext cx="5638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If left untreated: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Risk of development into acute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glomerulonephritis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Mortality can approach 2-17% (higher if young, old, or immuno-compromised)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Diagnosis – microscopic analysis of skin cultures; wide-spread redness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Treatment – oral clindamycin or doxycycline; usually resolves in a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Prevention – good hygiene, cleanliness; previous exposure to strep throat yields some immunity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600"/>
            <a:ext cx="2472200" cy="1648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/>
          <a:stretch/>
        </p:blipFill>
        <p:spPr>
          <a:xfrm>
            <a:off x="6019800" y="233362"/>
            <a:ext cx="3024187" cy="1898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62" y="5761613"/>
            <a:ext cx="1888100" cy="10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30175" y="17969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Necrotizing fasciitis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67" y="602744"/>
            <a:ext cx="5816133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A.k.a. flesh-eating [bacterial]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Most common cause is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substrains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Streptococcus pyogenes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greatly increased virulence and poor immunity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Sudden onset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Rapid migration into subdermal tissues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 fever, pain, soreness progresses into septic shock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Medical emergency or death is certain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Diagnosis – microscopic analysis of skin cultures; necrotic tissue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4542" y="4557672"/>
            <a:ext cx="5694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Treatment – extensive surgery and broad-spectrum combination antibiotics (clindamycin and penicillin)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Prevention – good hygiene, cleanliness; early treatment of impetigo or erysipelas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8601"/>
            <a:ext cx="3073633" cy="1707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t="18504" r="4990" b="16929"/>
          <a:stretch/>
        </p:blipFill>
        <p:spPr>
          <a:xfrm>
            <a:off x="5791200" y="1981200"/>
            <a:ext cx="3200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953000"/>
            <a:ext cx="331960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"/>
            <a:ext cx="8458200" cy="769441"/>
          </a:xfrm>
        </p:spPr>
        <p:txBody>
          <a:bodyPr/>
          <a:lstStyle/>
          <a:p>
            <a:r>
              <a:rPr lang="en-US" sz="44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ACNE</a:t>
            </a:r>
            <a:endParaRPr lang="en-US" sz="44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" y="762000"/>
            <a:ext cx="3810001" cy="6019800"/>
          </a:xfrm>
          <a:solidFill>
            <a:schemeClr val="bg1"/>
          </a:solidFill>
        </p:spPr>
        <p:txBody>
          <a:bodyPr/>
          <a:lstStyle/>
          <a:p>
            <a:pPr marL="228600" indent="-228600" algn="l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rowth of bacteria in hair follicles, causing a visible lesion</a:t>
            </a:r>
          </a:p>
          <a:p>
            <a:pPr marL="228600" indent="-228600" algn="l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l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Most commonly found bacterium is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Propionibacterium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acnes</a:t>
            </a:r>
          </a:p>
          <a:p>
            <a:pPr marL="228600" indent="-228600" algn="l">
              <a:buFont typeface="Arial" pitchFamily="34" charset="0"/>
              <a:buChar char="•"/>
            </a:pPr>
            <a:endParaRPr lang="en-US" sz="2800" i="1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l">
              <a:buFont typeface="Arial" pitchFamily="34" charset="0"/>
              <a:buChar char="•"/>
            </a:pP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P. acnes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is not necessarily the cause, just the end result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acneclearout.com/wp-content/uploads/2014/03/how-acne-develop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4" r="3158"/>
          <a:stretch/>
        </p:blipFill>
        <p:spPr bwMode="auto">
          <a:xfrm>
            <a:off x="3724275" y="3419474"/>
            <a:ext cx="5257800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acne.speedyinfos.com/images/acne-speedyinfos-natural-cure-treatment-comedo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9"/>
          <a:stretch/>
        </p:blipFill>
        <p:spPr bwMode="auto">
          <a:xfrm>
            <a:off x="4139682" y="762000"/>
            <a:ext cx="485191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Function and Components </a:t>
            </a:r>
            <a:r>
              <a:rPr lang="en-US" b="1" dirty="0"/>
              <a:t>of the </a:t>
            </a:r>
            <a:r>
              <a:rPr lang="en-US" b="1" dirty="0" smtClean="0"/>
              <a:t>Integumentary </a:t>
            </a:r>
            <a:r>
              <a:rPr lang="en-US" b="1" dirty="0"/>
              <a:t>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537575" cy="5181600"/>
          </a:xfrm>
        </p:spPr>
        <p:txBody>
          <a:bodyPr/>
          <a:lstStyle/>
          <a:p>
            <a:r>
              <a:rPr lang="en-US" dirty="0" smtClean="0"/>
              <a:t>Physical</a:t>
            </a:r>
          </a:p>
          <a:p>
            <a:pPr lvl="1"/>
            <a:r>
              <a:rPr lang="en-US" dirty="0" smtClean="0"/>
              <a:t>Epidermis – stratified squamous epithelium</a:t>
            </a:r>
          </a:p>
          <a:p>
            <a:pPr lvl="1"/>
            <a:r>
              <a:rPr lang="en-US" dirty="0" smtClean="0"/>
              <a:t>Dermis – </a:t>
            </a:r>
            <a:r>
              <a:rPr lang="en-US" dirty="0"/>
              <a:t>sweat glands, oil </a:t>
            </a:r>
            <a:r>
              <a:rPr lang="en-US" dirty="0" smtClean="0"/>
              <a:t>glands with hair follicles, sensory nerve endings, capillaries</a:t>
            </a:r>
          </a:p>
          <a:p>
            <a:pPr lvl="1"/>
            <a:endParaRPr lang="en-US" dirty="0"/>
          </a:p>
          <a:p>
            <a:r>
              <a:rPr lang="en-US" dirty="0" smtClean="0"/>
              <a:t>Immunological</a:t>
            </a:r>
          </a:p>
          <a:p>
            <a:pPr lvl="1"/>
            <a:r>
              <a:rPr lang="en-US" dirty="0" smtClean="0"/>
              <a:t>Macrophages, Dendritic cells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Microbiological – resident microbiota</a:t>
            </a:r>
          </a:p>
          <a:p>
            <a:pPr lvl="1"/>
            <a:r>
              <a:rPr lang="en-US" dirty="0" smtClean="0"/>
              <a:t>Staphylococcus, Micrococcus, </a:t>
            </a:r>
            <a:r>
              <a:rPr lang="en-US" dirty="0" err="1" smtClean="0"/>
              <a:t>Malassezia</a:t>
            </a:r>
            <a:r>
              <a:rPr lang="en-US" dirty="0" smtClean="0"/>
              <a:t>, </a:t>
            </a:r>
            <a:r>
              <a:rPr lang="en-US" dirty="0" err="1" smtClean="0"/>
              <a:t>Corynebacteria</a:t>
            </a:r>
            <a:r>
              <a:rPr lang="en-US" dirty="0" smtClean="0"/>
              <a:t>, </a:t>
            </a:r>
            <a:r>
              <a:rPr lang="en-US" dirty="0" err="1"/>
              <a:t>P</a:t>
            </a:r>
            <a:r>
              <a:rPr lang="en-US" dirty="0" err="1" smtClean="0"/>
              <a:t>ropionibacteria</a:t>
            </a:r>
            <a:r>
              <a:rPr lang="en-US" dirty="0" smtClean="0"/>
              <a:t>, Pseudomonas 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141288" y="76200"/>
            <a:ext cx="8683625" cy="598487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Classifications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Acne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127000" y="685800"/>
            <a:ext cx="8683625" cy="5943600"/>
          </a:xfrm>
        </p:spPr>
        <p:txBody>
          <a:bodyPr lIns="91440" tIns="45720" rIns="91440" bIns="45720"/>
          <a:lstStyle/>
          <a:p>
            <a:pPr marL="346075">
              <a:spcBef>
                <a:spcPts val="675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Based on severity of acne; problems additive</a:t>
            </a:r>
          </a:p>
          <a:p>
            <a:pPr marL="746125" lvl="1">
              <a:spcBef>
                <a:spcPts val="675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Comedonal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(mild)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acne</a:t>
            </a:r>
          </a:p>
          <a:p>
            <a:pPr marL="1146175" lvl="2">
              <a:spcBef>
                <a:spcPts val="675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Growth of bacteria under anaerobic conditions</a:t>
            </a:r>
          </a:p>
          <a:p>
            <a:pPr marL="1146175" lvl="2">
              <a:spcBef>
                <a:spcPts val="675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Pore clogged with skin; fully anaerobic 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comedo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“whitehead”</a:t>
            </a:r>
          </a:p>
          <a:p>
            <a:pPr marL="1146175" lvl="2">
              <a:spcBef>
                <a:spcPts val="675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Pore “open” to air but clogged with sebum – open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comedo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“blackhead”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746125" lvl="1">
              <a:spcBef>
                <a:spcPts val="675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Inflammatory (moderate)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acne</a:t>
            </a:r>
          </a:p>
          <a:p>
            <a:pPr marL="1146175" lvl="2">
              <a:spcBef>
                <a:spcPts val="675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Lymphocytes recruited to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comedo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 redness (pimples)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746125" lvl="1">
              <a:spcBef>
                <a:spcPts val="675"/>
              </a:spcBef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Cystic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(severe)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acne</a:t>
            </a:r>
          </a:p>
          <a:p>
            <a:pPr marL="1146175" lvl="2">
              <a:spcBef>
                <a:spcPts val="675"/>
              </a:spcBef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Comedo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expands to deeper skin; called cyst</a:t>
            </a:r>
          </a:p>
          <a:p>
            <a:pPr marL="1146175" lvl="2">
              <a:spcBef>
                <a:spcPts val="675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Becomes painful and medically dangerous (internal rupture)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141288" y="131763"/>
            <a:ext cx="8683625" cy="554037"/>
          </a:xfrm>
        </p:spPr>
        <p:txBody>
          <a:bodyPr lIns="91440" tIns="45720" rIns="91440" bIns="45720" anchor="ctr"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Comedonal</a:t>
            </a:r>
            <a:r>
              <a:rPr lang="en-US" dirty="0">
                <a:latin typeface="Arial" pitchFamily="34" charset="0"/>
                <a:cs typeface="Arial" pitchFamily="34" charset="0"/>
              </a:rPr>
              <a:t> Acne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212725" y="4648201"/>
            <a:ext cx="8759825" cy="2209799"/>
          </a:xfrm>
        </p:spPr>
        <p:txBody>
          <a:bodyPr lIns="91440" tIns="45720" rIns="91440" bIns="45720"/>
          <a:lstStyle/>
          <a:p>
            <a:pPr marL="401638" lvl="1">
              <a:spcBef>
                <a:spcPts val="675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Treatment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Topical agents –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azelaic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acid</a:t>
            </a: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Salicyclic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acid preparations</a:t>
            </a: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Retinoids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tretinoin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tazarotene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adapalene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p:pic>
        <p:nvPicPr>
          <p:cNvPr id="5122" name="Picture 2" descr="http://www.larapedia.com/dermatology_acne_vulgaris/acne_vulgaris_pimples_cystic_acne_clip_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64" y="766547"/>
            <a:ext cx="5869436" cy="3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724400" y="2438400"/>
            <a:ext cx="3276600" cy="1371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33950" y="1219200"/>
            <a:ext cx="32766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6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>
          <a:xfrm>
            <a:off x="119063" y="152400"/>
            <a:ext cx="8683625" cy="674687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Inflammatory Acne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>
          <a:xfrm>
            <a:off x="152400" y="3946525"/>
            <a:ext cx="8683625" cy="2682875"/>
          </a:xfrm>
        </p:spPr>
        <p:txBody>
          <a:bodyPr lIns="91440" tIns="45720" rIns="91440" bIns="45720"/>
          <a:lstStyle/>
          <a:p>
            <a:pPr marL="401638" lvl="1">
              <a:spcBef>
                <a:spcPts val="675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Treatment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Preventing sebum formation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isotretinoin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accutane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- teratogen)</a:t>
            </a: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Antibiotics 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clindamycin, erythromycin)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Benzoyl peroxide to loosen clogged follicles</a:t>
            </a:r>
          </a:p>
          <a:p>
            <a:pPr marL="1147763" lvl="3" indent="-290513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Visible (blue) light (kills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Proprionibacterium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acnes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figure_21_09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2"/>
          <a:stretch>
            <a:fillRect/>
          </a:stretch>
        </p:blipFill>
        <p:spPr bwMode="auto">
          <a:xfrm>
            <a:off x="2209800" y="838200"/>
            <a:ext cx="548464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30175" y="53975"/>
            <a:ext cx="8683625" cy="836613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Cystic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Acne</a:t>
            </a:r>
          </a:p>
        </p:txBody>
      </p:sp>
      <p:pic>
        <p:nvPicPr>
          <p:cNvPr id="3074" name="Picture 2" descr="http://www.skinsight.com/images/dx/webAdult/acneVulgaris_32940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0"/>
            <a:ext cx="418553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7.media.tumblr.com/499c6d3ed9b689ea860ebc64ba98f8c5/tumblr_meu5yqDt6p1s07z2h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001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/>
          </p:cNvSpPr>
          <p:nvPr/>
        </p:nvSpPr>
        <p:spPr bwMode="auto">
          <a:xfrm>
            <a:off x="76200" y="3946525"/>
            <a:ext cx="8915400" cy="291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1638" lvl="1" eaLnBrk="1" hangingPunct="1">
              <a:spcBef>
                <a:spcPts val="675"/>
              </a:spcBef>
            </a:pPr>
            <a:r>
              <a:rPr lang="en-US" kern="0" dirty="0" smtClean="0">
                <a:latin typeface="Arial" pitchFamily="34" charset="0"/>
                <a:cs typeface="Arial" pitchFamily="34" charset="0"/>
              </a:rPr>
              <a:t>Inflammatory acne that is no longer localized to single hair follicles; scarring through granulomas more likely</a:t>
            </a:r>
          </a:p>
          <a:p>
            <a:pPr marL="1147763" lvl="3" indent="-290513" eaLnBrk="1" hangingPunct="1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Treatment is with antibiotics (clindamycin, erythromycin)</a:t>
            </a:r>
          </a:p>
          <a:p>
            <a:pPr marL="1147763" lvl="3" indent="-290513" eaLnBrk="1" hangingPunct="1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Frequent washing loosens epidermis and unclogs follicles</a:t>
            </a:r>
          </a:p>
          <a:p>
            <a:pPr marL="1147763" lvl="3" indent="-290513" eaLnBrk="1" hangingPunct="1">
              <a:spcBef>
                <a:spcPts val="675"/>
              </a:spcBef>
              <a:buFont typeface="Wingdings" pitchFamily="2" charset="2"/>
              <a:buChar char="§"/>
            </a:pP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Benzoyl peroxide to kill </a:t>
            </a:r>
            <a:r>
              <a:rPr lang="en-US" sz="2400" i="1" kern="0" dirty="0" smtClean="0">
                <a:latin typeface="Arial" pitchFamily="34" charset="0"/>
                <a:cs typeface="Arial" pitchFamily="34" charset="0"/>
              </a:rPr>
              <a:t>S. aureus</a:t>
            </a: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, loosen clogged follicles</a:t>
            </a:r>
          </a:p>
        </p:txBody>
      </p:sp>
    </p:spTree>
    <p:extLst>
      <p:ext uri="{BB962C8B-B14F-4D97-AF65-F5344CB8AC3E}">
        <p14:creationId xmlns:p14="http://schemas.microsoft.com/office/powerpoint/2010/main" val="14362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30175" y="87313"/>
            <a:ext cx="8683625" cy="648910"/>
          </a:xfrm>
        </p:spPr>
        <p:txBody>
          <a:bodyPr lIns="91440" tIns="45720" rIns="91440" bIns="45720" anchor="ctr"/>
          <a:lstStyle/>
          <a:p>
            <a:r>
              <a:rPr lang="en-US" sz="5400" b="1" dirty="0" smtClean="0">
                <a:latin typeface="Arial" pitchFamily="34" charset="0"/>
                <a:cs typeface="Arial" pitchFamily="34" charset="0"/>
              </a:rPr>
              <a:t>Boils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" y="838200"/>
            <a:ext cx="4165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Resembles acne in that hair follicles are infected, but…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most common agent: 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Staphylococcus aureus</a:t>
            </a:r>
            <a:r>
              <a:rPr lang="en-US" dirty="0">
                <a:latin typeface="Arial" pitchFamily="34" charset="0"/>
                <a:cs typeface="Arial" pitchFamily="34" charset="0"/>
              </a:rPr>
              <a:t> (chronic)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furuncle (one hair follicle; surface)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carbuncle (many hair follicles; deeper)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greater chance of systemic infection and more contagious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more medically serious than acne</a:t>
            </a:r>
          </a:p>
        </p:txBody>
      </p:sp>
      <p:pic>
        <p:nvPicPr>
          <p:cNvPr id="4098" name="Picture 2" descr="http://www.drugdevelopment-technology.com/projects/9687/images/226197/large/3l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1001"/>
            <a:ext cx="436245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edia.infobarrel.com/media/image/73674_m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9780"/>
            <a:ext cx="4362450" cy="29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5029200" cy="609600"/>
          </a:xfrm>
        </p:spPr>
        <p:txBody>
          <a:bodyPr/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Catscratch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Disease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750452"/>
            <a:ext cx="8686800" cy="3021106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Caused by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Bartonella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henselae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ram negative rod, facultative intracellular parasites (RBCs and endothelial cells)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Primary portals of entry:  skin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Can be delivered by scratches or bites by kittens or cats (asymptomatic carriers) or can be delivered by flea bite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Papules at site of infection – clear in a few days usually</a:t>
            </a:r>
          </a:p>
        </p:txBody>
      </p:sp>
      <p:pic>
        <p:nvPicPr>
          <p:cNvPr id="9218" name="Picture 2" descr="http://cf.ltkcdn.net/cats/images/std/155494-425x285-cat-scratch-fe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/>
          <a:stretch/>
        </p:blipFill>
        <p:spPr bwMode="auto">
          <a:xfrm>
            <a:off x="4724400" y="3706905"/>
            <a:ext cx="4200525" cy="29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70690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Symptoms </a:t>
            </a:r>
            <a:r>
              <a:rPr lang="en-US" dirty="0">
                <a:latin typeface="Arial" pitchFamily="34" charset="0"/>
                <a:cs typeface="Arial" pitchFamily="34" charset="0"/>
              </a:rPr>
              <a:t>usually clear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from lymph nodes in </a:t>
            </a:r>
            <a:r>
              <a:rPr lang="en-US" dirty="0">
                <a:latin typeface="Arial" pitchFamily="34" charset="0"/>
                <a:cs typeface="Arial" pitchFamily="34" charset="0"/>
              </a:rPr>
              <a:t>a few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Symptoms aggravated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	in immunocompromised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	or AIDS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Treatment: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azithromycin most commonly used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177225"/>
            <a:ext cx="7696200" cy="584775"/>
          </a:xfrm>
        </p:spPr>
        <p:txBody>
          <a:bodyPr/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</a:rPr>
              <a:t>Pseudomonas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infection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3021106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Caused by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seudomonas aeruginosa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most commonly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ram negative rod, facultative anaerobe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Primary portals of entry:  skin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Does not colonize skin or mucous membranes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Cause of 10% of nosocomial infections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Parenteral entry into deep tissues – very hard to kill and remove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582" y="3723144"/>
            <a:ext cx="42510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Symptoms  - fever, chills, creation of a blue dye in culture or sometimes in wounds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Treatment – sulfadiazine and piperacillin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Prevention – aseptic technique (lives in soil)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" b="13382"/>
          <a:stretch/>
        </p:blipFill>
        <p:spPr bwMode="auto">
          <a:xfrm>
            <a:off x="6389702" y="5140292"/>
            <a:ext cx="2555715" cy="16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6" b="10811"/>
          <a:stretch/>
        </p:blipFill>
        <p:spPr bwMode="auto">
          <a:xfrm>
            <a:off x="6495984" y="3254341"/>
            <a:ext cx="2343150" cy="18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2286064" cy="17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8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84775"/>
          </a:xfrm>
        </p:spPr>
        <p:txBody>
          <a:bodyPr/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Rickettsial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Spotted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Fevers</a:t>
            </a:r>
          </a:p>
        </p:txBody>
      </p:sp>
      <p:sp>
        <p:nvSpPr>
          <p:cNvPr id="13517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077200" cy="2400300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Also called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Rocky Mountain spotted fever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Caused by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Rickettsia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rickettsii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Measles-like rash, except that the rash also appears on palms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soles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Spread by a wood tick, dog tick, Lone Star tick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80" name="Picture 12" descr="figure_23_18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1"/>
          <a:stretch>
            <a:fillRect/>
          </a:stretch>
        </p:blipFill>
        <p:spPr bwMode="auto">
          <a:xfrm>
            <a:off x="1905000" y="3390900"/>
            <a:ext cx="5337175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03" name="Picture 11" descr="figure_23_16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1066800" y="1187450"/>
            <a:ext cx="7007225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1" name="Rectangle 9"/>
          <p:cNvSpPr>
            <a:spLocks noGrp="1" noChangeArrowheads="1"/>
          </p:cNvSpPr>
          <p:nvPr>
            <p:ph type="title"/>
          </p:nvPr>
        </p:nvSpPr>
        <p:spPr>
          <a:xfrm>
            <a:off x="215900" y="152400"/>
            <a:ext cx="8928100" cy="1142999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Rocky Mountain Spotted Fever, 1997–2002</a:t>
            </a:r>
          </a:p>
        </p:txBody>
      </p:sp>
    </p:spTree>
    <p:extLst>
      <p:ext uri="{BB962C8B-B14F-4D97-AF65-F5344CB8AC3E}">
        <p14:creationId xmlns:p14="http://schemas.microsoft.com/office/powerpoint/2010/main" val="25905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Cutaneous anthrax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5344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Most common way to be infected by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Bacillus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anthracis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Less severe than inhaled infection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Both routes equally possible by biowarfare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Endospores enter skin through abrasions/lesions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Skin become necrotic and erupts into painless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eschar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{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-KAR}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Mortality 20%; Cipro/doxycycline/penicillin treatment reduces to 1%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Vaccination for military and biowarfare researchers/first responders; civilian vaccination NOT recommended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t2.gstatic.com/images?q=tbn:ANd9GcSXSA0ljdzJ5UG65Q_wfeGiigpbRdPbMgrrbxiNomGVdeCURb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7546975" cy="32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lassconnection.s3.amazonaws.com/437/flashcards/1106437/jpg/sweat13281945625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4" b="413"/>
          <a:stretch/>
        </p:blipFill>
        <p:spPr bwMode="auto">
          <a:xfrm>
            <a:off x="3049032" y="4419600"/>
            <a:ext cx="359941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ealthfavo.com/wp-content/uploads/2013/09/labeled-skin-diagram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5" y="762000"/>
            <a:ext cx="5508925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7162800" cy="584775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cs typeface="Arial" charset="0"/>
              </a:rPr>
              <a:t>Defensive Mechanisms in the Skin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20" y="533400"/>
            <a:ext cx="3047999" cy="6172200"/>
          </a:xfrm>
          <a:noFill/>
        </p:spPr>
        <p:txBody>
          <a:bodyPr/>
          <a:lstStyle/>
          <a:p>
            <a:pPr marL="171450" indent="-171450"/>
            <a:r>
              <a:rPr lang="en-US" sz="1800" dirty="0" smtClean="0">
                <a:latin typeface="Arial" pitchFamily="34" charset="0"/>
                <a:cs typeface="Arial" pitchFamily="34" charset="0"/>
              </a:rPr>
              <a:t>Multiple layers of dead skin (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stratum </a:t>
            </a:r>
            <a:r>
              <a:rPr lang="en-US" sz="1800" u="sng" dirty="0" err="1" smtClean="0">
                <a:latin typeface="Arial" pitchFamily="34" charset="0"/>
                <a:cs typeface="Arial" pitchFamily="34" charset="0"/>
              </a:rPr>
              <a:t>corneum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 makes a barrier to penetration</a:t>
            </a:r>
          </a:p>
          <a:p>
            <a:pPr marL="171450" indent="-171450"/>
            <a:r>
              <a:rPr lang="en-US" sz="1800" dirty="0" smtClean="0">
                <a:latin typeface="Arial" pitchFamily="34" charset="0"/>
                <a:cs typeface="Arial" pitchFamily="34" charset="0"/>
              </a:rPr>
              <a:t>The stratum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corneum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is continuously produced and shed off (turnover time is one month)</a:t>
            </a:r>
          </a:p>
          <a:p>
            <a:pPr marL="171450" indent="-171450"/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erspiration (watery secretions)</a:t>
            </a:r>
          </a:p>
          <a:p>
            <a:pPr marL="571500"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salt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urea, lysozyme, ferritin,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non-fatty acids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anti-microbial peptides, IgA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171450" indent="-171450"/>
            <a:r>
              <a:rPr lang="en-US" sz="18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ebae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(oily secretions)</a:t>
            </a:r>
          </a:p>
          <a:p>
            <a:pPr marL="571500"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Fats and fatty acids</a:t>
            </a:r>
          </a:p>
          <a:p>
            <a:pPr marL="171450" indent="-171450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71450" indent="-171450"/>
            <a:r>
              <a:rPr lang="en-US" sz="2000" dirty="0" smtClean="0">
                <a:latin typeface="Arial" pitchFamily="34" charset="0"/>
                <a:cs typeface="Arial" pitchFamily="34" charset="0"/>
              </a:rPr>
              <a:t>However, the sweat and oily secretions of the glands can contribute to infection of the skin (see next slide)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http://sweatthroughit.com/wp-content/uploads/2014/01/sweat-gla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2"/>
          <a:stretch/>
        </p:blipFill>
        <p:spPr bwMode="auto">
          <a:xfrm>
            <a:off x="6648450" y="4529327"/>
            <a:ext cx="2438400" cy="22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Gas gangrene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153400" cy="5791200"/>
          </a:xfrm>
        </p:spPr>
        <p:txBody>
          <a:bodyPr/>
          <a:lstStyle/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a.k.a. </a:t>
            </a:r>
            <a:r>
              <a:rPr lang="en-US" sz="2400" u="sng" dirty="0" err="1">
                <a:latin typeface="Arial" pitchFamily="34" charset="0"/>
                <a:cs typeface="Arial" pitchFamily="34" charset="0"/>
              </a:rPr>
              <a:t>clostridial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myonecrosis</a:t>
            </a: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Caused by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Clostridium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perfringens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 gram-positive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endospore-forming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obligate anaerobic rod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(inactive) spores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found 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soil, skin, intestines, vagina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Requires parenteral entry to maintain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anaerobicity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highly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fastidious; needs dead tissues to germinate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grows anaerobically in muscle tissue, produces necrosis and noxious gases; bacteria spread to newly killed cells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Gas formation and exotoxins disrupt muscle tissue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Treatment – antibiotics (penicillin, clindamycin), frequent wound cleansing, hyperbaric oxygen chambers, amputation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Medical emergency; mortality can be 40%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Gas gangrene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7066" y="1018877"/>
            <a:ext cx="3962400" cy="1724323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latin typeface="Arial" pitchFamily="34" charset="0"/>
                <a:cs typeface="Arial" pitchFamily="34" charset="0"/>
              </a:rPr>
              <a:t>Anaerobic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cellulitis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necrosis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localized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does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not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infect healthy tissue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http://www.bookdrum.com/images/books/19445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27" y="3428999"/>
            <a:ext cx="4356101" cy="32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1.bp.blogspot.com/_Uf5f7SzC8gE/TSDez26CXzI/AAAAAAAABjk/UUT2A68FL-s/s1600/di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5" y="3428999"/>
            <a:ext cx="4378144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029200" y="1066800"/>
            <a:ext cx="396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u="sng" kern="0" dirty="0" err="1" smtClean="0">
                <a:latin typeface="Arial" pitchFamily="34" charset="0"/>
                <a:cs typeface="Arial" pitchFamily="34" charset="0"/>
              </a:rPr>
              <a:t>Myonecrosis</a:t>
            </a:r>
            <a:endParaRPr lang="en-US" sz="2800" u="sng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systemic infection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Higher mortality rate</a:t>
            </a:r>
            <a:endParaRPr lang="en-US" sz="240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</p:spPr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Viral skin diseases – SUMMARY SLIDE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600200"/>
            <a:ext cx="40847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Poxviruses</a:t>
            </a:r>
          </a:p>
          <a:p>
            <a:r>
              <a:rPr lang="en-US" dirty="0" smtClean="0"/>
              <a:t>Herpesviruses</a:t>
            </a:r>
          </a:p>
          <a:p>
            <a:r>
              <a:rPr lang="en-US" dirty="0" smtClean="0"/>
              <a:t>Papillomaviruses</a:t>
            </a:r>
          </a:p>
          <a:p>
            <a:r>
              <a:rPr lang="en-US" dirty="0" smtClean="0"/>
              <a:t>Chickenpox/Shingles</a:t>
            </a:r>
          </a:p>
          <a:p>
            <a:r>
              <a:rPr lang="en-US" dirty="0" smtClean="0"/>
              <a:t>Rubella</a:t>
            </a:r>
          </a:p>
          <a:p>
            <a:r>
              <a:rPr lang="en-US" dirty="0" smtClean="0"/>
              <a:t>Measles</a:t>
            </a:r>
          </a:p>
          <a:p>
            <a:r>
              <a:rPr lang="en-US" dirty="0" smtClean="0"/>
              <a:t>Other childhood diseases</a:t>
            </a:r>
          </a:p>
          <a:p>
            <a:r>
              <a:rPr lang="en-US" dirty="0"/>
              <a:t>	</a:t>
            </a:r>
            <a:r>
              <a:rPr lang="en-US" dirty="0" smtClean="0"/>
              <a:t>Erythema </a:t>
            </a:r>
            <a:r>
              <a:rPr lang="en-US" dirty="0" err="1" smtClean="0"/>
              <a:t>Infectiosum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Roseola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87313"/>
            <a:ext cx="8683625" cy="760412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Smallpox Viruses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27000" y="838200"/>
            <a:ext cx="8683625" cy="5943600"/>
          </a:xfrm>
        </p:spPr>
        <p:txBody>
          <a:bodyPr lIns="91440" tIns="45720" rIns="91440" bIns="45720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Smallpox (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variola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Smallpox virus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orthopox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virus)</a:t>
            </a:r>
          </a:p>
          <a:p>
            <a:pPr marL="1203325" lvl="3"/>
            <a:r>
              <a:rPr lang="en-US" b="1" dirty="0" err="1">
                <a:latin typeface="Arial" pitchFamily="34" charset="0"/>
                <a:cs typeface="Arial" pitchFamily="34" charset="0"/>
              </a:rPr>
              <a:t>Variola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major </a:t>
            </a:r>
            <a:r>
              <a:rPr lang="en-US" dirty="0">
                <a:latin typeface="Arial" pitchFamily="34" charset="0"/>
                <a:cs typeface="Arial" pitchFamily="34" charset="0"/>
              </a:rPr>
              <a:t>has 20% mortality</a:t>
            </a:r>
          </a:p>
          <a:p>
            <a:pPr marL="1203325" lvl="3"/>
            <a:r>
              <a:rPr lang="en-US" b="1" dirty="0" err="1">
                <a:latin typeface="Arial" pitchFamily="34" charset="0"/>
                <a:cs typeface="Arial" pitchFamily="34" charset="0"/>
              </a:rPr>
              <a:t>Variola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minor </a:t>
            </a:r>
            <a:r>
              <a:rPr lang="en-US" dirty="0">
                <a:latin typeface="Arial" pitchFamily="34" charset="0"/>
                <a:cs typeface="Arial" pitchFamily="34" charset="0"/>
              </a:rPr>
              <a:t>has &lt;1% mortality</a:t>
            </a: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Eradicated by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vaccination by 1979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Pre-2001, last vaccinations done 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1970s</a:t>
            </a: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ACAM 2000 is military-only vaccine for smallpox biowarfare responders; significant side effects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Monkeypox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Monkey version of small pox</a:t>
            </a: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Transmitted through prairie dogs and African rats</a:t>
            </a:r>
          </a:p>
          <a:p>
            <a:pPr marL="746125" lvl="2"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Prevention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by smallpox vaccination</a:t>
            </a:r>
          </a:p>
        </p:txBody>
      </p:sp>
    </p:spTree>
    <p:extLst>
      <p:ext uri="{BB962C8B-B14F-4D97-AF65-F5344CB8AC3E}">
        <p14:creationId xmlns:p14="http://schemas.microsoft.com/office/powerpoint/2010/main" val="23877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>
          <a:xfrm>
            <a:off x="141288" y="87313"/>
            <a:ext cx="8683625" cy="760412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Smallpox Lesions</a:t>
            </a:r>
          </a:p>
        </p:txBody>
      </p:sp>
      <p:pic>
        <p:nvPicPr>
          <p:cNvPr id="49158" name="Picture 6" descr="figure_21_10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"/>
          <a:stretch>
            <a:fillRect/>
          </a:stretch>
        </p:blipFill>
        <p:spPr bwMode="auto">
          <a:xfrm>
            <a:off x="369888" y="911225"/>
            <a:ext cx="8401050" cy="5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u="sng" dirty="0" smtClean="0"/>
              <a:t>HSV-1/HHV-1 infection</a:t>
            </a:r>
            <a:endParaRPr lang="en-US" sz="36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762000"/>
            <a:ext cx="8689975" cy="5709404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Oral Herpes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Presence of cold </a:t>
            </a:r>
            <a:r>
              <a:rPr lang="en-US" dirty="0" smtClean="0"/>
              <a:t>sores near lips, where nerve density is highest and skin flexing greatest</a:t>
            </a:r>
            <a:endParaRPr lang="en-US" dirty="0"/>
          </a:p>
          <a:p>
            <a:pPr lvl="1"/>
            <a:r>
              <a:rPr lang="en-US" dirty="0" smtClean="0"/>
              <a:t>Pathogen </a:t>
            </a:r>
            <a:r>
              <a:rPr lang="en-US" dirty="0"/>
              <a:t>and pathogenesis</a:t>
            </a:r>
          </a:p>
          <a:p>
            <a:pPr lvl="2"/>
            <a:r>
              <a:rPr lang="en-US" dirty="0" smtClean="0"/>
              <a:t>80% </a:t>
            </a:r>
            <a:r>
              <a:rPr lang="en-US" dirty="0"/>
              <a:t>by </a:t>
            </a:r>
            <a:r>
              <a:rPr lang="en-US" i="1" dirty="0"/>
              <a:t>human herpesvirus 1</a:t>
            </a:r>
            <a:r>
              <a:rPr lang="en-US" dirty="0"/>
              <a:t> (HHV-1</a:t>
            </a:r>
            <a:r>
              <a:rPr lang="en-US" dirty="0" smtClean="0"/>
              <a:t>); remainder HHV-2</a:t>
            </a:r>
            <a:endParaRPr lang="en-US" dirty="0"/>
          </a:p>
          <a:p>
            <a:pPr lvl="2"/>
            <a:r>
              <a:rPr lang="en-US" dirty="0" err="1"/>
              <a:t>Virions</a:t>
            </a:r>
            <a:r>
              <a:rPr lang="en-US" dirty="0"/>
              <a:t> form syncytia to avoid </a:t>
            </a:r>
            <a:r>
              <a:rPr lang="en-US" dirty="0" smtClean="0"/>
              <a:t>host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immune system</a:t>
            </a:r>
          </a:p>
          <a:p>
            <a:pPr lvl="2"/>
            <a:r>
              <a:rPr lang="en-US" dirty="0"/>
              <a:t>Latency established in the trigeminal nerve </a:t>
            </a:r>
            <a:r>
              <a:rPr lang="en-US" dirty="0" smtClean="0"/>
              <a:t>ganglion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Infections occur by casual contact in childhood (parent to child most often)</a:t>
            </a:r>
          </a:p>
          <a:p>
            <a:pPr lvl="2"/>
            <a:r>
              <a:rPr lang="en-US" dirty="0" smtClean="0"/>
              <a:t>80% of population has HHV-1 antibodies by age 2</a:t>
            </a:r>
          </a:p>
          <a:p>
            <a:pPr lvl="2"/>
            <a:r>
              <a:rPr lang="en-US" dirty="0" smtClean="0"/>
              <a:t>Later onset usually </a:t>
            </a:r>
            <a:r>
              <a:rPr lang="en-US" smtClean="0"/>
              <a:t>due to </a:t>
            </a:r>
            <a:r>
              <a:rPr lang="en-US" dirty="0" smtClean="0"/>
              <a:t>HHV-2</a:t>
            </a:r>
          </a:p>
          <a:p>
            <a:pPr lvl="2"/>
            <a:r>
              <a:rPr lang="en-US" dirty="0" smtClean="0"/>
              <a:t>Primary </a:t>
            </a:r>
            <a:r>
              <a:rPr lang="en-US" dirty="0"/>
              <a:t>infections are usually </a:t>
            </a:r>
            <a:r>
              <a:rPr lang="en-US" dirty="0" smtClean="0"/>
              <a:t>asymptomatic; subsequent reinfections are less symptomatic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23.12  </a:t>
            </a:r>
            <a:r>
              <a:rPr lang="fr-FR" sz="1800" b="1" dirty="0"/>
              <a:t>Oral herpes </a:t>
            </a:r>
            <a:r>
              <a:rPr lang="fr-FR" sz="1800" b="1" dirty="0" err="1"/>
              <a:t>lesion</a:t>
            </a:r>
            <a:r>
              <a:rPr lang="fr-FR" sz="1800" b="1" dirty="0"/>
              <a:t>.</a:t>
            </a:r>
            <a:endParaRPr lang="en-US" sz="1800" b="1" dirty="0"/>
          </a:p>
        </p:txBody>
      </p:sp>
      <p:pic>
        <p:nvPicPr>
          <p:cNvPr id="3074" name="Picture 2" descr="H:\55224 Bauman_MDBS5e_IRDVD\Working Files 55224\JPEGS 55224\Ch23\Ch23_Labeled\23_12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2" y="591003"/>
            <a:ext cx="8337196" cy="56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23.13  Latency and reactivation of oral herpesviruses.</a:t>
            </a:r>
          </a:p>
        </p:txBody>
      </p:sp>
      <p:pic>
        <p:nvPicPr>
          <p:cNvPr id="4098" name="Picture 2" descr="H:\55224 Bauman_MDBS5e_IRDVD\Working Files 55224\JPEGS 55224\Ch23\Ch23_Labeled\23_13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6"/>
          <a:stretch/>
        </p:blipFill>
        <p:spPr bwMode="auto">
          <a:xfrm>
            <a:off x="965200" y="797509"/>
            <a:ext cx="7162800" cy="526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1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85175" cy="5256212"/>
          </a:xfrm>
        </p:spPr>
        <p:txBody>
          <a:bodyPr/>
          <a:lstStyle/>
          <a:p>
            <a:r>
              <a:rPr lang="en-US" b="1" dirty="0"/>
              <a:t>Oral Herpes</a:t>
            </a:r>
          </a:p>
          <a:p>
            <a:pPr lvl="1"/>
            <a:r>
              <a:rPr lang="en-US" dirty="0" smtClean="0"/>
              <a:t>Diagnosis</a:t>
            </a:r>
            <a:r>
              <a:rPr lang="en-US" dirty="0"/>
              <a:t>, treatment, and prevention</a:t>
            </a:r>
          </a:p>
          <a:p>
            <a:pPr lvl="2"/>
            <a:r>
              <a:rPr lang="en-US" dirty="0"/>
              <a:t>Diagnosis is based on characteristic lesions</a:t>
            </a:r>
          </a:p>
          <a:p>
            <a:pPr lvl="2"/>
            <a:r>
              <a:rPr lang="en-US" dirty="0"/>
              <a:t>Topical </a:t>
            </a:r>
            <a:r>
              <a:rPr lang="en-US" dirty="0" err="1"/>
              <a:t>penciclovir</a:t>
            </a:r>
            <a:r>
              <a:rPr lang="en-US" dirty="0"/>
              <a:t>, acyclovir, or </a:t>
            </a:r>
            <a:r>
              <a:rPr lang="en-US" dirty="0" err="1"/>
              <a:t>valacyclovir</a:t>
            </a:r>
            <a:r>
              <a:rPr lang="en-US" dirty="0"/>
              <a:t> limits duration of lesions</a:t>
            </a:r>
          </a:p>
          <a:p>
            <a:pPr lvl="2"/>
            <a:r>
              <a:rPr lang="en-US" dirty="0"/>
              <a:t>Avoid direct contact with infected </a:t>
            </a:r>
            <a:r>
              <a:rPr lang="en-US" dirty="0" smtClean="0"/>
              <a:t>individuals</a:t>
            </a:r>
          </a:p>
          <a:p>
            <a:pPr lvl="2"/>
            <a:r>
              <a:rPr lang="en-US" dirty="0" smtClean="0"/>
              <a:t>Acute breakouts usually self-resolve</a:t>
            </a:r>
          </a:p>
          <a:p>
            <a:pPr lvl="2"/>
            <a:r>
              <a:rPr lang="en-US" dirty="0" smtClean="0"/>
              <a:t>Stress or immunosuppressive drugs can promote herpetic breakouts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24.10  Sites of events in genital herpesvirus infections.</a:t>
            </a:r>
          </a:p>
        </p:txBody>
      </p:sp>
      <p:pic>
        <p:nvPicPr>
          <p:cNvPr id="12290" name="Picture 2" descr="H:\55224 Bauman_MDBS5e_IRDVD\Working Files 55224\JPEGS 55224\Ch24\Ch24_Labeled\24_10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 bwMode="auto">
          <a:xfrm>
            <a:off x="4038600" y="591438"/>
            <a:ext cx="4613957" cy="6002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802779" y="689251"/>
            <a:ext cx="914400" cy="228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107579" y="2021095"/>
            <a:ext cx="914400" cy="228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17179" y="6298686"/>
            <a:ext cx="914400" cy="20781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107579" y="6189702"/>
            <a:ext cx="588622" cy="31680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03551"/>
            <a:ext cx="3733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Note that the virus causing each of these diseases can be </a:t>
            </a:r>
            <a:r>
              <a:rPr lang="en-US" u="sng" dirty="0" smtClean="0"/>
              <a:t>the same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It only varies based on which nerve ganglion it resides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It spreads to other ganglia only though skin-to-skin contact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dentists/oral hygienists working without gloves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Thumb-sucking/nail biting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Rubbing eyes or skin without hygiene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752600" y="1219200"/>
            <a:ext cx="2057400" cy="381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71500" y="1600199"/>
            <a:ext cx="1257300" cy="34997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2166933"/>
            <a:ext cx="9039225" cy="46482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Eccrine glands (sweat or sudoriferous glands)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merocrine secretion; empties to skin surface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standard watery sweat glands – no cellular components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contain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NaCl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(up to 10% after evaporation)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Also contain hydrophilic (lactic, citric, pyruvic, uric) and hydrophobic (fatty) acids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Secrete antimicrobial proteins (lysozyme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, ferritin, IgA, anti-microbial peptides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They support microbial growth in apocrine and sebaceous glands by diluting their contents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Why would many mammals (e.g., dogs, cats) evolve to not contain sweat glands?</a:t>
            </a:r>
          </a:p>
          <a:p>
            <a:pPr marL="228600" lvl="1" indent="-228600"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Apocrine glands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apocrine secretion; resemble eccrine gland, but empty to hair shaft (or skin surface of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balded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skin)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oily secretion in primates and non-sweating mammals ; oily and watery in other sweating mammals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Contains fats/fatty acids, proteins, steroids and pheromones, lubricants, pinched-off cell fragments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Sebaceous glands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457200" lvl="1" indent="-228600"/>
            <a:r>
              <a:rPr lang="en-US" sz="15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olocrine secretion; integrated with hair shaft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wax (cholesteryl fatty esters), fats and fatty acids, dead cells and cell debris</a:t>
            </a:r>
          </a:p>
          <a:p>
            <a:pPr marL="457200" lvl="1" indent="-228600"/>
            <a:r>
              <a:rPr lang="en-US" sz="1500" dirty="0" smtClean="0">
                <a:latin typeface="Arial" pitchFamily="34" charset="0"/>
                <a:cs typeface="Arial" pitchFamily="34" charset="0"/>
              </a:rPr>
              <a:t>Preferred site of growth for skin microbiota, and most common site for microbial tissue damage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http://sweatthroughit.com/wp-content/uploads/2014/01/sweat-gla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 bwMode="auto">
          <a:xfrm>
            <a:off x="6019800" y="621648"/>
            <a:ext cx="3019425" cy="280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2.tfd.com/mk/G/X2604-G-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/>
          <a:stretch/>
        </p:blipFill>
        <p:spPr bwMode="auto">
          <a:xfrm>
            <a:off x="152399" y="500051"/>
            <a:ext cx="592554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523220"/>
          </a:xfrm>
        </p:spPr>
        <p:txBody>
          <a:bodyPr/>
          <a:lstStyle/>
          <a:p>
            <a:r>
              <a:rPr lang="en-US" sz="2800" b="1" dirty="0" smtClean="0">
                <a:latin typeface="Arial" charset="0"/>
                <a:cs typeface="Arial" charset="0"/>
              </a:rPr>
              <a:t>The Integumentary Glands – the good and the bad</a:t>
            </a:r>
            <a:endParaRPr lang="en-US" sz="2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24.11 Herpes lesions of the eyes and skin.</a:t>
            </a:r>
          </a:p>
        </p:txBody>
      </p:sp>
      <p:pic>
        <p:nvPicPr>
          <p:cNvPr id="13314" name="Picture 2" descr="H:\55224 Bauman_MDBS5e_IRDVD\Working Files 55224\JPEGS 55224\Ch24\Ch24_Labeled\24_1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"/>
          <a:stretch/>
        </p:blipFill>
        <p:spPr bwMode="auto">
          <a:xfrm>
            <a:off x="304800" y="1999456"/>
            <a:ext cx="8534400" cy="26886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231775" y="87313"/>
            <a:ext cx="8683625" cy="674687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Warts,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a.k.a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papillomas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127000" y="685800"/>
            <a:ext cx="8683625" cy="6172200"/>
          </a:xfrm>
        </p:spPr>
        <p:txBody>
          <a:bodyPr lIns="91440" tIns="45720" rIns="91440" bIns="45720"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Usually 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estricted to squamous epithelium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Papillomaviruses (&lt; 100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types now known)</a:t>
            </a:r>
          </a:p>
          <a:p>
            <a:pPr lvl="1"/>
            <a:r>
              <a:rPr lang="en-US" sz="2800" dirty="0" smtClean="0">
                <a:latin typeface="Arial" pitchFamily="34" charset="0"/>
                <a:cs typeface="Arial" pitchFamily="34" charset="0"/>
              </a:rPr>
              <a:t>Seen in plantar warts, genital warts, cervical polyps and carcinomas, oral, esophageal, and penile carcinoma, and possibly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acrochorda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(skin tags)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800" dirty="0" smtClean="0">
                <a:latin typeface="Arial" pitchFamily="34" charset="0"/>
                <a:cs typeface="Arial" pitchFamily="34" charset="0"/>
              </a:rPr>
              <a:t>Prevention – vaccination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for 10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subtypes</a:t>
            </a:r>
          </a:p>
          <a:p>
            <a:pPr lvl="1"/>
            <a:r>
              <a:rPr lang="en-US" sz="2800" dirty="0" smtClean="0">
                <a:latin typeface="Arial" pitchFamily="34" charset="0"/>
                <a:cs typeface="Arial" pitchFamily="34" charset="0"/>
              </a:rPr>
              <a:t>Treatment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Removal 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Cryotherapy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Electrodessication, Salicylic </a:t>
            </a:r>
            <a:r>
              <a:rPr lang="en-US" dirty="0">
                <a:latin typeface="Arial" pitchFamily="34" charset="0"/>
                <a:cs typeface="Arial" pitchFamily="34" charset="0"/>
              </a:rPr>
              <a:t>acid</a:t>
            </a:r>
          </a:p>
          <a:p>
            <a:pPr lvl="2"/>
            <a:r>
              <a:rPr lang="en-US" dirty="0" err="1">
                <a:latin typeface="Arial" pitchFamily="34" charset="0"/>
                <a:cs typeface="Arial" pitchFamily="34" charset="0"/>
              </a:rPr>
              <a:t>Imiquimod</a:t>
            </a:r>
            <a:r>
              <a:rPr lang="en-US" dirty="0">
                <a:latin typeface="Arial" pitchFamily="34" charset="0"/>
                <a:cs typeface="Arial" pitchFamily="34" charset="0"/>
              </a:rPr>
              <a:t> (stimulates interferon production)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Bleomycin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Time – warts usually self-resolve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3" y="218230"/>
            <a:ext cx="9144000" cy="579437"/>
          </a:xfrm>
        </p:spPr>
        <p:txBody>
          <a:bodyPr/>
          <a:lstStyle/>
          <a:p>
            <a:r>
              <a:rPr lang="en-US" b="1" dirty="0" smtClean="0"/>
              <a:t>Various appearances of HPV infections</a:t>
            </a:r>
            <a:endParaRPr lang="en-US" b="1" dirty="0"/>
          </a:p>
        </p:txBody>
      </p:sp>
      <p:pic>
        <p:nvPicPr>
          <p:cNvPr id="6" name="Picture 4" descr="24_14Figure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1447799"/>
            <a:ext cx="3573971" cy="539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" y="5119415"/>
            <a:ext cx="2657475" cy="17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9" y="1447799"/>
            <a:ext cx="2622839" cy="149263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3213" y="914400"/>
            <a:ext cx="8537575" cy="533400"/>
          </a:xfrm>
        </p:spPr>
        <p:txBody>
          <a:bodyPr/>
          <a:lstStyle/>
          <a:p>
            <a:r>
              <a:rPr lang="en-US" dirty="0" smtClean="0"/>
              <a:t>Can appear anywhere on body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" y="3048000"/>
            <a:ext cx="2639002" cy="1994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817" y="2717674"/>
            <a:ext cx="5305425" cy="26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-9525"/>
            <a:ext cx="8683625" cy="760412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Chickenpox</a:t>
            </a: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5562600" cy="5791200"/>
          </a:xfrm>
        </p:spPr>
        <p:txBody>
          <a:bodyPr lIns="91440" tIns="45720" rIns="91440" bIns="45720"/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Varicella-zoster virus (human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herpesvirus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3)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Transmitted by the respiratory route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Causes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pus-filled vesicles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10-20 day incubation, contagious until pustules clear in 2-3 more weeks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Before vaccination in 1995, “chickenpox parties” were held to get children sick early (less painful earlier in life)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Virus infects sensory nerve endings near pox and remains there for life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Remains dormant unless “aggravated” or immune system “forgets”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Prevention: Live attenuated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vaccine (95% effective)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Vaccination highly recommended for adults that acquired infection naturally as children (before 1984)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figure_21_11a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"/>
          <a:stretch>
            <a:fillRect/>
          </a:stretch>
        </p:blipFill>
        <p:spPr bwMode="auto">
          <a:xfrm>
            <a:off x="5683165" y="1143000"/>
            <a:ext cx="338463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88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>
          <a:xfrm>
            <a:off x="231775" y="87313"/>
            <a:ext cx="8683625" cy="598487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Latent Chickenpox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5867400"/>
          </a:xfrm>
        </p:spPr>
        <p:txBody>
          <a:bodyPr lIns="91440" tIns="45720" rIns="91440" bIns="45720"/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Breakthrough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varicella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vaccinated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people from incomplete protection (artificial vs. natural immunity)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Improperly stored vaccine; immunodeficiency; vaccine protection wore out (&gt; 6 years)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Attenuated virus used for vaccine (Oka strain) less immunogenic than fully active virus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Because vaccine is still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partially effective,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breakthrough varicella is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less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severe than chickenpox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Virus reactivation and reemergence in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later life known as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shingles</a:t>
            </a:r>
          </a:p>
          <a:p>
            <a:pPr marL="342900" lvl="1" indent="-342900">
              <a:buFontTx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Booster now recommended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even in adults who were exposed naturally to chickenpox to </a:t>
            </a:r>
            <a:r>
              <a:rPr lang="en-US" dirty="0">
                <a:latin typeface="Arial" pitchFamily="34" charset="0"/>
                <a:cs typeface="Arial" pitchFamily="34" charset="0"/>
              </a:rPr>
              <a:t>prevent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re-emergence</a:t>
            </a:r>
          </a:p>
          <a:p>
            <a:pPr marL="742950" lvl="2" indent="-342900"/>
            <a:r>
              <a:rPr lang="en-US" dirty="0" err="1" smtClean="0">
                <a:latin typeface="Arial" pitchFamily="34" charset="0"/>
                <a:cs typeface="Arial" pitchFamily="34" charset="0"/>
              </a:rPr>
              <a:t>ProQuad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Oka + MMR for children, MMRV, young adults</a:t>
            </a:r>
          </a:p>
          <a:p>
            <a:pPr marL="742950" lvl="2" indent="-342900"/>
            <a:r>
              <a:rPr lang="en-US" dirty="0" err="1" smtClean="0">
                <a:latin typeface="Arial" pitchFamily="34" charset="0"/>
                <a:cs typeface="Arial" pitchFamily="34" charset="0"/>
              </a:rPr>
              <a:t>Zostavax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for adults 60+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18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title"/>
          </p:nvPr>
        </p:nvSpPr>
        <p:spPr>
          <a:xfrm>
            <a:off x="141288" y="76200"/>
            <a:ext cx="8683625" cy="684213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Shingles</a:t>
            </a:r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1" y="838200"/>
            <a:ext cx="4648199" cy="5715000"/>
          </a:xfrm>
        </p:spPr>
        <p:txBody>
          <a:bodyPr lIns="91440" tIns="45720" rIns="91440" bIns="45720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Reactivation of latent HHV-3 releases viruses that move along peripheral nerves to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skin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Semi-localized pattern corresponds to sensory innervation (dermatomes)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Painful vesicles; nerve pain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Months to resolve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Postherapeutic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neuralgia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Prevention: Live attenuated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vaccine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Zostavax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Acyclovir may lessen symptoms</a:t>
            </a: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://medlibes.com/uploads/Screen%20shot%202010-07-04%20at%207.30.56%20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895725" cy="30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aic.cuhk.edu.hk/web8/Hi%20res/dermat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811337"/>
            <a:ext cx="4343400" cy="30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63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174625"/>
            <a:ext cx="8683625" cy="595313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Rubella (German Measles)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3176588" cy="5638800"/>
          </a:xfrm>
        </p:spPr>
        <p:txBody>
          <a:bodyPr lIns="91440" tIns="45720" rIns="91440" bIns="45720"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Rubella virus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Macular rash and fever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Congenital rubella syndrome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causes severe fetal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damage; deformities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Prevented by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vaccination (MM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Must ensure 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pre-expectant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mothers are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vaccinated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not recommended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for expectant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mothers (why?)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6" name="Picture 6" descr="figure_21_15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8"/>
          <a:stretch>
            <a:fillRect/>
          </a:stretch>
        </p:blipFill>
        <p:spPr bwMode="auto">
          <a:xfrm>
            <a:off x="3181350" y="1473200"/>
            <a:ext cx="5851525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46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120650"/>
            <a:ext cx="8683625" cy="70485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Measles (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Rubeola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83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575" y="838200"/>
            <a:ext cx="4497388" cy="5943600"/>
          </a:xfrm>
          <a:solidFill>
            <a:schemeClr val="bg1"/>
          </a:solidFill>
        </p:spPr>
        <p:txBody>
          <a:bodyPr lIns="91440" tIns="45720" rIns="91440" bIns="45720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Measles virus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Transmitted by respiratory route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Koplik's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spots (oral lesion), then macular-to-systemic rash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Prevented by 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MR vaccination (95-97% response; second immunization is a back-up)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Re-infection very rare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Almost gone from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USA; resurgences due to international travellers and refusals to vaccinate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4" name="Picture 6" descr="figure_21_14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"/>
          <a:stretch>
            <a:fillRect/>
          </a:stretch>
        </p:blipFill>
        <p:spPr bwMode="auto">
          <a:xfrm>
            <a:off x="4724401" y="974722"/>
            <a:ext cx="4064000" cy="54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51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139700"/>
            <a:ext cx="8683625" cy="661988"/>
          </a:xfrm>
        </p:spPr>
        <p:txBody>
          <a:bodyPr lIns="91440" tIns="45720" rIns="91440" bIns="45720" anchor="ctr"/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Complications from Measles 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27000" y="1279525"/>
            <a:ext cx="8683625" cy="5121275"/>
          </a:xfrm>
        </p:spPr>
        <p:txBody>
          <a:bodyPr lIns="91440" tIns="45720" rIns="91440" bIns="45720"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With improved diet and overall health in last 100 years, complications and fatalities from measles became very uncommon (pneumonia, encephalitis from cytokine response to infection in 1:100 cases)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Secondary infection –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H. influenza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S. pneumonia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– leads to pneumonia, URI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Subacute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sclerosing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panencephalitis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in 1 in 1,000,000 cases – relapse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by defective virus that </a:t>
            </a:r>
            <a:r>
              <a:rPr lang="en-US" dirty="0">
                <a:latin typeface="Arial" pitchFamily="34" charset="0"/>
                <a:cs typeface="Arial" pitchFamily="34" charset="0"/>
              </a:rPr>
              <a:t>is fatal</a:t>
            </a:r>
          </a:p>
        </p:txBody>
      </p:sp>
    </p:spTree>
    <p:extLst>
      <p:ext uri="{BB962C8B-B14F-4D97-AF65-F5344CB8AC3E}">
        <p14:creationId xmlns:p14="http://schemas.microsoft.com/office/powerpoint/2010/main" val="4254422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1" y="152400"/>
            <a:ext cx="8915400" cy="109220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Reported U.S. Cases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Measles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1944–2005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8" name="Picture 8" descr="http://www.whale.to/v/meas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93488"/>
            <a:ext cx="8305799" cy="5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cdc.gov/vaccines/pubs/pinkbook/images/meas_fig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30" y="1371600"/>
            <a:ext cx="413657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3831888"/>
            <a:ext cx="1316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licensed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0414" y="1737241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2° vac.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rec’d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705600" y="2152739"/>
            <a:ext cx="664814" cy="1041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23200" y="624840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543800" y="2562833"/>
            <a:ext cx="228600" cy="34569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09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584775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cs typeface="Arial" charset="0"/>
              </a:rPr>
              <a:t>Resident Microbiota of the Skin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685800"/>
            <a:ext cx="4648200" cy="6019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Normal biota live:</a:t>
            </a:r>
          </a:p>
          <a:p>
            <a:pPr marL="457200" lvl="1" indent="-228600"/>
            <a:r>
              <a:rPr lang="en-US" sz="2000" dirty="0" smtClean="0">
                <a:latin typeface="Arial" pitchFamily="34" charset="0"/>
                <a:cs typeface="Arial" pitchFamily="34" charset="0"/>
              </a:rPr>
              <a:t>On skin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surface</a:t>
            </a:r>
          </a:p>
          <a:p>
            <a:pPr marL="457200" lvl="1" indent="-228600"/>
            <a:r>
              <a:rPr lang="en-US" sz="2000" dirty="0">
                <a:latin typeface="Arial" pitchFamily="34" charset="0"/>
                <a:cs typeface="Arial" pitchFamily="34" charset="0"/>
              </a:rPr>
              <a:t>In hair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follicles</a:t>
            </a:r>
          </a:p>
          <a:p>
            <a:pPr marL="457200" lvl="1" indent="-228600"/>
            <a:r>
              <a:rPr lang="en-US" sz="2000" dirty="0" smtClean="0">
                <a:latin typeface="Arial" pitchFamily="34" charset="0"/>
                <a:cs typeface="Arial" pitchFamily="34" charset="0"/>
              </a:rPr>
              <a:t>In outer portion of eccrine and apocrine glands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They feed off of dead cells, cell debris, and secretory products</a:t>
            </a:r>
          </a:p>
          <a:p>
            <a:pPr marL="457200" lvl="1" indent="-228600"/>
            <a:r>
              <a:rPr lang="en-US" sz="2000" dirty="0" smtClean="0">
                <a:latin typeface="Arial" pitchFamily="34" charset="0"/>
                <a:cs typeface="Arial" pitchFamily="34" charset="0"/>
              </a:rPr>
              <a:t>eccrine glands - mucus secretion</a:t>
            </a:r>
          </a:p>
          <a:p>
            <a:pPr marL="457200" lvl="1" indent="-228600"/>
            <a:r>
              <a:rPr lang="en-US" sz="2000" dirty="0" smtClean="0">
                <a:latin typeface="Arial" pitchFamily="34" charset="0"/>
                <a:cs typeface="Arial" pitchFamily="34" charset="0"/>
              </a:rPr>
              <a:t>apocrine glands - mucus secretion, bioorganic molecules</a:t>
            </a:r>
          </a:p>
          <a:p>
            <a:pPr marL="457200" lvl="1" indent="-228600"/>
            <a:r>
              <a:rPr lang="en-US" sz="2000" dirty="0" smtClean="0">
                <a:latin typeface="Arial" pitchFamily="34" charset="0"/>
                <a:cs typeface="Arial" pitchFamily="34" charset="0"/>
              </a:rPr>
              <a:t>Sebaceous glands - bioorganic secretions</a:t>
            </a:r>
          </a:p>
          <a:p>
            <a:pPr marL="457200" lvl="1" indent="-228600"/>
            <a:r>
              <a:rPr lang="en-US" sz="2000" dirty="0" smtClean="0">
                <a:latin typeface="Arial" pitchFamily="34" charset="0"/>
                <a:cs typeface="Arial" pitchFamily="34" charset="0"/>
              </a:rPr>
              <a:t>microbiota create body and “underarm” odor as they degrade lipids, glycogens and proteins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otsuka.co.jp/en/health_illness/skin/images/p1_02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5357" r="2237" b="3572"/>
          <a:stretch/>
        </p:blipFill>
        <p:spPr bwMode="auto">
          <a:xfrm>
            <a:off x="4724400" y="3617323"/>
            <a:ext cx="4343400" cy="31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ache4.asset-cache.net/gc/128617053-smegma-is-a-secretion-produced-by-the-gettyimages.jpg?v=1&amp;c=IWSAsset&amp;k=2&amp;d=0wZGmQ1Yoz%2BcbzSEWbTTVysVpDlYkFdgCke0zPEnIlhszLfi1YhhczHT4fhvMM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01" y="771525"/>
            <a:ext cx="3944199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1" y="152400"/>
            <a:ext cx="8915400" cy="1092200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Resurgence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Measles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2001–2019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cdn.theatlantic.com/assets/media/img/posts/2015/01/MEASLES_CHART/94e306e9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2986"/>
          <a:stretch/>
        </p:blipFill>
        <p:spPr bwMode="auto">
          <a:xfrm>
            <a:off x="3027218" y="698500"/>
            <a:ext cx="6096000" cy="27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67533"/>
            <a:ext cx="5943600" cy="3313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637" y="33528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 cases expected to peak over 1500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 data is January to April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47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5"/>
          <p:cNvSpPr>
            <a:spLocks noGrp="1"/>
          </p:cNvSpPr>
          <p:nvPr>
            <p:ph type="title"/>
          </p:nvPr>
        </p:nvSpPr>
        <p:spPr>
          <a:xfrm>
            <a:off x="133350" y="163513"/>
            <a:ext cx="8683625" cy="598487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Fifth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Disease – Erythema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infectiosum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3962400" cy="5638800"/>
          </a:xfrm>
        </p:spPr>
        <p:txBody>
          <a:bodyPr lIns="91440" tIns="45720" rIns="91440" bIns="45720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Name derived from a 1905 list of skin rashes,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that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included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1. Measles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2. Scarlet fever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3. Rubella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4.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Filatov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Dukes</a:t>
            </a:r>
          </a:p>
          <a:p>
            <a:pPr marL="914400" lvl="2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disease (now known to be mild </a:t>
            </a:r>
            <a:r>
              <a:rPr lang="en-US" dirty="0">
                <a:latin typeface="Arial" pitchFamily="34" charset="0"/>
                <a:cs typeface="Arial" pitchFamily="34" charset="0"/>
              </a:rPr>
              <a:t>scarlet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fever)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5.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Fifth disease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or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erythema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infectiosum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http://hardinmd.lib.uiowa.edu/pictures22/dermnet/5thdisease7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7477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2400" y="4267200"/>
            <a:ext cx="4876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Caused by Human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parvovirus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B19</a:t>
            </a:r>
          </a:p>
          <a:p>
            <a:pPr marL="457200" lvl="2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B19 discovered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only in 1989</a:t>
            </a:r>
          </a:p>
          <a:p>
            <a:pPr marL="457200" lvl="2" indent="-457200"/>
            <a:r>
              <a:rPr lang="en-US" sz="2000" dirty="0">
                <a:latin typeface="Arial" pitchFamily="34" charset="0"/>
                <a:cs typeface="Arial" pitchFamily="34" charset="0"/>
              </a:rPr>
              <a:t>Highly contagious;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placental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transmission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lvl="2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Produces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mild flu-like symptoms and facial rash</a:t>
            </a:r>
          </a:p>
          <a:p>
            <a:pPr marL="457200" lvl="2" indent="-457200"/>
            <a:r>
              <a:rPr lang="en-US" sz="2000" dirty="0">
                <a:latin typeface="Arial" pitchFamily="34" charset="0"/>
                <a:cs typeface="Arial" pitchFamily="34" charset="0"/>
              </a:rPr>
              <a:t>More common in children, elderly, and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immunocompromised</a:t>
            </a:r>
          </a:p>
          <a:p>
            <a:pPr marL="457200" lvl="2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Can cause stillbirths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0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5"/>
          <p:cNvSpPr>
            <a:spLocks noGrp="1"/>
          </p:cNvSpPr>
          <p:nvPr>
            <p:ph type="title"/>
          </p:nvPr>
        </p:nvSpPr>
        <p:spPr>
          <a:xfrm>
            <a:off x="130175" y="63391"/>
            <a:ext cx="8683625" cy="646331"/>
          </a:xfrm>
        </p:spPr>
        <p:txBody>
          <a:bodyPr lIns="91440" tIns="45720" rIns="91440" bIns="45720" anchor="ctr"/>
          <a:lstStyle/>
          <a:p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Roseola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a.k.a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exanthema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subitum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819150"/>
            <a:ext cx="4305300" cy="5734050"/>
          </a:xfrm>
        </p:spPr>
        <p:txBody>
          <a:bodyPr lIns="91440" tIns="45720" rIns="91440" bIns="45720"/>
          <a:lstStyle/>
          <a:p>
            <a:pPr marL="457200" lvl="1" indent="-342900"/>
            <a:r>
              <a:rPr lang="en-US" sz="2800" dirty="0">
                <a:latin typeface="Arial" pitchFamily="34" charset="0"/>
                <a:cs typeface="Arial" pitchFamily="34" charset="0"/>
              </a:rPr>
              <a:t>Caused by human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herpesvirus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6 (HHV-6) and 7 (HHV-7, 5-10% of cases)</a:t>
            </a:r>
          </a:p>
          <a:p>
            <a:pPr marL="457200" lvl="1" indent="-342900"/>
            <a:r>
              <a:rPr lang="en-US" sz="2800" dirty="0">
                <a:latin typeface="Arial" pitchFamily="34" charset="0"/>
                <a:cs typeface="Arial" pitchFamily="34" charset="0"/>
              </a:rPr>
              <a:t>High fever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(afterward) rash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lasting for 1–2 days</a:t>
            </a:r>
          </a:p>
          <a:p>
            <a:pPr marL="457200" lvl="1" indent="-342900"/>
            <a:r>
              <a:rPr lang="en-US" sz="2800" dirty="0" smtClean="0">
                <a:latin typeface="Arial" pitchFamily="34" charset="0"/>
                <a:cs typeface="Arial" pitchFamily="34" charset="0"/>
              </a:rPr>
              <a:t>Nearly 100% of population infected by adulthood, most before 5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y.o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-342900"/>
            <a:r>
              <a:rPr lang="en-US" sz="2800" dirty="0" smtClean="0">
                <a:latin typeface="Arial" pitchFamily="34" charset="0"/>
                <a:cs typeface="Arial" pitchFamily="34" charset="0"/>
              </a:rPr>
              <a:t>Both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viruses present in saliva of most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adults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http://img.webmd.boots.com/dtmcms/live/webmd_uk/consumer_assets/site_images/articles/health_tools/childhood_skin_problems_slideshow/phototake_roseola_infantum_skin_ra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990600"/>
            <a:ext cx="469582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343399" y="4495800"/>
            <a:ext cx="46958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-342900"/>
            <a:r>
              <a:rPr lang="en-US" kern="0" dirty="0" smtClean="0">
                <a:latin typeface="Arial" pitchFamily="34" charset="0"/>
                <a:cs typeface="Arial" pitchFamily="34" charset="0"/>
              </a:rPr>
              <a:t>Disseminated rash caused by HHV-6 or HHV-7 can present in AIDS patients and in the immunocompromised</a:t>
            </a:r>
            <a:endParaRPr lang="en-US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56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141288" y="48161"/>
            <a:ext cx="8683625" cy="1323439"/>
          </a:xfrm>
        </p:spPr>
        <p:txBody>
          <a:bodyPr lIns="91440" tIns="45720" rIns="91440" bIns="45720" anchor="ctr"/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Cutaneous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Mycoses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a.k.a.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dermatophytes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413" y="1343025"/>
            <a:ext cx="8683625" cy="5210175"/>
          </a:xfrm>
        </p:spPr>
        <p:txBody>
          <a:bodyPr lIns="91440" tIns="45720" rIns="91440" bIns="45720"/>
          <a:lstStyle/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Dermatomycoses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Also known as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tineas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ringworm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Metabolize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keratin; some can feed 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sebae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Disease NAMES are in Latin – these are NOT species names!</a:t>
            </a:r>
          </a:p>
          <a:p>
            <a:pPr lvl="2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capitis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– ringworm of the scalp – bald patches</a:t>
            </a:r>
          </a:p>
          <a:p>
            <a:pPr lvl="2"/>
            <a:r>
              <a:rPr lang="en-US" sz="2000" dirty="0" err="1">
                <a:latin typeface="Arial" pitchFamily="34" charset="0"/>
                <a:cs typeface="Arial" pitchFamily="34" charset="0"/>
              </a:rPr>
              <a:t>Tinea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cruris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– ringworm of the groin</a:t>
            </a:r>
          </a:p>
          <a:p>
            <a:pPr lvl="2"/>
            <a:r>
              <a:rPr lang="en-US" sz="2000" dirty="0" err="1">
                <a:latin typeface="Arial" pitchFamily="34" charset="0"/>
                <a:cs typeface="Arial" pitchFamily="34" charset="0"/>
              </a:rPr>
              <a:t>Tinea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pedia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– athlete’s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foot</a:t>
            </a:r>
          </a:p>
          <a:p>
            <a:pPr lvl="2"/>
            <a:r>
              <a:rPr lang="en-US" sz="2000" dirty="0" err="1">
                <a:latin typeface="Arial" pitchFamily="34" charset="0"/>
                <a:cs typeface="Arial" pitchFamily="34" charset="0"/>
              </a:rPr>
              <a:t>Tinea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unguium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-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(under finger/toenails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2"/>
            <a:r>
              <a:rPr lang="en-US" sz="2000" dirty="0" smtClean="0">
                <a:latin typeface="Arial" pitchFamily="34" charset="0"/>
                <a:cs typeface="Arial" pitchFamily="34" charset="0"/>
              </a:rPr>
              <a:t>Tinea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barbae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– barber’s itch (from animals nowadays unless you go to an unsanitary barber)</a:t>
            </a:r>
          </a:p>
          <a:p>
            <a:pPr lvl="2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versicolor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– (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Malasezzia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yeast species) – never penetrates beyond stratum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corneum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 aggravates dandruff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or psoriasis?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lvl="2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37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title"/>
          </p:nvPr>
        </p:nvSpPr>
        <p:spPr>
          <a:xfrm>
            <a:off x="-304800" y="55563"/>
            <a:ext cx="4918074" cy="554037"/>
          </a:xfrm>
        </p:spPr>
        <p:txBody>
          <a:bodyPr lIns="91440" tIns="45720" rIns="91440" bIns="45720" anchor="ctr"/>
          <a:lstStyle/>
          <a:p>
            <a:r>
              <a:rPr lang="en-US" sz="3600" b="1" dirty="0" err="1">
                <a:latin typeface="Arial" pitchFamily="34" charset="0"/>
                <a:cs typeface="Arial" pitchFamily="34" charset="0"/>
              </a:rPr>
              <a:t>Dermatomycoses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646" y="3086100"/>
            <a:ext cx="2538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versicolor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119735"/>
            <a:ext cx="192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cruris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howshealth.com/wp-content/uploads/2011/12/tinea-versicolor-pic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399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lobalskinatlas.com/upload/1339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375" r="1607" b="2289"/>
          <a:stretch/>
        </p:blipFill>
        <p:spPr bwMode="auto">
          <a:xfrm>
            <a:off x="4800600" y="3581399"/>
            <a:ext cx="4041914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onlinedermclinic.com/dz_images/t/i/tinea-capitis_9861815924e5e921a21f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65" y="55563"/>
            <a:ext cx="4057650" cy="3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5914" y="762000"/>
            <a:ext cx="204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capitis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40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title"/>
          </p:nvPr>
        </p:nvSpPr>
        <p:spPr>
          <a:xfrm>
            <a:off x="130175" y="55563"/>
            <a:ext cx="8683625" cy="554037"/>
          </a:xfrm>
        </p:spPr>
        <p:txBody>
          <a:bodyPr lIns="91440" tIns="45720" rIns="91440" bIns="45720" anchor="ctr"/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Dermatomycoses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8" name="Picture 6" descr="figure_21_16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5"/>
          <a:stretch>
            <a:fillRect/>
          </a:stretch>
        </p:blipFill>
        <p:spPr bwMode="auto">
          <a:xfrm>
            <a:off x="685799" y="717550"/>
            <a:ext cx="7848601" cy="29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ermatologyoasis.net/wp-content/uploads/tinea-ungu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1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6400800"/>
            <a:ext cx="274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(c)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unguium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t0.gstatic.com/images?q=tbn:ANd9GcSkXVmGWRBOBLbKrnGGQnHY8_leUnB51sgBzWUruq6ar6Qpsk8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69" y="3733802"/>
            <a:ext cx="3611031" cy="27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4851" y="6381750"/>
            <a:ext cx="2453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(d)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Tinea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barbae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3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141288" y="87313"/>
            <a:ext cx="8683625" cy="760412"/>
          </a:xfrm>
        </p:spPr>
        <p:txBody>
          <a:bodyPr lIns="91440" tIns="45720" rIns="91440" bIns="45720" anchor="ctr"/>
          <a:lstStyle/>
          <a:p>
            <a:r>
              <a:rPr lang="en-US" b="1">
                <a:latin typeface="Arial" pitchFamily="34" charset="0"/>
                <a:cs typeface="Arial" pitchFamily="34" charset="0"/>
              </a:rPr>
              <a:t>Cutaneous Mycoses</a:t>
            </a:r>
          </a:p>
        </p:txBody>
      </p:sp>
      <p:sp>
        <p:nvSpPr>
          <p:cNvPr id="706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7000" y="1279525"/>
            <a:ext cx="8683625" cy="5210175"/>
          </a:xfrm>
        </p:spPr>
        <p:txBody>
          <a:bodyPr lIns="91440" tIns="45720" rIns="91440" bIns="45720"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Genera of fungi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involved in most cases (except tinea versicolor)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i="1" dirty="0" err="1">
                <a:latin typeface="Arial" pitchFamily="34" charset="0"/>
                <a:cs typeface="Arial" pitchFamily="34" charset="0"/>
              </a:rPr>
              <a:t>Trichophyton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Infects hair, skin, and nails</a:t>
            </a:r>
          </a:p>
          <a:p>
            <a:pPr lvl="1"/>
            <a:r>
              <a:rPr lang="en-US" i="1" dirty="0" err="1">
                <a:latin typeface="Arial" pitchFamily="34" charset="0"/>
                <a:cs typeface="Arial" pitchFamily="34" charset="0"/>
              </a:rPr>
              <a:t>Epidermophyton</a:t>
            </a:r>
            <a:r>
              <a:rPr lang="en-US" dirty="0">
                <a:latin typeface="Arial" pitchFamily="34" charset="0"/>
                <a:cs typeface="Arial" pitchFamily="34" charset="0"/>
              </a:rPr>
              <a:t>: Infects skin and nails</a:t>
            </a:r>
          </a:p>
          <a:p>
            <a:pPr lvl="1"/>
            <a:r>
              <a:rPr lang="en-US" i="1" dirty="0" err="1">
                <a:latin typeface="Arial" pitchFamily="34" charset="0"/>
                <a:cs typeface="Arial" pitchFamily="34" charset="0"/>
              </a:rPr>
              <a:t>Microsporum</a:t>
            </a:r>
            <a:r>
              <a:rPr lang="en-US" dirty="0">
                <a:latin typeface="Arial" pitchFamily="34" charset="0"/>
                <a:cs typeface="Arial" pitchFamily="34" charset="0"/>
              </a:rPr>
              <a:t>: Infects hair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skin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Treatment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Topical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miconazole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tolnaftate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itraconazole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allylamine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terbinafine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hydrogen peroxide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Keep it dry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99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609600"/>
          </a:xfrm>
        </p:spPr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Protozoan skin disease -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Leishmaniasis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5344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Caused by at least three species of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Leishmania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kinetoplasmid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Transmitted by sand flies; endemic in equatorial regions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Multiplies in macrophages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Red papule in skin becomes a large ulcer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Treated by chemicals or some antimicrobials to prevent secondary infections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://upload.wikimedia.org/wikipedia/commons/thumb/e/e0/Leishmaniasis_life_cycle_diagram_en.svg/612px-Leishmaniasis_life_cycle_diagram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3098883"/>
            <a:ext cx="6099175" cy="366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health-pictures.com/images1/Leishmania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4" y="3505200"/>
            <a:ext cx="2363746" cy="32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39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769441"/>
          </a:xfrm>
        </p:spPr>
        <p:txBody>
          <a:bodyPr/>
          <a:lstStyle/>
          <a:p>
            <a:r>
              <a:rPr lang="en-US" sz="4400" b="1" dirty="0" smtClean="0"/>
              <a:t>Scabies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486400" cy="5256212"/>
          </a:xfrm>
        </p:spPr>
        <p:txBody>
          <a:bodyPr/>
          <a:lstStyle/>
          <a:p>
            <a:r>
              <a:rPr lang="en-US" sz="2400" dirty="0" smtClean="0"/>
              <a:t>Mite infection of skin tissues</a:t>
            </a:r>
          </a:p>
          <a:p>
            <a:r>
              <a:rPr lang="en-US" sz="2400" dirty="0" smtClean="0"/>
              <a:t>Larvae feed on epidermis and trigger inflammatory response</a:t>
            </a:r>
          </a:p>
          <a:p>
            <a:r>
              <a:rPr lang="en-US" sz="2400" dirty="0" smtClean="0"/>
              <a:t>Person-to-person spreading through sharing clothes, bedding or towels</a:t>
            </a:r>
          </a:p>
          <a:p>
            <a:r>
              <a:rPr lang="en-US" sz="2400" dirty="0" smtClean="0"/>
              <a:t>More common in concentrated and dirty areas</a:t>
            </a:r>
          </a:p>
          <a:p>
            <a:r>
              <a:rPr lang="en-US" sz="2400" dirty="0" smtClean="0"/>
              <a:t>May also be spread through insect bites (mechanical vector)</a:t>
            </a:r>
          </a:p>
          <a:p>
            <a:r>
              <a:rPr lang="en-US" sz="2400" dirty="0" smtClean="0"/>
              <a:t>Diagnosis – difficult – very few microscopic (0.3 mm length) adults</a:t>
            </a:r>
          </a:p>
          <a:p>
            <a:r>
              <a:rPr lang="en-US" sz="2400" dirty="0" smtClean="0"/>
              <a:t>Prevention – clean clothing, hygiene, vaccination not possible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07" y="165100"/>
            <a:ext cx="3843494" cy="215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8158" r="8868" b="13230"/>
          <a:stretch/>
        </p:blipFill>
        <p:spPr>
          <a:xfrm>
            <a:off x="5410200" y="2971800"/>
            <a:ext cx="358140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9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685800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cs typeface="Arial" charset="0"/>
              </a:rPr>
              <a:t>Normal </a:t>
            </a:r>
            <a:r>
              <a:rPr lang="en-US" b="1" dirty="0" err="1" smtClean="0">
                <a:latin typeface="Arial" charset="0"/>
                <a:cs typeface="Arial" charset="0"/>
              </a:rPr>
              <a:t>microbiota</a:t>
            </a:r>
            <a:r>
              <a:rPr lang="en-US" b="1" dirty="0" smtClean="0">
                <a:latin typeface="Arial" charset="0"/>
                <a:cs typeface="Arial" charset="0"/>
              </a:rPr>
              <a:t> of the skin</a:t>
            </a:r>
          </a:p>
        </p:txBody>
      </p:sp>
      <p:pic>
        <p:nvPicPr>
          <p:cNvPr id="4" name="Picture 6" descr="figure_14_01a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"/>
          <a:stretch>
            <a:fillRect/>
          </a:stretch>
        </p:blipFill>
        <p:spPr bwMode="auto">
          <a:xfrm>
            <a:off x="4570736" y="1066800"/>
            <a:ext cx="457326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4343400" cy="6172200"/>
          </a:xfrm>
          <a:solidFill>
            <a:schemeClr val="bg1"/>
          </a:solidFill>
        </p:spPr>
        <p:txBody>
          <a:bodyPr/>
          <a:lstStyle/>
          <a:p>
            <a:pPr marL="457200" indent="-457200"/>
            <a:r>
              <a:rPr lang="en-US" sz="2400" dirty="0" smtClean="0">
                <a:latin typeface="Arial" pitchFamily="34" charset="0"/>
                <a:cs typeface="Arial" pitchFamily="34" charset="0"/>
              </a:rPr>
              <a:t>Mostly aerobic</a:t>
            </a:r>
          </a:p>
          <a:p>
            <a:pPr marL="457200" indent="-457200"/>
            <a:r>
              <a:rPr lang="en-US" sz="2400" dirty="0" smtClean="0">
                <a:latin typeface="Arial" pitchFamily="34" charset="0"/>
                <a:cs typeface="Arial" pitchFamily="34" charset="0"/>
              </a:rPr>
              <a:t>Most commonly observed</a:t>
            </a:r>
          </a:p>
          <a:p>
            <a:pPr marL="685800" lvl="2">
              <a:buFont typeface="Arial" pitchFamily="34" charset="0"/>
              <a:buChar char="•"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Staphylococcus epidermidis</a:t>
            </a:r>
          </a:p>
          <a:p>
            <a:pPr marL="685800" lvl="2">
              <a:buFont typeface="Arial" pitchFamily="34" charset="0"/>
              <a:buChar char="•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Corynebacteria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pPr marL="4572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Variably observed</a:t>
            </a:r>
          </a:p>
          <a:p>
            <a:pPr marL="685800" lvl="2">
              <a:buFont typeface="Arial" pitchFamily="34" charset="0"/>
              <a:buChar char="•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Dependant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on genetics, diet, and medical history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685800"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Bacteria –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Staphylococci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esp.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aureus)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Pseudomonas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Lactobacillus, Haemophilus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sp.,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Prevotella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685800"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Fungi –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Malassezia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Candida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Anaerobic bacteria deep within hair follicles and sweat glands</a:t>
            </a:r>
          </a:p>
          <a:p>
            <a:pPr marL="685800" lvl="2">
              <a:buFont typeface="Arial" pitchFamily="34" charset="0"/>
              <a:buChar char="•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Propionibacterium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acnes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Bacterioides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sp.,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How microbes infiltrate the skin, and how the skin is healed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58180"/>
            <a:ext cx="8610600" cy="562361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How microbes infiltrate the skin:</a:t>
            </a:r>
          </a:p>
          <a:p>
            <a:pPr lvl="1"/>
            <a:r>
              <a:rPr lang="en-US" dirty="0" smtClean="0"/>
              <a:t>They can grow in hair follicles</a:t>
            </a:r>
          </a:p>
          <a:p>
            <a:pPr lvl="1"/>
            <a:r>
              <a:rPr lang="en-US" dirty="0" smtClean="0"/>
              <a:t>They invade when the skin is compromised</a:t>
            </a:r>
          </a:p>
          <a:p>
            <a:r>
              <a:rPr lang="en-US" dirty="0" smtClean="0"/>
              <a:t>How the skin is healed</a:t>
            </a:r>
          </a:p>
          <a:p>
            <a:pPr lvl="1"/>
            <a:r>
              <a:rPr lang="en-US" dirty="0" smtClean="0"/>
              <a:t>If blood vessels are broken, the blood clots</a:t>
            </a:r>
          </a:p>
          <a:p>
            <a:pPr lvl="1"/>
            <a:r>
              <a:rPr lang="en-US" dirty="0" smtClean="0"/>
              <a:t>If hole in the skin forms, clotted blood fills the new space</a:t>
            </a:r>
          </a:p>
          <a:p>
            <a:pPr lvl="1"/>
            <a:r>
              <a:rPr lang="en-US" dirty="0" smtClean="0"/>
              <a:t>The wound initiates an inflammatory response</a:t>
            </a:r>
          </a:p>
          <a:p>
            <a:pPr lvl="2"/>
            <a:r>
              <a:rPr lang="en-US" dirty="0" smtClean="0"/>
              <a:t>Infection results in additional “danger” inflammatory responses</a:t>
            </a:r>
          </a:p>
          <a:p>
            <a:pPr lvl="2"/>
            <a:r>
              <a:rPr lang="en-US" dirty="0" smtClean="0"/>
              <a:t>Any infections must be cleared out before repair begins</a:t>
            </a:r>
          </a:p>
          <a:p>
            <a:pPr lvl="2"/>
            <a:r>
              <a:rPr lang="en-US" b="1" dirty="0" smtClean="0"/>
              <a:t>Chronic infection/inflammation – healing stops here</a:t>
            </a:r>
          </a:p>
          <a:p>
            <a:pPr lvl="1"/>
            <a:r>
              <a:rPr lang="en-US" dirty="0" smtClean="0"/>
              <a:t>Cell debris (damaged tissue</a:t>
            </a:r>
            <a:r>
              <a:rPr lang="en-US" dirty="0"/>
              <a:t>,</a:t>
            </a:r>
            <a:r>
              <a:rPr lang="en-US" dirty="0" smtClean="0"/>
              <a:t> clot) removed</a:t>
            </a:r>
          </a:p>
          <a:p>
            <a:pPr lvl="1"/>
            <a:r>
              <a:rPr lang="en-US" dirty="0" smtClean="0"/>
              <a:t>New cells and vasculature arrive – original tissue or scar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Acute Inflammation and proper wound healing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58180"/>
            <a:ext cx="4343400" cy="562361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1 - Blood clot forms quickly</a:t>
            </a:r>
          </a:p>
          <a:p>
            <a:pPr marL="0" indent="0">
              <a:buNone/>
            </a:pPr>
            <a:r>
              <a:rPr lang="en-US" dirty="0" smtClean="0"/>
              <a:t>2,3 - Pathogens are killed within days</a:t>
            </a:r>
          </a:p>
          <a:p>
            <a:pPr marL="0" indent="0">
              <a:buNone/>
            </a:pPr>
            <a:r>
              <a:rPr lang="en-US" dirty="0" smtClean="0"/>
              <a:t>NOTE!  Repair does not continue until this finishes</a:t>
            </a:r>
          </a:p>
          <a:p>
            <a:pPr marL="0" indent="0">
              <a:buNone/>
            </a:pPr>
            <a:r>
              <a:rPr lang="en-US" dirty="0" smtClean="0"/>
              <a:t>4 - Epithelial </a:t>
            </a:r>
            <a:r>
              <a:rPr lang="en-US" dirty="0"/>
              <a:t>tissues spread </a:t>
            </a:r>
            <a:r>
              <a:rPr lang="en-US" dirty="0" smtClean="0"/>
              <a:t>under clot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4,5,6 - Fibroblasts infiltrate to rebuild dermis (healthy tissue or scar tissue)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09313"/>
            <a:ext cx="4415548" cy="3710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7574" y="469275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800" dirty="0" smtClean="0"/>
              <a:t>Not displayed - Mesenchymal </a:t>
            </a:r>
            <a:r>
              <a:rPr lang="en-US" sz="2800" dirty="0"/>
              <a:t>stem cells turn into blood vessels and adipose tissues</a:t>
            </a:r>
          </a:p>
        </p:txBody>
      </p:sp>
    </p:spTree>
    <p:extLst>
      <p:ext uri="{BB962C8B-B14F-4D97-AF65-F5344CB8AC3E}">
        <p14:creationId xmlns:p14="http://schemas.microsoft.com/office/powerpoint/2010/main" val="289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descr="ServDisk_02:Johnson_IRDVD_TA:Johnson_MM:Johnson_PPT:Johnson_Lects:Sample_Design:Strip.png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76200"/>
            <a:ext cx="8902700" cy="1169551"/>
          </a:xfrm>
        </p:spPr>
        <p:txBody>
          <a:bodyPr lIns="182880" tIns="91440" rIns="182880" bIns="91440">
            <a:spAutoFit/>
          </a:bodyPr>
          <a:lstStyle/>
          <a:p>
            <a:pPr marL="0" eaLnBrk="1" hangingPunct="1"/>
            <a:r>
              <a:rPr lang="en-US" altLang="en-US" b="1" dirty="0" smtClean="0">
                <a:solidFill>
                  <a:srgbClr val="333399"/>
                </a:solidFill>
              </a:rPr>
              <a:t>Granuloma – How our skin fights chronic infection/inflammation</a:t>
            </a: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03973"/>
            <a:ext cx="2867025" cy="272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7"/>
          <a:stretch>
            <a:fillRect/>
          </a:stretch>
        </p:blipFill>
        <p:spPr bwMode="auto">
          <a:xfrm>
            <a:off x="4805282" y="1158180"/>
            <a:ext cx="4211717" cy="27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158180"/>
            <a:ext cx="4800600" cy="5623619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2263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2000" kern="0" dirty="0" smtClean="0"/>
              <a:t>Arriving fibroblasts that normally help repair tissue instead make a spherical wall around the chronic infection</a:t>
            </a:r>
          </a:p>
          <a:p>
            <a:pPr eaLnBrk="1" hangingPunct="1"/>
            <a:r>
              <a:rPr lang="en-US" sz="2000" u="sng" kern="0" dirty="0"/>
              <a:t>G</a:t>
            </a:r>
            <a:r>
              <a:rPr lang="en-US" sz="2000" u="sng" kern="0" dirty="0" smtClean="0"/>
              <a:t>ranuloma</a:t>
            </a:r>
            <a:r>
              <a:rPr lang="en-US" sz="2000" kern="0" dirty="0" smtClean="0"/>
              <a:t> a.k.a. “the sac” – this scar-like wall and the three inflammatory layers within it</a:t>
            </a:r>
          </a:p>
          <a:p>
            <a:pPr eaLnBrk="1" hangingPunct="1"/>
            <a:r>
              <a:rPr lang="en-US" sz="2000" kern="0" dirty="0" smtClean="0"/>
              <a:t>Deepest layer is pathogen, dead/dying cells, neutrophils</a:t>
            </a:r>
          </a:p>
          <a:p>
            <a:pPr lvl="1" eaLnBrk="1" hangingPunct="1"/>
            <a:r>
              <a:rPr lang="en-US" sz="1600" kern="0" dirty="0" smtClean="0"/>
              <a:t>Degranulation occurs here</a:t>
            </a:r>
          </a:p>
          <a:p>
            <a:pPr lvl="1" eaLnBrk="1" hangingPunct="1"/>
            <a:r>
              <a:rPr lang="en-US" sz="1600" kern="0" dirty="0" smtClean="0"/>
              <a:t>Calcification occurs to “turn everything to stone”</a:t>
            </a:r>
          </a:p>
          <a:p>
            <a:pPr eaLnBrk="1" hangingPunct="1"/>
            <a:r>
              <a:rPr lang="en-US" sz="2000" kern="0" dirty="0" smtClean="0"/>
              <a:t>Surrounded by interdigitating  macrophages and inflammatory macrophages</a:t>
            </a:r>
          </a:p>
          <a:p>
            <a:pPr lvl="1" eaLnBrk="1" hangingPunct="1"/>
            <a:r>
              <a:rPr lang="en-US" sz="1600" kern="0" dirty="0" smtClean="0"/>
              <a:t>dendritic cells cycle between lymphocytes and “garbage”</a:t>
            </a:r>
          </a:p>
          <a:p>
            <a:pPr eaLnBrk="1" hangingPunct="1"/>
            <a:r>
              <a:rPr lang="en-US" sz="2000" kern="0" dirty="0" smtClean="0"/>
              <a:t>Outermost layer composed of lymphocytes (B cells, T cells, NK cells</a:t>
            </a:r>
          </a:p>
          <a:p>
            <a:pPr eaLnBrk="1" hangingPunct="1"/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8383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3200</Words>
  <Application>Microsoft Office PowerPoint</Application>
  <PresentationFormat>On-screen Show (4:3)</PresentationFormat>
  <Paragraphs>452</Paragraphs>
  <Slides>58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ＭＳ Ｐゴシック</vt:lpstr>
      <vt:lpstr>Arial</vt:lpstr>
      <vt:lpstr>Calibri</vt:lpstr>
      <vt:lpstr>Times</vt:lpstr>
      <vt:lpstr>Times New Roman</vt:lpstr>
      <vt:lpstr>Wingdings</vt:lpstr>
      <vt:lpstr>ヒラギノ角ゴ Pro W3</vt:lpstr>
      <vt:lpstr>Blank Presentation</vt:lpstr>
      <vt:lpstr>Microbiology </vt:lpstr>
      <vt:lpstr>Function and Components of the Integumentary System</vt:lpstr>
      <vt:lpstr>Defensive Mechanisms in the Skin</vt:lpstr>
      <vt:lpstr>The Integumentary Glands – the good and the bad</vt:lpstr>
      <vt:lpstr>Resident Microbiota of the Skin</vt:lpstr>
      <vt:lpstr>Normal microbiota of the skin</vt:lpstr>
      <vt:lpstr>How microbes infiltrate the skin, and how the skin is healed</vt:lpstr>
      <vt:lpstr>Acute Inflammation and proper wound healing</vt:lpstr>
      <vt:lpstr>Granuloma – How our skin fights chronic infection/inflammation</vt:lpstr>
      <vt:lpstr>Granuloma – wall off an infection to keep it from spreading</vt:lpstr>
      <vt:lpstr>Most common smaller skin lesions – FOR REFERENCE ONLY</vt:lpstr>
      <vt:lpstr>FOLLICULITIS</vt:lpstr>
      <vt:lpstr>Staphylococcal Scalded Skin Syndrome</vt:lpstr>
      <vt:lpstr>Streptococcal Skin diseases – SUMMARY SLIDE</vt:lpstr>
      <vt:lpstr>Impetigo</vt:lpstr>
      <vt:lpstr>Cellulitis</vt:lpstr>
      <vt:lpstr>Erysipelas</vt:lpstr>
      <vt:lpstr>Necrotizing fasciitis</vt:lpstr>
      <vt:lpstr>ACNE</vt:lpstr>
      <vt:lpstr>Classifications of Acne</vt:lpstr>
      <vt:lpstr>Comedonal Acne</vt:lpstr>
      <vt:lpstr>Inflammatory Acne</vt:lpstr>
      <vt:lpstr>Cystic Acne</vt:lpstr>
      <vt:lpstr>Boils</vt:lpstr>
      <vt:lpstr>Catscratch Disease</vt:lpstr>
      <vt:lpstr>Pseudomonas infection</vt:lpstr>
      <vt:lpstr>Rickettsial Spotted Fevers</vt:lpstr>
      <vt:lpstr>Rocky Mountain Spotted Fever, 1997–2002</vt:lpstr>
      <vt:lpstr>Cutaneous anthrax</vt:lpstr>
      <vt:lpstr>Gas gangrene</vt:lpstr>
      <vt:lpstr>Gas gangrene</vt:lpstr>
      <vt:lpstr>Viral skin diseases – SUMMARY SLIDE</vt:lpstr>
      <vt:lpstr>Smallpox Viruses</vt:lpstr>
      <vt:lpstr>Smallpox Lesions</vt:lpstr>
      <vt:lpstr>HSV-1/HHV-1 infection</vt:lpstr>
      <vt:lpstr>Figure 23.12  Oral herpes lesion.</vt:lpstr>
      <vt:lpstr>Figure 23.13  Latency and reactivation of oral herpesviruses.</vt:lpstr>
      <vt:lpstr>Viral Diseases of the Digestive System</vt:lpstr>
      <vt:lpstr>Figure 24.10  Sites of events in genital herpesvirus infections.</vt:lpstr>
      <vt:lpstr>Figure 24.11 Herpes lesions of the eyes and skin.</vt:lpstr>
      <vt:lpstr>Warts, a.k.a papillomas</vt:lpstr>
      <vt:lpstr>Various appearances of HPV infections</vt:lpstr>
      <vt:lpstr>Chickenpox</vt:lpstr>
      <vt:lpstr>Latent Chickenpox</vt:lpstr>
      <vt:lpstr>Shingles</vt:lpstr>
      <vt:lpstr>Rubella (German Measles)</vt:lpstr>
      <vt:lpstr>Measles (Rubeola)</vt:lpstr>
      <vt:lpstr>Complications from Measles </vt:lpstr>
      <vt:lpstr>Reported U.S. Cases of Measles 1944–2005</vt:lpstr>
      <vt:lpstr>Resurgence of Measles 2001–2019</vt:lpstr>
      <vt:lpstr>Fifth Disease – Erythema infectiosum</vt:lpstr>
      <vt:lpstr>Roseola, a.k.a exanthema subitum </vt:lpstr>
      <vt:lpstr>Cutaneous Mycoses a.k.a. dermatophytes</vt:lpstr>
      <vt:lpstr>Dermatomycoses</vt:lpstr>
      <vt:lpstr>Dermatomycoses</vt:lpstr>
      <vt:lpstr>Cutaneous Mycoses</vt:lpstr>
      <vt:lpstr>Protozoan skin disease - Leishmaniasis</vt:lpstr>
      <vt:lpstr>Scabies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Christopher D. Krause</cp:lastModifiedBy>
  <cp:revision>557</cp:revision>
  <cp:lastPrinted>2017-03-01T19:35:16Z</cp:lastPrinted>
  <dcterms:created xsi:type="dcterms:W3CDTF">2017-03-03T21:53:27Z</dcterms:created>
  <dcterms:modified xsi:type="dcterms:W3CDTF">2019-07-31T03:20:45Z</dcterms:modified>
</cp:coreProperties>
</file>