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09" r:id="rId2"/>
    <p:sldId id="325" r:id="rId3"/>
    <p:sldId id="510" r:id="rId4"/>
    <p:sldId id="334" r:id="rId5"/>
    <p:sldId id="335" r:id="rId6"/>
    <p:sldId id="336" r:id="rId7"/>
    <p:sldId id="444" r:id="rId8"/>
    <p:sldId id="474" r:id="rId9"/>
    <p:sldId id="512" r:id="rId10"/>
    <p:sldId id="475" r:id="rId11"/>
    <p:sldId id="476" r:id="rId12"/>
    <p:sldId id="477" r:id="rId13"/>
    <p:sldId id="337" r:id="rId14"/>
    <p:sldId id="479" r:id="rId15"/>
    <p:sldId id="480" r:id="rId16"/>
    <p:sldId id="481" r:id="rId17"/>
    <p:sldId id="482" r:id="rId18"/>
    <p:sldId id="393" r:id="rId19"/>
    <p:sldId id="483" r:id="rId20"/>
    <p:sldId id="398" r:id="rId21"/>
    <p:sldId id="485" r:id="rId22"/>
    <p:sldId id="344" r:id="rId23"/>
    <p:sldId id="491" r:id="rId24"/>
    <p:sldId id="494" r:id="rId25"/>
    <p:sldId id="495" r:id="rId26"/>
    <p:sldId id="498" r:id="rId27"/>
    <p:sldId id="497" r:id="rId28"/>
    <p:sldId id="501" r:id="rId29"/>
    <p:sldId id="502" r:id="rId30"/>
    <p:sldId id="503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2163">
          <p15:clr>
            <a:srgbClr val="A4A3A4"/>
          </p15:clr>
        </p15:guide>
        <p15:guide id="4" orient="horz" pos="1254">
          <p15:clr>
            <a:srgbClr val="A4A3A4"/>
          </p15:clr>
        </p15:guide>
        <p15:guide id="5" pos="48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42263"/>
    <a:srgbClr val="D6B628"/>
    <a:srgbClr val="5B3163"/>
    <a:srgbClr val="A0CBD1"/>
    <a:srgbClr val="45A1AC"/>
    <a:srgbClr val="533F7A"/>
    <a:srgbClr val="FF6600"/>
    <a:srgbClr val="015D34"/>
    <a:srgbClr val="00A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 autoAdjust="0"/>
    <p:restoredTop sz="94750" autoAdjust="0"/>
  </p:normalViewPr>
  <p:slideViewPr>
    <p:cSldViewPr>
      <p:cViewPr>
        <p:scale>
          <a:sx n="100" d="100"/>
          <a:sy n="100" d="100"/>
        </p:scale>
        <p:origin x="1464" y="54"/>
      </p:cViewPr>
      <p:guideLst>
        <p:guide orient="horz" pos="342"/>
        <p:guide orient="horz" pos="960"/>
        <p:guide orient="horz" pos="2163"/>
        <p:guide orient="horz" pos="1254"/>
        <p:guide pos="480"/>
        <p:guide pos="288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2"/>
    </p:cViewPr>
  </p:sorterViewPr>
  <p:notesViewPr>
    <p:cSldViewPr snapToGrid="0" snapToObjects="1">
      <p:cViewPr varScale="1">
        <p:scale>
          <a:sx n="110" d="100"/>
          <a:sy n="110" d="100"/>
        </p:scale>
        <p:origin x="-513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1E7FE9-2BCF-4B85-8A69-38998C67795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550C15-61B0-41A4-AFBA-859D79CE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0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2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3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3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15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2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4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3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9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73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9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22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4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0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4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85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41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9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44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1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1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8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3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9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7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8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6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096000" y="274638"/>
            <a:ext cx="3043238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00" dirty="0"/>
              <a:t>PowerPoint</a:t>
            </a:r>
            <a:r>
              <a:rPr lang="en-US" sz="1900" baseline="30000" dirty="0"/>
              <a:t>®</a:t>
            </a:r>
            <a:r>
              <a:rPr lang="en-US" sz="1900" dirty="0"/>
              <a:t> Lecture </a:t>
            </a:r>
            <a:r>
              <a:rPr lang="en-US" sz="1900" dirty="0" smtClean="0"/>
              <a:t>Presentations prepared by</a:t>
            </a:r>
          </a:p>
          <a:p>
            <a:r>
              <a:rPr lang="en-US" sz="1900" dirty="0" smtClean="0"/>
              <a:t>Mindy Miller-Kittrell,</a:t>
            </a:r>
          </a:p>
          <a:p>
            <a:r>
              <a:rPr lang="en-US" sz="1900" dirty="0" smtClean="0"/>
              <a:t>North Carolina State University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9048" y="2741613"/>
            <a:ext cx="167005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None/>
            </a:pPr>
            <a:r>
              <a:rPr lang="en-US" sz="1800" b="1" dirty="0"/>
              <a:t>C H A P T E R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30875" y="4011613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 dirty="0">
              <a:solidFill>
                <a:srgbClr val="00ACF7"/>
              </a:solidFill>
            </a:endParaRPr>
          </a:p>
        </p:txBody>
      </p:sp>
      <p:pic>
        <p:nvPicPr>
          <p:cNvPr id="2" name="Picture 1" descr="BAUM7206_05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2395" cy="655320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54094"/>
            <a:ext cx="8537575" cy="477050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68388"/>
            <a:ext cx="4192588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8388"/>
            <a:ext cx="4192587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45214"/>
            <a:ext cx="4192588" cy="4779385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45336"/>
            <a:ext cx="4192587" cy="47823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904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068388"/>
            <a:ext cx="8537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6B6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marL="287338" indent="0" algn="l" rtl="0" fontAlgn="base">
        <a:spcBef>
          <a:spcPct val="0"/>
        </a:spcBef>
        <a:spcAft>
          <a:spcPct val="0"/>
        </a:spcAft>
        <a:defRPr sz="3200">
          <a:solidFill>
            <a:srgbClr val="5422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Chapter 17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Immunization and Immune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Active Immunization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534400" cy="6177976"/>
          </a:xfrm>
        </p:spPr>
        <p:txBody>
          <a:bodyPr/>
          <a:lstStyle/>
          <a:p>
            <a:r>
              <a:rPr lang="en-US" sz="3200" b="1" dirty="0" smtClean="0"/>
              <a:t>Inactivated </a:t>
            </a:r>
            <a:r>
              <a:rPr lang="en-US" sz="3200" b="1" dirty="0"/>
              <a:t>(killed) vaccines</a:t>
            </a:r>
          </a:p>
          <a:p>
            <a:pPr lvl="1"/>
            <a:r>
              <a:rPr lang="en-US" sz="2800" dirty="0" smtClean="0"/>
              <a:t>Pro - Safer </a:t>
            </a:r>
            <a:r>
              <a:rPr lang="en-US" sz="2800" dirty="0"/>
              <a:t>than live </a:t>
            </a:r>
            <a:r>
              <a:rPr lang="en-US" sz="2800" dirty="0" smtClean="0"/>
              <a:t>vaccines</a:t>
            </a:r>
          </a:p>
          <a:p>
            <a:pPr lvl="2"/>
            <a:r>
              <a:rPr lang="en-US" sz="2600" dirty="0" smtClean="0"/>
              <a:t>Dead pathogens cannot cause disease</a:t>
            </a:r>
          </a:p>
          <a:p>
            <a:pPr lvl="2"/>
            <a:r>
              <a:rPr lang="en-US" sz="2600" dirty="0" smtClean="0"/>
              <a:t>Also easier to produce</a:t>
            </a:r>
            <a:endParaRPr lang="en-US" sz="2600" dirty="0"/>
          </a:p>
          <a:p>
            <a:pPr lvl="1"/>
            <a:r>
              <a:rPr lang="en-US" sz="2800" dirty="0" smtClean="0"/>
              <a:t>Con - Often requires </a:t>
            </a:r>
            <a:r>
              <a:rPr lang="en-US" sz="2800" dirty="0"/>
              <a:t>multiple doses to achieve full </a:t>
            </a:r>
            <a:r>
              <a:rPr lang="en-US" sz="2800" dirty="0" smtClean="0"/>
              <a:t>immunity</a:t>
            </a:r>
          </a:p>
          <a:p>
            <a:pPr lvl="2"/>
            <a:r>
              <a:rPr lang="en-US" sz="2600" dirty="0" smtClean="0"/>
              <a:t>Some B cells recognize proteins only in “living” shapes</a:t>
            </a:r>
          </a:p>
          <a:p>
            <a:pPr lvl="2"/>
            <a:r>
              <a:rPr lang="en-US" sz="2600" dirty="0" smtClean="0"/>
              <a:t>Some antigens fall apart before they can become epitopes</a:t>
            </a:r>
            <a:endParaRPr lang="en-US" sz="2600" dirty="0"/>
          </a:p>
          <a:p>
            <a:pPr lvl="1"/>
            <a:r>
              <a:rPr lang="en-US" sz="2800" dirty="0" smtClean="0"/>
              <a:t>Con - Often </a:t>
            </a:r>
            <a:r>
              <a:rPr lang="en-US" sz="2800" dirty="0"/>
              <a:t>contain </a:t>
            </a:r>
            <a:r>
              <a:rPr lang="en-US" sz="2800" b="1" dirty="0"/>
              <a:t>adjuvants</a:t>
            </a:r>
            <a:endParaRPr lang="en-US" sz="2800" dirty="0"/>
          </a:p>
          <a:p>
            <a:pPr lvl="2"/>
            <a:r>
              <a:rPr lang="en-US" sz="2400" dirty="0"/>
              <a:t>Chemicals added to increase effective </a:t>
            </a:r>
            <a:r>
              <a:rPr lang="en-US" sz="2400" dirty="0" smtClean="0"/>
              <a:t>antigenicity</a:t>
            </a:r>
          </a:p>
          <a:p>
            <a:pPr lvl="3"/>
            <a:r>
              <a:rPr lang="en-US" sz="2400" dirty="0" smtClean="0"/>
              <a:t>These can also increase incidence of side effects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3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54864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Whole </a:t>
            </a:r>
            <a:r>
              <a:rPr lang="en-US" sz="3200" dirty="0"/>
              <a:t>agent </a:t>
            </a:r>
            <a:r>
              <a:rPr lang="en-US" sz="3200" dirty="0" smtClean="0"/>
              <a:t>vaccines (covered just before)</a:t>
            </a:r>
            <a:endParaRPr lang="en-US" sz="3200" dirty="0"/>
          </a:p>
          <a:p>
            <a:pPr lvl="1"/>
            <a:r>
              <a:rPr lang="en-US" sz="2000" dirty="0"/>
              <a:t>Inactivated but whole </a:t>
            </a:r>
            <a:r>
              <a:rPr lang="en-US" sz="2000" dirty="0" smtClean="0"/>
              <a:t>microbes</a:t>
            </a:r>
          </a:p>
          <a:p>
            <a:pPr lvl="2"/>
            <a:r>
              <a:rPr lang="en-US" sz="1800" dirty="0" smtClean="0"/>
              <a:t>Hepatitis A, rabies</a:t>
            </a:r>
            <a:endParaRPr lang="en-US" sz="1800" dirty="0"/>
          </a:p>
          <a:p>
            <a:r>
              <a:rPr lang="en-US" sz="3200" dirty="0"/>
              <a:t>Subunit vaccines</a:t>
            </a:r>
          </a:p>
          <a:p>
            <a:pPr lvl="1"/>
            <a:r>
              <a:rPr lang="en-US" sz="2000" dirty="0"/>
              <a:t>Antigenic fragments of </a:t>
            </a:r>
            <a:r>
              <a:rPr lang="en-US" sz="2000" dirty="0" smtClean="0"/>
              <a:t>microbes (usually purified proteins)</a:t>
            </a:r>
            <a:endParaRPr lang="en-US" sz="2000" dirty="0" smtClean="0"/>
          </a:p>
          <a:p>
            <a:pPr lvl="2"/>
            <a:r>
              <a:rPr lang="en-US" sz="1800" dirty="0" err="1" smtClean="0"/>
              <a:t>Prevnar</a:t>
            </a:r>
            <a:r>
              <a:rPr lang="en-US" sz="1800" dirty="0" smtClean="0"/>
              <a:t>, </a:t>
            </a:r>
            <a:r>
              <a:rPr lang="en-US" sz="1800" dirty="0" smtClean="0"/>
              <a:t>pertussis</a:t>
            </a:r>
            <a:endParaRPr lang="en-US" sz="1800" dirty="0"/>
          </a:p>
          <a:p>
            <a:r>
              <a:rPr lang="en-US" sz="3200" dirty="0" smtClean="0"/>
              <a:t>Toxoid </a:t>
            </a:r>
            <a:r>
              <a:rPr lang="en-US" sz="3200" dirty="0"/>
              <a:t>vaccines</a:t>
            </a:r>
          </a:p>
          <a:p>
            <a:pPr lvl="1"/>
            <a:r>
              <a:rPr lang="en-US" sz="2000" dirty="0"/>
              <a:t>Chemically or thermally </a:t>
            </a:r>
            <a:r>
              <a:rPr lang="en-US" sz="2000" dirty="0" smtClean="0"/>
              <a:t>inactivated </a:t>
            </a:r>
            <a:r>
              <a:rPr lang="en-US" sz="2000" dirty="0" smtClean="0"/>
              <a:t>toxins </a:t>
            </a:r>
            <a:r>
              <a:rPr lang="en-US" sz="2000" dirty="0"/>
              <a:t>used to stimulate active </a:t>
            </a:r>
            <a:r>
              <a:rPr lang="en-US" sz="2000" dirty="0" smtClean="0"/>
              <a:t>immunity without toxemia</a:t>
            </a:r>
            <a:endParaRPr lang="en-US" sz="2000" dirty="0"/>
          </a:p>
          <a:p>
            <a:pPr lvl="1"/>
            <a:r>
              <a:rPr lang="en-US" sz="2000" dirty="0"/>
              <a:t>Useful for some bacterial </a:t>
            </a:r>
            <a:r>
              <a:rPr lang="en-US" sz="2000" dirty="0" smtClean="0"/>
              <a:t>diseases in which the toxins create more disease than the pathogen</a:t>
            </a:r>
          </a:p>
          <a:p>
            <a:pPr lvl="2"/>
            <a:r>
              <a:rPr lang="en-US" sz="1800" dirty="0" smtClean="0"/>
              <a:t>tetanus, diphtheria, </a:t>
            </a:r>
            <a:r>
              <a:rPr lang="en-US" sz="1800" dirty="0" smtClean="0"/>
              <a:t>botulism</a:t>
            </a:r>
            <a:endParaRPr lang="en-US" sz="1800" dirty="0"/>
          </a:p>
          <a:p>
            <a:pPr lvl="1"/>
            <a:r>
              <a:rPr lang="en-US" sz="2000" dirty="0" smtClean="0"/>
              <a:t>Require </a:t>
            </a:r>
            <a:r>
              <a:rPr lang="en-US" sz="2000" dirty="0"/>
              <a:t>multiple doses because toxoids possess few </a:t>
            </a:r>
            <a:r>
              <a:rPr lang="en-US" sz="2000" dirty="0" smtClean="0"/>
              <a:t>epitopes</a:t>
            </a:r>
            <a:r>
              <a:rPr lang="en-US" sz="2000" dirty="0" smtClean="0"/>
              <a:t>; need boosters</a:t>
            </a:r>
            <a:endParaRPr lang="en-US" sz="2000" dirty="0"/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Other Vaccine </a:t>
            </a:r>
            <a:r>
              <a:rPr lang="en-US" b="1" dirty="0" smtClean="0"/>
              <a:t>Types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47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Other Vaccine </a:t>
            </a:r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232775" cy="5256212"/>
          </a:xfrm>
        </p:spPr>
        <p:txBody>
          <a:bodyPr/>
          <a:lstStyle/>
          <a:p>
            <a:r>
              <a:rPr lang="en-US" sz="3200" dirty="0" smtClean="0"/>
              <a:t>Vaccines </a:t>
            </a:r>
            <a:r>
              <a:rPr lang="en-US" sz="3200" dirty="0"/>
              <a:t>using recombinant gene technology</a:t>
            </a:r>
          </a:p>
          <a:p>
            <a:pPr lvl="1"/>
            <a:r>
              <a:rPr lang="en-US" sz="2000" dirty="0" smtClean="0"/>
              <a:t>Also known as </a:t>
            </a:r>
            <a:r>
              <a:rPr lang="en-US" sz="2000" u="sng" dirty="0" smtClean="0"/>
              <a:t>recombinant vaccines</a:t>
            </a:r>
          </a:p>
          <a:p>
            <a:pPr lvl="1"/>
            <a:r>
              <a:rPr lang="en-US" sz="2000" dirty="0" smtClean="0"/>
              <a:t>DNA </a:t>
            </a:r>
            <a:r>
              <a:rPr lang="en-US" sz="2000" dirty="0" smtClean="0"/>
              <a:t>encoding immunogenic antigens (naturally within the genome of a dangerous pathogen) is inserted into genome of “safe” microbe (often, </a:t>
            </a:r>
            <a:r>
              <a:rPr lang="en-US" sz="2000" i="1" dirty="0" smtClean="0"/>
              <a:t>Saccharomyces cerevisiae</a:t>
            </a:r>
            <a:r>
              <a:rPr lang="en-US" sz="2000" dirty="0" smtClean="0"/>
              <a:t> is chosen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Antigens expressed by vaccine microbe – no purification needed</a:t>
            </a:r>
          </a:p>
          <a:p>
            <a:pPr lvl="1"/>
            <a:r>
              <a:rPr lang="en-US" sz="2000" dirty="0" smtClean="0"/>
              <a:t>Recombinant </a:t>
            </a:r>
            <a:r>
              <a:rPr lang="en-US" sz="2000" dirty="0"/>
              <a:t>DNA techniques used to improve </a:t>
            </a:r>
            <a:r>
              <a:rPr lang="en-US" sz="2000" dirty="0" smtClean="0"/>
              <a:t>vaccines</a:t>
            </a:r>
          </a:p>
          <a:p>
            <a:pPr lvl="2"/>
            <a:r>
              <a:rPr lang="en-US" sz="1800" dirty="0" err="1" smtClean="0"/>
              <a:t>Gardesil</a:t>
            </a:r>
            <a:r>
              <a:rPr lang="en-US" sz="1800" dirty="0" smtClean="0"/>
              <a:t>/</a:t>
            </a:r>
            <a:r>
              <a:rPr lang="en-US" sz="1800" dirty="0" err="1" smtClean="0"/>
              <a:t>Cervarix</a:t>
            </a:r>
            <a:endParaRPr lang="en-US" sz="1800" dirty="0" smtClean="0"/>
          </a:p>
          <a:p>
            <a:pPr lvl="2"/>
            <a:r>
              <a:rPr lang="en-US" sz="1800" dirty="0" smtClean="0"/>
              <a:t>Hepatitis </a:t>
            </a:r>
            <a:r>
              <a:rPr lang="en-US" sz="1800" dirty="0" smtClean="0"/>
              <a:t>B (used to be inactivated vaccine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Rotavirus (in development for African rotavirus)</a:t>
            </a:r>
            <a:endParaRPr lang="en-US" sz="1800" dirty="0" smtClean="0"/>
          </a:p>
          <a:p>
            <a:r>
              <a:rPr lang="en-US" dirty="0"/>
              <a:t>Combination vaccines</a:t>
            </a:r>
          </a:p>
          <a:p>
            <a:pPr lvl="1"/>
            <a:r>
              <a:rPr lang="en-US" sz="2000" dirty="0"/>
              <a:t>Simultaneous administration of antigens from several pathogens</a:t>
            </a:r>
          </a:p>
          <a:p>
            <a:pPr lvl="2"/>
            <a:r>
              <a:rPr lang="en-US" sz="1800" dirty="0"/>
              <a:t>e.g., MMR, </a:t>
            </a:r>
            <a:r>
              <a:rPr lang="en-US" sz="1800" dirty="0" err="1"/>
              <a:t>DTaP</a:t>
            </a:r>
            <a:endParaRPr lang="en-US" sz="18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99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Active Immunization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685800"/>
            <a:ext cx="8232775" cy="601980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Vaccine manufacture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viruses </a:t>
            </a:r>
            <a:r>
              <a:rPr lang="en-US" dirty="0"/>
              <a:t>are cultured inside chicken eggs</a:t>
            </a:r>
          </a:p>
          <a:p>
            <a:pPr lvl="2"/>
            <a:r>
              <a:rPr lang="en-US" sz="2000" dirty="0" smtClean="0"/>
              <a:t>Influenza, MMR, yellow fever</a:t>
            </a:r>
          </a:p>
          <a:p>
            <a:pPr lvl="2"/>
            <a:r>
              <a:rPr lang="en-US" sz="2000" dirty="0" smtClean="0"/>
              <a:t>Individuals </a:t>
            </a:r>
            <a:r>
              <a:rPr lang="en-US" sz="2000" dirty="0"/>
              <a:t>with egg allergies must avoid </a:t>
            </a:r>
            <a:r>
              <a:rPr lang="en-US" sz="2000" dirty="0" smtClean="0"/>
              <a:t>egg </a:t>
            </a:r>
            <a:r>
              <a:rPr lang="en-US" sz="2000" dirty="0" smtClean="0"/>
              <a:t>vaccines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vaccines mass-produced by growing microbes in culture </a:t>
            </a:r>
            <a:r>
              <a:rPr lang="en-US" dirty="0" smtClean="0"/>
              <a:t>vessels (in vitro)</a:t>
            </a:r>
            <a:endParaRPr lang="en-US" dirty="0"/>
          </a:p>
          <a:p>
            <a:pPr lvl="2"/>
            <a:r>
              <a:rPr lang="en-US" sz="2000" dirty="0" smtClean="0"/>
              <a:t>Some pathogens cannot grow in eggs</a:t>
            </a:r>
          </a:p>
          <a:p>
            <a:pPr lvl="2"/>
            <a:r>
              <a:rPr lang="en-US" sz="2000" dirty="0" smtClean="0"/>
              <a:t>Influenza </a:t>
            </a:r>
            <a:r>
              <a:rPr lang="en-US" sz="2000" dirty="0"/>
              <a:t>(for those with egg allergies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Rotavirus</a:t>
            </a:r>
          </a:p>
          <a:p>
            <a:pPr lvl="2"/>
            <a:r>
              <a:rPr lang="en-US" sz="2000" dirty="0" smtClean="0"/>
              <a:t>Smallpox (using vaccinia </a:t>
            </a:r>
            <a:r>
              <a:rPr lang="en-US" sz="2000" dirty="0" smtClean="0"/>
              <a:t>virus, a.k.a. cowpox)</a:t>
            </a:r>
            <a:endParaRPr lang="en-US" sz="2000" dirty="0" smtClean="0"/>
          </a:p>
          <a:p>
            <a:pPr lvl="2"/>
            <a:r>
              <a:rPr lang="en-US" sz="2000" dirty="0" smtClean="0"/>
              <a:t>Rabies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Recombinant </a:t>
            </a:r>
            <a:r>
              <a:rPr lang="en-US" dirty="0" smtClean="0"/>
              <a:t>vaccines are </a:t>
            </a:r>
            <a:r>
              <a:rPr lang="en-US" dirty="0" smtClean="0"/>
              <a:t>grown, </a:t>
            </a:r>
            <a:r>
              <a:rPr lang="en-US" dirty="0" smtClean="0"/>
              <a:t>then purified from the “new” host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65176"/>
            <a:ext cx="8077201" cy="707886"/>
          </a:xfrm>
        </p:spPr>
        <p:txBody>
          <a:bodyPr/>
          <a:lstStyle/>
          <a:p>
            <a:pPr algn="ctr"/>
            <a:r>
              <a:rPr lang="en-US" sz="2000" b="1" dirty="0"/>
              <a:t>Figure 17.3  The </a:t>
            </a:r>
            <a:r>
              <a:rPr lang="en-US" sz="2000" b="1" dirty="0" smtClean="0"/>
              <a:t>CDC</a:t>
            </a:r>
            <a:r>
              <a:rPr lang="fr-FR" sz="2000" b="1" dirty="0" smtClean="0"/>
              <a:t>’</a:t>
            </a:r>
            <a:r>
              <a:rPr lang="en-US" sz="2000" b="1" dirty="0" smtClean="0"/>
              <a:t>s </a:t>
            </a:r>
            <a:r>
              <a:rPr lang="en-US" sz="2000" b="1" dirty="0"/>
              <a:t>recommended immunization schedule for the general </a:t>
            </a:r>
            <a:r>
              <a:rPr lang="en-US" sz="2000" b="1" dirty="0" smtClean="0"/>
              <a:t>population </a:t>
            </a:r>
            <a:r>
              <a:rPr lang="en-US" sz="2000" b="1" dirty="0" smtClean="0">
                <a:solidFill>
                  <a:srgbClr val="FF0000"/>
                </a:solidFill>
              </a:rPr>
              <a:t>– FOR REFERENCE ONLY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182624" y="1167612"/>
            <a:ext cx="6778752" cy="5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954107"/>
          </a:xfrm>
        </p:spPr>
        <p:txBody>
          <a:bodyPr/>
          <a:lstStyle/>
          <a:p>
            <a:pPr algn="ctr"/>
            <a:r>
              <a:rPr lang="en-US" sz="2800" b="1" dirty="0"/>
              <a:t>Table 17.1  Principal Vaccines to Prevent Human Diseases (1 of 2</a:t>
            </a:r>
            <a:r>
              <a:rPr lang="en-US" sz="2800" b="1" dirty="0" smtClean="0"/>
              <a:t>) – </a:t>
            </a:r>
            <a:r>
              <a:rPr lang="en-US" sz="2800" b="1" dirty="0" smtClean="0">
                <a:solidFill>
                  <a:srgbClr val="FF0000"/>
                </a:solidFill>
              </a:rPr>
              <a:t>FOR REFERENCE ONLY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/>
        </p:blipFill>
        <p:spPr>
          <a:xfrm>
            <a:off x="292769" y="1350906"/>
            <a:ext cx="8534400" cy="52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>
          <a:xfrm>
            <a:off x="304800" y="1645920"/>
            <a:ext cx="8534400" cy="338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686800" cy="1052512"/>
          </a:xfrm>
        </p:spPr>
        <p:txBody>
          <a:bodyPr/>
          <a:lstStyle/>
          <a:p>
            <a:pPr algn="ctr"/>
            <a:r>
              <a:rPr lang="en-US" sz="2800" b="1" dirty="0"/>
              <a:t>Table 17.1  Principal Vaccines to Prevent Human Diseases (2 of 2) – </a:t>
            </a:r>
            <a:r>
              <a:rPr lang="en-US" sz="2800" b="1" dirty="0">
                <a:solidFill>
                  <a:srgbClr val="FF0000"/>
                </a:solidFill>
              </a:rPr>
              <a:t>FOR REFERENCE ONLY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7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Active Immunization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1" y="675263"/>
            <a:ext cx="8534399" cy="5256212"/>
          </a:xfrm>
        </p:spPr>
        <p:txBody>
          <a:bodyPr/>
          <a:lstStyle/>
          <a:p>
            <a:r>
              <a:rPr lang="en-US" b="1" dirty="0" smtClean="0"/>
              <a:t>Vaccine </a:t>
            </a:r>
            <a:r>
              <a:rPr lang="en-US" b="1" dirty="0"/>
              <a:t>safety</a:t>
            </a:r>
          </a:p>
          <a:p>
            <a:pPr lvl="1"/>
            <a:r>
              <a:rPr lang="en-US" dirty="0"/>
              <a:t>Problems associated with immunization</a:t>
            </a:r>
          </a:p>
          <a:p>
            <a:pPr lvl="2"/>
            <a:r>
              <a:rPr lang="en-US" dirty="0"/>
              <a:t>Mild </a:t>
            </a:r>
            <a:r>
              <a:rPr lang="en-US" dirty="0" smtClean="0"/>
              <a:t>toxicity – injection site swelling or pain (about 1%)</a:t>
            </a:r>
            <a:endParaRPr lang="en-US" dirty="0"/>
          </a:p>
          <a:p>
            <a:pPr lvl="2"/>
            <a:r>
              <a:rPr lang="en-US" dirty="0"/>
              <a:t>Residual virulence from attenuated </a:t>
            </a:r>
            <a:r>
              <a:rPr lang="en-US" dirty="0" smtClean="0"/>
              <a:t>viruses (about 1%)</a:t>
            </a:r>
            <a:endParaRPr lang="en-US" dirty="0"/>
          </a:p>
          <a:p>
            <a:pPr lvl="2"/>
            <a:r>
              <a:rPr lang="en-US" dirty="0" smtClean="0"/>
              <a:t>Risk </a:t>
            </a:r>
            <a:r>
              <a:rPr lang="en-US" dirty="0"/>
              <a:t>of anaphylactic </a:t>
            </a:r>
            <a:r>
              <a:rPr lang="en-US" dirty="0" smtClean="0"/>
              <a:t>shock – in a few </a:t>
            </a:r>
            <a:r>
              <a:rPr lang="en-US" dirty="0" smtClean="0"/>
              <a:t>people (1:100000)</a:t>
            </a:r>
            <a:endParaRPr lang="en-US" dirty="0" smtClean="0"/>
          </a:p>
          <a:p>
            <a:pPr lvl="3"/>
            <a:r>
              <a:rPr lang="en-US" dirty="0"/>
              <a:t>Cannot know how anything introduced in the body will effect every individual, especially when you are giving them to millions of </a:t>
            </a:r>
            <a:r>
              <a:rPr lang="en-US" dirty="0" smtClean="0"/>
              <a:t>people</a:t>
            </a:r>
            <a:endParaRPr lang="en-US" dirty="0"/>
          </a:p>
          <a:p>
            <a:pPr lvl="2"/>
            <a:r>
              <a:rPr lang="en-US" dirty="0" smtClean="0"/>
              <a:t>Allegations </a:t>
            </a:r>
            <a:r>
              <a:rPr lang="en-US" dirty="0"/>
              <a:t>certain vaccines cause autism, diabetes, and asthma</a:t>
            </a:r>
          </a:p>
          <a:p>
            <a:pPr lvl="3"/>
            <a:r>
              <a:rPr lang="en-US" dirty="0" smtClean="0"/>
              <a:t>Research has not substantiated these allegations</a:t>
            </a:r>
          </a:p>
          <a:p>
            <a:pPr lvl="3"/>
            <a:r>
              <a:rPr lang="en-US" dirty="0"/>
              <a:t>the danger of not vaccinating is bigger threat to public</a:t>
            </a:r>
          </a:p>
        </p:txBody>
      </p:sp>
    </p:spTree>
    <p:extLst>
      <p:ext uri="{BB962C8B-B14F-4D97-AF65-F5344CB8AC3E}">
        <p14:creationId xmlns:p14="http://schemas.microsoft.com/office/powerpoint/2010/main" val="18563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Passive Immunotherapy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14301" y="678576"/>
            <a:ext cx="8915400" cy="5798424"/>
          </a:xfrm>
        </p:spPr>
        <p:txBody>
          <a:bodyPr/>
          <a:lstStyle/>
          <a:p>
            <a:r>
              <a:rPr lang="en-US" sz="2400" dirty="0" smtClean="0"/>
              <a:t>Administration </a:t>
            </a:r>
            <a:r>
              <a:rPr lang="en-US" sz="2400" dirty="0"/>
              <a:t>of </a:t>
            </a:r>
            <a:r>
              <a:rPr lang="en-US" sz="2400" b="1" dirty="0"/>
              <a:t>antiserum</a:t>
            </a:r>
            <a:r>
              <a:rPr lang="en-US" sz="2400" dirty="0"/>
              <a:t> </a:t>
            </a:r>
            <a:r>
              <a:rPr lang="en-US" sz="2400" dirty="0" smtClean="0"/>
              <a:t>(serum that </a:t>
            </a:r>
            <a:r>
              <a:rPr lang="en-US" sz="2400" dirty="0"/>
              <a:t>contains </a:t>
            </a:r>
            <a:r>
              <a:rPr lang="en-US" sz="2400" dirty="0" smtClean="0"/>
              <a:t>useful </a:t>
            </a:r>
            <a:r>
              <a:rPr lang="en-US" sz="2400" dirty="0" smtClean="0"/>
              <a:t>antibodies)</a:t>
            </a:r>
            <a:endParaRPr lang="en-US" sz="2400" dirty="0"/>
          </a:p>
          <a:p>
            <a:r>
              <a:rPr lang="en-US" sz="2400" dirty="0" smtClean="0"/>
              <a:t>Pro - Provides </a:t>
            </a:r>
            <a:r>
              <a:rPr lang="en-US" sz="2400" dirty="0"/>
              <a:t>immediate protection against a recent infection or ongoing </a:t>
            </a:r>
            <a:r>
              <a:rPr lang="en-US" sz="2400" dirty="0" smtClean="0"/>
              <a:t>disease</a:t>
            </a:r>
          </a:p>
          <a:p>
            <a:pPr lvl="1"/>
            <a:r>
              <a:rPr lang="en-US" sz="2000" dirty="0" smtClean="0"/>
              <a:t>Useful for rapidly developing virus infections (rabies)</a:t>
            </a:r>
            <a:endParaRPr lang="en-US" sz="2000" dirty="0"/>
          </a:p>
          <a:p>
            <a:r>
              <a:rPr lang="en-US" sz="2400" dirty="0" smtClean="0"/>
              <a:t>Con - Antisera </a:t>
            </a:r>
            <a:r>
              <a:rPr lang="en-US" sz="2400" dirty="0"/>
              <a:t>have several limitations</a:t>
            </a:r>
          </a:p>
          <a:p>
            <a:pPr lvl="1"/>
            <a:r>
              <a:rPr lang="en-US" sz="2000" dirty="0" smtClean="0"/>
              <a:t>Contains antibodies against many antigens</a:t>
            </a:r>
          </a:p>
          <a:p>
            <a:pPr lvl="2"/>
            <a:r>
              <a:rPr lang="en-US" sz="1800" dirty="0" smtClean="0"/>
              <a:t>Some of these antibodies may react to self antigens in the patient</a:t>
            </a:r>
          </a:p>
          <a:p>
            <a:pPr lvl="2"/>
            <a:r>
              <a:rPr lang="en-US" sz="1800" dirty="0" smtClean="0"/>
              <a:t>Can </a:t>
            </a:r>
            <a:r>
              <a:rPr lang="en-US" sz="1800" dirty="0"/>
              <a:t>trigger allergic reactions called serum sickness</a:t>
            </a:r>
          </a:p>
          <a:p>
            <a:pPr lvl="1"/>
            <a:r>
              <a:rPr lang="en-US" sz="2000" dirty="0" smtClean="0"/>
              <a:t>Viral pathogens may contaminate antisera</a:t>
            </a:r>
          </a:p>
          <a:p>
            <a:pPr lvl="1"/>
            <a:r>
              <a:rPr lang="en-US" sz="2000" dirty="0" smtClean="0"/>
              <a:t>Antibodies </a:t>
            </a:r>
            <a:r>
              <a:rPr lang="en-US" sz="2000" dirty="0"/>
              <a:t>of antisera are degraded relatively quickly</a:t>
            </a:r>
          </a:p>
          <a:p>
            <a:pPr lvl="1"/>
            <a:r>
              <a:rPr lang="en-US" sz="2000" dirty="0"/>
              <a:t>Individual not protected from subsequent </a:t>
            </a:r>
            <a:r>
              <a:rPr lang="en-US" sz="2000" dirty="0" smtClean="0"/>
              <a:t>infections</a:t>
            </a:r>
          </a:p>
          <a:p>
            <a:r>
              <a:rPr lang="en-US" sz="2400" dirty="0" smtClean="0"/>
              <a:t>Some of these limitations are overcome through the development of </a:t>
            </a:r>
            <a:r>
              <a:rPr lang="en-US" sz="2400" u="sng" dirty="0" smtClean="0"/>
              <a:t>hybridomas</a:t>
            </a:r>
            <a:r>
              <a:rPr lang="en-US" sz="2400" dirty="0" smtClean="0"/>
              <a:t> – </a:t>
            </a:r>
            <a:r>
              <a:rPr lang="en-US" sz="2400" dirty="0" smtClean="0"/>
              <a:t>cultured cells that </a:t>
            </a:r>
            <a:r>
              <a:rPr lang="en-US" sz="2400" dirty="0" smtClean="0"/>
              <a:t>make recombinant </a:t>
            </a:r>
            <a:r>
              <a:rPr lang="en-US" sz="2400" dirty="0" smtClean="0"/>
              <a:t>antibodies through cloned antibody genes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5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646331"/>
          </a:xfrm>
        </p:spPr>
        <p:txBody>
          <a:bodyPr/>
          <a:lstStyle/>
          <a:p>
            <a:r>
              <a:rPr lang="en-US" sz="1800" b="1" dirty="0"/>
              <a:t>Figure 17.5  The characteristics of immunity produced by active immunization </a:t>
            </a:r>
            <a:r>
              <a:rPr lang="en-US" sz="1800" b="1" dirty="0" smtClean="0"/>
              <a:t>(</a:t>
            </a:r>
            <a:r>
              <a:rPr lang="en-US" sz="1800" b="1" dirty="0" smtClean="0">
                <a:solidFill>
                  <a:srgbClr val="C00000"/>
                </a:solidFill>
              </a:rPr>
              <a:t>red</a:t>
            </a:r>
            <a:r>
              <a:rPr lang="en-US" sz="1800" b="1" dirty="0" smtClean="0"/>
              <a:t>) </a:t>
            </a:r>
            <a:r>
              <a:rPr lang="en-US" sz="1800" b="1" dirty="0"/>
              <a:t>and passive immunotherapy </a:t>
            </a:r>
            <a:r>
              <a:rPr lang="en-US" sz="1800" b="1" dirty="0" smtClean="0"/>
              <a:t>(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blue</a:t>
            </a:r>
            <a:r>
              <a:rPr lang="en-US" sz="1800" b="1" dirty="0" smtClean="0"/>
              <a:t>).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180724" y="1066799"/>
            <a:ext cx="6782552" cy="53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Immunization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537575" cy="5256212"/>
          </a:xfrm>
        </p:spPr>
        <p:txBody>
          <a:bodyPr/>
          <a:lstStyle/>
          <a:p>
            <a:r>
              <a:rPr lang="en-US" b="1" dirty="0"/>
              <a:t>Two Artificial Methods of </a:t>
            </a:r>
            <a:r>
              <a:rPr lang="en-US" b="1" dirty="0" smtClean="0"/>
              <a:t>Immunity - REVIEW</a:t>
            </a:r>
            <a:endParaRPr lang="en-US" b="1" dirty="0"/>
          </a:p>
          <a:p>
            <a:pPr lvl="1"/>
            <a:r>
              <a:rPr lang="en-US" dirty="0"/>
              <a:t>Passive immunotherapy</a:t>
            </a:r>
          </a:p>
          <a:p>
            <a:pPr lvl="2"/>
            <a:r>
              <a:rPr lang="en-US" dirty="0"/>
              <a:t>Individual acquires immunity through the transfer of </a:t>
            </a:r>
            <a:r>
              <a:rPr lang="en-US" u="sng" dirty="0"/>
              <a:t>antibodies</a:t>
            </a:r>
            <a:r>
              <a:rPr lang="en-US" dirty="0"/>
              <a:t> formed by immune </a:t>
            </a:r>
            <a:r>
              <a:rPr lang="en-US" dirty="0" smtClean="0"/>
              <a:t>person </a:t>
            </a:r>
            <a:r>
              <a:rPr lang="en-US" dirty="0"/>
              <a:t>or animal</a:t>
            </a:r>
          </a:p>
          <a:p>
            <a:pPr lvl="2"/>
            <a:r>
              <a:rPr lang="en-US" dirty="0"/>
              <a:t>Protection is only </a:t>
            </a:r>
            <a:r>
              <a:rPr lang="en-US" dirty="0" smtClean="0"/>
              <a:t>temporary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“Give a man a fish, and he eats for a day…”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Active </a:t>
            </a:r>
            <a:r>
              <a:rPr lang="en-US" dirty="0"/>
              <a:t>immunization</a:t>
            </a:r>
          </a:p>
          <a:p>
            <a:pPr lvl="2"/>
            <a:r>
              <a:rPr lang="en-US" dirty="0"/>
              <a:t>Administration of </a:t>
            </a:r>
            <a:r>
              <a:rPr lang="en-US" u="sng" dirty="0"/>
              <a:t>antigens</a:t>
            </a:r>
            <a:r>
              <a:rPr lang="en-US" dirty="0"/>
              <a:t> so patient actively mounts an adaptive immune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Patients develop their OWN immune response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“…Teach a man to fish, and he eats forever.”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576136"/>
            <a:ext cx="8232775" cy="4953000"/>
          </a:xfrm>
        </p:spPr>
        <p:txBody>
          <a:bodyPr/>
          <a:lstStyle/>
          <a:p>
            <a:r>
              <a:rPr lang="en-US" b="1" dirty="0"/>
              <a:t>Serology</a:t>
            </a:r>
            <a:r>
              <a:rPr lang="en-US" dirty="0"/>
              <a:t> is the determination of the presence of specific </a:t>
            </a:r>
            <a:r>
              <a:rPr lang="en-US" u="sng" dirty="0"/>
              <a:t>antigens or antibodies</a:t>
            </a:r>
            <a:r>
              <a:rPr lang="en-US" dirty="0"/>
              <a:t> in blood serum</a:t>
            </a:r>
          </a:p>
          <a:p>
            <a:r>
              <a:rPr lang="en-US" dirty="0"/>
              <a:t>Serological tests available to identify a variety of antigens and antibodies in serum</a:t>
            </a:r>
          </a:p>
          <a:p>
            <a:r>
              <a:rPr lang="en-US" dirty="0"/>
              <a:t>Serological tests have several uses</a:t>
            </a:r>
          </a:p>
          <a:p>
            <a:pPr lvl="1"/>
            <a:r>
              <a:rPr lang="en-US" dirty="0"/>
              <a:t>Monitor the spread of infection within a </a:t>
            </a:r>
            <a:r>
              <a:rPr lang="en-US" dirty="0" smtClean="0"/>
              <a:t>population</a:t>
            </a:r>
          </a:p>
          <a:p>
            <a:pPr lvl="2"/>
            <a:r>
              <a:rPr lang="en-US" dirty="0" smtClean="0"/>
              <a:t>Inexpensive AIDS, STD/STI tests at public clinics serve this purpose</a:t>
            </a:r>
            <a:endParaRPr lang="en-US" dirty="0"/>
          </a:p>
          <a:p>
            <a:pPr lvl="1"/>
            <a:r>
              <a:rPr lang="en-US" dirty="0"/>
              <a:t>Establish </a:t>
            </a:r>
            <a:r>
              <a:rPr lang="en-US" dirty="0" smtClean="0"/>
              <a:t>diagnosis or effectiveness of treatment </a:t>
            </a:r>
            <a:r>
              <a:rPr lang="en-US" dirty="0"/>
              <a:t>of disease</a:t>
            </a:r>
          </a:p>
        </p:txBody>
      </p:sp>
    </p:spTree>
    <p:extLst>
      <p:ext uri="{BB962C8B-B14F-4D97-AF65-F5344CB8AC3E}">
        <p14:creationId xmlns:p14="http://schemas.microsoft.com/office/powerpoint/2010/main" val="24490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584160"/>
            <a:ext cx="8232775" cy="4969040"/>
          </a:xfrm>
        </p:spPr>
        <p:txBody>
          <a:bodyPr/>
          <a:lstStyle/>
          <a:p>
            <a:r>
              <a:rPr lang="en-US" b="1" dirty="0"/>
              <a:t>Agglutination Tests</a:t>
            </a:r>
          </a:p>
          <a:p>
            <a:pPr lvl="1"/>
            <a:r>
              <a:rPr lang="en-US" b="1" dirty="0"/>
              <a:t>Agglutination</a:t>
            </a:r>
            <a:r>
              <a:rPr lang="en-US" dirty="0"/>
              <a:t> occurs due to the cross-linking of antibodies with </a:t>
            </a:r>
            <a:r>
              <a:rPr lang="en-US" dirty="0" smtClean="0"/>
              <a:t>large particulate </a:t>
            </a:r>
            <a:r>
              <a:rPr lang="en-US" dirty="0"/>
              <a:t>antigens</a:t>
            </a:r>
          </a:p>
          <a:p>
            <a:pPr lvl="2"/>
            <a:r>
              <a:rPr lang="en-US" dirty="0"/>
              <a:t>Agglutination is the clumping of insoluble </a:t>
            </a:r>
            <a:r>
              <a:rPr lang="en-US" dirty="0" smtClean="0"/>
              <a:t>particles</a:t>
            </a:r>
            <a:endParaRPr lang="en-US" dirty="0"/>
          </a:p>
          <a:p>
            <a:pPr lvl="1"/>
            <a:r>
              <a:rPr lang="en-US" dirty="0" smtClean="0"/>
              <a:t>Reactions </a:t>
            </a:r>
            <a:r>
              <a:rPr lang="en-US" dirty="0"/>
              <a:t>can be </a:t>
            </a:r>
            <a:r>
              <a:rPr lang="en-US" u="sng" dirty="0"/>
              <a:t>easy to see and interpret with the unaided </a:t>
            </a:r>
            <a:r>
              <a:rPr lang="en-US" u="sng" dirty="0" smtClean="0"/>
              <a:t>eye</a:t>
            </a:r>
          </a:p>
          <a:p>
            <a:pPr lvl="2"/>
            <a:r>
              <a:rPr lang="en-US" dirty="0" smtClean="0"/>
              <a:t>In your lab – </a:t>
            </a:r>
            <a:r>
              <a:rPr lang="en-US" dirty="0" err="1" smtClean="0"/>
              <a:t>staphyloslide</a:t>
            </a:r>
            <a:r>
              <a:rPr lang="en-US" dirty="0"/>
              <a:t> </a:t>
            </a:r>
            <a:r>
              <a:rPr lang="en-US" dirty="0" smtClean="0"/>
              <a:t>assay, Strep latex assays</a:t>
            </a:r>
            <a:endParaRPr lang="en-US" dirty="0"/>
          </a:p>
          <a:p>
            <a:pPr lvl="1"/>
            <a:r>
              <a:rPr lang="en-US" dirty="0" err="1"/>
              <a:t>Hemagglutination</a:t>
            </a:r>
            <a:endParaRPr lang="en-US" dirty="0"/>
          </a:p>
          <a:p>
            <a:pPr lvl="2"/>
            <a:r>
              <a:rPr lang="en-US" dirty="0"/>
              <a:t>Agglutination of red blood cells</a:t>
            </a:r>
          </a:p>
          <a:p>
            <a:pPr lvl="2"/>
            <a:r>
              <a:rPr lang="en-US" dirty="0"/>
              <a:t>Can be used to determine blood </a:t>
            </a:r>
            <a:r>
              <a:rPr lang="en-US" dirty="0" smtClean="0"/>
              <a:t>type (archaic method)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17.8  The use of </a:t>
            </a:r>
            <a:r>
              <a:rPr lang="en-US" sz="1800" b="1" dirty="0" err="1"/>
              <a:t>hemagglutination</a:t>
            </a:r>
            <a:r>
              <a:rPr lang="en-US" sz="1800" b="1" dirty="0"/>
              <a:t> to determine blood types in humans.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2222040" y="691314"/>
            <a:ext cx="4699919" cy="601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0" y="4419600"/>
            <a:ext cx="175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blood type of this person?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05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7912" y="50520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96686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 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67706"/>
            <a:ext cx="8763000" cy="4283240"/>
          </a:xfrm>
        </p:spPr>
        <p:txBody>
          <a:bodyPr/>
          <a:lstStyle/>
          <a:p>
            <a:r>
              <a:rPr lang="en-US" b="1" dirty="0" smtClean="0"/>
              <a:t>Fluorescent </a:t>
            </a:r>
            <a:r>
              <a:rPr lang="en-US" b="1" dirty="0"/>
              <a:t>Antibody </a:t>
            </a:r>
            <a:r>
              <a:rPr lang="en-US" b="1" dirty="0" smtClean="0"/>
              <a:t>Tests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antibody molecules linked to some </a:t>
            </a:r>
            <a:r>
              <a:rPr lang="en-US" dirty="0" smtClean="0"/>
              <a:t>“label” </a:t>
            </a:r>
            <a:r>
              <a:rPr lang="en-US" dirty="0"/>
              <a:t>that enables them to be easily detected</a:t>
            </a:r>
          </a:p>
          <a:p>
            <a:pPr lvl="1"/>
            <a:r>
              <a:rPr lang="en-US" dirty="0"/>
              <a:t>Fluorescently labeled antibodies used in two types </a:t>
            </a:r>
            <a:br>
              <a:rPr lang="en-US" dirty="0"/>
            </a:br>
            <a:r>
              <a:rPr lang="en-US" dirty="0"/>
              <a:t>of tests</a:t>
            </a:r>
          </a:p>
          <a:p>
            <a:pPr lvl="2"/>
            <a:r>
              <a:rPr lang="en-US" dirty="0"/>
              <a:t>Direct fluorescent antibody </a:t>
            </a:r>
            <a:r>
              <a:rPr lang="en-US" dirty="0" smtClean="0"/>
              <a:t>tests – anti-pathogen Ab labeled</a:t>
            </a:r>
            <a:endParaRPr lang="en-US" dirty="0"/>
          </a:p>
          <a:p>
            <a:pPr lvl="2"/>
            <a:r>
              <a:rPr lang="en-US" dirty="0"/>
              <a:t>Indirect fluorescent antibody </a:t>
            </a:r>
            <a:r>
              <a:rPr lang="en-US" dirty="0" smtClean="0"/>
              <a:t>tests – anti-antibody labeled – used to find antibodies, or </a:t>
            </a:r>
            <a:r>
              <a:rPr lang="en-US" dirty="0" err="1" smtClean="0"/>
              <a:t>Ab:antigen</a:t>
            </a:r>
            <a:r>
              <a:rPr lang="en-US" dirty="0" smtClean="0"/>
              <a:t> complex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detect either antigens or </a:t>
            </a:r>
            <a:r>
              <a:rPr lang="en-US" dirty="0" smtClean="0"/>
              <a:t>antibodies</a:t>
            </a:r>
          </a:p>
          <a:p>
            <a:pPr lvl="2"/>
            <a:r>
              <a:rPr lang="en-US" dirty="0" smtClean="0"/>
              <a:t>Often used when looking</a:t>
            </a:r>
          </a:p>
          <a:p>
            <a:pPr marL="914400" lvl="2" indent="0">
              <a:buNone/>
            </a:pPr>
            <a:r>
              <a:rPr lang="en-US" dirty="0" smtClean="0"/>
              <a:t>   for antigens in cells or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tissues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(e.g., rabies in green)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4"/>
          <a:stretch/>
        </p:blipFill>
        <p:spPr>
          <a:xfrm>
            <a:off x="4648200" y="4876800"/>
            <a:ext cx="4038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7"/>
            <a:ext cx="6934199" cy="496824"/>
          </a:xfrm>
        </p:spPr>
        <p:txBody>
          <a:bodyPr/>
          <a:lstStyle/>
          <a:p>
            <a:r>
              <a:rPr lang="en-US" sz="2400" b="1" dirty="0"/>
              <a:t>Figure 17.11  The </a:t>
            </a:r>
            <a:r>
              <a:rPr lang="en-US" sz="2400" b="1" dirty="0" smtClean="0"/>
              <a:t>fluorescent </a:t>
            </a:r>
            <a:r>
              <a:rPr lang="en-US" sz="2400" b="1" dirty="0"/>
              <a:t>antibody test.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3124200" y="738810"/>
            <a:ext cx="3517858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167706"/>
            <a:ext cx="5600387" cy="5309294"/>
          </a:xfrm>
        </p:spPr>
        <p:txBody>
          <a:bodyPr/>
          <a:lstStyle/>
          <a:p>
            <a:r>
              <a:rPr lang="en-US" sz="3200" b="1" dirty="0"/>
              <a:t>ELISAs (EIAs)</a:t>
            </a:r>
          </a:p>
          <a:p>
            <a:pPr lvl="1"/>
            <a:r>
              <a:rPr lang="en-US" dirty="0" smtClean="0"/>
              <a:t>Stands </a:t>
            </a:r>
            <a:r>
              <a:rPr lang="en-US" dirty="0"/>
              <a:t>for </a:t>
            </a:r>
            <a:r>
              <a:rPr lang="en-US" b="1" dirty="0"/>
              <a:t>enzyme-linked immunosorbent assay (ELISA)</a:t>
            </a:r>
            <a:r>
              <a:rPr lang="en-US" dirty="0"/>
              <a:t> or </a:t>
            </a:r>
            <a:r>
              <a:rPr lang="en-US" b="1" dirty="0"/>
              <a:t>enzyme immunoassay (EIA)</a:t>
            </a:r>
          </a:p>
          <a:p>
            <a:pPr lvl="1"/>
            <a:r>
              <a:rPr lang="en-US" dirty="0"/>
              <a:t>Uses an enzyme as the label</a:t>
            </a:r>
          </a:p>
          <a:p>
            <a:pPr lvl="2"/>
            <a:r>
              <a:rPr lang="en-US" dirty="0"/>
              <a:t>Reaction of enzyme with its substrate produces a colored product indicating a positive test</a:t>
            </a:r>
          </a:p>
          <a:p>
            <a:pPr lvl="1"/>
            <a:r>
              <a:rPr lang="en-US" dirty="0"/>
              <a:t>Commonly used to detect the presence of </a:t>
            </a:r>
            <a:r>
              <a:rPr lang="en-US" u="sng" dirty="0"/>
              <a:t>serum </a:t>
            </a:r>
            <a:r>
              <a:rPr lang="en-US" u="sng" dirty="0" smtClean="0"/>
              <a:t>antibodies</a:t>
            </a:r>
          </a:p>
          <a:p>
            <a:pPr lvl="1"/>
            <a:r>
              <a:rPr lang="en-US" dirty="0" smtClean="0"/>
              <a:t>Often, antibodies are far more numerous than the pathogens themselves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6096000" y="762000"/>
            <a:ext cx="2704789" cy="58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1" y="1295400"/>
            <a:ext cx="3970813" cy="4054640"/>
          </a:xfrm>
        </p:spPr>
        <p:txBody>
          <a:bodyPr/>
          <a:lstStyle/>
          <a:p>
            <a:r>
              <a:rPr lang="en-US" b="1" dirty="0" smtClean="0"/>
              <a:t>Antibody sandwich ELISAs </a:t>
            </a:r>
            <a:endParaRPr lang="en-US" b="1" dirty="0"/>
          </a:p>
          <a:p>
            <a:pPr lvl="1"/>
            <a:r>
              <a:rPr lang="en-US" dirty="0" smtClean="0"/>
              <a:t>Modification </a:t>
            </a:r>
            <a:r>
              <a:rPr lang="en-US" dirty="0"/>
              <a:t>of the ELISA technique</a:t>
            </a:r>
          </a:p>
          <a:p>
            <a:pPr lvl="1"/>
            <a:r>
              <a:rPr lang="en-US" dirty="0"/>
              <a:t>Commonly used to detect </a:t>
            </a:r>
            <a:r>
              <a:rPr lang="en-US" u="sng" dirty="0"/>
              <a:t>antigen</a:t>
            </a:r>
          </a:p>
          <a:p>
            <a:pPr lvl="1"/>
            <a:r>
              <a:rPr lang="en-US" dirty="0"/>
              <a:t>Antigen being tested for is </a:t>
            </a:r>
            <a:r>
              <a:rPr lang="en-US" dirty="0" smtClean="0"/>
              <a:t>“sandwiched” </a:t>
            </a:r>
            <a:r>
              <a:rPr lang="en-US" dirty="0"/>
              <a:t>between two antibody molecules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4343922" y="1167706"/>
            <a:ext cx="4655571" cy="5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90501" y="1524000"/>
            <a:ext cx="8763000" cy="4419600"/>
          </a:xfrm>
        </p:spPr>
        <p:txBody>
          <a:bodyPr/>
          <a:lstStyle/>
          <a:p>
            <a:r>
              <a:rPr lang="en-US" sz="3400" b="1" dirty="0"/>
              <a:t>Advantages of the </a:t>
            </a:r>
            <a:r>
              <a:rPr lang="en-US" sz="3400" b="1" dirty="0" smtClean="0"/>
              <a:t>ELISA/EIA</a:t>
            </a:r>
            <a:endParaRPr lang="en-US" sz="3400" b="1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detect </a:t>
            </a:r>
            <a:r>
              <a:rPr lang="en-US" u="sng" dirty="0"/>
              <a:t>either antibody or antigen</a:t>
            </a:r>
          </a:p>
          <a:p>
            <a:pPr lvl="1"/>
            <a:r>
              <a:rPr lang="en-US" dirty="0"/>
              <a:t>Sensitive</a:t>
            </a:r>
          </a:p>
          <a:p>
            <a:pPr lvl="1"/>
            <a:r>
              <a:rPr lang="en-US" dirty="0"/>
              <a:t>Can quantify amounts of antigen or antibody</a:t>
            </a:r>
          </a:p>
          <a:p>
            <a:pPr lvl="1"/>
            <a:r>
              <a:rPr lang="en-US" dirty="0"/>
              <a:t>Easy to perform and can test many samples quickly</a:t>
            </a:r>
          </a:p>
          <a:p>
            <a:pPr lvl="1"/>
            <a:r>
              <a:rPr lang="en-US" dirty="0" smtClean="0"/>
              <a:t>Analysis can be automated</a:t>
            </a:r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inexpensive and easy to </a:t>
            </a:r>
            <a:r>
              <a:rPr lang="en-US" dirty="0" smtClean="0"/>
              <a:t>automate (if many samples are being </a:t>
            </a:r>
            <a:r>
              <a:rPr lang="en-US" dirty="0" smtClean="0"/>
              <a:t>studied </a:t>
            </a:r>
            <a:r>
              <a:rPr lang="en-US" dirty="0" smtClean="0"/>
              <a:t>at once)</a:t>
            </a:r>
            <a:endParaRPr lang="en-US" dirty="0"/>
          </a:p>
          <a:p>
            <a:pPr lvl="1"/>
            <a:r>
              <a:rPr lang="en-US" dirty="0"/>
              <a:t>Plates coated with antigen can be stored for later testing</a:t>
            </a:r>
          </a:p>
        </p:txBody>
      </p:sp>
    </p:spTree>
    <p:extLst>
      <p:ext uri="{BB962C8B-B14F-4D97-AF65-F5344CB8AC3E}">
        <p14:creationId xmlns:p14="http://schemas.microsoft.com/office/powerpoint/2010/main" val="22447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8689975" cy="5181600"/>
          </a:xfrm>
        </p:spPr>
        <p:txBody>
          <a:bodyPr/>
          <a:lstStyle/>
          <a:p>
            <a:r>
              <a:rPr lang="en-US" sz="3200" b="1" dirty="0" smtClean="0"/>
              <a:t>Immunoblot</a:t>
            </a:r>
            <a:endParaRPr lang="en-US" sz="3200" b="1" dirty="0"/>
          </a:p>
          <a:p>
            <a:pPr lvl="1"/>
            <a:r>
              <a:rPr lang="en-US" sz="2800" dirty="0" smtClean="0"/>
              <a:t>Also </a:t>
            </a:r>
            <a:r>
              <a:rPr lang="en-US" sz="2800" dirty="0"/>
              <a:t>called a </a:t>
            </a:r>
            <a:r>
              <a:rPr lang="en-US" sz="2800" dirty="0" smtClean="0"/>
              <a:t>Western </a:t>
            </a:r>
            <a:r>
              <a:rPr lang="en-US" sz="2800" dirty="0"/>
              <a:t>blot</a:t>
            </a:r>
          </a:p>
          <a:p>
            <a:pPr lvl="1"/>
            <a:r>
              <a:rPr lang="en-US" sz="2800" dirty="0"/>
              <a:t>Technique to detect antibodies against multiple antigens</a:t>
            </a:r>
          </a:p>
          <a:p>
            <a:pPr lvl="1"/>
            <a:r>
              <a:rPr lang="en-US" sz="2800" dirty="0"/>
              <a:t>Used to confirm the presence of </a:t>
            </a:r>
            <a:r>
              <a:rPr lang="en-US" sz="2800" dirty="0" smtClean="0"/>
              <a:t>specific antigenic </a:t>
            </a:r>
            <a:r>
              <a:rPr lang="en-US" sz="2800" dirty="0" smtClean="0"/>
              <a:t>proteins</a:t>
            </a:r>
            <a:endParaRPr lang="en-US" sz="2800" dirty="0"/>
          </a:p>
          <a:p>
            <a:pPr lvl="1"/>
            <a:r>
              <a:rPr lang="en-US" sz="2800" dirty="0"/>
              <a:t>Three steps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Electrophoresis separates proteins in a </a:t>
            </a:r>
            <a:r>
              <a:rPr lang="en-US" sz="2400" dirty="0" smtClean="0"/>
              <a:t>sample</a:t>
            </a: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Blotting transfers protein to nitrocellulose membrane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Color generated where </a:t>
            </a:r>
            <a:r>
              <a:rPr lang="en-US" sz="2400" dirty="0"/>
              <a:t>antibody has bound to </a:t>
            </a:r>
            <a:r>
              <a:rPr lang="en-US" sz="2400" dirty="0" smtClean="0"/>
              <a:t>specific proteins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461665"/>
          </a:xfrm>
        </p:spPr>
        <p:txBody>
          <a:bodyPr/>
          <a:lstStyle/>
          <a:p>
            <a:r>
              <a:rPr lang="en-US" sz="2400" b="1" dirty="0"/>
              <a:t>Figure 17.14  Immunoblotting </a:t>
            </a:r>
            <a:r>
              <a:rPr lang="en-US" sz="2400" b="1" dirty="0" smtClean="0"/>
              <a:t>(Western </a:t>
            </a:r>
            <a:r>
              <a:rPr lang="en-US" sz="2400" b="1" dirty="0"/>
              <a:t>blotting).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"/>
          <a:stretch/>
        </p:blipFill>
        <p:spPr>
          <a:xfrm>
            <a:off x="421105" y="759142"/>
            <a:ext cx="3769895" cy="5669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4724400" y="1066800"/>
            <a:ext cx="3915007" cy="3063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4267200"/>
            <a:ext cx="376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Which patient is definitely infected by this particular pathogen?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Which patient MAY be infected?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7575" cy="5867400"/>
          </a:xfrm>
        </p:spPr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Vaccination allows the adaptive immune system to have its primary immune response with a compromised pathogen BEFORE one is infected with the real pathogen</a:t>
            </a:r>
          </a:p>
          <a:p>
            <a:pPr lvl="2"/>
            <a:r>
              <a:rPr lang="en-US" altLang="en-US" dirty="0">
                <a:latin typeface="Comic Sans MS" panose="030F0702030302020204" pitchFamily="66" charset="0"/>
              </a:rPr>
              <a:t>Therefore, </a:t>
            </a:r>
            <a:r>
              <a:rPr lang="en-US" altLang="en-US" dirty="0" smtClean="0">
                <a:latin typeface="Comic Sans MS" panose="030F0702030302020204" pitchFamily="66" charset="0"/>
              </a:rPr>
              <a:t>the first contact with the actual pathogen will elicit a secondary response (quicker, stronger)</a:t>
            </a:r>
          </a:p>
          <a:p>
            <a:pPr lvl="2"/>
            <a:r>
              <a:rPr lang="en-US" altLang="en-US" dirty="0" smtClean="0">
                <a:latin typeface="Comic Sans MS" panose="030F0702030302020204" pitchFamily="66" charset="0"/>
              </a:rPr>
              <a:t>When the person encounters the pathogen in the environment, that person hopefully either will not get sick or might get sick with a lesser form of the disease</a:t>
            </a:r>
          </a:p>
          <a:p>
            <a:pPr lvl="2"/>
            <a:r>
              <a:rPr lang="en-US" altLang="en-US" dirty="0" smtClean="0">
                <a:latin typeface="Comic Sans MS" panose="030F0702030302020204" pitchFamily="66" charset="0"/>
              </a:rPr>
              <a:t>Public health benefit - Creates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important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latin typeface="Comic Sans MS" panose="030F0702030302020204" pitchFamily="66" charset="0"/>
              </a:rPr>
              <a:t>herd immunity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3"/>
            <a:r>
              <a:rPr lang="en-US" altLang="en-US" dirty="0" smtClean="0">
                <a:latin typeface="Comic Sans MS" panose="030F0702030302020204" pitchFamily="66" charset="0"/>
              </a:rPr>
              <a:t>So few people (&lt; 5-10%) can spread the infection that most contagious pathogens cannot move through populations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Purpose of Vaccination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642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dirty="0"/>
              <a:t>Serological Tests That Use Antigens and Corresponding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584160"/>
            <a:ext cx="8689975" cy="4054640"/>
          </a:xfrm>
        </p:spPr>
        <p:txBody>
          <a:bodyPr/>
          <a:lstStyle/>
          <a:p>
            <a:r>
              <a:rPr lang="en-US" b="1" dirty="0"/>
              <a:t>Point-of-Care Testing</a:t>
            </a:r>
          </a:p>
          <a:p>
            <a:pPr lvl="1"/>
            <a:r>
              <a:rPr lang="en-US" dirty="0"/>
              <a:t>Simple immunoassays that give </a:t>
            </a:r>
            <a:r>
              <a:rPr lang="en-US" u="sng" dirty="0"/>
              <a:t>results in minutes</a:t>
            </a:r>
          </a:p>
          <a:p>
            <a:pPr lvl="2"/>
            <a:r>
              <a:rPr lang="en-US" dirty="0" smtClean="0"/>
              <a:t>Will anyone want to go through </a:t>
            </a:r>
            <a:r>
              <a:rPr lang="en-US" dirty="0" smtClean="0"/>
              <a:t>or wait for a </a:t>
            </a:r>
            <a:r>
              <a:rPr lang="en-US" dirty="0" smtClean="0"/>
              <a:t>pregnancy test that takes ten days to get results?</a:t>
            </a:r>
          </a:p>
          <a:p>
            <a:pPr lvl="1"/>
            <a:r>
              <a:rPr lang="en-US" dirty="0" smtClean="0"/>
              <a:t>Useful </a:t>
            </a:r>
            <a:r>
              <a:rPr lang="en-US" dirty="0"/>
              <a:t>in determining a quick </a:t>
            </a:r>
            <a:r>
              <a:rPr lang="en-US" dirty="0" smtClean="0"/>
              <a:t>diagnosis or a preliminary diagnosis</a:t>
            </a:r>
            <a:endParaRPr lang="en-US" dirty="0"/>
          </a:p>
          <a:p>
            <a:pPr lvl="1"/>
            <a:r>
              <a:rPr lang="en-US" dirty="0"/>
              <a:t>Common tests</a:t>
            </a:r>
          </a:p>
          <a:p>
            <a:pPr lvl="2"/>
            <a:r>
              <a:rPr lang="en-US" dirty="0" err="1"/>
              <a:t>Immunofiltration</a:t>
            </a:r>
            <a:r>
              <a:rPr lang="en-US" dirty="0"/>
              <a:t> assay</a:t>
            </a:r>
          </a:p>
          <a:p>
            <a:pPr lvl="2"/>
            <a:r>
              <a:rPr lang="en-US" dirty="0" err="1"/>
              <a:t>Immunochromatography</a:t>
            </a:r>
            <a:r>
              <a:rPr lang="en-US" dirty="0"/>
              <a:t> assay</a:t>
            </a:r>
          </a:p>
        </p:txBody>
      </p:sp>
    </p:spTree>
    <p:extLst>
      <p:ext uri="{BB962C8B-B14F-4D97-AF65-F5344CB8AC3E}">
        <p14:creationId xmlns:p14="http://schemas.microsoft.com/office/powerpoint/2010/main" val="11647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Brief History of Immunization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7772400" cy="5943600"/>
          </a:xfrm>
        </p:spPr>
        <p:txBody>
          <a:bodyPr/>
          <a:lstStyle/>
          <a:p>
            <a:r>
              <a:rPr lang="en-US" b="1" dirty="0" smtClean="0"/>
              <a:t>Part 1 – pre-vaccination</a:t>
            </a:r>
            <a:endParaRPr lang="en-US" b="1" dirty="0"/>
          </a:p>
          <a:p>
            <a:pPr lvl="1"/>
            <a:r>
              <a:rPr lang="en-US" dirty="0" smtClean="0"/>
              <a:t>Smallpox killed 30% of those it infected; scarred most others; anyone could catch it</a:t>
            </a:r>
          </a:p>
          <a:p>
            <a:pPr lvl="1"/>
            <a:r>
              <a:rPr lang="en-US" dirty="0" smtClean="0"/>
              <a:t>Chinese </a:t>
            </a:r>
            <a:r>
              <a:rPr lang="en-US" dirty="0"/>
              <a:t>noticed children who recovered from smallpox did not contract the disease </a:t>
            </a:r>
            <a:r>
              <a:rPr lang="en-US" dirty="0" smtClean="0"/>
              <a:t>again (1400s-1500s).</a:t>
            </a:r>
            <a:endParaRPr lang="en-US" dirty="0"/>
          </a:p>
          <a:p>
            <a:pPr lvl="2"/>
            <a:r>
              <a:rPr lang="en-US" dirty="0"/>
              <a:t>They </a:t>
            </a:r>
            <a:r>
              <a:rPr lang="en-US" dirty="0" smtClean="0"/>
              <a:t>intentionally infected </a:t>
            </a:r>
            <a:r>
              <a:rPr lang="en-US" dirty="0"/>
              <a:t>children </a:t>
            </a:r>
            <a:r>
              <a:rPr lang="en-US" dirty="0" smtClean="0"/>
              <a:t>by scraping their skin and rubbing in material </a:t>
            </a:r>
            <a:r>
              <a:rPr lang="en-US" dirty="0"/>
              <a:t>from a smallpox </a:t>
            </a:r>
            <a:r>
              <a:rPr lang="en-US" dirty="0" smtClean="0"/>
              <a:t>scab</a:t>
            </a:r>
          </a:p>
          <a:p>
            <a:pPr lvl="2"/>
            <a:r>
              <a:rPr lang="en-US" dirty="0" smtClean="0"/>
              <a:t>This gave a milder form of the disease, but gave the same degree of immunity</a:t>
            </a:r>
          </a:p>
          <a:p>
            <a:pPr lvl="2"/>
            <a:r>
              <a:rPr lang="en-US" dirty="0" smtClean="0"/>
              <a:t>Introduced to the Middle East (1500s-1600s)</a:t>
            </a:r>
          </a:p>
          <a:p>
            <a:pPr lvl="2"/>
            <a:r>
              <a:rPr lang="en-US" dirty="0" smtClean="0"/>
              <a:t>Process </a:t>
            </a:r>
            <a:r>
              <a:rPr lang="en-US" dirty="0"/>
              <a:t>known as </a:t>
            </a:r>
            <a:r>
              <a:rPr lang="en-US" i="1" dirty="0" err="1" smtClean="0"/>
              <a:t>variolation</a:t>
            </a:r>
            <a:r>
              <a:rPr lang="en-US" i="1" dirty="0" smtClean="0"/>
              <a:t> </a:t>
            </a:r>
          </a:p>
          <a:p>
            <a:pPr lvl="1"/>
            <a:r>
              <a:rPr lang="en-US" dirty="0" err="1" smtClean="0"/>
              <a:t>Variolation</a:t>
            </a:r>
            <a:r>
              <a:rPr lang="en-US" dirty="0" smtClean="0"/>
              <a:t> </a:t>
            </a:r>
            <a:r>
              <a:rPr lang="en-US" dirty="0"/>
              <a:t>spread to </a:t>
            </a:r>
            <a:r>
              <a:rPr lang="en-US" dirty="0" smtClean="0"/>
              <a:t>Europe, England </a:t>
            </a:r>
            <a:r>
              <a:rPr lang="en-US" dirty="0"/>
              <a:t>and America </a:t>
            </a:r>
            <a:r>
              <a:rPr lang="en-US" dirty="0" smtClean="0"/>
              <a:t>in the early 1700s but </a:t>
            </a:r>
            <a:r>
              <a:rPr lang="en-US" dirty="0"/>
              <a:t>was stopped due to risk of </a:t>
            </a:r>
            <a:r>
              <a:rPr lang="en-US" dirty="0" smtClean="0"/>
              <a:t>death.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524000" cy="23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Brief History of Immunization</a:t>
            </a:r>
            <a:endParaRPr lang="en-US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232775" cy="617321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Part 2 – post-vaccination</a:t>
            </a:r>
            <a:endParaRPr lang="en-US" b="1" dirty="0"/>
          </a:p>
          <a:p>
            <a:pPr lvl="1"/>
            <a:r>
              <a:rPr lang="en-US" dirty="0" smtClean="0"/>
              <a:t>1796 — Edward </a:t>
            </a:r>
            <a:r>
              <a:rPr lang="en-US" dirty="0"/>
              <a:t>Jenner </a:t>
            </a:r>
            <a:r>
              <a:rPr lang="en-US" dirty="0" smtClean="0"/>
              <a:t>popularized </a:t>
            </a:r>
            <a:r>
              <a:rPr lang="en-US" dirty="0"/>
              <a:t>process of </a:t>
            </a:r>
            <a:r>
              <a:rPr lang="en-US" dirty="0" smtClean="0"/>
              <a:t>vaccination</a:t>
            </a:r>
          </a:p>
          <a:p>
            <a:pPr lvl="2"/>
            <a:r>
              <a:rPr lang="en-US" dirty="0" smtClean="0"/>
              <a:t>Five doctors before him discovered that cowpox (vaccinia virus) exposure (farmers, milkmaids) protected one from smallpox infection</a:t>
            </a:r>
          </a:p>
          <a:p>
            <a:pPr lvl="2"/>
            <a:r>
              <a:rPr lang="en-US" dirty="0" smtClean="0"/>
              <a:t>The boy he inoculated with cowpox (twice!) did not know what he was getting – nowadays this procedure would never be allowed!</a:t>
            </a:r>
          </a:p>
          <a:p>
            <a:pPr lvl="2"/>
            <a:r>
              <a:rPr lang="en-US" dirty="0" smtClean="0"/>
              <a:t>Most civilized societies were vaccinated by 1900; incidence was 1:1000 where vaccination was practiced</a:t>
            </a:r>
            <a:endParaRPr lang="en-US" dirty="0"/>
          </a:p>
          <a:p>
            <a:pPr lvl="1"/>
            <a:r>
              <a:rPr lang="en-US" dirty="0"/>
              <a:t>1879—Louis Pasteur developed a vaccine against </a:t>
            </a:r>
            <a:r>
              <a:rPr lang="en-US" i="1" dirty="0" err="1" smtClean="0"/>
              <a:t>Pasteurella</a:t>
            </a:r>
            <a:r>
              <a:rPr lang="en-US" i="1" dirty="0" smtClean="0"/>
              <a:t> </a:t>
            </a:r>
            <a:r>
              <a:rPr lang="en-US" i="1" dirty="0" err="1" smtClean="0"/>
              <a:t>multoceda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Later, antibody </a:t>
            </a:r>
            <a:r>
              <a:rPr lang="en-US" dirty="0"/>
              <a:t>transfer </a:t>
            </a:r>
            <a:r>
              <a:rPr lang="en-US" dirty="0" smtClean="0"/>
              <a:t>was developed </a:t>
            </a:r>
            <a:r>
              <a:rPr lang="en-US" dirty="0"/>
              <a:t>when it was discovered vaccines protected </a:t>
            </a:r>
            <a:r>
              <a:rPr lang="en-US" dirty="0" smtClean="0"/>
              <a:t>people through </a:t>
            </a:r>
            <a:r>
              <a:rPr lang="en-US" dirty="0"/>
              <a:t>the action of antibodies</a:t>
            </a:r>
          </a:p>
        </p:txBody>
      </p:sp>
    </p:spTree>
    <p:extLst>
      <p:ext uri="{BB962C8B-B14F-4D97-AF65-F5344CB8AC3E}">
        <p14:creationId xmlns:p14="http://schemas.microsoft.com/office/powerpoint/2010/main" val="2801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-47625" y="164192"/>
            <a:ext cx="9144000" cy="646331"/>
          </a:xfrm>
        </p:spPr>
        <p:txBody>
          <a:bodyPr/>
          <a:lstStyle/>
          <a:p>
            <a:r>
              <a:rPr lang="en-US" sz="1800" b="1" dirty="0"/>
              <a:t>Figure 17.1  The effect of immunization in reducing the prevalence of two infectious diseases in the United States.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4462272" y="1132850"/>
            <a:ext cx="4605528" cy="5572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375876" y="5785040"/>
            <a:ext cx="152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749512" y="5259195"/>
            <a:ext cx="163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introduction of second vaccination 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4224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inactivated virus (injected)</a:t>
            </a:r>
          </a:p>
          <a:p>
            <a:pPr marL="457200" indent="-457200">
              <a:buAutoNum type="arabicPeriod"/>
            </a:pPr>
            <a:r>
              <a:rPr lang="en-US" dirty="0" smtClean="0"/>
              <a:t>attenuated virus (oral)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639" y="4724400"/>
            <a:ext cx="45015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Single vaccination</a:t>
            </a:r>
          </a:p>
          <a:p>
            <a:pPr lvl="1"/>
            <a:r>
              <a:rPr lang="en-US" dirty="0" smtClean="0"/>
              <a:t>85-95% people protected</a:t>
            </a:r>
          </a:p>
          <a:p>
            <a:pPr marL="457200" indent="-457200">
              <a:buAutoNum type="arabicPeriod"/>
            </a:pPr>
            <a:r>
              <a:rPr lang="en-US" dirty="0" smtClean="0"/>
              <a:t>Second vaccination</a:t>
            </a:r>
          </a:p>
          <a:p>
            <a:pPr lvl="1"/>
            <a:r>
              <a:rPr lang="en-US" dirty="0" smtClean="0"/>
              <a:t>Remaining people protected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639" y="2133600"/>
            <a:ext cx="4333814" cy="2677656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0.3</a:t>
            </a:r>
            <a:r>
              <a:rPr lang="en-US" dirty="0" smtClean="0"/>
              <a:t>% of population each </a:t>
            </a:r>
            <a:r>
              <a:rPr lang="en-US" dirty="0" smtClean="0"/>
              <a:t>year (actual infection rate probably 6-10x higher):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All children </a:t>
            </a:r>
            <a:r>
              <a:rPr lang="en-US" b="1" dirty="0" smtClean="0">
                <a:solidFill>
                  <a:srgbClr val="FF0000"/>
                </a:solidFill>
              </a:rPr>
              <a:t>were infected </a:t>
            </a:r>
            <a:r>
              <a:rPr lang="en-US" b="1" dirty="0" smtClean="0">
                <a:solidFill>
                  <a:srgbClr val="FF0000"/>
                </a:solidFill>
              </a:rPr>
              <a:t>by </a:t>
            </a:r>
            <a:r>
              <a:rPr lang="en-US" b="1" dirty="0" smtClean="0">
                <a:solidFill>
                  <a:srgbClr val="FF0000"/>
                </a:solidFill>
              </a:rPr>
              <a:t>adulthood</a:t>
            </a:r>
          </a:p>
          <a:p>
            <a:pPr algn="ctr"/>
            <a:r>
              <a:rPr lang="en-US" dirty="0" smtClean="0"/>
              <a:t>(0.1% of reported cases</a:t>
            </a:r>
          </a:p>
          <a:p>
            <a:pPr algn="ctr"/>
            <a:r>
              <a:rPr lang="en-US" dirty="0" smtClean="0"/>
              <a:t>were LETHAL)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8834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a</a:t>
            </a:r>
            <a:r>
              <a:rPr lang="en-US" sz="1800" b="1" dirty="0" smtClean="0"/>
              <a:t>nnual incidence graphs</a:t>
            </a:r>
          </a:p>
          <a:p>
            <a:pPr algn="ctr"/>
            <a:r>
              <a:rPr lang="en-US" sz="1800" b="1" dirty="0" smtClean="0"/>
              <a:t>(what does this mean?)</a:t>
            </a:r>
            <a:endParaRPr lang="en-US" sz="18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569195" y="2418765"/>
            <a:ext cx="182880" cy="50292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9137" y="5242538"/>
            <a:ext cx="182880" cy="50292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48000" y="3657600"/>
            <a:ext cx="2133600" cy="10669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31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Brief History of Immunization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8915400" cy="6096000"/>
          </a:xfrm>
        </p:spPr>
        <p:txBody>
          <a:bodyPr/>
          <a:lstStyle/>
          <a:p>
            <a:r>
              <a:rPr lang="en-US" b="1" dirty="0" smtClean="0"/>
              <a:t>Challenges for the future</a:t>
            </a:r>
            <a:endParaRPr lang="en-US" b="1" dirty="0"/>
          </a:p>
          <a:p>
            <a:pPr lvl="1"/>
            <a:r>
              <a:rPr lang="en-US" dirty="0"/>
              <a:t>Many developing nations do not receive </a:t>
            </a:r>
            <a:r>
              <a:rPr lang="en-US" dirty="0" smtClean="0"/>
              <a:t>vaccines</a:t>
            </a:r>
          </a:p>
          <a:p>
            <a:pPr lvl="2"/>
            <a:r>
              <a:rPr lang="en-US" dirty="0" smtClean="0"/>
              <a:t>Too </a:t>
            </a:r>
            <a:r>
              <a:rPr lang="en-US" dirty="0" smtClean="0"/>
              <a:t>expensive - </a:t>
            </a:r>
            <a:r>
              <a:rPr lang="en-US" dirty="0" smtClean="0"/>
              <a:t>cannot be stored or distributed there safely</a:t>
            </a:r>
            <a:endParaRPr lang="en-US" dirty="0"/>
          </a:p>
          <a:p>
            <a:pPr lvl="1"/>
            <a:r>
              <a:rPr lang="en-US" dirty="0"/>
              <a:t>Effective vaccines not developed for some </a:t>
            </a:r>
            <a:r>
              <a:rPr lang="en-US" dirty="0" smtClean="0"/>
              <a:t>pathogens</a:t>
            </a:r>
          </a:p>
          <a:p>
            <a:pPr lvl="2"/>
            <a:r>
              <a:rPr lang="en-US" dirty="0"/>
              <a:t>Vaccines hard to develop for pathogens that mutate </a:t>
            </a:r>
            <a:r>
              <a:rPr lang="en-US" dirty="0" smtClean="0"/>
              <a:t>frequently (HIV, influenza A)</a:t>
            </a:r>
            <a:endParaRPr lang="en-US" dirty="0"/>
          </a:p>
          <a:p>
            <a:pPr lvl="2"/>
            <a:r>
              <a:rPr lang="en-US" dirty="0"/>
              <a:t>Vaccine development difficult – sometimes hard to isolate method that will induce </a:t>
            </a:r>
            <a:r>
              <a:rPr lang="en-US" dirty="0" smtClean="0"/>
              <a:t>immunity safely (Lyme disease)</a:t>
            </a:r>
          </a:p>
          <a:p>
            <a:pPr lvl="1"/>
            <a:r>
              <a:rPr lang="en-US" dirty="0" smtClean="0"/>
              <a:t>Vaccine-associated </a:t>
            </a:r>
            <a:r>
              <a:rPr lang="en-US" dirty="0"/>
              <a:t>risks discourage investment in developing new </a:t>
            </a:r>
            <a:r>
              <a:rPr lang="en-US" dirty="0" smtClean="0"/>
              <a:t>vaccines</a:t>
            </a:r>
          </a:p>
          <a:p>
            <a:pPr lvl="2"/>
            <a:r>
              <a:rPr lang="en-US" dirty="0"/>
              <a:t>Mild toxicity – causes patient to feel ill for a couple of days, could be discouraging to get more </a:t>
            </a:r>
            <a:r>
              <a:rPr lang="en-US" dirty="0" smtClean="0"/>
              <a:t>vaccines</a:t>
            </a:r>
          </a:p>
          <a:p>
            <a:pPr lvl="2"/>
            <a:r>
              <a:rPr lang="en-US" dirty="0" smtClean="0"/>
              <a:t>Low-grade disease sometimes (1%) seen in the immunocompromised patient if attenuated vaccine used</a:t>
            </a:r>
            <a:endParaRPr lang="en-US" dirty="0"/>
          </a:p>
          <a:p>
            <a:pPr lvl="2"/>
            <a:r>
              <a:rPr lang="en-US" dirty="0"/>
              <a:t>Anaphylactic </a:t>
            </a:r>
            <a:r>
              <a:rPr lang="en-US" dirty="0" smtClean="0"/>
              <a:t>shock – rare but still not able to be anticipated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Active Immunization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81001" y="990600"/>
            <a:ext cx="8382000" cy="49530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/>
              <a:t>Attenuated </a:t>
            </a:r>
            <a:r>
              <a:rPr lang="en-US" sz="3200" b="1" dirty="0"/>
              <a:t>(modified live) vaccines</a:t>
            </a:r>
          </a:p>
          <a:p>
            <a:pPr lvl="1"/>
            <a:r>
              <a:rPr lang="en-US" dirty="0"/>
              <a:t>Use pathogens with reduced virulence</a:t>
            </a:r>
          </a:p>
          <a:p>
            <a:pPr lvl="1"/>
            <a:r>
              <a:rPr lang="en-US" dirty="0"/>
              <a:t>Process of reducing virulence called </a:t>
            </a:r>
            <a:r>
              <a:rPr lang="en-US" u="sng" dirty="0"/>
              <a:t>attenuation</a:t>
            </a:r>
          </a:p>
          <a:p>
            <a:pPr lvl="1"/>
            <a:r>
              <a:rPr lang="en-US" dirty="0"/>
              <a:t>Pro - Active microbes stimulate a stronger immune response than dead microbes</a:t>
            </a:r>
          </a:p>
          <a:p>
            <a:pPr lvl="2"/>
            <a:r>
              <a:rPr lang="en-US" dirty="0"/>
              <a:t>Yellow fever, poliomyelitis (oral)</a:t>
            </a:r>
          </a:p>
          <a:p>
            <a:pPr lvl="1"/>
            <a:r>
              <a:rPr lang="en-US" dirty="0" smtClean="0"/>
              <a:t>Con - Can </a:t>
            </a:r>
            <a:r>
              <a:rPr lang="en-US" dirty="0"/>
              <a:t>result in mild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Con </a:t>
            </a:r>
            <a:r>
              <a:rPr lang="en-US" dirty="0"/>
              <a:t>-</a:t>
            </a:r>
            <a:r>
              <a:rPr lang="en-US" dirty="0" smtClean="0"/>
              <a:t> Some may harm the fetus (rubella)</a:t>
            </a:r>
          </a:p>
          <a:p>
            <a:pPr lvl="1"/>
            <a:r>
              <a:rPr lang="en-US" dirty="0"/>
              <a:t>Con - </a:t>
            </a:r>
            <a:r>
              <a:rPr lang="en-US" dirty="0" smtClean="0"/>
              <a:t>(rare) virus may revert to full-strength version</a:t>
            </a:r>
          </a:p>
          <a:p>
            <a:pPr lvl="2"/>
            <a:r>
              <a:rPr lang="en-US" dirty="0" smtClean="0"/>
              <a:t>We discontinued oral polio vaccination in the USA after a 2000 breakout of severe polio in the Haiti and the DR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Active Immunization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8610600" cy="61875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/>
              <a:t>Contact immunity after vaccination</a:t>
            </a:r>
            <a:endParaRPr lang="en-US" sz="3200" b="1" dirty="0"/>
          </a:p>
          <a:p>
            <a:pPr lvl="1"/>
            <a:r>
              <a:rPr lang="en-US" dirty="0" err="1" smtClean="0"/>
              <a:t>Immuinized</a:t>
            </a:r>
            <a:r>
              <a:rPr lang="en-US" dirty="0" smtClean="0"/>
              <a:t> person spreads vaccine strain to others through </a:t>
            </a:r>
            <a:r>
              <a:rPr lang="en-US" dirty="0" smtClean="0"/>
              <a:t>bodily fluid transfer</a:t>
            </a:r>
          </a:p>
          <a:p>
            <a:pPr lvl="1"/>
            <a:r>
              <a:rPr lang="en-US" dirty="0" smtClean="0"/>
              <a:t>Infection begins in the next person form the vaccine strain</a:t>
            </a:r>
            <a:endParaRPr lang="en-US" dirty="0" smtClean="0"/>
          </a:p>
          <a:p>
            <a:pPr lvl="1"/>
            <a:r>
              <a:rPr lang="en-US" dirty="0" smtClean="0"/>
              <a:t>Most commonly observed with oral vaccinations</a:t>
            </a:r>
          </a:p>
          <a:p>
            <a:pPr lvl="2"/>
            <a:r>
              <a:rPr lang="en-US" dirty="0" smtClean="0"/>
              <a:t>Oral poliomyelitis vaccination exhibited this effect</a:t>
            </a:r>
            <a:endParaRPr lang="en-US" dirty="0"/>
          </a:p>
          <a:p>
            <a:pPr lvl="1"/>
            <a:r>
              <a:rPr lang="en-US" dirty="0" smtClean="0"/>
              <a:t>Pro – someone can achieve immunity without being direct vaccinated</a:t>
            </a:r>
          </a:p>
          <a:p>
            <a:pPr lvl="1"/>
            <a:r>
              <a:rPr lang="en-US" dirty="0" smtClean="0"/>
              <a:t>Con </a:t>
            </a:r>
            <a:r>
              <a:rPr lang="en-US" dirty="0" smtClean="0"/>
              <a:t>- Modified </a:t>
            </a:r>
            <a:r>
              <a:rPr lang="en-US" dirty="0"/>
              <a:t>microbes may retain enough residual virulence to cause disease in susceptible </a:t>
            </a:r>
            <a:r>
              <a:rPr lang="en-US" dirty="0" smtClean="0"/>
              <a:t>individuals (e.g. vaccine-strain polio) before </a:t>
            </a:r>
            <a:r>
              <a:rPr lang="en-US" dirty="0" smtClean="0"/>
              <a:t>immunity attained</a:t>
            </a:r>
            <a:endParaRPr lang="en-US" dirty="0" smtClean="0"/>
          </a:p>
          <a:p>
            <a:pPr lvl="2"/>
            <a:r>
              <a:rPr lang="en-US" dirty="0" smtClean="0"/>
              <a:t>Rotavirus </a:t>
            </a:r>
            <a:r>
              <a:rPr lang="en-US" dirty="0" smtClean="0"/>
              <a:t>can spread from vaccinated babies to others</a:t>
            </a:r>
          </a:p>
          <a:p>
            <a:pPr lvl="2"/>
            <a:r>
              <a:rPr lang="en-US" dirty="0" smtClean="0"/>
              <a:t>This occurred with smallpox </a:t>
            </a:r>
            <a:r>
              <a:rPr lang="en-US" dirty="0" err="1" smtClean="0"/>
              <a:t>variolations</a:t>
            </a:r>
            <a:r>
              <a:rPr lang="en-US" dirty="0" smtClean="0"/>
              <a:t> in the 1700s, and occasionally with smallpox vaccinations in the 1800s</a:t>
            </a:r>
          </a:p>
        </p:txBody>
      </p:sp>
    </p:spTree>
    <p:extLst>
      <p:ext uri="{BB962C8B-B14F-4D97-AF65-F5344CB8AC3E}">
        <p14:creationId xmlns:p14="http://schemas.microsoft.com/office/powerpoint/2010/main" val="7157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1885</Words>
  <Application>Microsoft Office PowerPoint</Application>
  <PresentationFormat>On-screen Show (4:3)</PresentationFormat>
  <Paragraphs>262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Comic Sans MS</vt:lpstr>
      <vt:lpstr>Times</vt:lpstr>
      <vt:lpstr>Wingdings</vt:lpstr>
      <vt:lpstr>ヒラギノ角ゴ Pro W3</vt:lpstr>
      <vt:lpstr>Blank Presentation</vt:lpstr>
      <vt:lpstr>Microbiology</vt:lpstr>
      <vt:lpstr>Immunization</vt:lpstr>
      <vt:lpstr>Purpose of Vaccination</vt:lpstr>
      <vt:lpstr>Brief History of Immunization</vt:lpstr>
      <vt:lpstr>Brief History of Immunization</vt:lpstr>
      <vt:lpstr>Figure 17.1  The effect of immunization in reducing the prevalence of two infectious diseases in the United States.</vt:lpstr>
      <vt:lpstr>Brief History of Immunization</vt:lpstr>
      <vt:lpstr>Active Immunization</vt:lpstr>
      <vt:lpstr>Active Immunization</vt:lpstr>
      <vt:lpstr>Active Immunization</vt:lpstr>
      <vt:lpstr>Other Vaccine Types</vt:lpstr>
      <vt:lpstr>Other Vaccine types</vt:lpstr>
      <vt:lpstr>Active Immunization</vt:lpstr>
      <vt:lpstr>Figure 17.3  The CDC’s recommended immunization schedule for the general population – FOR REFERENCE ONLY</vt:lpstr>
      <vt:lpstr>Table 17.1  Principal Vaccines to Prevent Human Diseases (1 of 2) – FOR REFERENCE ONLY</vt:lpstr>
      <vt:lpstr>Table 17.1  Principal Vaccines to Prevent Human Diseases (2 of 2) – FOR REFERENCE ONLY </vt:lpstr>
      <vt:lpstr>Active Immunization</vt:lpstr>
      <vt:lpstr>Passive Immunotherapy</vt:lpstr>
      <vt:lpstr>Figure 17.5  The characteristics of immunity produced by active immunization (red) and passive immunotherapy (blue).</vt:lpstr>
      <vt:lpstr>Serological Tests That Use Antigens and Corresponding Antibodies</vt:lpstr>
      <vt:lpstr>Serological Tests That Use Antigens and Corresponding Antibodies</vt:lpstr>
      <vt:lpstr>Figure 17.8  The use of hemagglutination to determine blood types in humans.</vt:lpstr>
      <vt:lpstr>Serological Tests That Use Antigens and Corresponding Antibodies</vt:lpstr>
      <vt:lpstr>Figure 17.11  The fluorescent antibody test.</vt:lpstr>
      <vt:lpstr>Serological Tests That Use Antigens and Corresponding Antibodies</vt:lpstr>
      <vt:lpstr>Serological Tests That Use Antigens and Corresponding Antibodies</vt:lpstr>
      <vt:lpstr>Serological Tests That Use Antigens and Corresponding Antibodies</vt:lpstr>
      <vt:lpstr>Serological Tests That Use Antigens and Corresponding Antibodies</vt:lpstr>
      <vt:lpstr>Figure 17.14  Immunoblotting (Western blotting).</vt:lpstr>
      <vt:lpstr>Serological Tests That Use Antigens and Corresponding Antibodies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Christopher D. Krause</cp:lastModifiedBy>
  <cp:revision>325</cp:revision>
  <cp:lastPrinted>2017-03-01T19:35:16Z</cp:lastPrinted>
  <dcterms:created xsi:type="dcterms:W3CDTF">2017-03-03T21:53:27Z</dcterms:created>
  <dcterms:modified xsi:type="dcterms:W3CDTF">2019-07-24T02:24:12Z</dcterms:modified>
</cp:coreProperties>
</file>