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13" r:id="rId2"/>
    <p:sldId id="325" r:id="rId3"/>
    <p:sldId id="524" r:id="rId4"/>
    <p:sldId id="475" r:id="rId5"/>
    <p:sldId id="525" r:id="rId6"/>
    <p:sldId id="514" r:id="rId7"/>
    <p:sldId id="335" r:id="rId8"/>
    <p:sldId id="444" r:id="rId9"/>
    <p:sldId id="336" r:id="rId10"/>
    <p:sldId id="337" r:id="rId11"/>
    <p:sldId id="527" r:id="rId12"/>
    <p:sldId id="516" r:id="rId13"/>
    <p:sldId id="393" r:id="rId14"/>
    <p:sldId id="338" r:id="rId15"/>
    <p:sldId id="479" r:id="rId16"/>
    <p:sldId id="341" r:id="rId17"/>
    <p:sldId id="529" r:id="rId18"/>
    <p:sldId id="526" r:id="rId19"/>
    <p:sldId id="480" r:id="rId20"/>
    <p:sldId id="346" r:id="rId21"/>
    <p:sldId id="481" r:id="rId22"/>
    <p:sldId id="528" r:id="rId23"/>
    <p:sldId id="452" r:id="rId24"/>
    <p:sldId id="350" r:id="rId25"/>
    <p:sldId id="456" r:id="rId26"/>
    <p:sldId id="492" r:id="rId27"/>
    <p:sldId id="494" r:id="rId28"/>
    <p:sldId id="353" r:id="rId29"/>
    <p:sldId id="518" r:id="rId30"/>
    <p:sldId id="504" r:id="rId31"/>
    <p:sldId id="361" r:id="rId32"/>
    <p:sldId id="509" r:id="rId33"/>
    <p:sldId id="510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2163">
          <p15:clr>
            <a:srgbClr val="A4A3A4"/>
          </p15:clr>
        </p15:guide>
        <p15:guide id="4" pos="48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BBF17"/>
    <a:srgbClr val="C8DDAB"/>
    <a:srgbClr val="542263"/>
    <a:srgbClr val="D6B628"/>
    <a:srgbClr val="5B3163"/>
    <a:srgbClr val="A0CBD1"/>
    <a:srgbClr val="45A1AC"/>
    <a:srgbClr val="533F7A"/>
    <a:srgbClr val="015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750" autoAdjust="0"/>
  </p:normalViewPr>
  <p:slideViewPr>
    <p:cSldViewPr>
      <p:cViewPr varScale="1">
        <p:scale>
          <a:sx n="100" d="100"/>
          <a:sy n="100" d="100"/>
        </p:scale>
        <p:origin x="1461" y="51"/>
      </p:cViewPr>
      <p:guideLst>
        <p:guide orient="horz" pos="342"/>
        <p:guide orient="horz" pos="960"/>
        <p:guide orient="horz" pos="2163"/>
        <p:guide pos="480"/>
        <p:guide pos="288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513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1E7FE9-2BCF-4B85-8A69-38998C67795F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550C15-61B0-41A4-AFBA-859D79CED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2B7851-FA3F-1543-9FAB-DCD902E6CB3B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212C-D7EE-654D-94D3-6D73D6894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8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E6340-43E6-4AE5-B7BE-513E7E28C395}" type="slidenum">
              <a:rPr lang="en-US" altLang="en-US">
                <a:solidFill>
                  <a:schemeClr val="tx2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5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E6340-43E6-4AE5-B7BE-513E7E28C395}" type="slidenum">
              <a:rPr lang="en-US" altLang="en-US">
                <a:solidFill>
                  <a:schemeClr val="tx2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6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7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9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3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6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7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9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17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4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70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28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7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64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25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31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7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50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26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33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7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9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5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0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BA17CAC9-6287-BF45-82B9-7A318309A772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9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9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8652428" indent="-38186541"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1D943B-A664-0E48-90B3-9BBFE71E848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096000" y="274638"/>
            <a:ext cx="3043238" cy="1554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00" dirty="0"/>
              <a:t>PowerPoint</a:t>
            </a:r>
            <a:r>
              <a:rPr lang="en-US" sz="1900" baseline="30000" dirty="0"/>
              <a:t>®</a:t>
            </a:r>
            <a:r>
              <a:rPr lang="en-US" sz="1900" dirty="0"/>
              <a:t> Lecture </a:t>
            </a:r>
            <a:r>
              <a:rPr lang="en-US" sz="1900" dirty="0" smtClean="0"/>
              <a:t>Presentations prepared by</a:t>
            </a:r>
          </a:p>
          <a:p>
            <a:r>
              <a:rPr lang="en-US" sz="1900" dirty="0" smtClean="0"/>
              <a:t>Mindy Miller-Kittrell,</a:t>
            </a:r>
          </a:p>
          <a:p>
            <a:r>
              <a:rPr lang="en-US" sz="1900" dirty="0" smtClean="0"/>
              <a:t>North Carolina State University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9048" y="2741613"/>
            <a:ext cx="167005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None/>
            </a:pPr>
            <a:r>
              <a:rPr lang="en-US" sz="1800" b="1" dirty="0"/>
              <a:t>C H A P T E R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30875" y="4011613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3200" dirty="0">
              <a:solidFill>
                <a:srgbClr val="00ACF7"/>
              </a:solidFill>
            </a:endParaRPr>
          </a:p>
        </p:txBody>
      </p:sp>
      <p:pic>
        <p:nvPicPr>
          <p:cNvPr id="2" name="Picture 1" descr="BAUM7206_05_cvrmec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2395" cy="655320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54094"/>
            <a:ext cx="8537575" cy="477050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068388"/>
            <a:ext cx="4192588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68388"/>
            <a:ext cx="4192587" cy="52562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3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575" y="90488"/>
            <a:ext cx="8861425" cy="1077218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45214"/>
            <a:ext cx="4192588" cy="4779385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45336"/>
            <a:ext cx="4192587" cy="4782312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9048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068388"/>
            <a:ext cx="8537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"/>
          <p:cNvSpPr>
            <a:spLocks/>
          </p:cNvSpPr>
          <p:nvPr userDrawn="1"/>
        </p:nvSpPr>
        <p:spPr bwMode="auto">
          <a:xfrm>
            <a:off x="0" y="0"/>
            <a:ext cx="9153144" cy="152400"/>
          </a:xfrm>
          <a:prstGeom prst="rect">
            <a:avLst/>
          </a:prstGeom>
          <a:solidFill>
            <a:srgbClr val="D6B62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gray">
          <a:xfrm>
            <a:off x="87313" y="6611112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900" dirty="0">
                <a:cs typeface="Arial" charset="0"/>
              </a:rPr>
              <a:t>© </a:t>
            </a:r>
            <a:r>
              <a:rPr lang="en-GB" sz="900" dirty="0" smtClean="0">
                <a:cs typeface="Arial" charset="0"/>
              </a:rPr>
              <a:t>2018 </a:t>
            </a:r>
            <a:r>
              <a:rPr lang="en-GB" sz="900" dirty="0"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marL="287338" indent="0" algn="l" rtl="0" fontAlgn="base">
        <a:spcBef>
          <a:spcPct val="0"/>
        </a:spcBef>
        <a:spcAft>
          <a:spcPct val="0"/>
        </a:spcAft>
        <a:defRPr sz="3200">
          <a:solidFill>
            <a:srgbClr val="54226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CF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100000"/>
        </a:lnSpc>
        <a:spcBef>
          <a:spcPct val="20000"/>
        </a:spcBef>
        <a:spcAft>
          <a:spcPct val="0"/>
        </a:spcAft>
        <a:buClr>
          <a:srgbClr val="542263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ACF7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k8XsxVDi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eW-lDmnl9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Chapter 16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Adaptive 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6781799" cy="584775"/>
          </a:xfrm>
        </p:spPr>
        <p:txBody>
          <a:bodyPr/>
          <a:lstStyle/>
          <a:p>
            <a:r>
              <a:rPr lang="en-US" b="1" dirty="0" smtClean="0"/>
              <a:t>About the Lymphatic System #2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75262"/>
            <a:ext cx="8915400" cy="6030337"/>
          </a:xfrm>
        </p:spPr>
        <p:txBody>
          <a:bodyPr/>
          <a:lstStyle/>
          <a:p>
            <a:r>
              <a:rPr lang="en-US" b="1" dirty="0" smtClean="0"/>
              <a:t>Tissues </a:t>
            </a:r>
            <a:r>
              <a:rPr lang="en-US" b="1" dirty="0"/>
              <a:t>and Organs of the </a:t>
            </a:r>
            <a:r>
              <a:rPr lang="en-US" b="1" dirty="0" smtClean="0"/>
              <a:t>Lymphatic </a:t>
            </a:r>
            <a:r>
              <a:rPr lang="en-US" b="1" dirty="0"/>
              <a:t>System</a:t>
            </a:r>
          </a:p>
          <a:p>
            <a:pPr lvl="1"/>
            <a:r>
              <a:rPr lang="en-US" u="sng" dirty="0"/>
              <a:t>Lymphoid organs</a:t>
            </a:r>
          </a:p>
          <a:p>
            <a:pPr lvl="2"/>
            <a:r>
              <a:rPr lang="en-US" u="sng" dirty="0"/>
              <a:t>Primary lymphoid </a:t>
            </a:r>
            <a:r>
              <a:rPr lang="en-US" u="sng" dirty="0" smtClean="0"/>
              <a:t>organs</a:t>
            </a:r>
            <a:r>
              <a:rPr lang="en-US" dirty="0" smtClean="0"/>
              <a:t> – generate leukocytes</a:t>
            </a:r>
            <a:endParaRPr lang="en-US" dirty="0"/>
          </a:p>
          <a:p>
            <a:pPr lvl="3"/>
            <a:r>
              <a:rPr lang="en-US" u="sng" dirty="0"/>
              <a:t>Red bone </a:t>
            </a:r>
            <a:r>
              <a:rPr lang="en-US" u="sng" dirty="0" smtClean="0"/>
              <a:t>marrow</a:t>
            </a:r>
            <a:r>
              <a:rPr lang="en-US" dirty="0" smtClean="0"/>
              <a:t> – ALL cells, including early T cells</a:t>
            </a:r>
            <a:endParaRPr lang="en-US" dirty="0"/>
          </a:p>
          <a:p>
            <a:pPr lvl="3"/>
            <a:r>
              <a:rPr lang="en-US" u="sng" dirty="0" smtClean="0"/>
              <a:t>Thymus</a:t>
            </a:r>
            <a:r>
              <a:rPr lang="en-US" dirty="0" smtClean="0"/>
              <a:t> – T cell maturation and education</a:t>
            </a:r>
            <a:endParaRPr lang="en-US" dirty="0"/>
          </a:p>
          <a:p>
            <a:pPr lvl="2"/>
            <a:r>
              <a:rPr lang="en-US" u="sng" dirty="0"/>
              <a:t>Secondary lymphoid </a:t>
            </a:r>
            <a:r>
              <a:rPr lang="en-US" u="sng" dirty="0" smtClean="0"/>
              <a:t>organs</a:t>
            </a:r>
            <a:r>
              <a:rPr lang="en-US" dirty="0" smtClean="0"/>
              <a:t> – arranged in chains; filter fluids</a:t>
            </a:r>
            <a:endParaRPr lang="en-US" dirty="0"/>
          </a:p>
          <a:p>
            <a:pPr lvl="3"/>
            <a:r>
              <a:rPr lang="en-US" dirty="0" smtClean="0"/>
              <a:t>“first” filters</a:t>
            </a:r>
          </a:p>
          <a:p>
            <a:pPr lvl="4"/>
            <a:r>
              <a:rPr lang="en-US" u="sng" dirty="0" smtClean="0"/>
              <a:t>Spleen</a:t>
            </a:r>
            <a:r>
              <a:rPr lang="en-US" dirty="0" smtClean="0"/>
              <a:t> – filters blood for pathogens</a:t>
            </a:r>
            <a:endParaRPr lang="en-US" dirty="0"/>
          </a:p>
          <a:p>
            <a:pPr lvl="4"/>
            <a:r>
              <a:rPr lang="en-US" u="sng" dirty="0" smtClean="0"/>
              <a:t>Tonsils</a:t>
            </a:r>
            <a:r>
              <a:rPr lang="en-US" dirty="0" smtClean="0"/>
              <a:t> – sense mouth, ear, eyes, sinus, nose fluid</a:t>
            </a:r>
            <a:endParaRPr lang="en-US" dirty="0"/>
          </a:p>
          <a:p>
            <a:pPr lvl="4"/>
            <a:r>
              <a:rPr lang="en-US" u="sng" dirty="0"/>
              <a:t>Mucosa-associated lymphoid tissue </a:t>
            </a:r>
            <a:r>
              <a:rPr lang="en-US" dirty="0"/>
              <a:t>(MALT</a:t>
            </a:r>
            <a:r>
              <a:rPr lang="en-US" dirty="0" smtClean="0"/>
              <a:t>) – sense gut and bronchioles </a:t>
            </a:r>
          </a:p>
          <a:p>
            <a:pPr lvl="3"/>
            <a:r>
              <a:rPr lang="en-US" dirty="0" smtClean="0"/>
              <a:t>“downstream” filters</a:t>
            </a:r>
          </a:p>
          <a:p>
            <a:pPr lvl="4"/>
            <a:r>
              <a:rPr lang="en-US" u="sng" dirty="0" smtClean="0"/>
              <a:t>Lymph nodes</a:t>
            </a:r>
            <a:r>
              <a:rPr lang="en-US" dirty="0" smtClean="0"/>
              <a:t> – filter lymph from tissues and upstream lymphoid organs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54759"/>
            <a:ext cx="4191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spleen, tonsils, MALT, and lymph nodes are quite similar anatomically, and all have these structures: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Capsule</a:t>
            </a:r>
            <a:r>
              <a:rPr lang="en-US" sz="2200" dirty="0" smtClean="0"/>
              <a:t> – external covering; protrudes into structure via </a:t>
            </a:r>
            <a:r>
              <a:rPr lang="en-US" sz="2200" u="sng" dirty="0" smtClean="0"/>
              <a:t>trabeculae</a:t>
            </a:r>
            <a:r>
              <a:rPr lang="en-US" sz="2200" dirty="0" smtClean="0"/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Nodules</a:t>
            </a:r>
            <a:r>
              <a:rPr lang="en-US" sz="2200" dirty="0" smtClean="0"/>
              <a:t> – units of lymph node segregated by trabeculae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Sinuses</a:t>
            </a:r>
            <a:r>
              <a:rPr lang="en-US" sz="2200" dirty="0" smtClean="0"/>
              <a:t> – channels for fluid flow through nodules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Cortex</a:t>
            </a:r>
            <a:r>
              <a:rPr lang="en-US" sz="2200" dirty="0" smtClean="0"/>
              <a:t> – outside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err="1" smtClean="0"/>
              <a:t>Paracortex</a:t>
            </a:r>
            <a:r>
              <a:rPr lang="en-US" sz="2200" dirty="0" smtClean="0"/>
              <a:t> – medial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Medulla</a:t>
            </a:r>
            <a:r>
              <a:rPr lang="en-US" sz="2200" dirty="0" smtClean="0"/>
              <a:t> – inside layer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u="sng" dirty="0" smtClean="0"/>
              <a:t>Efferent lymphatic vessel</a:t>
            </a:r>
            <a:r>
              <a:rPr lang="en-US" sz="2200" dirty="0" smtClean="0"/>
              <a:t> – fluid exit from structure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50733"/>
            <a:ext cx="9143999" cy="584775"/>
          </a:xfrm>
        </p:spPr>
        <p:txBody>
          <a:bodyPr/>
          <a:lstStyle/>
          <a:p>
            <a:pPr marL="0"/>
            <a:r>
              <a:rPr lang="en-US" b="1" dirty="0" smtClean="0"/>
              <a:t>Structure of secondary lymphoid organs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3988"/>
            <a:ext cx="4719852" cy="55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482" y="533400"/>
            <a:ext cx="54511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Fluid flows into the structure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Mucus from oral/nasal cavity into tonsils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Mucus from gut/bronchioles into MALT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blood into spleen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Lymph from afferent lymphatic vessels into lymph </a:t>
            </a:r>
            <a:r>
              <a:rPr lang="en-US" dirty="0" smtClean="0"/>
              <a:t>nodes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Fluid flows first into the cortex of nodules, where they first interact with B cells.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Fluid next migrates to the </a:t>
            </a:r>
            <a:r>
              <a:rPr lang="en-US" dirty="0" err="1" smtClean="0"/>
              <a:t>paracortex</a:t>
            </a:r>
            <a:r>
              <a:rPr lang="en-US" dirty="0" smtClean="0"/>
              <a:t> to interact with T cells.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Fluid and any “matching‘” cells exit the lymph node at the medulla to head to the next node and eventually the general circulation.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48885"/>
            <a:ext cx="2601541" cy="3009115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50733"/>
            <a:ext cx="9143999" cy="584775"/>
          </a:xfrm>
        </p:spPr>
        <p:txBody>
          <a:bodyPr/>
          <a:lstStyle/>
          <a:p>
            <a:pPr marL="0"/>
            <a:r>
              <a:rPr lang="en-US" b="1" dirty="0" smtClean="0"/>
              <a:t>Function of secondary lymphoid organs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3988"/>
            <a:ext cx="3311883" cy="3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76199" y="4267200"/>
            <a:ext cx="9012991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CF7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CF7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CF7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CF7"/>
              </a:buClr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-284163" eaLnBrk="1" hangingPunct="1"/>
            <a:r>
              <a:rPr lang="en-US" u="sng" kern="0" dirty="0" smtClean="0"/>
              <a:t>Epitopes</a:t>
            </a:r>
          </a:p>
          <a:p>
            <a:pPr marL="914400" lvl="2" indent="-284163" eaLnBrk="1" hangingPunct="1"/>
            <a:r>
              <a:rPr lang="en-US" sz="2000" kern="0" dirty="0" smtClean="0"/>
              <a:t>Portions of antigens that directly bind antibodies or T-cell receptors </a:t>
            </a:r>
          </a:p>
          <a:p>
            <a:pPr marL="1371600" lvl="3" indent="-284163" eaLnBrk="1" hangingPunct="1"/>
            <a:r>
              <a:rPr lang="en-US" sz="2000" kern="0" dirty="0" smtClean="0"/>
              <a:t>What the immune system actually “sees”</a:t>
            </a:r>
          </a:p>
          <a:p>
            <a:pPr marL="914400" lvl="2" indent="-284163" eaLnBrk="1" hangingPunct="1"/>
            <a:r>
              <a:rPr lang="en-US" sz="2000" kern="0" dirty="0" smtClean="0"/>
              <a:t>Multiple epitopes occur on each antigen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Foreign particles:  antigens vs. epitopes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0" y="654129"/>
            <a:ext cx="6019800" cy="2698671"/>
          </a:xfrm>
        </p:spPr>
        <p:txBody>
          <a:bodyPr/>
          <a:lstStyle/>
          <a:p>
            <a:r>
              <a:rPr lang="en-US" u="sng" dirty="0"/>
              <a:t>Antigens</a:t>
            </a:r>
          </a:p>
          <a:p>
            <a:pPr marL="569913" lvl="1" indent="-225425"/>
            <a:r>
              <a:rPr lang="en-US" dirty="0"/>
              <a:t>Properties of antigens</a:t>
            </a:r>
          </a:p>
          <a:p>
            <a:pPr marL="914400" lvl="2" indent="-284163"/>
            <a:r>
              <a:rPr lang="en-US" sz="2000" dirty="0"/>
              <a:t>Molecules </a:t>
            </a:r>
            <a:r>
              <a:rPr lang="en-US" sz="2000" dirty="0" smtClean="0"/>
              <a:t>that elicit immune responses</a:t>
            </a:r>
          </a:p>
          <a:p>
            <a:pPr marL="914400" lvl="2" indent="-284163"/>
            <a:r>
              <a:rPr lang="en-US" sz="2000" dirty="0"/>
              <a:t>Can initiate allergic reactions (</a:t>
            </a:r>
            <a:r>
              <a:rPr lang="en-US" sz="2000" u="sng" dirty="0"/>
              <a:t>allergens</a:t>
            </a:r>
            <a:r>
              <a:rPr lang="en-US" sz="2000" dirty="0" smtClean="0"/>
              <a:t>)</a:t>
            </a:r>
          </a:p>
          <a:p>
            <a:pPr marL="914400" lvl="2" indent="-288925"/>
            <a:r>
              <a:rPr lang="en-US" sz="2000" dirty="0" smtClean="0"/>
              <a:t>Most pathogens have many antigens for the immune system to detect </a:t>
            </a:r>
          </a:p>
          <a:p>
            <a:pPr marL="914400" lvl="2" indent="-288925"/>
            <a:r>
              <a:rPr lang="en-US" sz="2000" dirty="0" smtClean="0"/>
              <a:t>Food </a:t>
            </a:r>
            <a:r>
              <a:rPr lang="en-US" sz="2000" dirty="0"/>
              <a:t>and dust can also contain antigenic (and allergenic) particles</a:t>
            </a:r>
          </a:p>
          <a:p>
            <a:pPr marL="1546225" lvl="3" indent="-288925"/>
            <a:r>
              <a:rPr lang="en-US" sz="1600" dirty="0"/>
              <a:t>Peanut, shellfish, gluten, pollen, </a:t>
            </a:r>
            <a:r>
              <a:rPr lang="en-US" sz="1600" dirty="0" smtClean="0"/>
              <a:t>mold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5800"/>
            <a:ext cx="3450391" cy="29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16.3a  Antigens, molecules that provoke a specific immune response.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2"/>
          <a:stretch/>
        </p:blipFill>
        <p:spPr>
          <a:xfrm>
            <a:off x="304800" y="838201"/>
            <a:ext cx="85344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267200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2" indent="-346075" eaLnBrk="1" hangingPunct="1">
              <a:buFont typeface="Arial" panose="020B0604020202020204" pitchFamily="34" charset="0"/>
              <a:buChar char="•"/>
            </a:pPr>
            <a:r>
              <a:rPr lang="en-US" sz="2000" kern="0" dirty="0"/>
              <a:t>Large foreign particles make the best antigens, especially if they have repeating units of epitopes </a:t>
            </a:r>
          </a:p>
          <a:p>
            <a:pPr marL="803275" lvl="4" indent="-346075" eaLnBrk="1" hangingPunct="1">
              <a:buFont typeface="Arial" panose="020B0604020202020204" pitchFamily="34" charset="0"/>
              <a:buChar char="•"/>
            </a:pPr>
            <a:r>
              <a:rPr lang="en-US" sz="1800" kern="0" dirty="0"/>
              <a:t>e.g., LPS in bacteria, </a:t>
            </a:r>
            <a:r>
              <a:rPr lang="en-US" sz="1800" kern="0" dirty="0" err="1"/>
              <a:t>capsomeres</a:t>
            </a:r>
            <a:r>
              <a:rPr lang="en-US" sz="1800" kern="0" dirty="0"/>
              <a:t> or spike proteins in viruses</a:t>
            </a:r>
          </a:p>
          <a:p>
            <a:pPr marL="346075" indent="-346075" eaLnBrk="1" hangingPunct="1">
              <a:buFont typeface="Arial" panose="020B0604020202020204" pitchFamily="34" charset="0"/>
              <a:buChar char="•"/>
            </a:pPr>
            <a:r>
              <a:rPr lang="en-US" sz="2000" kern="0" dirty="0"/>
              <a:t>loose or small antigens generally do not initiate strong immune responses (too few </a:t>
            </a:r>
            <a:r>
              <a:rPr lang="en-US" sz="2000" kern="0" dirty="0" smtClean="0"/>
              <a:t>epitopes – poor resolution for immune system)</a:t>
            </a:r>
            <a:endParaRPr lang="en-US" sz="2000" kern="0" dirty="0"/>
          </a:p>
          <a:p>
            <a:pPr marL="803275" lvl="3" indent="-346075" eaLnBrk="1" hangingPunct="1">
              <a:buFont typeface="Arial" panose="020B0604020202020204" pitchFamily="34" charset="0"/>
              <a:buChar char="•"/>
            </a:pPr>
            <a:r>
              <a:rPr lang="en-US" sz="1800" kern="0" dirty="0" smtClean="0"/>
              <a:t>e.g</a:t>
            </a:r>
            <a:r>
              <a:rPr lang="en-US" sz="1800" kern="0" dirty="0"/>
              <a:t>., exotoxins, extracellular enzymes</a:t>
            </a:r>
          </a:p>
        </p:txBody>
      </p:sp>
    </p:spTree>
    <p:extLst>
      <p:ext uri="{BB962C8B-B14F-4D97-AF65-F5344CB8AC3E}">
        <p14:creationId xmlns:p14="http://schemas.microsoft.com/office/powerpoint/2010/main" val="11322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Types of Antigens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763000" cy="6182738"/>
          </a:xfrm>
          <a:solidFill>
            <a:schemeClr val="bg1"/>
          </a:solidFill>
        </p:spPr>
        <p:txBody>
          <a:bodyPr/>
          <a:lstStyle/>
          <a:p>
            <a:r>
              <a:rPr lang="en-US" u="sng" dirty="0"/>
              <a:t>Exogenous antigens</a:t>
            </a:r>
            <a:r>
              <a:rPr lang="en-US" dirty="0"/>
              <a:t> – </a:t>
            </a:r>
            <a:r>
              <a:rPr lang="en-US" dirty="0" smtClean="0"/>
              <a:t>discovered </a:t>
            </a:r>
            <a:r>
              <a:rPr lang="en-US" dirty="0"/>
              <a:t>outside of cells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toxins and other components of microbial cell walls, membranes, flagella, and pili</a:t>
            </a:r>
          </a:p>
          <a:p>
            <a:pPr lvl="1"/>
            <a:r>
              <a:rPr lang="en-US" dirty="0" smtClean="0"/>
              <a:t>Immune system cells </a:t>
            </a:r>
            <a:r>
              <a:rPr lang="en-US" dirty="0"/>
              <a:t>have to ingest them to learn about them</a:t>
            </a:r>
          </a:p>
          <a:p>
            <a:r>
              <a:rPr lang="en-US" u="sng" dirty="0"/>
              <a:t>Endogenous antigens</a:t>
            </a:r>
            <a:r>
              <a:rPr lang="en-US" dirty="0"/>
              <a:t> - </a:t>
            </a:r>
            <a:r>
              <a:rPr lang="en-US" dirty="0" smtClean="0"/>
              <a:t>discovered </a:t>
            </a:r>
            <a:r>
              <a:rPr lang="en-US" dirty="0"/>
              <a:t>inside a body</a:t>
            </a:r>
            <a:r>
              <a:rPr lang="fr-FR" dirty="0"/>
              <a:t>'</a:t>
            </a:r>
            <a:r>
              <a:rPr lang="en-US" dirty="0"/>
              <a:t>s cells</a:t>
            </a:r>
          </a:p>
          <a:p>
            <a:pPr lvl="1"/>
            <a:r>
              <a:rPr lang="en-US" dirty="0"/>
              <a:t>viral proteins, </a:t>
            </a:r>
            <a:r>
              <a:rPr lang="en-US" dirty="0" smtClean="0"/>
              <a:t>intracellular pathogens, mutated </a:t>
            </a:r>
            <a:r>
              <a:rPr lang="en-US" dirty="0"/>
              <a:t>self-proteins (oncogenes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Infected cells display epitopes for these antigens to immune system </a:t>
            </a:r>
            <a:endParaRPr lang="en-US" u="sng" dirty="0" smtClean="0"/>
          </a:p>
          <a:p>
            <a:r>
              <a:rPr lang="en-US" u="sng" dirty="0" smtClean="0"/>
              <a:t>Foreign antigens</a:t>
            </a:r>
            <a:r>
              <a:rPr lang="en-US" dirty="0" smtClean="0"/>
              <a:t> – by far the most common</a:t>
            </a:r>
          </a:p>
          <a:p>
            <a:r>
              <a:rPr lang="en-US" u="sng" dirty="0" smtClean="0"/>
              <a:t>Self antigens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u="sng" dirty="0" smtClean="0"/>
              <a:t>autoantigens</a:t>
            </a:r>
            <a:r>
              <a:rPr lang="en-US" dirty="0" smtClean="0"/>
              <a:t>) – seen even when host is healthy – supposed to be ignored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8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T cells vs. B cells – SUMMARY SLIDE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586799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Two groups of cells recognize specific sequences of amino acids or sugars</a:t>
            </a:r>
            <a:endParaRPr lang="en-US" b="1" dirty="0" smtClean="0"/>
          </a:p>
          <a:p>
            <a:pPr lvl="1"/>
            <a:r>
              <a:rPr lang="en-US" sz="2800" u="sng" dirty="0" smtClean="0"/>
              <a:t>T Lymphocytes</a:t>
            </a:r>
            <a:r>
              <a:rPr lang="en-US" sz="2800" dirty="0" smtClean="0"/>
              <a:t> (T cells) - managers</a:t>
            </a:r>
          </a:p>
          <a:p>
            <a:pPr lvl="2"/>
            <a:r>
              <a:rPr lang="en-US" sz="2000" dirty="0" smtClean="0"/>
              <a:t>They recognize only EPITOPES bound to MHC</a:t>
            </a:r>
          </a:p>
          <a:p>
            <a:pPr lvl="2"/>
            <a:r>
              <a:rPr lang="en-US" sz="2000" dirty="0" smtClean="0"/>
              <a:t>When activated, they manage epitope-matched infections</a:t>
            </a:r>
          </a:p>
          <a:p>
            <a:pPr lvl="2"/>
            <a:r>
              <a:rPr lang="en-US" sz="2000" dirty="0" smtClean="0"/>
              <a:t>T cells will NOT process any antigens unless they are infected</a:t>
            </a:r>
          </a:p>
          <a:p>
            <a:pPr lvl="2"/>
            <a:endParaRPr lang="en-US" sz="2400" b="1" dirty="0" smtClean="0"/>
          </a:p>
          <a:p>
            <a:pPr lvl="1"/>
            <a:r>
              <a:rPr lang="en-US" sz="2800" u="sng" dirty="0" smtClean="0"/>
              <a:t>B Lymphocytes</a:t>
            </a:r>
            <a:r>
              <a:rPr lang="en-US" sz="2800" dirty="0" smtClean="0"/>
              <a:t> (B Cells) - workers</a:t>
            </a:r>
          </a:p>
          <a:p>
            <a:pPr lvl="2"/>
            <a:r>
              <a:rPr lang="en-US" sz="2000" dirty="0" smtClean="0"/>
              <a:t>They recognize EPITOPES and phagocytose ANTIGENS in their natural form</a:t>
            </a:r>
          </a:p>
          <a:p>
            <a:pPr lvl="2"/>
            <a:r>
              <a:rPr lang="en-US" sz="2000" dirty="0" smtClean="0"/>
              <a:t>They process these SPECIFIC antigens and present these SPECIFIC epitopes to T cells</a:t>
            </a:r>
          </a:p>
          <a:p>
            <a:pPr lvl="2"/>
            <a:r>
              <a:rPr lang="en-US" sz="2000" dirty="0" smtClean="0"/>
              <a:t>B cells recognizing specific antigens make secreted forms of their receptors to bind antigen anywhere in the body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hese secreted antigen-binding proteins are called </a:t>
            </a:r>
            <a:r>
              <a:rPr lang="en-US" sz="2000" u="sng" dirty="0" smtClean="0"/>
              <a:t>antibodies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6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 Identification by B cells vs. 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685800"/>
            <a:ext cx="8537575" cy="1004093"/>
          </a:xfrm>
        </p:spPr>
        <p:txBody>
          <a:bodyPr/>
          <a:lstStyle/>
          <a:p>
            <a:r>
              <a:rPr lang="en-US" dirty="0" smtClean="0"/>
              <a:t>Focus on what is holding the epitope, and how the cell behaves after the epitope is found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2" y="1600200"/>
            <a:ext cx="7425937" cy="51550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4389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Elements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78576"/>
            <a:ext cx="8686800" cy="5874624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T Lymphocytes (T Cells)</a:t>
            </a:r>
          </a:p>
          <a:p>
            <a:pPr lvl="1"/>
            <a:r>
              <a:rPr lang="en-US" dirty="0" smtClean="0"/>
              <a:t>Lifecycle:</a:t>
            </a:r>
          </a:p>
          <a:p>
            <a:pPr lvl="2"/>
            <a:r>
              <a:rPr lang="en-US" dirty="0" smtClean="0"/>
              <a:t>Born </a:t>
            </a:r>
            <a:r>
              <a:rPr lang="en-US" dirty="0"/>
              <a:t>in the red bone </a:t>
            </a:r>
            <a:r>
              <a:rPr lang="en-US" dirty="0" smtClean="0"/>
              <a:t>marrow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ature in </a:t>
            </a:r>
            <a:r>
              <a:rPr lang="en-US" dirty="0"/>
              <a:t>the thymus</a:t>
            </a:r>
          </a:p>
          <a:p>
            <a:pPr lvl="2"/>
            <a:r>
              <a:rPr lang="en-US" dirty="0" smtClean="0"/>
              <a:t>Reside in secondary lymphoid tissues</a:t>
            </a:r>
          </a:p>
          <a:p>
            <a:pPr lvl="2"/>
            <a:r>
              <a:rPr lang="en-US" dirty="0" smtClean="0"/>
              <a:t>Circulate between </a:t>
            </a:r>
            <a:r>
              <a:rPr lang="en-US" dirty="0"/>
              <a:t>the lymph and </a:t>
            </a:r>
            <a:r>
              <a:rPr lang="en-US" dirty="0" smtClean="0"/>
              <a:t>blood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</a:t>
            </a:r>
            <a:r>
              <a:rPr lang="en-US" u="sng" dirty="0"/>
              <a:t>T cell receptors</a:t>
            </a:r>
            <a:r>
              <a:rPr lang="en-US" dirty="0"/>
              <a:t> (TCRs) on their </a:t>
            </a:r>
            <a:r>
              <a:rPr lang="en-US" dirty="0" smtClean="0"/>
              <a:t>plasma membrane</a:t>
            </a:r>
          </a:p>
          <a:p>
            <a:pPr lvl="2"/>
            <a:r>
              <a:rPr lang="en-US" dirty="0"/>
              <a:t>Each TCR has a randomized receptor gene sequence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matured T cell will react to only a specific epitope, and only if bound to MHC</a:t>
            </a:r>
          </a:p>
          <a:p>
            <a:pPr lvl="2"/>
            <a:r>
              <a:rPr lang="en-US" dirty="0" smtClean="0"/>
              <a:t>Most TCR’s never find their matched epitope</a:t>
            </a:r>
          </a:p>
          <a:p>
            <a:pPr lvl="2"/>
            <a:r>
              <a:rPr lang="en-US" dirty="0" smtClean="0"/>
              <a:t>Other TCRs only recognize one epitope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How T cells detect epitopes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US" sz="2400" dirty="0" smtClean="0"/>
              <a:t>In all cells, endogenous antigens are broken down intracellularly</a:t>
            </a:r>
          </a:p>
          <a:p>
            <a:r>
              <a:rPr lang="en-US" sz="2400" u="sng" dirty="0" smtClean="0"/>
              <a:t>Antigen presenting cells</a:t>
            </a:r>
            <a:r>
              <a:rPr lang="en-US" sz="2400" dirty="0" smtClean="0"/>
              <a:t> (APCs) swallow exogenous antigens (pathogens) and break them down into epitopes within phagolysosomes</a:t>
            </a:r>
          </a:p>
          <a:p>
            <a:pPr lvl="1"/>
            <a:r>
              <a:rPr lang="en-US" sz="2000" dirty="0" smtClean="0"/>
              <a:t>Dendritic cells – for </a:t>
            </a:r>
            <a:r>
              <a:rPr lang="en-US" sz="2000" b="1" dirty="0" smtClean="0"/>
              <a:t>initial detection in lymph nodes</a:t>
            </a:r>
          </a:p>
          <a:p>
            <a:pPr lvl="1"/>
            <a:r>
              <a:rPr lang="en-US" sz="2000" dirty="0" smtClean="0"/>
              <a:t>Macrophages – for discovery in tissues after detection</a:t>
            </a:r>
          </a:p>
          <a:p>
            <a:pPr lvl="1"/>
            <a:r>
              <a:rPr lang="en-US" sz="2000" dirty="0" smtClean="0"/>
              <a:t>B cells – pathogen specific – in lymph nodes and tissues </a:t>
            </a:r>
          </a:p>
          <a:p>
            <a:pPr lvl="1"/>
            <a:r>
              <a:rPr lang="en-US" sz="2000" dirty="0" smtClean="0"/>
              <a:t>Some specialized endothelial cells – to hone to tissues</a:t>
            </a:r>
          </a:p>
          <a:p>
            <a:r>
              <a:rPr lang="en-US" sz="2400" dirty="0" smtClean="0"/>
              <a:t>Protein epitopes are loaded onto “display” molecules called </a:t>
            </a:r>
            <a:r>
              <a:rPr lang="en-US" sz="2400" u="sng" dirty="0"/>
              <a:t>M</a:t>
            </a:r>
            <a:r>
              <a:rPr lang="en-US" sz="2400" u="sng" dirty="0" smtClean="0"/>
              <a:t>ajor </a:t>
            </a:r>
            <a:r>
              <a:rPr lang="en-US" sz="2400" u="sng" dirty="0"/>
              <a:t>H</a:t>
            </a:r>
            <a:r>
              <a:rPr lang="en-US" sz="2400" u="sng" dirty="0" smtClean="0"/>
              <a:t>istocompatibility Complexes </a:t>
            </a:r>
            <a:r>
              <a:rPr lang="en-US" sz="2400" dirty="0" smtClean="0"/>
              <a:t>(MHC)</a:t>
            </a:r>
          </a:p>
          <a:p>
            <a:pPr lvl="1"/>
            <a:r>
              <a:rPr lang="en-US" sz="2000" dirty="0" smtClean="0"/>
              <a:t>Class I MHC displays endogenous epitopes found in all cells</a:t>
            </a:r>
          </a:p>
          <a:p>
            <a:pPr lvl="2"/>
            <a:r>
              <a:rPr lang="en-US" sz="1800" dirty="0" smtClean="0"/>
              <a:t>Displays to active cytotoxic T cells</a:t>
            </a:r>
          </a:p>
          <a:p>
            <a:pPr lvl="1"/>
            <a:r>
              <a:rPr lang="en-US" sz="2000" dirty="0" smtClean="0"/>
              <a:t>Class II MHC displays exogenous epitopes discovered by antigen-presenting cells (APCs)</a:t>
            </a:r>
          </a:p>
          <a:p>
            <a:pPr lvl="2"/>
            <a:r>
              <a:rPr lang="en-US" sz="1800" dirty="0" smtClean="0"/>
              <a:t>Displays to helper, follicular, and regulatory T cells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99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Overview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49225" y="695316"/>
            <a:ext cx="8842375" cy="5781833"/>
          </a:xfrm>
        </p:spPr>
        <p:txBody>
          <a:bodyPr/>
          <a:lstStyle/>
          <a:p>
            <a:r>
              <a:rPr lang="en-US" dirty="0"/>
              <a:t>Adaptive immunity is the </a:t>
            </a:r>
            <a:r>
              <a:rPr lang="en-US" dirty="0" smtClean="0"/>
              <a:t>body</a:t>
            </a:r>
            <a:r>
              <a:rPr lang="fr-FR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ability to recognize and defend itself against </a:t>
            </a:r>
            <a:r>
              <a:rPr lang="en-US" b="1" dirty="0"/>
              <a:t>distinct</a:t>
            </a:r>
            <a:r>
              <a:rPr lang="en-US" dirty="0"/>
              <a:t> invaders and their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Recognize </a:t>
            </a:r>
            <a:r>
              <a:rPr lang="en-US" b="1" dirty="0" smtClean="0"/>
              <a:t>specific sequences</a:t>
            </a:r>
            <a:r>
              <a:rPr lang="en-US" dirty="0" smtClean="0"/>
              <a:t>, not chemical patterns</a:t>
            </a:r>
            <a:endParaRPr lang="en-US" dirty="0"/>
          </a:p>
          <a:p>
            <a:r>
              <a:rPr lang="en-US" dirty="0" smtClean="0"/>
              <a:t>“Only” found in vertebrates</a:t>
            </a:r>
          </a:p>
          <a:p>
            <a:r>
              <a:rPr lang="en-US" dirty="0" smtClean="0"/>
              <a:t>Repeated contact with the same antigen results in more refined and faster response due to </a:t>
            </a:r>
            <a:r>
              <a:rPr lang="en-US" u="sng" dirty="0" smtClean="0"/>
              <a:t>memory</a:t>
            </a:r>
          </a:p>
          <a:p>
            <a:r>
              <a:rPr lang="en-US" dirty="0" smtClean="0"/>
              <a:t>The body constantly displays parts of proteins it is expressing (or finding) to show the adaptive immune system what type of proteins the host is holding</a:t>
            </a:r>
          </a:p>
          <a:p>
            <a:pPr lvl="1"/>
            <a:r>
              <a:rPr lang="en-US" dirty="0" smtClean="0"/>
              <a:t>Some are “self” or “allowed to exist” and are </a:t>
            </a:r>
            <a:r>
              <a:rPr lang="en-US" u="sng" dirty="0" smtClean="0"/>
              <a:t>tolerated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emainders are foreign (“nonself”) and their sources and production eliminated </a:t>
            </a:r>
          </a:p>
        </p:txBody>
      </p:sp>
    </p:spTree>
    <p:extLst>
      <p:ext uri="{BB962C8B-B14F-4D97-AF65-F5344CB8AC3E}">
        <p14:creationId xmlns:p14="http://schemas.microsoft.com/office/powerpoint/2010/main" val="3476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Types of T lymphocytes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675262"/>
            <a:ext cx="8689975" cy="6106537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All develop from a single T-cell that “got lucky”, recognized a presented epitope, and subsequently expanded clonally</a:t>
            </a:r>
          </a:p>
          <a:p>
            <a:r>
              <a:rPr lang="en-US" sz="2400" u="sng" dirty="0" smtClean="0"/>
              <a:t>Memory T cells</a:t>
            </a:r>
            <a:r>
              <a:rPr lang="en-US" sz="2400" dirty="0" smtClean="0"/>
              <a:t> are generated and saved for re-infections</a:t>
            </a:r>
          </a:p>
          <a:p>
            <a:r>
              <a:rPr lang="en-US" sz="2400" dirty="0" smtClean="0"/>
              <a:t>Four functional types of T cells based </a:t>
            </a:r>
            <a:r>
              <a:rPr lang="en-US" sz="2400" dirty="0"/>
              <a:t>on </a:t>
            </a:r>
            <a:r>
              <a:rPr lang="en-US" sz="2400" dirty="0" smtClean="0"/>
              <a:t>(surface </a:t>
            </a:r>
            <a:r>
              <a:rPr lang="en-US" sz="2400" dirty="0"/>
              <a:t>glycoproteins </a:t>
            </a:r>
            <a:r>
              <a:rPr lang="en-US" sz="2400" dirty="0" smtClean="0"/>
              <a:t>and) </a:t>
            </a:r>
            <a:r>
              <a:rPr lang="en-US" sz="2400" dirty="0"/>
              <a:t>characteristic functions</a:t>
            </a:r>
          </a:p>
          <a:p>
            <a:pPr lvl="1"/>
            <a:r>
              <a:rPr lang="en-US" sz="2000" u="sng" dirty="0"/>
              <a:t>Cytotoxic T lymphocyte</a:t>
            </a:r>
          </a:p>
          <a:p>
            <a:pPr lvl="2"/>
            <a:r>
              <a:rPr lang="en-US" sz="1800" dirty="0"/>
              <a:t>Directly kills </a:t>
            </a:r>
            <a:r>
              <a:rPr lang="en-US" sz="1800" dirty="0" smtClean="0"/>
              <a:t>compromised </a:t>
            </a:r>
            <a:r>
              <a:rPr lang="en-US" sz="1800" dirty="0"/>
              <a:t>cells</a:t>
            </a:r>
          </a:p>
          <a:p>
            <a:pPr lvl="1"/>
            <a:r>
              <a:rPr lang="en-US" sz="2000" u="sng" dirty="0"/>
              <a:t>Helper T lymphocyte</a:t>
            </a:r>
          </a:p>
          <a:p>
            <a:pPr lvl="2"/>
            <a:r>
              <a:rPr lang="en-US" sz="1800" dirty="0" smtClean="0"/>
              <a:t>Directs effector immune response (macrophages, granulocytes, tissue cells)</a:t>
            </a:r>
          </a:p>
          <a:p>
            <a:pPr lvl="2"/>
            <a:r>
              <a:rPr lang="en-US" sz="1800" dirty="0" smtClean="0"/>
              <a:t>Cell-mediated vs. humoral response to infection controlled here</a:t>
            </a:r>
            <a:endParaRPr lang="en-US" sz="1800" dirty="0"/>
          </a:p>
          <a:p>
            <a:pPr lvl="1"/>
            <a:r>
              <a:rPr lang="en-US" sz="2000" u="sng" dirty="0"/>
              <a:t>Follicular T lymphocyte</a:t>
            </a:r>
          </a:p>
          <a:p>
            <a:pPr lvl="2"/>
            <a:r>
              <a:rPr lang="en-US" sz="1800" dirty="0"/>
              <a:t>Activates B cells at germinal </a:t>
            </a:r>
            <a:r>
              <a:rPr lang="en-US" sz="1800" dirty="0" smtClean="0"/>
              <a:t>centers of secondary lymphoid organs</a:t>
            </a:r>
            <a:endParaRPr lang="en-US" sz="1800" dirty="0"/>
          </a:p>
          <a:p>
            <a:pPr lvl="1"/>
            <a:r>
              <a:rPr lang="en-US" sz="2000" u="sng" dirty="0" smtClean="0"/>
              <a:t>Regulatory </a:t>
            </a:r>
            <a:r>
              <a:rPr lang="en-US" sz="2000" u="sng" dirty="0"/>
              <a:t>T lymphocyte</a:t>
            </a:r>
          </a:p>
          <a:p>
            <a:pPr lvl="2"/>
            <a:r>
              <a:rPr lang="en-US" sz="1800" dirty="0"/>
              <a:t>Represses adaptive immune </a:t>
            </a:r>
            <a:r>
              <a:rPr lang="en-US" sz="1800" dirty="0" smtClean="0"/>
              <a:t>responses</a:t>
            </a:r>
          </a:p>
          <a:p>
            <a:pPr lvl="3"/>
            <a:r>
              <a:rPr lang="en-US" sz="1600" dirty="0" smtClean="0"/>
              <a:t>male-specific fetal antigens, prostate, brain antigens, ocular antigens, chronic mucosal resident </a:t>
            </a:r>
            <a:r>
              <a:rPr lang="en-US" sz="1600" dirty="0" err="1" smtClean="0"/>
              <a:t>microbia</a:t>
            </a:r>
            <a:r>
              <a:rPr lang="en-US" sz="1600" dirty="0" smtClean="0"/>
              <a:t> (gut, skin, oral, reproductive)</a:t>
            </a:r>
          </a:p>
        </p:txBody>
      </p:sp>
    </p:spTree>
    <p:extLst>
      <p:ext uri="{BB962C8B-B14F-4D97-AF65-F5344CB8AC3E}">
        <p14:creationId xmlns:p14="http://schemas.microsoft.com/office/powerpoint/2010/main" val="2620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01025"/>
            <a:ext cx="4953000" cy="584775"/>
          </a:xfrm>
        </p:spPr>
        <p:txBody>
          <a:bodyPr/>
          <a:lstStyle/>
          <a:p>
            <a:pPr marL="0"/>
            <a:r>
              <a:rPr lang="en-US" b="1" dirty="0" smtClean="0"/>
              <a:t>Magic of dendritic cells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/>
        </p:blipFill>
        <p:spPr>
          <a:xfrm>
            <a:off x="2743200" y="1758750"/>
            <a:ext cx="6400800" cy="5023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34508"/>
            <a:ext cx="890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Dendrites</a:t>
            </a:r>
            <a:r>
              <a:rPr lang="en-US" dirty="0" smtClean="0"/>
              <a:t> used to increase contact area with T cells</a:t>
            </a:r>
          </a:p>
          <a:p>
            <a:r>
              <a:rPr lang="en-US" dirty="0" smtClean="0"/>
              <a:t>Also used to sample medium beyond tightly-bound cell borders </a:t>
            </a:r>
          </a:p>
          <a:p>
            <a:r>
              <a:rPr lang="en-US" dirty="0" smtClean="0"/>
              <a:t>(into lymph node sinuses, mouth, mucus, gut, epidermis, lungs)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3" y="1905000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8333" r="47500" b="53333"/>
          <a:stretch/>
        </p:blipFill>
        <p:spPr>
          <a:xfrm>
            <a:off x="152400" y="4114800"/>
            <a:ext cx="4313583" cy="236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752600" y="1981200"/>
            <a:ext cx="5410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239978" y="1981200"/>
            <a:ext cx="5922823" cy="3429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70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Learning about an antigen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461375" cy="5943600"/>
          </a:xfrm>
        </p:spPr>
        <p:txBody>
          <a:bodyPr/>
          <a:lstStyle/>
          <a:p>
            <a:r>
              <a:rPr lang="en-US" b="1" dirty="0" smtClean="0"/>
              <a:t>How B cells detect epitopes</a:t>
            </a:r>
            <a:endParaRPr lang="en-US" b="1" dirty="0"/>
          </a:p>
          <a:p>
            <a:pPr lvl="1"/>
            <a:r>
              <a:rPr lang="en-US" dirty="0" smtClean="0"/>
              <a:t>Each B cell recognizes a distinct epitope because its </a:t>
            </a:r>
            <a:r>
              <a:rPr lang="en-US" u="sng" dirty="0" smtClean="0"/>
              <a:t>B cell receptor</a:t>
            </a:r>
            <a:r>
              <a:rPr lang="en-US" dirty="0" smtClean="0"/>
              <a:t> (BCR) gene is randomized.</a:t>
            </a:r>
          </a:p>
          <a:p>
            <a:pPr lvl="1"/>
            <a:r>
              <a:rPr lang="en-US" dirty="0" smtClean="0"/>
              <a:t>The BCR binds its specific epitope in lymph nodes or in tissues, almost always associated with its antigen</a:t>
            </a:r>
          </a:p>
          <a:p>
            <a:pPr lvl="2"/>
            <a:r>
              <a:rPr lang="en-US" dirty="0" smtClean="0"/>
              <a:t>NO presentation molecules needed</a:t>
            </a:r>
          </a:p>
          <a:p>
            <a:pPr lvl="1"/>
            <a:r>
              <a:rPr lang="en-US" dirty="0" smtClean="0"/>
              <a:t>B cells phagocytose the antigen and break it down into epitopes within phagolysosomes</a:t>
            </a:r>
          </a:p>
          <a:p>
            <a:pPr lvl="1"/>
            <a:r>
              <a:rPr lang="en-US" dirty="0" smtClean="0"/>
              <a:t>The B cell loads all protein epitopes from the antigen onto MHC Class II, especially the epitopes it did not recognize</a:t>
            </a:r>
            <a:endParaRPr lang="en-US" dirty="0"/>
          </a:p>
          <a:p>
            <a:pPr lvl="2"/>
            <a:r>
              <a:rPr lang="en-US" dirty="0" smtClean="0"/>
              <a:t>B cells are epitope-specific</a:t>
            </a:r>
          </a:p>
          <a:p>
            <a:pPr lvl="2"/>
            <a:r>
              <a:rPr lang="en-US" dirty="0" smtClean="0"/>
              <a:t>Antigens have many epitopes</a:t>
            </a:r>
          </a:p>
          <a:p>
            <a:pPr lvl="2"/>
            <a:r>
              <a:rPr lang="en-US" dirty="0" smtClean="0"/>
              <a:t>B cells cannot recognize any other epitopes, but can display ALL epitopes to T cells</a:t>
            </a:r>
          </a:p>
        </p:txBody>
      </p:sp>
    </p:spTree>
    <p:extLst>
      <p:ext uri="{BB962C8B-B14F-4D97-AF65-F5344CB8AC3E}">
        <p14:creationId xmlns:p14="http://schemas.microsoft.com/office/powerpoint/2010/main" val="19553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B Lymphocytes (B Cells) and Antibodies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385175" cy="5943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Found in clusters near T cells</a:t>
            </a:r>
          </a:p>
          <a:p>
            <a:pPr lvl="1"/>
            <a:r>
              <a:rPr lang="en-US" sz="2000" dirty="0" smtClean="0"/>
              <a:t>primarily </a:t>
            </a:r>
            <a:r>
              <a:rPr lang="en-US" sz="2000" dirty="0"/>
              <a:t>in the </a:t>
            </a:r>
            <a:r>
              <a:rPr lang="en-US" sz="2000" dirty="0" smtClean="0"/>
              <a:t>cortex of spleen</a:t>
            </a:r>
            <a:r>
              <a:rPr lang="en-US" sz="2000" dirty="0"/>
              <a:t>, lymph nodes, </a:t>
            </a:r>
            <a:r>
              <a:rPr lang="en-US" sz="2000" dirty="0" smtClean="0"/>
              <a:t>tonsils, and </a:t>
            </a:r>
            <a:r>
              <a:rPr lang="en-US" sz="2000" dirty="0"/>
              <a:t>MALT</a:t>
            </a:r>
          </a:p>
          <a:p>
            <a:pPr lvl="1"/>
            <a:r>
              <a:rPr lang="en-US" sz="2000" dirty="0" smtClean="0"/>
              <a:t>Very few </a:t>
            </a:r>
            <a:r>
              <a:rPr lang="en-US" sz="2000" dirty="0"/>
              <a:t>B cells circulate in the </a:t>
            </a:r>
            <a:r>
              <a:rPr lang="en-US" sz="2000" dirty="0" smtClean="0"/>
              <a:t>blood</a:t>
            </a:r>
          </a:p>
          <a:p>
            <a:pPr lvl="2"/>
            <a:r>
              <a:rPr lang="en-US" sz="2000" dirty="0" smtClean="0"/>
              <a:t>Usually recently-activated B cells</a:t>
            </a:r>
            <a:endParaRPr lang="en-US" sz="2000" dirty="0"/>
          </a:p>
          <a:p>
            <a:r>
              <a:rPr lang="en-US" sz="2400" dirty="0" smtClean="0"/>
              <a:t>Only a “lucky” B cell will recognize a foreign antigen</a:t>
            </a:r>
          </a:p>
          <a:p>
            <a:pPr lvl="1"/>
            <a:r>
              <a:rPr lang="en-US" sz="2000" dirty="0" smtClean="0"/>
              <a:t>The B cell will expand into a population of thousands to millions at lymph node when it finds a matching T cell</a:t>
            </a:r>
          </a:p>
          <a:p>
            <a:pPr lvl="2"/>
            <a:r>
              <a:rPr lang="en-US" sz="2000" dirty="0" smtClean="0"/>
              <a:t>Germinal center forms from expanding B cells and expanding matched T cells (swollen lymph node) </a:t>
            </a:r>
          </a:p>
          <a:p>
            <a:pPr lvl="1"/>
            <a:r>
              <a:rPr lang="en-US" sz="2000" dirty="0" smtClean="0"/>
              <a:t>In some expanded B cells, </a:t>
            </a:r>
            <a:r>
              <a:rPr lang="en-US" sz="2000" dirty="0"/>
              <a:t>The BCR is further randomized to try to make a </a:t>
            </a:r>
            <a:r>
              <a:rPr lang="en-US" sz="2000" dirty="0" smtClean="0"/>
              <a:t>tighter-binding BCR </a:t>
            </a:r>
            <a:r>
              <a:rPr lang="en-US" sz="2000" dirty="0"/>
              <a:t>– </a:t>
            </a:r>
            <a:r>
              <a:rPr lang="en-US" sz="2000" u="sng" dirty="0"/>
              <a:t>affinity </a:t>
            </a:r>
            <a:r>
              <a:rPr lang="en-US" sz="2000" u="sng" dirty="0" smtClean="0"/>
              <a:t>maturation</a:t>
            </a:r>
            <a:endParaRPr lang="en-US" sz="2000" dirty="0" smtClean="0"/>
          </a:p>
          <a:p>
            <a:pPr lvl="1"/>
            <a:r>
              <a:rPr lang="en-US" sz="2000" dirty="0" smtClean="0"/>
              <a:t>A soluble form of the “lucky” receptor is secreted to find, bind, and label antigen anywhere in the body – </a:t>
            </a:r>
            <a:r>
              <a:rPr lang="en-US" sz="2000" u="sng" dirty="0" smtClean="0"/>
              <a:t>antibody</a:t>
            </a:r>
          </a:p>
          <a:p>
            <a:pPr lvl="1"/>
            <a:r>
              <a:rPr lang="en-US" sz="2000" dirty="0" smtClean="0"/>
              <a:t>Many expanded B cells are terminally differentiated into short-lived  </a:t>
            </a:r>
            <a:r>
              <a:rPr lang="en-US" sz="2000" u="sng" dirty="0" smtClean="0"/>
              <a:t>plasma cells</a:t>
            </a:r>
            <a:r>
              <a:rPr lang="en-US" sz="2000" dirty="0" smtClean="0"/>
              <a:t>, that become antibody factories</a:t>
            </a:r>
          </a:p>
          <a:p>
            <a:pPr lvl="1"/>
            <a:r>
              <a:rPr lang="en-US" sz="2000" dirty="0" smtClean="0"/>
              <a:t>Some are “back-ups” to be saved for future re-infections  - </a:t>
            </a:r>
            <a:r>
              <a:rPr lang="en-US" sz="2000" u="sng" dirty="0" smtClean="0"/>
              <a:t>memory B cells</a:t>
            </a:r>
          </a:p>
        </p:txBody>
      </p:sp>
    </p:spTree>
    <p:extLst>
      <p:ext uri="{BB962C8B-B14F-4D97-AF65-F5344CB8AC3E}">
        <p14:creationId xmlns:p14="http://schemas.microsoft.com/office/powerpoint/2010/main" val="2225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16.10  B cell receptor (BCR</a:t>
            </a:r>
            <a:r>
              <a:rPr lang="en-US" sz="1800" b="1" dirty="0" smtClean="0"/>
              <a:t>) and antibodies.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52400" y="762000"/>
            <a:ext cx="5785104" cy="567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8"/>
          <a:stretch/>
        </p:blipFill>
        <p:spPr>
          <a:xfrm>
            <a:off x="5926275" y="753177"/>
            <a:ext cx="3167645" cy="2371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8"/>
          <a:stretch/>
        </p:blipFill>
        <p:spPr>
          <a:xfrm>
            <a:off x="5934735" y="3429000"/>
            <a:ext cx="313306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75262"/>
            <a:ext cx="8537575" cy="5954137"/>
          </a:xfrm>
        </p:spPr>
        <p:txBody>
          <a:bodyPr/>
          <a:lstStyle/>
          <a:p>
            <a:r>
              <a:rPr lang="en-US" b="1" dirty="0" smtClean="0"/>
              <a:t>Functions of </a:t>
            </a:r>
            <a:r>
              <a:rPr lang="en-US" b="1" dirty="0"/>
              <a:t>Antibodies</a:t>
            </a:r>
          </a:p>
          <a:p>
            <a:pPr lvl="1"/>
            <a:r>
              <a:rPr lang="en-US" dirty="0" smtClean="0"/>
              <a:t>Antigen-binding </a:t>
            </a:r>
            <a:r>
              <a:rPr lang="en-US" dirty="0"/>
              <a:t>sites are complementary to epitopes</a:t>
            </a:r>
          </a:p>
          <a:p>
            <a:pPr lvl="1"/>
            <a:r>
              <a:rPr lang="en-US" dirty="0"/>
              <a:t>Antibodies function in several </a:t>
            </a:r>
            <a:r>
              <a:rPr lang="en-US" dirty="0" smtClean="0"/>
              <a:t>ways – “kisses of death”</a:t>
            </a:r>
            <a:endParaRPr lang="en-US" dirty="0"/>
          </a:p>
          <a:p>
            <a:pPr lvl="2"/>
            <a:r>
              <a:rPr lang="en-US" u="sng" dirty="0"/>
              <a:t>Activation of complement </a:t>
            </a:r>
            <a:r>
              <a:rPr lang="en-US" dirty="0"/>
              <a:t>and </a:t>
            </a:r>
            <a:r>
              <a:rPr lang="en-US" dirty="0" smtClean="0"/>
              <a:t>inflammation – through classical complement pathway</a:t>
            </a:r>
            <a:endParaRPr lang="en-US" dirty="0"/>
          </a:p>
          <a:p>
            <a:pPr lvl="2"/>
            <a:r>
              <a:rPr lang="en-US" u="sng" dirty="0" smtClean="0"/>
              <a:t>Neutralization</a:t>
            </a:r>
            <a:r>
              <a:rPr lang="en-US" dirty="0" smtClean="0"/>
              <a:t> – block up active sites of pathogenic enzymes or prevent critical contacts from happening</a:t>
            </a:r>
            <a:endParaRPr lang="en-US" dirty="0"/>
          </a:p>
          <a:p>
            <a:pPr lvl="2"/>
            <a:r>
              <a:rPr lang="en-US" u="sng" dirty="0" err="1" smtClean="0"/>
              <a:t>Opsonization</a:t>
            </a:r>
            <a:r>
              <a:rPr lang="en-US" dirty="0" smtClean="0"/>
              <a:t> – antibody-coated pathogens are tagged and are very easily discovered by the immune system</a:t>
            </a:r>
            <a:endParaRPr lang="en-US" dirty="0"/>
          </a:p>
          <a:p>
            <a:pPr lvl="2"/>
            <a:r>
              <a:rPr lang="en-US" u="sng" dirty="0" smtClean="0"/>
              <a:t>Agglutination</a:t>
            </a:r>
            <a:r>
              <a:rPr lang="en-US" dirty="0" smtClean="0"/>
              <a:t> – form a massive protein web that precipitates and stops pathogens from moving – easier to catch and swallow</a:t>
            </a:r>
            <a:endParaRPr lang="en-US" dirty="0"/>
          </a:p>
          <a:p>
            <a:pPr lvl="2"/>
            <a:r>
              <a:rPr lang="en-US" u="sng" dirty="0"/>
              <a:t>Antibody-dependent cellular cytotoxicity (ADCC</a:t>
            </a:r>
            <a:r>
              <a:rPr lang="en-US" u="sng" dirty="0" smtClean="0"/>
              <a:t>)</a:t>
            </a:r>
            <a:r>
              <a:rPr lang="en-US" dirty="0" smtClean="0"/>
              <a:t> – antibodies bound to a compromised host cell are ‘tagged’ for “assisted suicide” by cytotoxic immune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8991599" cy="369332"/>
          </a:xfrm>
        </p:spPr>
        <p:txBody>
          <a:bodyPr/>
          <a:lstStyle/>
          <a:p>
            <a:r>
              <a:rPr lang="en-US" sz="1800" b="1" dirty="0"/>
              <a:t>Figure </a:t>
            </a:r>
            <a:r>
              <a:rPr lang="en-US" sz="1800" b="1"/>
              <a:t>16.14  </a:t>
            </a:r>
            <a:r>
              <a:rPr lang="en-US" sz="1800" b="1" smtClean="0"/>
              <a:t>Four </a:t>
            </a:r>
            <a:r>
              <a:rPr lang="en-US" sz="1800" b="1" dirty="0"/>
              <a:t>functions of antibodies.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7"/>
          <a:stretch/>
        </p:blipFill>
        <p:spPr>
          <a:xfrm>
            <a:off x="609600" y="1026549"/>
            <a:ext cx="3745992" cy="483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5" b="2010"/>
          <a:stretch/>
        </p:blipFill>
        <p:spPr>
          <a:xfrm>
            <a:off x="5181600" y="1191128"/>
            <a:ext cx="3657600" cy="48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537575" cy="586740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B Lymphocytes </a:t>
            </a:r>
            <a:r>
              <a:rPr lang="en-US" b="1" dirty="0" smtClean="0"/>
              <a:t>and Antibody Classes</a:t>
            </a:r>
            <a:endParaRPr lang="en-US" b="1" dirty="0"/>
          </a:p>
          <a:p>
            <a:pPr lvl="1"/>
            <a:r>
              <a:rPr lang="en-US" dirty="0" smtClean="0"/>
              <a:t>“first guess”</a:t>
            </a:r>
          </a:p>
          <a:p>
            <a:pPr lvl="2"/>
            <a:r>
              <a:rPr lang="en-US" dirty="0" smtClean="0"/>
              <a:t>All naïve and invariant B cells produce this antibody</a:t>
            </a:r>
          </a:p>
          <a:p>
            <a:pPr lvl="3"/>
            <a:r>
              <a:rPr lang="en-US" b="1" dirty="0" smtClean="0"/>
              <a:t>IgM</a:t>
            </a:r>
            <a:r>
              <a:rPr lang="en-US" dirty="0" smtClean="0"/>
              <a:t>—first </a:t>
            </a:r>
            <a:r>
              <a:rPr lang="en-US" dirty="0"/>
              <a:t>antibody </a:t>
            </a:r>
            <a:r>
              <a:rPr lang="en-US" dirty="0" smtClean="0"/>
              <a:t>produced; strongly activate complement; allow even weak pathogen contacts to trigger strong response (5x pathogen binding sites)</a:t>
            </a:r>
          </a:p>
          <a:p>
            <a:pPr lvl="3"/>
            <a:r>
              <a:rPr lang="en-US" b="1" dirty="0" err="1"/>
              <a:t>IgD</a:t>
            </a:r>
            <a:r>
              <a:rPr lang="en-US" dirty="0"/>
              <a:t>—exact function is not known (membrane-bound </a:t>
            </a:r>
            <a:r>
              <a:rPr lang="en-US" dirty="0" smtClean="0"/>
              <a:t>form); mucosal immunity????</a:t>
            </a:r>
            <a:endParaRPr lang="en-US" dirty="0"/>
          </a:p>
          <a:p>
            <a:pPr lvl="1"/>
            <a:r>
              <a:rPr lang="en-US" dirty="0" smtClean="0"/>
              <a:t>“better guess”</a:t>
            </a:r>
          </a:p>
          <a:p>
            <a:pPr lvl="2"/>
            <a:r>
              <a:rPr lang="en-US" dirty="0" smtClean="0"/>
              <a:t>Pathogen-experienced B cells produce these antibodies</a:t>
            </a:r>
          </a:p>
          <a:p>
            <a:pPr lvl="3"/>
            <a:r>
              <a:rPr lang="en-US" b="1" dirty="0"/>
              <a:t>IgA</a:t>
            </a:r>
            <a:r>
              <a:rPr lang="en-US" dirty="0"/>
              <a:t>—associated with </a:t>
            </a:r>
            <a:r>
              <a:rPr lang="en-US" dirty="0" smtClean="0"/>
              <a:t>ALL body </a:t>
            </a:r>
            <a:r>
              <a:rPr lang="en-US" dirty="0"/>
              <a:t>secretions</a:t>
            </a:r>
          </a:p>
          <a:p>
            <a:pPr lvl="3"/>
            <a:r>
              <a:rPr lang="en-US" b="1" dirty="0" smtClean="0"/>
              <a:t>IgG</a:t>
            </a:r>
            <a:r>
              <a:rPr lang="en-US" dirty="0" smtClean="0"/>
              <a:t>—most </a:t>
            </a:r>
            <a:r>
              <a:rPr lang="en-US" dirty="0"/>
              <a:t>common and longest-lasting </a:t>
            </a:r>
            <a:r>
              <a:rPr lang="en-US" dirty="0" smtClean="0"/>
              <a:t>antibody; transfers into mother’s milk and through placenta</a:t>
            </a:r>
            <a:endParaRPr lang="en-US" dirty="0"/>
          </a:p>
          <a:p>
            <a:pPr lvl="3"/>
            <a:r>
              <a:rPr lang="en-US" b="1" dirty="0" err="1" smtClean="0"/>
              <a:t>IgE</a:t>
            </a:r>
            <a:r>
              <a:rPr lang="en-US" dirty="0" smtClean="0"/>
              <a:t>—involved </a:t>
            </a:r>
            <a:r>
              <a:rPr lang="en-US" dirty="0"/>
              <a:t>in response to parasitic infections and </a:t>
            </a:r>
            <a:r>
              <a:rPr lang="en-US" dirty="0" smtClean="0"/>
              <a:t>allergies; granulocyte activators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Table 16.3  Characteristics of the Five Classes of Antibodies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268939" y="668907"/>
            <a:ext cx="6606122" cy="57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232775" cy="5256212"/>
          </a:xfrm>
        </p:spPr>
        <p:txBody>
          <a:bodyPr/>
          <a:lstStyle/>
          <a:p>
            <a:r>
              <a:rPr lang="en-US" b="1" dirty="0"/>
              <a:t>Immune Response Cytokines</a:t>
            </a:r>
          </a:p>
          <a:p>
            <a:pPr lvl="1"/>
            <a:r>
              <a:rPr lang="en-US" dirty="0"/>
              <a:t>Soluble regulatory proteins that act as intercellular </a:t>
            </a:r>
            <a:r>
              <a:rPr lang="en-US" dirty="0" smtClean="0"/>
              <a:t>signals – coordinate immune system function during  an infection and clearing of the infection and tissue repair afterward</a:t>
            </a:r>
            <a:endParaRPr lang="en-US" dirty="0"/>
          </a:p>
          <a:p>
            <a:pPr lvl="1"/>
            <a:r>
              <a:rPr lang="en-US" b="1" dirty="0"/>
              <a:t>Cytokines</a:t>
            </a:r>
            <a:r>
              <a:rPr lang="en-US" dirty="0"/>
              <a:t> secreted by various </a:t>
            </a:r>
            <a:r>
              <a:rPr lang="en-US" dirty="0" smtClean="0"/>
              <a:t>leukocytes</a:t>
            </a:r>
          </a:p>
          <a:p>
            <a:pPr lvl="2"/>
            <a:r>
              <a:rPr lang="en-US" dirty="0" smtClean="0"/>
              <a:t>They allow managers to control cells without having to touch them – “manager’s e-mails”</a:t>
            </a:r>
            <a:endParaRPr lang="en-US" dirty="0"/>
          </a:p>
          <a:p>
            <a:pPr lvl="1"/>
            <a:r>
              <a:rPr lang="en-US" dirty="0"/>
              <a:t>Cytokine </a:t>
            </a:r>
            <a:r>
              <a:rPr lang="en-US" dirty="0" smtClean="0"/>
              <a:t>network</a:t>
            </a:r>
            <a:endParaRPr lang="en-US" dirty="0"/>
          </a:p>
          <a:p>
            <a:pPr lvl="2"/>
            <a:r>
              <a:rPr lang="en-US" dirty="0"/>
              <a:t>Complex web of signals among cells of the immune </a:t>
            </a:r>
            <a:r>
              <a:rPr lang="en-US" dirty="0" smtClean="0"/>
              <a:t>system</a:t>
            </a:r>
          </a:p>
          <a:p>
            <a:pPr lvl="3"/>
            <a:r>
              <a:rPr lang="en-US" dirty="0" smtClean="0"/>
              <a:t>“many e-mails”, effector cells decide course of action based on all cytokines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Five attributes </a:t>
            </a:r>
            <a:r>
              <a:rPr lang="en-US" b="1" dirty="0"/>
              <a:t>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659050"/>
            <a:ext cx="8537575" cy="6122750"/>
          </a:xfrm>
        </p:spPr>
        <p:txBody>
          <a:bodyPr/>
          <a:lstStyle/>
          <a:p>
            <a:r>
              <a:rPr lang="en-US" sz="2400" u="sng" dirty="0" smtClean="0"/>
              <a:t>Specificity</a:t>
            </a:r>
            <a:r>
              <a:rPr lang="en-US" sz="2400" dirty="0" smtClean="0"/>
              <a:t> – each cell recognizes only a unique biochemical structure/sequence</a:t>
            </a:r>
            <a:endParaRPr lang="en-US" sz="2400" dirty="0"/>
          </a:p>
          <a:p>
            <a:r>
              <a:rPr lang="en-US" sz="2400" u="sng" dirty="0" err="1" smtClean="0"/>
              <a:t>Inducibility</a:t>
            </a:r>
            <a:r>
              <a:rPr lang="en-US" sz="2400" dirty="0" smtClean="0"/>
              <a:t> – needs some time to get fully activated</a:t>
            </a:r>
          </a:p>
          <a:p>
            <a:pPr lvl="1"/>
            <a:r>
              <a:rPr lang="en-US" sz="2000" dirty="0" smtClean="0"/>
              <a:t>Need to amplify cells and create “improved” cells</a:t>
            </a:r>
            <a:endParaRPr lang="en-US" sz="2000" dirty="0"/>
          </a:p>
          <a:p>
            <a:r>
              <a:rPr lang="en-US" sz="2400" u="sng" dirty="0" err="1" smtClean="0"/>
              <a:t>Clonality</a:t>
            </a:r>
            <a:r>
              <a:rPr lang="en-US" sz="2400" dirty="0" smtClean="0"/>
              <a:t> – cells that recognize a pathogen are amplified</a:t>
            </a:r>
          </a:p>
          <a:p>
            <a:pPr lvl="1"/>
            <a:r>
              <a:rPr lang="en-US" sz="2000" dirty="0" smtClean="0"/>
              <a:t>Recognizing a specific pathogen with a random sequence ~ hitting the jackpot or “getting lucky”</a:t>
            </a:r>
          </a:p>
          <a:p>
            <a:pPr lvl="1"/>
            <a:r>
              <a:rPr lang="en-US" sz="2000" dirty="0" smtClean="0"/>
              <a:t>Those rare lucky cells need to be expanded because they are actually useful – used for refinement, memory, or specialized function to clear pathogens</a:t>
            </a:r>
            <a:endParaRPr lang="en-US" sz="2000" dirty="0"/>
          </a:p>
          <a:p>
            <a:r>
              <a:rPr lang="en-US" sz="2400" u="sng" dirty="0"/>
              <a:t>Memory</a:t>
            </a:r>
            <a:r>
              <a:rPr lang="en-US" sz="2400" dirty="0"/>
              <a:t> – cells that recognize a pathogen are stored, and back-up’s made for the next </a:t>
            </a:r>
            <a:r>
              <a:rPr lang="en-US" sz="2400" dirty="0" smtClean="0"/>
              <a:t>re-infection</a:t>
            </a:r>
          </a:p>
          <a:p>
            <a:pPr lvl="1"/>
            <a:r>
              <a:rPr lang="en-US" sz="2000" dirty="0" smtClean="0"/>
              <a:t>Allows a rapid response upon reinfection</a:t>
            </a:r>
            <a:endParaRPr lang="en-US" sz="2000" dirty="0"/>
          </a:p>
          <a:p>
            <a:r>
              <a:rPr lang="en-US" sz="2400" u="sng" dirty="0" smtClean="0"/>
              <a:t>Unresponsiveness </a:t>
            </a:r>
            <a:r>
              <a:rPr lang="en-US" sz="2400" u="sng" dirty="0"/>
              <a:t>to </a:t>
            </a:r>
            <a:r>
              <a:rPr lang="en-US" sz="2400" u="sng" dirty="0" smtClean="0"/>
              <a:t>self </a:t>
            </a:r>
            <a:r>
              <a:rPr lang="en-US" sz="2400" dirty="0" smtClean="0"/>
              <a:t>(or </a:t>
            </a:r>
            <a:r>
              <a:rPr lang="en-US" sz="2400" u="sng" dirty="0" smtClean="0"/>
              <a:t>tolerance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Cells that recognize self would be activated WAY too much to just be lucky; these are eliminated or “frozen”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3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1077218"/>
          </a:xfrm>
        </p:spPr>
        <p:txBody>
          <a:bodyPr/>
          <a:lstStyle/>
          <a:p>
            <a:r>
              <a:rPr lang="en-US" b="1" dirty="0"/>
              <a:t>Memory Cells and the Benefit of Immunological Memory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7575" cy="480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Primary </a:t>
            </a:r>
            <a:r>
              <a:rPr lang="en-US" sz="2400" dirty="0"/>
              <a:t>immune response</a:t>
            </a:r>
          </a:p>
          <a:p>
            <a:pPr lvl="1"/>
            <a:r>
              <a:rPr lang="en-US" sz="2000" dirty="0"/>
              <a:t>Very few cells initially “match” the foreign antigens</a:t>
            </a:r>
          </a:p>
          <a:p>
            <a:pPr lvl="1"/>
            <a:r>
              <a:rPr lang="en-US" sz="2000" dirty="0" smtClean="0"/>
              <a:t>Small </a:t>
            </a:r>
            <a:r>
              <a:rPr lang="en-US" sz="2000" dirty="0"/>
              <a:t>amounts of antibodies </a:t>
            </a:r>
            <a:r>
              <a:rPr lang="en-US" sz="2000" dirty="0" smtClean="0"/>
              <a:t>produced initially</a:t>
            </a:r>
          </a:p>
          <a:p>
            <a:pPr lvl="1"/>
            <a:r>
              <a:rPr lang="en-US" sz="2000" dirty="0"/>
              <a:t>May take days to produce enough memory cells, plasma cells, and antibodies to eliminate the antigen from the body</a:t>
            </a:r>
          </a:p>
          <a:p>
            <a:pPr lvl="1"/>
            <a:r>
              <a:rPr lang="en-US" sz="2000" dirty="0" smtClean="0"/>
              <a:t>Tends to be of low affinity, primarily IgM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Secondary </a:t>
            </a:r>
            <a:r>
              <a:rPr lang="en-US" sz="2400" dirty="0" smtClean="0"/>
              <a:t>(and subsequent) immune </a:t>
            </a:r>
            <a:r>
              <a:rPr lang="en-US" sz="2400" dirty="0"/>
              <a:t>response</a:t>
            </a:r>
          </a:p>
          <a:p>
            <a:pPr lvl="1"/>
            <a:r>
              <a:rPr lang="en-US" sz="2000" dirty="0" smtClean="0"/>
              <a:t>Far more memory cells already “matched” to re-exposed foreign antigens</a:t>
            </a:r>
          </a:p>
          <a:p>
            <a:pPr lvl="1"/>
            <a:r>
              <a:rPr lang="en-US" sz="2000" dirty="0" smtClean="0"/>
              <a:t>Antibodies produced much faster</a:t>
            </a:r>
          </a:p>
          <a:p>
            <a:pPr lvl="1"/>
            <a:r>
              <a:rPr lang="en-US" sz="2000" dirty="0" smtClean="0"/>
              <a:t>Tends to be high affinity antibody response</a:t>
            </a:r>
          </a:p>
          <a:p>
            <a:pPr lvl="1"/>
            <a:r>
              <a:rPr lang="en-US" sz="2000" dirty="0" smtClean="0"/>
              <a:t>Tends to be mostly IgG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5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646331"/>
          </a:xfrm>
        </p:spPr>
        <p:txBody>
          <a:bodyPr/>
          <a:lstStyle/>
          <a:p>
            <a:r>
              <a:rPr lang="en-US" sz="1800" b="1" dirty="0"/>
              <a:t>Figure 16.19  The production of primary and secondary antibody immune responses.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52399" y="1815458"/>
            <a:ext cx="4261104" cy="3213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"/>
          <a:stretch/>
        </p:blipFill>
        <p:spPr>
          <a:xfrm>
            <a:off x="4651249" y="1819469"/>
            <a:ext cx="4264151" cy="32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Acquired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68388"/>
            <a:ext cx="8537575" cy="5256212"/>
          </a:xfrm>
        </p:spPr>
        <p:txBody>
          <a:bodyPr/>
          <a:lstStyle/>
          <a:p>
            <a:r>
              <a:rPr lang="en-US" dirty="0"/>
              <a:t>Specific immunity acquired during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</a:t>
            </a:r>
            <a:r>
              <a:rPr lang="fr-FR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life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/>
              <a:t>Naturally acquired</a:t>
            </a:r>
          </a:p>
          <a:p>
            <a:pPr lvl="2"/>
            <a:r>
              <a:rPr lang="en-US" dirty="0"/>
              <a:t>Response against antigens encountered in daily </a:t>
            </a:r>
            <a:r>
              <a:rPr lang="en-US" dirty="0" smtClean="0"/>
              <a:t>life</a:t>
            </a:r>
          </a:p>
          <a:p>
            <a:pPr lvl="2"/>
            <a:r>
              <a:rPr lang="en-US" dirty="0" smtClean="0"/>
              <a:t>Obtained through NATURAL sources</a:t>
            </a:r>
          </a:p>
          <a:p>
            <a:pPr lvl="3"/>
            <a:r>
              <a:rPr lang="en-US" dirty="0" smtClean="0"/>
              <a:t>natural exposure to pathogen, placenta, mother’s milk</a:t>
            </a:r>
            <a:endParaRPr lang="en-US" dirty="0"/>
          </a:p>
          <a:p>
            <a:pPr lvl="1"/>
            <a:r>
              <a:rPr lang="en-US" dirty="0"/>
              <a:t>Artificially acquired</a:t>
            </a:r>
          </a:p>
          <a:p>
            <a:pPr lvl="2"/>
            <a:r>
              <a:rPr lang="en-US" dirty="0"/>
              <a:t>Response to antigens introduced via a vaccine</a:t>
            </a:r>
          </a:p>
          <a:p>
            <a:r>
              <a:rPr lang="en-US" dirty="0"/>
              <a:t>Distinguished as either </a:t>
            </a:r>
            <a:r>
              <a:rPr lang="en-US" dirty="0" smtClean="0"/>
              <a:t>active or passive</a:t>
            </a:r>
          </a:p>
          <a:p>
            <a:pPr lvl="1"/>
            <a:r>
              <a:rPr lang="en-US" dirty="0" smtClean="0"/>
              <a:t>Active – the body generates its own response</a:t>
            </a:r>
          </a:p>
          <a:p>
            <a:pPr lvl="1"/>
            <a:r>
              <a:rPr lang="en-US" dirty="0" smtClean="0"/>
              <a:t>Passive – the protection comes from the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Table 16.5 A Comparison of the Types of Acquired Immunity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"/>
          <a:stretch/>
        </p:blipFill>
        <p:spPr>
          <a:xfrm>
            <a:off x="533400" y="746265"/>
            <a:ext cx="8077200" cy="57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Overview of Adaptive Immunity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7575" cy="5867400"/>
          </a:xfrm>
        </p:spPr>
        <p:txBody>
          <a:bodyPr/>
          <a:lstStyle/>
          <a:p>
            <a:r>
              <a:rPr lang="en-US" dirty="0" smtClean="0"/>
              <a:t>Innate immune system “managed” by </a:t>
            </a:r>
            <a:r>
              <a:rPr lang="en-US" u="sng" dirty="0" smtClean="0"/>
              <a:t>lymphocytes</a:t>
            </a:r>
          </a:p>
          <a:p>
            <a:pPr lvl="1"/>
            <a:r>
              <a:rPr lang="en-US" dirty="0" smtClean="0"/>
              <a:t>Each manager is sequence-specific, so only a few are activated with each infection </a:t>
            </a:r>
          </a:p>
          <a:p>
            <a:pPr lvl="1"/>
            <a:r>
              <a:rPr lang="en-US" dirty="0" smtClean="0"/>
              <a:t>These managers can activate innate immune cells to clear the infection</a:t>
            </a:r>
            <a:endParaRPr lang="en-US" dirty="0"/>
          </a:p>
          <a:p>
            <a:r>
              <a:rPr lang="en-US" dirty="0"/>
              <a:t>Two main types of </a:t>
            </a:r>
            <a:r>
              <a:rPr lang="en-US" dirty="0" smtClean="0"/>
              <a:t>adaptive lymphocytes</a:t>
            </a:r>
            <a:endParaRPr lang="en-US" dirty="0"/>
          </a:p>
          <a:p>
            <a:pPr lvl="1"/>
            <a:r>
              <a:rPr lang="en-US" u="sng" dirty="0"/>
              <a:t>B lymphocytes</a:t>
            </a:r>
            <a:r>
              <a:rPr lang="en-US" dirty="0"/>
              <a:t> (B cells</a:t>
            </a:r>
            <a:r>
              <a:rPr lang="en-US" dirty="0" smtClean="0"/>
              <a:t>) – mature in the bone marrow</a:t>
            </a:r>
          </a:p>
          <a:p>
            <a:pPr lvl="2"/>
            <a:r>
              <a:rPr lang="en-US" dirty="0" smtClean="0"/>
              <a:t>Antigen-specific phagocytes</a:t>
            </a:r>
            <a:endParaRPr lang="en-US" dirty="0"/>
          </a:p>
          <a:p>
            <a:pPr lvl="1"/>
            <a:r>
              <a:rPr lang="en-US" u="sng" dirty="0"/>
              <a:t>T lymphocytes</a:t>
            </a:r>
            <a:r>
              <a:rPr lang="en-US" dirty="0"/>
              <a:t> (T cells</a:t>
            </a:r>
            <a:r>
              <a:rPr lang="en-US" dirty="0" smtClean="0"/>
              <a:t>) – mature in the thymus</a:t>
            </a:r>
          </a:p>
          <a:p>
            <a:pPr lvl="2"/>
            <a:r>
              <a:rPr lang="en-US" dirty="0" smtClean="0"/>
              <a:t>Many managerial functions possible</a:t>
            </a:r>
          </a:p>
          <a:p>
            <a:pPr lvl="3"/>
            <a:r>
              <a:rPr lang="en-US" dirty="0" smtClean="0"/>
              <a:t>Activate effector cells/ change how “cleanup” occurs</a:t>
            </a:r>
          </a:p>
          <a:p>
            <a:pPr lvl="3"/>
            <a:r>
              <a:rPr lang="en-US" dirty="0" smtClean="0"/>
              <a:t>Activate B cells</a:t>
            </a:r>
          </a:p>
          <a:p>
            <a:pPr lvl="3"/>
            <a:r>
              <a:rPr lang="en-US" dirty="0" smtClean="0"/>
              <a:t>Kill compromised tissue cells</a:t>
            </a:r>
          </a:p>
          <a:p>
            <a:pPr lvl="3"/>
            <a:r>
              <a:rPr lang="en-US" dirty="0"/>
              <a:t>Muffle/silence the “cleanup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/>
              <a:t>Two types of adaptive immune responses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7575" cy="6019800"/>
          </a:xfrm>
          <a:solidFill>
            <a:schemeClr val="bg1"/>
          </a:solidFill>
        </p:spPr>
        <p:txBody>
          <a:bodyPr/>
          <a:lstStyle/>
          <a:p>
            <a:r>
              <a:rPr lang="en-US" sz="2400" u="sng" dirty="0" smtClean="0"/>
              <a:t>Cell-mediated</a:t>
            </a:r>
            <a:r>
              <a:rPr lang="en-US" sz="2400" dirty="0" smtClean="0"/>
              <a:t> </a:t>
            </a:r>
            <a:r>
              <a:rPr lang="en-US" sz="2400" dirty="0"/>
              <a:t>immune </a:t>
            </a:r>
            <a:r>
              <a:rPr lang="en-US" sz="2400" dirty="0" smtClean="0"/>
              <a:t>responses</a:t>
            </a:r>
          </a:p>
          <a:p>
            <a:pPr lvl="1"/>
            <a:r>
              <a:rPr lang="en-US" sz="2000" dirty="0" smtClean="0"/>
              <a:t>Foreign particles localized and exactly defined</a:t>
            </a:r>
          </a:p>
          <a:p>
            <a:pPr lvl="1"/>
            <a:r>
              <a:rPr lang="en-US" sz="2000" dirty="0" smtClean="0"/>
              <a:t>Intracellular infections – infections limited to specific cells</a:t>
            </a:r>
          </a:p>
          <a:p>
            <a:pPr lvl="2"/>
            <a:r>
              <a:rPr lang="en-US" sz="1600" dirty="0" smtClean="0"/>
              <a:t>a few protozoa and bacteria</a:t>
            </a:r>
          </a:p>
          <a:p>
            <a:pPr lvl="2"/>
            <a:r>
              <a:rPr lang="en-US" sz="1600" dirty="0" smtClean="0"/>
              <a:t>Virus-infected cells</a:t>
            </a:r>
          </a:p>
          <a:p>
            <a:pPr lvl="2"/>
            <a:r>
              <a:rPr lang="en-US" sz="1600" dirty="0"/>
              <a:t>n</a:t>
            </a:r>
            <a:r>
              <a:rPr lang="en-US" sz="1600" dirty="0" smtClean="0"/>
              <a:t>onself cells (tissue transplants; fetal cells; cancerous cells)</a:t>
            </a:r>
          </a:p>
          <a:p>
            <a:pPr lvl="1"/>
            <a:r>
              <a:rPr lang="en-US" sz="2000" dirty="0" smtClean="0"/>
              <a:t>Eliminating the cell eliminates the pathogen</a:t>
            </a:r>
          </a:p>
          <a:p>
            <a:pPr lvl="2"/>
            <a:r>
              <a:rPr lang="en-US" sz="1600" dirty="0" smtClean="0"/>
              <a:t>“</a:t>
            </a:r>
            <a:r>
              <a:rPr lang="en-US" sz="1600" dirty="0"/>
              <a:t>surgical” </a:t>
            </a:r>
            <a:r>
              <a:rPr lang="en-US" sz="1600" dirty="0" smtClean="0"/>
              <a:t>cleansing – killing of cells; engulfing of cells and cell debris</a:t>
            </a:r>
          </a:p>
          <a:p>
            <a:pPr lvl="2"/>
            <a:r>
              <a:rPr lang="en-US" sz="1600" dirty="0" smtClean="0"/>
              <a:t>Heavy use of macrophages and cytotoxic cells</a:t>
            </a:r>
          </a:p>
          <a:p>
            <a:pPr lvl="2"/>
            <a:r>
              <a:rPr lang="en-US" sz="1600" dirty="0" smtClean="0"/>
              <a:t>inflammation and damage by friendly fire is often minimal</a:t>
            </a:r>
            <a:endParaRPr lang="en-US" sz="1600" b="1" dirty="0" smtClean="0"/>
          </a:p>
          <a:p>
            <a:r>
              <a:rPr lang="en-US" sz="2400" u="sng" dirty="0"/>
              <a:t>H</a:t>
            </a:r>
            <a:r>
              <a:rPr lang="en-US" sz="2400" u="sng" dirty="0" smtClean="0"/>
              <a:t>umoral</a:t>
            </a:r>
            <a:r>
              <a:rPr lang="en-US" sz="2400" dirty="0" smtClean="0"/>
              <a:t> </a:t>
            </a:r>
            <a:r>
              <a:rPr lang="en-US" sz="2400" dirty="0"/>
              <a:t>immune </a:t>
            </a:r>
            <a:r>
              <a:rPr lang="en-US" sz="2400" dirty="0" smtClean="0"/>
              <a:t>responses</a:t>
            </a:r>
          </a:p>
          <a:p>
            <a:pPr lvl="1"/>
            <a:r>
              <a:rPr lang="en-US" sz="2000" dirty="0" smtClean="0"/>
              <a:t>Foreign particles are diffuse or moving</a:t>
            </a:r>
          </a:p>
          <a:p>
            <a:pPr lvl="1"/>
            <a:r>
              <a:rPr lang="en-US" sz="2000" dirty="0" smtClean="0"/>
              <a:t>Extracellular pathogens – infections can spread through tissues</a:t>
            </a:r>
          </a:p>
          <a:p>
            <a:pPr lvl="2"/>
            <a:r>
              <a:rPr lang="en-US" sz="1600" dirty="0" smtClean="0"/>
              <a:t>Allergens, viruses between cells, released toxins</a:t>
            </a:r>
          </a:p>
          <a:p>
            <a:pPr lvl="1"/>
            <a:r>
              <a:rPr lang="en-US" sz="2000" dirty="0" smtClean="0"/>
              <a:t>Heavy use of secreted molecules to tag pathogens (antibodies) or if necessary destroy everything in extracellular space (toxic enzymes)</a:t>
            </a:r>
          </a:p>
          <a:p>
            <a:pPr lvl="2"/>
            <a:r>
              <a:rPr lang="en-US" sz="1600" dirty="0" smtClean="0"/>
              <a:t>Heavy use of granulocytes</a:t>
            </a:r>
          </a:p>
          <a:p>
            <a:pPr lvl="2"/>
            <a:r>
              <a:rPr lang="en-US" sz="1600" dirty="0" smtClean="0"/>
              <a:t>“</a:t>
            </a:r>
            <a:r>
              <a:rPr lang="en-US" sz="1600" dirty="0" err="1" smtClean="0"/>
              <a:t>Carpetbombing</a:t>
            </a:r>
            <a:r>
              <a:rPr lang="en-US" sz="1600" dirty="0" smtClean="0"/>
              <a:t>” cleansing; inflammation and friendly fire common</a:t>
            </a:r>
          </a:p>
        </p:txBody>
      </p:sp>
    </p:spTree>
    <p:extLst>
      <p:ext uri="{BB962C8B-B14F-4D97-AF65-F5344CB8AC3E}">
        <p14:creationId xmlns:p14="http://schemas.microsoft.com/office/powerpoint/2010/main" val="26960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646331"/>
          </a:xfrm>
        </p:spPr>
        <p:txBody>
          <a:bodyPr/>
          <a:lstStyle/>
          <a:p>
            <a:r>
              <a:rPr lang="en-US" sz="3600" b="1" dirty="0" smtClean="0"/>
              <a:t>Lymphocytes in motion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676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https://www.youtube.com/watch?v=ntk8XsxVDi0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2667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Lymphocytes move like macrophages and amoeba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amoeboid motion of the T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the T cells “suction” onto target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“excited” they get when they attach to a “matched” cell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1522209"/>
            <a:ext cx="699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https://www.youtube.com/watch?v=UeW-lDmnl9M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pPr marL="0"/>
            <a:r>
              <a:rPr lang="en-US" b="1" dirty="0" smtClean="0"/>
              <a:t>How do lymphocytes learn about infections?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8839200" cy="59436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Lymphocytes are residents of the lymphatic </a:t>
            </a:r>
            <a:r>
              <a:rPr lang="en-US" b="1" dirty="0"/>
              <a:t>s</a:t>
            </a:r>
            <a:r>
              <a:rPr lang="en-US" b="1" dirty="0" smtClean="0"/>
              <a:t>ystem</a:t>
            </a:r>
            <a:endParaRPr lang="en-US" b="1" dirty="0"/>
          </a:p>
          <a:p>
            <a:pPr lvl="1"/>
            <a:r>
              <a:rPr lang="en-US" dirty="0" smtClean="0"/>
              <a:t>Lymphocytes, being managers, sit at their desks (lymph nodes) and wait for the “action” to come to them</a:t>
            </a:r>
          </a:p>
          <a:p>
            <a:pPr lvl="2"/>
            <a:r>
              <a:rPr lang="en-US" dirty="0" smtClean="0"/>
              <a:t>Most lymphocytes are resting in lymph nodes and do not move through the bloodstream</a:t>
            </a:r>
          </a:p>
          <a:p>
            <a:pPr lvl="2"/>
            <a:r>
              <a:rPr lang="en-US" dirty="0" smtClean="0"/>
              <a:t>They leave their desks when they are “told” about infections, then enter the blood stream</a:t>
            </a:r>
          </a:p>
          <a:p>
            <a:pPr lvl="2"/>
            <a:r>
              <a:rPr lang="en-US" dirty="0" smtClean="0"/>
              <a:t>Circulating lymphocytes are alerted to trouble and are trying to find the danger (to manage it)</a:t>
            </a:r>
          </a:p>
        </p:txBody>
      </p:sp>
    </p:spTree>
    <p:extLst>
      <p:ext uri="{BB962C8B-B14F-4D97-AF65-F5344CB8AC3E}">
        <p14:creationId xmlns:p14="http://schemas.microsoft.com/office/powerpoint/2010/main" val="2801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" y="90488"/>
            <a:ext cx="9144000" cy="584775"/>
          </a:xfrm>
        </p:spPr>
        <p:txBody>
          <a:bodyPr/>
          <a:lstStyle/>
          <a:p>
            <a:r>
              <a:rPr lang="en-US" b="1" dirty="0" smtClean="0"/>
              <a:t>About the Lymphatic System #1</a:t>
            </a:r>
            <a:endParaRPr lang="en-US" b="1" dirty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675262"/>
            <a:ext cx="8839200" cy="5877938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Tissues </a:t>
            </a:r>
            <a:r>
              <a:rPr lang="en-US" b="1" dirty="0"/>
              <a:t>and Organs of the Lymphatic System</a:t>
            </a:r>
          </a:p>
          <a:p>
            <a:pPr marL="509588" lvl="1" indent="-277813"/>
            <a:r>
              <a:rPr lang="en-US" dirty="0" smtClean="0"/>
              <a:t>Purpose:  cleanse interstitial fluid and return it to the blood</a:t>
            </a:r>
          </a:p>
          <a:p>
            <a:pPr marL="514350" lvl="1"/>
            <a:r>
              <a:rPr lang="en-US" u="sng" dirty="0" smtClean="0"/>
              <a:t>Lymph</a:t>
            </a:r>
            <a:r>
              <a:rPr lang="en-US" dirty="0" smtClean="0"/>
              <a:t> – interstitial fluid entering lymphatic vessels</a:t>
            </a:r>
            <a:endParaRPr lang="en-US" dirty="0"/>
          </a:p>
          <a:p>
            <a:pPr marL="685800" lvl="2"/>
            <a:r>
              <a:rPr lang="en-US" sz="2000" dirty="0"/>
              <a:t>Liquid with similar composition to blood plasma</a:t>
            </a:r>
          </a:p>
          <a:p>
            <a:pPr marL="685800" lvl="2"/>
            <a:r>
              <a:rPr lang="en-US" sz="2000" dirty="0"/>
              <a:t>Arises from fluid leaked from blood vessels into surrounding </a:t>
            </a:r>
            <a:r>
              <a:rPr lang="en-US" sz="2000" dirty="0" smtClean="0"/>
              <a:t>tissues</a:t>
            </a:r>
          </a:p>
          <a:p>
            <a:pPr marL="1143000" lvl="3"/>
            <a:r>
              <a:rPr lang="en-US" sz="2000" dirty="0" smtClean="0"/>
              <a:t>Contains:</a:t>
            </a:r>
          </a:p>
          <a:p>
            <a:pPr marL="1600200" lvl="4"/>
            <a:r>
              <a:rPr lang="en-US" sz="1800" dirty="0" smtClean="0"/>
              <a:t>salts and lipoproteins</a:t>
            </a:r>
            <a:endParaRPr lang="en-US" sz="1800" dirty="0"/>
          </a:p>
          <a:p>
            <a:pPr marL="1600200" lvl="4"/>
            <a:r>
              <a:rPr lang="en-US" sz="1800" dirty="0" smtClean="0"/>
              <a:t>cellular waste and debris</a:t>
            </a:r>
            <a:endParaRPr lang="en-US" sz="1800" dirty="0"/>
          </a:p>
          <a:p>
            <a:pPr marL="1600200" lvl="4"/>
            <a:r>
              <a:rPr lang="en-US" sz="1800" dirty="0" smtClean="0"/>
              <a:t>any pathogens and their debris from infections</a:t>
            </a:r>
          </a:p>
          <a:p>
            <a:pPr marL="1600200" lvl="4"/>
            <a:r>
              <a:rPr lang="en-US" sz="1800" dirty="0" smtClean="0"/>
              <a:t>Any metastatic cancers cells</a:t>
            </a:r>
          </a:p>
          <a:p>
            <a:pPr marL="1600200" lvl="4"/>
            <a:r>
              <a:rPr lang="en-US" sz="1800" b="1" dirty="0" smtClean="0"/>
              <a:t>dendritic cells</a:t>
            </a:r>
            <a:r>
              <a:rPr lang="en-US" sz="1800" dirty="0" smtClean="0"/>
              <a:t> from tissues with antigens looking for “matching” T cells</a:t>
            </a:r>
          </a:p>
          <a:p>
            <a:pPr marL="514350" lvl="1"/>
            <a:r>
              <a:rPr lang="en-US" u="sng" dirty="0"/>
              <a:t>Lymphatic vessels</a:t>
            </a:r>
          </a:p>
          <a:p>
            <a:pPr marL="685800" lvl="2"/>
            <a:r>
              <a:rPr lang="en-US" sz="2000" dirty="0"/>
              <a:t>One-way system that drains interstitial fluid from the body tissues and returns it to the circulatory system</a:t>
            </a:r>
          </a:p>
          <a:p>
            <a:pPr marL="685800" lvl="2"/>
            <a:r>
              <a:rPr lang="en-US" sz="2000" dirty="0"/>
              <a:t>Run somewhat parallel to </a:t>
            </a:r>
            <a:r>
              <a:rPr lang="en-US" sz="2000" dirty="0" smtClean="0"/>
              <a:t>veins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85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65176"/>
            <a:ext cx="9144000" cy="369332"/>
          </a:xfrm>
        </p:spPr>
        <p:txBody>
          <a:bodyPr/>
          <a:lstStyle/>
          <a:p>
            <a:r>
              <a:rPr lang="en-US" sz="1800" b="1" dirty="0"/>
              <a:t>Figure 16.2  The lymphatic </a:t>
            </a:r>
            <a:r>
              <a:rPr lang="en-US" sz="1800" b="1" dirty="0" smtClean="0"/>
              <a:t>system schematic</a:t>
            </a:r>
            <a:endParaRPr lang="en-US" sz="1800" b="1" dirty="0"/>
          </a:p>
        </p:txBody>
      </p:sp>
      <p:pic>
        <p:nvPicPr>
          <p:cNvPr id="4" name="Picture 2" descr="https://classconnection.s3.amazonaws.com/592/flashcards/33592/png/lympaticschedmat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 bwMode="auto">
          <a:xfrm>
            <a:off x="4724400" y="661697"/>
            <a:ext cx="4213103" cy="61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6019800"/>
            <a:ext cx="99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ABB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 fluid/</a:t>
            </a:r>
          </a:p>
          <a:p>
            <a:r>
              <a:rPr lang="en-US" sz="1400" b="1" dirty="0" smtClean="0">
                <a:solidFill>
                  <a:srgbClr val="ABB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from tissues</a:t>
            </a:r>
            <a:endParaRPr lang="en-US" sz="1400" b="1" dirty="0">
              <a:solidFill>
                <a:srgbClr val="ABBF1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0921" y="4164939"/>
            <a:ext cx="124130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L fluid/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into tissues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0969" y="4724400"/>
            <a:ext cx="108324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L fluid/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out of tissues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9568" y="2430617"/>
            <a:ext cx="12170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7200 L fluid/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through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229" y="6016592"/>
            <a:ext cx="2871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chains of lymph nodes leading to the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subclabvian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vein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806" r="2610" b="30946"/>
          <a:stretch/>
        </p:blipFill>
        <p:spPr>
          <a:xfrm>
            <a:off x="152400" y="634507"/>
            <a:ext cx="4505896" cy="53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2524</Words>
  <Application>Microsoft Office PowerPoint</Application>
  <PresentationFormat>On-screen Show (4:3)</PresentationFormat>
  <Paragraphs>322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</vt:lpstr>
      <vt:lpstr>Wingdings</vt:lpstr>
      <vt:lpstr>ヒラギノ角ゴ Pro W3</vt:lpstr>
      <vt:lpstr>Blank Presentation</vt:lpstr>
      <vt:lpstr>Microbiology</vt:lpstr>
      <vt:lpstr>Overview of Adaptive Immunity</vt:lpstr>
      <vt:lpstr>Five attributes of Adaptive Immunity</vt:lpstr>
      <vt:lpstr>Overview of Adaptive Immunity</vt:lpstr>
      <vt:lpstr>Two types of adaptive immune responses</vt:lpstr>
      <vt:lpstr>Lymphocytes in motion</vt:lpstr>
      <vt:lpstr>How do lymphocytes learn about infections?</vt:lpstr>
      <vt:lpstr>About the Lymphatic System #1</vt:lpstr>
      <vt:lpstr>Figure 16.2  The lymphatic system schematic</vt:lpstr>
      <vt:lpstr>About the Lymphatic System #2</vt:lpstr>
      <vt:lpstr>Structure of secondary lymphoid organs</vt:lpstr>
      <vt:lpstr>Function of secondary lymphoid organs</vt:lpstr>
      <vt:lpstr>Foreign particles:  antigens vs. epitopes</vt:lpstr>
      <vt:lpstr>Figure 16.3a  Antigens, molecules that provoke a specific immune response.</vt:lpstr>
      <vt:lpstr>Types of Antigens</vt:lpstr>
      <vt:lpstr>T cells vs. B cells – SUMMARY SLIDE</vt:lpstr>
      <vt:lpstr>Pathogen Identification by B cells vs. T cells</vt:lpstr>
      <vt:lpstr>Elements of Adaptive Immunity</vt:lpstr>
      <vt:lpstr>How T cells detect epitopes</vt:lpstr>
      <vt:lpstr>Types of T lymphocytes</vt:lpstr>
      <vt:lpstr>Magic of dendritic cells</vt:lpstr>
      <vt:lpstr>Learning about an antigen</vt:lpstr>
      <vt:lpstr>B Lymphocytes (B Cells) and Antibodies</vt:lpstr>
      <vt:lpstr>Figure 16.10  B cell receptor (BCR) and antibodies.</vt:lpstr>
      <vt:lpstr>Elements of Adaptive Immunity</vt:lpstr>
      <vt:lpstr>Figure 16.14  Four functions of antibodies.</vt:lpstr>
      <vt:lpstr>Elements of Adaptive Immunity</vt:lpstr>
      <vt:lpstr>Table 16.3  Characteristics of the Five Classes of Antibodies</vt:lpstr>
      <vt:lpstr>Elements of Adaptive Immunity</vt:lpstr>
      <vt:lpstr>Memory Cells and the Benefit of Immunological Memory</vt:lpstr>
      <vt:lpstr>Figure 16.19  The production of primary and secondary antibody immune responses.</vt:lpstr>
      <vt:lpstr>Types of Acquired Immunity</vt:lpstr>
      <vt:lpstr>Table 16.5 A Comparison of the Types of Acquired Immunity</vt:lpstr>
    </vt:vector>
  </TitlesOfParts>
  <Company>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PMG</dc:creator>
  <cp:lastModifiedBy>Christopher D. Krause</cp:lastModifiedBy>
  <cp:revision>402</cp:revision>
  <cp:lastPrinted>2017-03-01T19:35:16Z</cp:lastPrinted>
  <dcterms:created xsi:type="dcterms:W3CDTF">2017-03-03T21:53:27Z</dcterms:created>
  <dcterms:modified xsi:type="dcterms:W3CDTF">2019-07-25T19:56:43Z</dcterms:modified>
</cp:coreProperties>
</file>