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  <p:sldMasterId id="2147483667" r:id="rId3"/>
    <p:sldMasterId id="2147483679" r:id="rId4"/>
    <p:sldMasterId id="2147483703" r:id="rId5"/>
  </p:sldMasterIdLst>
  <p:notesMasterIdLst>
    <p:notesMasterId r:id="rId47"/>
  </p:notesMasterIdLst>
  <p:handoutMasterIdLst>
    <p:handoutMasterId r:id="rId48"/>
  </p:handoutMasterIdLst>
  <p:sldIdLst>
    <p:sldId id="474" r:id="rId6"/>
    <p:sldId id="480" r:id="rId7"/>
    <p:sldId id="475" r:id="rId8"/>
    <p:sldId id="335" r:id="rId9"/>
    <p:sldId id="485" r:id="rId10"/>
    <p:sldId id="444" r:id="rId11"/>
    <p:sldId id="336" r:id="rId12"/>
    <p:sldId id="337" r:id="rId13"/>
    <p:sldId id="393" r:id="rId14"/>
    <p:sldId id="445" r:id="rId15"/>
    <p:sldId id="397" r:id="rId16"/>
    <p:sldId id="476" r:id="rId17"/>
    <p:sldId id="398" r:id="rId18"/>
    <p:sldId id="340" r:id="rId19"/>
    <p:sldId id="448" r:id="rId20"/>
    <p:sldId id="343" r:id="rId21"/>
    <p:sldId id="402" r:id="rId22"/>
    <p:sldId id="449" r:id="rId23"/>
    <p:sldId id="486" r:id="rId24"/>
    <p:sldId id="487" r:id="rId25"/>
    <p:sldId id="488" r:id="rId26"/>
    <p:sldId id="346" r:id="rId27"/>
    <p:sldId id="403" r:id="rId28"/>
    <p:sldId id="482" r:id="rId29"/>
    <p:sldId id="348" r:id="rId30"/>
    <p:sldId id="455" r:id="rId31"/>
    <p:sldId id="456" r:id="rId32"/>
    <p:sldId id="489" r:id="rId33"/>
    <p:sldId id="490" r:id="rId34"/>
    <p:sldId id="477" r:id="rId35"/>
    <p:sldId id="483" r:id="rId36"/>
    <p:sldId id="459" r:id="rId37"/>
    <p:sldId id="354" r:id="rId38"/>
    <p:sldId id="479" r:id="rId39"/>
    <p:sldId id="356" r:id="rId40"/>
    <p:sldId id="484" r:id="rId41"/>
    <p:sldId id="468" r:id="rId42"/>
    <p:sldId id="469" r:id="rId43"/>
    <p:sldId id="471" r:id="rId44"/>
    <p:sldId id="358" r:id="rId45"/>
    <p:sldId id="367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2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2163">
          <p15:clr>
            <a:srgbClr val="A4A3A4"/>
          </p15:clr>
        </p15:guide>
        <p15:guide id="4" pos="48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15D34"/>
    <a:srgbClr val="542263"/>
    <a:srgbClr val="D6B628"/>
    <a:srgbClr val="5B3163"/>
    <a:srgbClr val="A0CBD1"/>
    <a:srgbClr val="45A1AC"/>
    <a:srgbClr val="533F7A"/>
    <a:srgbClr val="FF6600"/>
    <a:srgbClr val="00A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2" autoAdjust="0"/>
    <p:restoredTop sz="94750" autoAdjust="0"/>
  </p:normalViewPr>
  <p:slideViewPr>
    <p:cSldViewPr>
      <p:cViewPr varScale="1">
        <p:scale>
          <a:sx n="99" d="100"/>
          <a:sy n="99" d="100"/>
        </p:scale>
        <p:origin x="51" y="72"/>
      </p:cViewPr>
      <p:guideLst>
        <p:guide orient="horz" pos="342"/>
        <p:guide orient="horz" pos="960"/>
        <p:guide orient="horz" pos="2163"/>
        <p:guide pos="480"/>
        <p:guide pos="2880"/>
      </p:guideLst>
    </p:cSldViewPr>
  </p:slideViewPr>
  <p:outlineViewPr>
    <p:cViewPr>
      <p:scale>
        <a:sx n="33" d="100"/>
        <a:sy n="33" d="100"/>
      </p:scale>
      <p:origin x="0" y="16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2"/>
    </p:cViewPr>
  </p:sorterViewPr>
  <p:notesViewPr>
    <p:cSldViewPr snapToGrid="0" snapToObjects="1">
      <p:cViewPr varScale="1">
        <p:scale>
          <a:sx n="110" d="100"/>
          <a:sy n="110" d="100"/>
        </p:scale>
        <p:origin x="-5136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1E7FE9-2BCF-4B85-8A69-38998C67795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550C15-61B0-41A4-AFBA-859D79CED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2B7851-FA3F-1543-9FAB-DCD902E6CB3B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3212C-D7EE-654D-94D3-6D73D6894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4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6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15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71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17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61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59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25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50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2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2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30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92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68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47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25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29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04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EB3A059-496F-4726-8076-ED0F6F430A75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algn="r" eaLnBrk="1" hangingPunct="1"/>
              <a:t>30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569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75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29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96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46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17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10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45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76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56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39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314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36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9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7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5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8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10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31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0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096000" y="274638"/>
            <a:ext cx="3043238" cy="15542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900" dirty="0"/>
              <a:t>PowerPoint</a:t>
            </a:r>
            <a:r>
              <a:rPr lang="en-US" sz="1900" baseline="30000" dirty="0"/>
              <a:t>®</a:t>
            </a:r>
            <a:r>
              <a:rPr lang="en-US" sz="1900" dirty="0"/>
              <a:t> Lecture </a:t>
            </a:r>
            <a:r>
              <a:rPr lang="en-US" sz="1900" dirty="0" smtClean="0"/>
              <a:t>Presentations prepared by</a:t>
            </a:r>
          </a:p>
          <a:p>
            <a:r>
              <a:rPr lang="en-US" sz="1900" dirty="0" smtClean="0"/>
              <a:t>Mindy Miller-Kittrell,</a:t>
            </a:r>
          </a:p>
          <a:p>
            <a:r>
              <a:rPr lang="en-US" sz="1900" dirty="0" smtClean="0"/>
              <a:t>North Carolina State University</a:t>
            </a: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9048" y="2741613"/>
            <a:ext cx="1670050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charset="0"/>
              <a:buNone/>
            </a:pPr>
            <a:r>
              <a:rPr lang="en-US" sz="1800" b="1" dirty="0"/>
              <a:t>C H A P T E R</a:t>
            </a: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30875" y="4011613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3200" dirty="0">
              <a:solidFill>
                <a:srgbClr val="00ACF7"/>
              </a:solidFill>
            </a:endParaRPr>
          </a:p>
        </p:txBody>
      </p:sp>
      <p:pic>
        <p:nvPicPr>
          <p:cNvPr id="2" name="Picture 1" descr="BAUM7206_05_cvrmec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42395" cy="6553201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DDDC4-34DE-449C-9564-85002CE42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1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CFE722-E759-4F1F-9464-C514B9425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3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3027C-1B04-4738-A672-573B71A44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35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30A277-52B3-46DD-B44F-7CB2B1B54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37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AC0590-3BA6-4FD4-8649-44AE9A61A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46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90D8C-C998-45A4-B37C-37801C484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5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BFBCCB-6FE4-4BF1-B4FA-982B82E62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03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0731B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" name="Picture 12" descr="71271Bauman3e_thumbna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00"/>
            <a:ext cx="5610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© 2012 Pearson Education Inc.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5792788" y="6278563"/>
            <a:ext cx="281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Lecture prepared by Mindy Miller-Kittrell</a:t>
            </a:r>
          </a:p>
          <a:p>
            <a:pPr>
              <a:defRPr/>
            </a:pPr>
            <a:r>
              <a:rPr lang="en-US" altLang="en-US" sz="1200" i="1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North Carolina State University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B44A0-49A7-4240-B260-70A7C7509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18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85B175-5988-4802-95BC-622B6F3C9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268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1D98D-A304-4FAF-8C12-EF885C6CC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7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/>
            </a:lvl2pPr>
            <a:lvl3pPr>
              <a:lnSpc>
                <a:spcPct val="100000"/>
              </a:lnSpc>
              <a:buClr>
                <a:schemeClr val="accent2"/>
              </a:buClr>
              <a:defRPr/>
            </a:lvl3pPr>
            <a:lvl4pPr>
              <a:lnSpc>
                <a:spcPct val="100000"/>
              </a:lnSpc>
              <a:buClr>
                <a:schemeClr val="accent2"/>
              </a:buClr>
              <a:defRPr/>
            </a:lvl4pPr>
            <a:lvl5pPr>
              <a:lnSpc>
                <a:spcPct val="100000"/>
              </a:lnSpc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DCBED-3CEC-434F-A107-22583E125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8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DDDC4-34DE-449C-9564-85002CE42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9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CFE722-E759-4F1F-9464-C514B9425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41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3027C-1B04-4738-A672-573B71A44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0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30A277-52B3-46DD-B44F-7CB2B1B54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60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AC0590-3BA6-4FD4-8649-44AE9A61A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960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90D8C-C998-45A4-B37C-37801C484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62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BFBCCB-6FE4-4BF1-B4FA-982B82E62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674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0731B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" name="Picture 12" descr="71271Bauman3e_thumbna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00"/>
            <a:ext cx="5610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© 2012 Pearson Education Inc.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5792788" y="6278563"/>
            <a:ext cx="281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Lecture prepared by Mindy Miller-Kittrell</a:t>
            </a:r>
          </a:p>
          <a:p>
            <a:pPr>
              <a:defRPr/>
            </a:pPr>
            <a:r>
              <a:rPr lang="en-US" altLang="en-US" sz="1200" i="1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North Carolina State University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B44A0-49A7-4240-B260-70A7C7509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744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85B175-5988-4802-95BC-622B6F3C9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94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54094"/>
            <a:ext cx="8537575" cy="477050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1D98D-A304-4FAF-8C12-EF885C6CC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DCBED-3CEC-434F-A107-22583E125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345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DDDC4-34DE-449C-9564-85002CE42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913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CFE722-E759-4F1F-9464-C514B9425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02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3027C-1B04-4738-A672-573B71A44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293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30A277-52B3-46DD-B44F-7CB2B1B54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628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AC0590-3BA6-4FD4-8649-44AE9A61A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13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90D8C-C998-45A4-B37C-37801C484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425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BFBCCB-6FE4-4BF1-B4FA-982B82E62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195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0731B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" name="Picture 12" descr="71271Bauman3e_thumbna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00"/>
            <a:ext cx="5610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© 2012 Pearson Education Inc.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5792788" y="6278563"/>
            <a:ext cx="281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Lecture prepared by Mindy Miller-Kittrell</a:t>
            </a:r>
          </a:p>
          <a:p>
            <a:pPr>
              <a:defRPr/>
            </a:pPr>
            <a:r>
              <a:rPr lang="en-US" altLang="en-US" sz="1200" i="1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North Carolina State University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B44A0-49A7-4240-B260-70A7C7509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96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068388"/>
            <a:ext cx="4192588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68388"/>
            <a:ext cx="4192587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3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85B175-5988-4802-95BC-622B6F3C9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92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1D98D-A304-4FAF-8C12-EF885C6CC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66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DCBED-3CEC-434F-A107-22583E125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210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DDDC4-34DE-449C-9564-85002CE42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397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CFE722-E759-4F1F-9464-C514B9425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41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3027C-1B04-4738-A672-573B71A44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705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30A277-52B3-46DD-B44F-7CB2B1B54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339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AC0590-3BA6-4FD4-8649-44AE9A61A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52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90D8C-C998-45A4-B37C-37801C484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43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BFBCCB-6FE4-4BF1-B4FA-982B82E62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4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45214"/>
            <a:ext cx="4192588" cy="4779385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45336"/>
            <a:ext cx="4192587" cy="47823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0731B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" name="Picture 12" descr="71271Bauman3e_thumbna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00"/>
            <a:ext cx="5610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© 2012 Pearson Education Inc.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5792788" y="6278563"/>
            <a:ext cx="281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Lecture prepared by Mindy Miller-Kittrell</a:t>
            </a:r>
          </a:p>
          <a:p>
            <a:pPr>
              <a:defRPr/>
            </a:pPr>
            <a:r>
              <a:rPr lang="en-US" altLang="en-US" sz="1200" i="1" smtClean="0">
                <a:solidFill>
                  <a:prstClr val="white"/>
                </a:solidFill>
                <a:latin typeface="Times New Roman" panose="02020603050405020304" pitchFamily="18" charset="0"/>
                <a:cs typeface="+mn-cs"/>
              </a:rPr>
              <a:t>North Carolina State University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B44A0-49A7-4240-B260-70A7C7509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3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85B175-5988-4802-95BC-622B6F3C9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96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1D98D-A304-4FAF-8C12-EF885C6CC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279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DCBED-3CEC-434F-A107-22583E125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00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9048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068388"/>
            <a:ext cx="8537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2"/>
          <p:cNvSpPr>
            <a:spLocks/>
          </p:cNvSpPr>
          <p:nvPr userDrawn="1"/>
        </p:nvSpPr>
        <p:spPr bwMode="auto">
          <a:xfrm>
            <a:off x="0" y="0"/>
            <a:ext cx="9153144" cy="152400"/>
          </a:xfrm>
          <a:prstGeom prst="rect">
            <a:avLst/>
          </a:prstGeom>
          <a:solidFill>
            <a:srgbClr val="D6B62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dirty="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marL="287338" indent="0" algn="l" rtl="0" fontAlgn="base">
        <a:spcBef>
          <a:spcPct val="0"/>
        </a:spcBef>
        <a:spcAft>
          <a:spcPct val="0"/>
        </a:spcAft>
        <a:defRPr sz="3200">
          <a:solidFill>
            <a:srgbClr val="54226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0587DC2C-9C0D-4CB2-9114-2F49581E7625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44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0587DC2C-9C0D-4CB2-9114-2F49581E7625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11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0587DC2C-9C0D-4CB2-9114-2F49581E7625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354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ea typeface="ＭＳ Ｐゴシック" pitchFamily="84" charset="-128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0587DC2C-9C0D-4CB2-9114-2F49581E7625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65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empus Sans ITC" pitchFamily="82" charset="0"/>
          <a:ea typeface="ＭＳ Ｐゴシック" pitchFamily="84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gq3v1W61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7kyu9rGqTY" TargetMode="External"/><Relationship Id="rId4" Type="http://schemas.openxmlformats.org/officeDocument/2006/relationships/hyperlink" Target="https://www.youtube.com/watch?v=c3zhmTFuDT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_mXDvZQ6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Chapter 15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Innate Immunity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646331"/>
          </a:xfrm>
        </p:spPr>
        <p:txBody>
          <a:bodyPr/>
          <a:lstStyle/>
          <a:p>
            <a:r>
              <a:rPr lang="en-US" sz="1800" b="1" dirty="0"/>
              <a:t>Table 15.1  The First Line of Defense: A Comparison of the Skin and Mucous Membranes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1453896" y="990600"/>
            <a:ext cx="6236208" cy="54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Eyes - The Body’s </a:t>
            </a:r>
            <a:r>
              <a:rPr lang="en-US" b="1" dirty="0"/>
              <a:t>First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32775" cy="5637212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u="sng" dirty="0"/>
              <a:t>Lacrimal Apparatus</a:t>
            </a:r>
            <a:r>
              <a:rPr lang="en-US" b="1" dirty="0"/>
              <a:t> </a:t>
            </a:r>
            <a:r>
              <a:rPr lang="en-US" b="1" dirty="0" smtClean="0"/>
              <a:t>participates strongly in </a:t>
            </a:r>
            <a:r>
              <a:rPr lang="en-US" b="1" dirty="0"/>
              <a:t>Innate Immunity</a:t>
            </a:r>
          </a:p>
          <a:p>
            <a:pPr lvl="1"/>
            <a:r>
              <a:rPr lang="en-US" dirty="0" smtClean="0"/>
              <a:t>Responsible for pathogen removal from the eyes and delivery of pathogens to immune system</a:t>
            </a:r>
            <a:endParaRPr lang="en-US" dirty="0"/>
          </a:p>
          <a:p>
            <a:pPr lvl="2"/>
            <a:r>
              <a:rPr lang="en-US" dirty="0"/>
              <a:t>The lacrimal apparatus produces and drains </a:t>
            </a:r>
            <a:r>
              <a:rPr lang="en-US" dirty="0" smtClean="0"/>
              <a:t>ocular secretions (tears)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ears resembles fluid secreted by the skin</a:t>
            </a:r>
            <a:endParaRPr lang="en-US" b="1" dirty="0" smtClean="0"/>
          </a:p>
          <a:p>
            <a:pPr lvl="3"/>
            <a:r>
              <a:rPr lang="en-US" sz="2000" dirty="0"/>
              <a:t>Lysozyme, salt, antimicrobial peptides, </a:t>
            </a:r>
            <a:r>
              <a:rPr lang="en-US" sz="2000" dirty="0" smtClean="0"/>
              <a:t>and sebum</a:t>
            </a:r>
          </a:p>
          <a:p>
            <a:pPr lvl="3"/>
            <a:r>
              <a:rPr lang="en-US" sz="2000" dirty="0" smtClean="0"/>
              <a:t>They synergize to inhibit bacterial growth</a:t>
            </a:r>
            <a:endParaRPr lang="en-US" sz="2000" dirty="0"/>
          </a:p>
          <a:p>
            <a:pPr lvl="2"/>
            <a:r>
              <a:rPr lang="en-US" u="sng" dirty="0" smtClean="0"/>
              <a:t>Constitutive tear production</a:t>
            </a:r>
            <a:r>
              <a:rPr lang="en-US" dirty="0" smtClean="0"/>
              <a:t> helps keep eyes moist and allows eyelids to move with minimal friction</a:t>
            </a:r>
          </a:p>
          <a:p>
            <a:pPr lvl="3"/>
            <a:r>
              <a:rPr lang="en-US" sz="2000" dirty="0"/>
              <a:t>Blinking spreads tears and washes surface of the </a:t>
            </a:r>
            <a:r>
              <a:rPr lang="en-US" sz="2000" dirty="0" smtClean="0"/>
              <a:t>eye</a:t>
            </a:r>
          </a:p>
          <a:p>
            <a:pPr lvl="2"/>
            <a:r>
              <a:rPr lang="en-US" u="sng" dirty="0" smtClean="0"/>
              <a:t>Acute tear production</a:t>
            </a:r>
            <a:r>
              <a:rPr lang="en-US" dirty="0" smtClean="0"/>
              <a:t> used to flush out acute invaders (dust, spit, gnats,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_15_03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12725"/>
            <a:ext cx="712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30480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1200" dirty="0" smtClean="0">
                <a:latin typeface="Arial" charset="0"/>
              </a:rPr>
              <a:t>Figure 15.3 </a:t>
            </a:r>
            <a:r>
              <a:rPr sz="1200" dirty="0" smtClean="0">
                <a:solidFill>
                  <a:srgbClr val="000000"/>
                </a:solidFill>
                <a:latin typeface="Arial" charset="0"/>
              </a:rPr>
              <a:t>The lacrimal apparatus-overview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81000"/>
            <a:ext cx="2895600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do you sniffle when you cry?)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77218"/>
          </a:xfrm>
        </p:spPr>
        <p:txBody>
          <a:bodyPr/>
          <a:lstStyle/>
          <a:p>
            <a:r>
              <a:rPr lang="en-US" b="1" dirty="0"/>
              <a:t>Microbial </a:t>
            </a:r>
            <a:r>
              <a:rPr lang="en-US" b="1" dirty="0" smtClean="0"/>
              <a:t>antagonism - The Body’s </a:t>
            </a:r>
            <a:r>
              <a:rPr lang="en-US" b="1" dirty="0"/>
              <a:t>First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232775" cy="449580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/>
              <a:t>Microbial antagonism</a:t>
            </a:r>
            <a:endParaRPr lang="en-US" sz="3200" b="1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esident microbiota compete </a:t>
            </a:r>
            <a:r>
              <a:rPr lang="en-US" dirty="0"/>
              <a:t>with </a:t>
            </a:r>
            <a:r>
              <a:rPr lang="en-US" dirty="0" smtClean="0"/>
              <a:t>one another as well as transient microbes and potential </a:t>
            </a:r>
            <a:r>
              <a:rPr lang="en-US" dirty="0"/>
              <a:t>pathogens</a:t>
            </a:r>
          </a:p>
          <a:p>
            <a:pPr lvl="1"/>
            <a:r>
              <a:rPr lang="en-US" dirty="0"/>
              <a:t>Members of the microbiome make it hard for pathogens to </a:t>
            </a:r>
            <a:r>
              <a:rPr lang="en-US" dirty="0" smtClean="0"/>
              <a:t>establish themselves</a:t>
            </a:r>
            <a:endParaRPr lang="en-US" dirty="0"/>
          </a:p>
          <a:p>
            <a:pPr lvl="2"/>
            <a:r>
              <a:rPr lang="en-US" dirty="0"/>
              <a:t>Consumption of nutrients</a:t>
            </a:r>
          </a:p>
          <a:p>
            <a:pPr lvl="2"/>
            <a:r>
              <a:rPr lang="en-US" dirty="0"/>
              <a:t>Create an environment unfavorable to other </a:t>
            </a:r>
            <a:r>
              <a:rPr lang="en-US" dirty="0" smtClean="0"/>
              <a:t>microorganisms – metabolic wastes and </a:t>
            </a:r>
            <a:r>
              <a:rPr lang="en-US" dirty="0" err="1" smtClean="0"/>
              <a:t>antiobiotics</a:t>
            </a:r>
            <a:endParaRPr lang="en-US" dirty="0"/>
          </a:p>
          <a:p>
            <a:pPr lvl="2"/>
            <a:r>
              <a:rPr lang="en-US" dirty="0"/>
              <a:t>Prevent pathogens from attaching to host cells</a:t>
            </a:r>
          </a:p>
          <a:p>
            <a:pPr lvl="2"/>
            <a:r>
              <a:rPr lang="en-US" dirty="0" smtClean="0"/>
              <a:t>Their continual “detection” by the immune system </a:t>
            </a:r>
            <a:r>
              <a:rPr lang="en-US" dirty="0"/>
              <a:t>k</a:t>
            </a:r>
            <a:r>
              <a:rPr lang="en-US" dirty="0" smtClean="0"/>
              <a:t>eeps the body’s </a:t>
            </a:r>
            <a:r>
              <a:rPr lang="en-US" dirty="0"/>
              <a:t>second line of </a:t>
            </a:r>
            <a:r>
              <a:rPr lang="en-US" dirty="0" smtClean="0"/>
              <a:t>defense primed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954107"/>
          </a:xfrm>
        </p:spPr>
        <p:txBody>
          <a:bodyPr/>
          <a:lstStyle/>
          <a:p>
            <a:r>
              <a:rPr lang="en-US" sz="2800" b="1" dirty="0" smtClean="0"/>
              <a:t>Secretions </a:t>
            </a:r>
            <a:r>
              <a:rPr lang="en-US" sz="2800" b="1" dirty="0"/>
              <a:t>and Activities </a:t>
            </a:r>
            <a:r>
              <a:rPr lang="en-US" sz="2800" b="1" dirty="0" smtClean="0"/>
              <a:t>of </a:t>
            </a:r>
            <a:r>
              <a:rPr lang="en-US" sz="2800" b="1" dirty="0"/>
              <a:t>O</a:t>
            </a:r>
            <a:r>
              <a:rPr lang="en-US" sz="2800" b="1" dirty="0" smtClean="0"/>
              <a:t>ther </a:t>
            </a:r>
            <a:r>
              <a:rPr lang="en-US" sz="2800" b="1" dirty="0"/>
              <a:t>O</a:t>
            </a:r>
            <a:r>
              <a:rPr lang="en-US" sz="2800" b="1" dirty="0" smtClean="0"/>
              <a:t>rgan Systems That </a:t>
            </a:r>
            <a:r>
              <a:rPr lang="en-US" sz="2800" b="1" dirty="0"/>
              <a:t>Contribute to the First Line of Defense (1 of 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0"/>
          <a:stretch/>
        </p:blipFill>
        <p:spPr>
          <a:xfrm>
            <a:off x="1485901" y="1295400"/>
            <a:ext cx="6172200" cy="53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954107"/>
          </a:xfrm>
        </p:spPr>
        <p:txBody>
          <a:bodyPr/>
          <a:lstStyle/>
          <a:p>
            <a:r>
              <a:rPr lang="en-US" sz="2800" b="1" dirty="0"/>
              <a:t>Secretions and Activities of Other Organ Systems That Contribute to the First Line of Defense </a:t>
            </a:r>
            <a:r>
              <a:rPr lang="en-US" sz="2800" b="1" dirty="0" smtClean="0"/>
              <a:t>(2 </a:t>
            </a:r>
            <a:r>
              <a:rPr lang="en-US" sz="2800" b="1" dirty="0"/>
              <a:t>of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8" b="2485"/>
          <a:stretch/>
        </p:blipFill>
        <p:spPr>
          <a:xfrm>
            <a:off x="1485900" y="2884879"/>
            <a:ext cx="6172200" cy="2924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05"/>
          <a:stretch/>
        </p:blipFill>
        <p:spPr>
          <a:xfrm>
            <a:off x="1494183" y="1676400"/>
            <a:ext cx="6172200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b="1" dirty="0"/>
              <a:t>The </a:t>
            </a:r>
            <a:r>
              <a:rPr lang="en-US" b="1" dirty="0" smtClean="0"/>
              <a:t>Body’s </a:t>
            </a:r>
            <a:r>
              <a:rPr lang="en-US" b="1" dirty="0"/>
              <a:t>Second Line of </a:t>
            </a:r>
            <a:r>
              <a:rPr lang="en-US" b="1" dirty="0" smtClean="0"/>
              <a:t>Defense – SUMMARY SLIDE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32775" cy="5256212"/>
          </a:xfrm>
        </p:spPr>
        <p:txBody>
          <a:bodyPr/>
          <a:lstStyle/>
          <a:p>
            <a:r>
              <a:rPr lang="en-US" dirty="0"/>
              <a:t>If pathogens get past the physical and chemical barriers, the 2nd line of the innate immune system comes into </a:t>
            </a:r>
            <a:r>
              <a:rPr lang="en-US" dirty="0" smtClean="0"/>
              <a:t>play</a:t>
            </a:r>
          </a:p>
          <a:p>
            <a:pPr lvl="1"/>
            <a:r>
              <a:rPr lang="en-US" dirty="0" smtClean="0"/>
              <a:t>pathogens have penetrated </a:t>
            </a:r>
            <a:r>
              <a:rPr lang="en-US" dirty="0"/>
              <a:t>the skin or mucous </a:t>
            </a:r>
            <a:r>
              <a:rPr lang="en-US" dirty="0" smtClean="0"/>
              <a:t>membranes and have now entered connective tissues</a:t>
            </a:r>
            <a:endParaRPr lang="en-US" dirty="0"/>
          </a:p>
          <a:p>
            <a:r>
              <a:rPr lang="en-US" dirty="0"/>
              <a:t>Composed of cells, antimicrobial chemicals, and </a:t>
            </a:r>
            <a:r>
              <a:rPr lang="en-US" dirty="0" smtClean="0"/>
              <a:t>cellular processes</a:t>
            </a:r>
            <a:endParaRPr lang="en-US" dirty="0"/>
          </a:p>
          <a:p>
            <a:pPr lvl="1"/>
            <a:r>
              <a:rPr lang="en-US" dirty="0"/>
              <a:t>Many of these components are contained in or originate in the blood</a:t>
            </a:r>
          </a:p>
        </p:txBody>
      </p:sp>
    </p:spTree>
    <p:extLst>
      <p:ext uri="{BB962C8B-B14F-4D97-AF65-F5344CB8AC3E}">
        <p14:creationId xmlns:p14="http://schemas.microsoft.com/office/powerpoint/2010/main" val="29051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The Body’s 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2705077"/>
            <a:ext cx="8735117" cy="3716993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Acellular Defensive </a:t>
            </a:r>
            <a:r>
              <a:rPr lang="en-US" b="1" dirty="0"/>
              <a:t>Components of Blood</a:t>
            </a:r>
          </a:p>
          <a:p>
            <a:pPr lvl="1"/>
            <a:r>
              <a:rPr lang="en-US" dirty="0" smtClean="0"/>
              <a:t>Serum</a:t>
            </a:r>
          </a:p>
          <a:p>
            <a:pPr lvl="2"/>
            <a:r>
              <a:rPr lang="en-US" dirty="0" smtClean="0"/>
              <a:t>The fluid </a:t>
            </a:r>
            <a:r>
              <a:rPr lang="en-US" dirty="0"/>
              <a:t>remaining when clotting factors are </a:t>
            </a:r>
            <a:r>
              <a:rPr lang="en-US" dirty="0" smtClean="0"/>
              <a:t>removed from plasma</a:t>
            </a:r>
            <a:endParaRPr lang="en-US" dirty="0"/>
          </a:p>
          <a:p>
            <a:pPr lvl="2"/>
            <a:r>
              <a:rPr lang="en-US" dirty="0"/>
              <a:t>Contains iron-binding </a:t>
            </a:r>
            <a:r>
              <a:rPr lang="en-US" dirty="0" smtClean="0"/>
              <a:t>compounds (</a:t>
            </a:r>
            <a:r>
              <a:rPr lang="en-US" u="sng" dirty="0" smtClean="0"/>
              <a:t>ferritin</a:t>
            </a:r>
            <a:r>
              <a:rPr lang="en-US" dirty="0" smtClean="0"/>
              <a:t> most common)</a:t>
            </a:r>
            <a:endParaRPr lang="en-US" dirty="0"/>
          </a:p>
          <a:p>
            <a:pPr lvl="3"/>
            <a:r>
              <a:rPr lang="en-US" dirty="0"/>
              <a:t>Iron needed for metabolism</a:t>
            </a:r>
          </a:p>
          <a:p>
            <a:pPr lvl="3"/>
            <a:r>
              <a:rPr lang="en-US" dirty="0"/>
              <a:t>Some microbes produce proteins that bind </a:t>
            </a:r>
            <a:r>
              <a:rPr lang="en-US" dirty="0" smtClean="0"/>
              <a:t>iron</a:t>
            </a:r>
            <a:endParaRPr lang="en-US" dirty="0"/>
          </a:p>
          <a:p>
            <a:pPr lvl="2"/>
            <a:r>
              <a:rPr lang="en-US" u="sng" dirty="0"/>
              <a:t>Complement proteins</a:t>
            </a:r>
            <a:r>
              <a:rPr lang="en-US" dirty="0"/>
              <a:t> and </a:t>
            </a:r>
            <a:r>
              <a:rPr lang="en-US" u="sng" dirty="0"/>
              <a:t>antibodies</a:t>
            </a:r>
            <a:r>
              <a:rPr lang="en-US" dirty="0"/>
              <a:t> are also found in </a:t>
            </a:r>
            <a:r>
              <a:rPr lang="en-US" dirty="0" smtClean="0"/>
              <a:t>serum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67195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783343" y="1731330"/>
            <a:ext cx="7620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4419600" y="1066225"/>
            <a:ext cx="744743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447360" y="1359405"/>
            <a:ext cx="299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ormed elements (blood cells)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4391" y="1340368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6178" y="2024499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clotting factors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949451" y="1726095"/>
            <a:ext cx="798259" cy="3831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350730" y="202094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serum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306071" y="1045784"/>
            <a:ext cx="7620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73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77218"/>
          </a:xfrm>
        </p:spPr>
        <p:txBody>
          <a:bodyPr/>
          <a:lstStyle/>
          <a:p>
            <a:r>
              <a:rPr lang="en-US" b="1" dirty="0" smtClean="0"/>
              <a:t>Blood cells - The </a:t>
            </a:r>
            <a:r>
              <a:rPr lang="en-US" b="1" dirty="0"/>
              <a:t>Body’s Second Line of </a:t>
            </a:r>
            <a:r>
              <a:rPr lang="en-US" b="1" dirty="0" smtClean="0"/>
              <a:t>Defense – SUMMARY SLIDE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32775" cy="5029200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Defensive blood cells: Leukocytes</a:t>
            </a:r>
          </a:p>
          <a:p>
            <a:pPr lvl="1"/>
            <a:r>
              <a:rPr lang="en-US" sz="2000" dirty="0" smtClean="0"/>
              <a:t>Cells </a:t>
            </a:r>
            <a:r>
              <a:rPr lang="en-US" sz="2000" dirty="0"/>
              <a:t>and cell fragments in plasma called </a:t>
            </a:r>
            <a:r>
              <a:rPr lang="en-US" sz="2000" b="1" dirty="0"/>
              <a:t>formed elements</a:t>
            </a:r>
          </a:p>
          <a:p>
            <a:pPr lvl="1"/>
            <a:r>
              <a:rPr lang="en-US" sz="2000" dirty="0"/>
              <a:t>Three types of formed elements</a:t>
            </a:r>
          </a:p>
          <a:p>
            <a:pPr lvl="2"/>
            <a:r>
              <a:rPr lang="en-US" sz="2000" u="sng" dirty="0" smtClean="0"/>
              <a:t>Erythrocytes</a:t>
            </a:r>
            <a:r>
              <a:rPr lang="en-US" sz="2000" dirty="0" smtClean="0"/>
              <a:t> – red blood cells</a:t>
            </a:r>
            <a:endParaRPr lang="en-US" sz="2000" dirty="0"/>
          </a:p>
          <a:p>
            <a:pPr lvl="3"/>
            <a:r>
              <a:rPr lang="en-US" sz="2000" dirty="0"/>
              <a:t>Carry oxygen and carbon dioxide in the blood</a:t>
            </a:r>
          </a:p>
          <a:p>
            <a:pPr lvl="2"/>
            <a:r>
              <a:rPr lang="en-US" sz="2000" u="sng" dirty="0"/>
              <a:t>Platelets</a:t>
            </a:r>
          </a:p>
          <a:p>
            <a:pPr lvl="3"/>
            <a:r>
              <a:rPr lang="en-US" sz="2000" dirty="0" smtClean="0"/>
              <a:t>Fragments of a </a:t>
            </a:r>
            <a:r>
              <a:rPr lang="en-US" sz="2000" u="sng" dirty="0" smtClean="0"/>
              <a:t>megakaryocyte</a:t>
            </a:r>
          </a:p>
          <a:p>
            <a:pPr lvl="3"/>
            <a:r>
              <a:rPr lang="en-US" sz="2000" dirty="0" smtClean="0"/>
              <a:t>Involved </a:t>
            </a:r>
            <a:r>
              <a:rPr lang="en-US" sz="2000" dirty="0"/>
              <a:t>in blood </a:t>
            </a:r>
            <a:r>
              <a:rPr lang="en-US" sz="2000" dirty="0" smtClean="0"/>
              <a:t>clotting</a:t>
            </a:r>
          </a:p>
          <a:p>
            <a:pPr lvl="3"/>
            <a:r>
              <a:rPr lang="en-US" sz="2000" dirty="0" smtClean="0"/>
              <a:t>Analogous to stuff caught in strainers that clogs the sink</a:t>
            </a:r>
          </a:p>
          <a:p>
            <a:pPr lvl="4"/>
            <a:r>
              <a:rPr lang="en-US" sz="2000" dirty="0" smtClean="0"/>
              <a:t>the strainer ~ clotting factors</a:t>
            </a:r>
            <a:endParaRPr lang="en-US" sz="2000" dirty="0"/>
          </a:p>
          <a:p>
            <a:pPr lvl="2"/>
            <a:r>
              <a:rPr lang="en-US" sz="2000" u="sng" dirty="0"/>
              <a:t>Leukocytes</a:t>
            </a:r>
          </a:p>
          <a:p>
            <a:pPr lvl="3"/>
            <a:r>
              <a:rPr lang="en-US" sz="2000" dirty="0"/>
              <a:t>Involved in defending the body against invaders</a:t>
            </a:r>
          </a:p>
          <a:p>
            <a:pPr lvl="3"/>
            <a:r>
              <a:rPr lang="en-US" sz="2000" dirty="0"/>
              <a:t>Divided into </a:t>
            </a:r>
            <a:r>
              <a:rPr lang="en-US" sz="2000" u="sng" dirty="0"/>
              <a:t>granulocytes</a:t>
            </a:r>
            <a:r>
              <a:rPr lang="en-US" sz="2000" i="1" dirty="0"/>
              <a:t> </a:t>
            </a:r>
            <a:r>
              <a:rPr lang="en-US" sz="2000" dirty="0"/>
              <a:t>and</a:t>
            </a:r>
            <a:r>
              <a:rPr lang="en-US" sz="2000" i="1" dirty="0"/>
              <a:t> </a:t>
            </a:r>
            <a:r>
              <a:rPr lang="en-US" sz="2000" u="sng" dirty="0" err="1"/>
              <a:t>agranulocytes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7121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77218"/>
          </a:xfrm>
        </p:spPr>
        <p:txBody>
          <a:bodyPr/>
          <a:lstStyle/>
          <a:p>
            <a:r>
              <a:rPr lang="en-US" b="1" dirty="0" smtClean="0"/>
              <a:t>Blood cells - The </a:t>
            </a:r>
            <a:r>
              <a:rPr lang="en-US" b="1" dirty="0"/>
              <a:t>Body’s Second Line of </a:t>
            </a:r>
            <a:r>
              <a:rPr lang="en-US" b="1" dirty="0" smtClean="0"/>
              <a:t>Defense – SUMMARY SLIDE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1" y="1447800"/>
            <a:ext cx="7924800" cy="5334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Cells </a:t>
            </a:r>
            <a:r>
              <a:rPr lang="en-US" dirty="0"/>
              <a:t>and cell fragments in plasma called </a:t>
            </a:r>
            <a:r>
              <a:rPr lang="en-US" b="1" dirty="0"/>
              <a:t>formed elements</a:t>
            </a:r>
          </a:p>
          <a:p>
            <a:r>
              <a:rPr lang="en-US" dirty="0"/>
              <a:t>Three types of formed elements</a:t>
            </a:r>
          </a:p>
          <a:p>
            <a:pPr lvl="1"/>
            <a:r>
              <a:rPr lang="en-US" u="sng" dirty="0" smtClean="0"/>
              <a:t>Erythrocytes</a:t>
            </a:r>
            <a:r>
              <a:rPr lang="en-US" dirty="0" smtClean="0"/>
              <a:t> – red blood cells</a:t>
            </a:r>
            <a:endParaRPr lang="en-US" dirty="0"/>
          </a:p>
          <a:p>
            <a:pPr lvl="2"/>
            <a:r>
              <a:rPr lang="en-US" sz="2000" dirty="0"/>
              <a:t>Carry oxygen and carbon dioxide in the blood</a:t>
            </a:r>
          </a:p>
          <a:p>
            <a:pPr lvl="1"/>
            <a:r>
              <a:rPr lang="en-US" u="sng" dirty="0"/>
              <a:t>Platelets</a:t>
            </a:r>
          </a:p>
          <a:p>
            <a:pPr lvl="2"/>
            <a:r>
              <a:rPr lang="en-US" sz="2000" dirty="0" smtClean="0"/>
              <a:t>Fragments of a </a:t>
            </a:r>
            <a:r>
              <a:rPr lang="en-US" sz="2000" u="sng" dirty="0" smtClean="0"/>
              <a:t>megakaryocyte</a:t>
            </a:r>
          </a:p>
          <a:p>
            <a:pPr lvl="2"/>
            <a:r>
              <a:rPr lang="en-US" sz="2000" dirty="0" smtClean="0"/>
              <a:t>Involved </a:t>
            </a:r>
            <a:r>
              <a:rPr lang="en-US" sz="2000" dirty="0"/>
              <a:t>in blood </a:t>
            </a:r>
            <a:r>
              <a:rPr lang="en-US" sz="2000" dirty="0" smtClean="0"/>
              <a:t>clotting</a:t>
            </a:r>
          </a:p>
          <a:p>
            <a:pPr lvl="2"/>
            <a:r>
              <a:rPr lang="en-US" sz="2000" dirty="0" smtClean="0"/>
              <a:t>Analogous to stuff caught in strainers that clogs the sink</a:t>
            </a:r>
          </a:p>
          <a:p>
            <a:pPr lvl="3"/>
            <a:r>
              <a:rPr lang="en-US" sz="2000" dirty="0" smtClean="0"/>
              <a:t>the strainer ~ clotting factors</a:t>
            </a:r>
            <a:endParaRPr lang="en-US" sz="2000" dirty="0"/>
          </a:p>
          <a:p>
            <a:pPr lvl="1"/>
            <a:r>
              <a:rPr lang="en-US" u="sng" dirty="0" smtClean="0"/>
              <a:t>Leukocytes</a:t>
            </a:r>
            <a:r>
              <a:rPr lang="en-US" dirty="0" smtClean="0"/>
              <a:t> – white blood cells</a:t>
            </a:r>
            <a:endParaRPr lang="en-US" dirty="0"/>
          </a:p>
          <a:p>
            <a:pPr lvl="2"/>
            <a:r>
              <a:rPr lang="en-US" sz="2000" dirty="0"/>
              <a:t>Involved in </a:t>
            </a:r>
            <a:r>
              <a:rPr lang="en-US" sz="2000" b="1" dirty="0"/>
              <a:t>defending the body against invaders</a:t>
            </a:r>
          </a:p>
          <a:p>
            <a:pPr lvl="2"/>
            <a:r>
              <a:rPr lang="en-US" sz="2000" dirty="0"/>
              <a:t>Divided into </a:t>
            </a:r>
            <a:r>
              <a:rPr lang="en-US" sz="2000" u="sng" dirty="0"/>
              <a:t>granulocytes</a:t>
            </a:r>
            <a:r>
              <a:rPr lang="en-US" sz="2000" i="1" dirty="0"/>
              <a:t> </a:t>
            </a:r>
            <a:r>
              <a:rPr lang="en-US" sz="2000" dirty="0"/>
              <a:t>and</a:t>
            </a:r>
            <a:r>
              <a:rPr lang="en-US" sz="2000" i="1" dirty="0"/>
              <a:t> </a:t>
            </a:r>
            <a:r>
              <a:rPr lang="en-US" sz="2000" u="sng" dirty="0" err="1"/>
              <a:t>agranulocytes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2582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3048000" cy="5410200"/>
          </a:xfrm>
          <a:prstGeom prst="rect">
            <a:avLst/>
          </a:prstGeom>
        </p:spPr>
      </p:pic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7696200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Innate Immunity vs. Adaptive Immunity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609600"/>
            <a:ext cx="609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Let’s find Waldo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 Do we know who Waldo is?</a:t>
            </a:r>
          </a:p>
          <a:p>
            <a:pPr lvl="2" eaLnBrk="1" hangingPunct="1"/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 is a person.</a:t>
            </a:r>
          </a:p>
          <a:p>
            <a:pPr lvl="2" eaLnBrk="1" hangingPunct="1"/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 wears …….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 Can we identify him once we see him?</a:t>
            </a:r>
          </a:p>
          <a:p>
            <a:pPr lvl="2" eaLnBrk="1" hangingPunct="1"/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First, we look for patterns (see #1), then we look for specifics!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 Can we get better at finding him with each puzzle?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19600"/>
            <a:ext cx="3830972" cy="2363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1054862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011" y="2971800"/>
            <a:ext cx="4897772" cy="6858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 bwMode="auto">
          <a:xfrm>
            <a:off x="457200" y="4594995"/>
            <a:ext cx="6477000" cy="203440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Leukocytes – SUMMARY SLIDE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685800"/>
            <a:ext cx="8537575" cy="1065212"/>
          </a:xfrm>
        </p:spPr>
        <p:txBody>
          <a:bodyPr/>
          <a:lstStyle/>
          <a:p>
            <a:r>
              <a:rPr lang="en-US" dirty="0" smtClean="0"/>
              <a:t>Cells of the immune system (leukocytes) can be subdivided by function and capacity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057400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leukocytes</a:t>
            </a:r>
            <a:endParaRPr lang="en-US" sz="1600" b="1" dirty="0"/>
          </a:p>
        </p:txBody>
      </p:sp>
      <p:cxnSp>
        <p:nvCxnSpPr>
          <p:cNvPr id="6" name="Straight Arrow Connector 5"/>
          <p:cNvCxnSpPr>
            <a:endCxn id="10" idx="0"/>
          </p:cNvCxnSpPr>
          <p:nvPr/>
        </p:nvCxnSpPr>
        <p:spPr bwMode="auto">
          <a:xfrm flipH="1">
            <a:off x="1763980" y="2381540"/>
            <a:ext cx="2198420" cy="7643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endCxn id="11" idx="0"/>
          </p:cNvCxnSpPr>
          <p:nvPr/>
        </p:nvCxnSpPr>
        <p:spPr bwMode="auto">
          <a:xfrm>
            <a:off x="4121634" y="2415912"/>
            <a:ext cx="2075801" cy="7485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033652" y="3145873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granulocytes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3164457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agranulocytes</a:t>
            </a:r>
            <a:endParaRPr lang="en-US" sz="16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85800" y="3551745"/>
            <a:ext cx="838200" cy="5921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763980" y="3567597"/>
            <a:ext cx="990600" cy="5905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193222" y="3585147"/>
            <a:ext cx="838200" cy="5921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489370" y="3586735"/>
            <a:ext cx="990600" cy="5905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82341" y="4081046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basophils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01038" y="486220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eosinophils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60833" y="4889475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neutrophils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84721" y="421120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monocytes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59687" y="4861774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</a:t>
            </a:r>
            <a:r>
              <a:rPr lang="en-US" sz="1600" b="1" dirty="0" smtClean="0"/>
              <a:t>acro-</a:t>
            </a:r>
          </a:p>
          <a:p>
            <a:r>
              <a:rPr lang="en-US" sz="1600" b="1" dirty="0" smtClean="0"/>
              <a:t>phages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09995" y="5480826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</a:t>
            </a:r>
            <a:r>
              <a:rPr lang="en-US" sz="1600" b="1" dirty="0" smtClean="0"/>
              <a:t>endritic cells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76449" y="5473811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 cells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077200" y="5451352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 cells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6861" y="4749225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innate</a:t>
            </a:r>
          </a:p>
          <a:p>
            <a:pPr algn="ctr"/>
            <a:r>
              <a:rPr lang="en-US" sz="1600" b="1" dirty="0" smtClean="0"/>
              <a:t>lymphoid cells</a:t>
            </a:r>
            <a:endParaRPr lang="en-US" sz="1600" b="1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763980" y="4283074"/>
            <a:ext cx="838200" cy="5921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842160" y="4298926"/>
            <a:ext cx="990600" cy="5905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400986" y="4195314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lymphocytes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476053" y="5830766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hagocytic cells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4806929" y="4568629"/>
            <a:ext cx="298471" cy="3843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585395" y="4540026"/>
            <a:ext cx="138068" cy="9729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7773019" y="4549754"/>
            <a:ext cx="484356" cy="2374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endCxn id="22" idx="0"/>
          </p:cNvCxnSpPr>
          <p:nvPr/>
        </p:nvCxnSpPr>
        <p:spPr bwMode="auto">
          <a:xfrm flipH="1">
            <a:off x="6399803" y="4490684"/>
            <a:ext cx="1067005" cy="9831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>
            <a:off x="8382000" y="4490684"/>
            <a:ext cx="107333" cy="9606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Oval 42"/>
          <p:cNvSpPr/>
          <p:nvPr/>
        </p:nvSpPr>
        <p:spPr bwMode="auto">
          <a:xfrm>
            <a:off x="6737589" y="4609001"/>
            <a:ext cx="2206921" cy="1486999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36329" y="5997714"/>
            <a:ext cx="194957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“managers”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c</a:t>
            </a:r>
            <a:r>
              <a:rPr lang="en-US" sz="2000" b="1" dirty="0" smtClean="0">
                <a:solidFill>
                  <a:srgbClr val="00B0F0"/>
                </a:solidFill>
              </a:rPr>
              <a:t>ytotoxic cells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07333" y="3631726"/>
            <a:ext cx="4475259" cy="2211974"/>
          </a:xfrm>
          <a:prstGeom prst="ellips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0394" y="3276600"/>
            <a:ext cx="2287806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FF00"/>
                </a:solidFill>
              </a:rPr>
              <a:t>“</a:t>
            </a:r>
            <a:r>
              <a:rPr lang="en-US" sz="2000" b="1" dirty="0" err="1" smtClean="0">
                <a:solidFill>
                  <a:srgbClr val="00FF00"/>
                </a:solidFill>
              </a:rPr>
              <a:t>carpetbombers</a:t>
            </a:r>
            <a:r>
              <a:rPr lang="en-US" sz="2000" b="1" dirty="0" smtClean="0">
                <a:solidFill>
                  <a:srgbClr val="00FF00"/>
                </a:solidFill>
              </a:rPr>
              <a:t>”</a:t>
            </a:r>
            <a:endParaRPr lang="en-US" sz="2000" b="1" dirty="0">
              <a:solidFill>
                <a:srgbClr val="00FF00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343400" y="5473811"/>
            <a:ext cx="4558065" cy="369889"/>
          </a:xfrm>
          <a:prstGeom prst="rect">
            <a:avLst/>
          </a:prstGeom>
          <a:noFill/>
          <a:ln w="317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15149" y="5797593"/>
            <a:ext cx="21210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daptive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immune system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2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Getting to the infection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1600"/>
            <a:ext cx="8537575" cy="3449399"/>
          </a:xfrm>
        </p:spPr>
        <p:txBody>
          <a:bodyPr/>
          <a:lstStyle/>
          <a:p>
            <a:r>
              <a:rPr lang="en-US" sz="2400" dirty="0" smtClean="0"/>
              <a:t>Most infections are in tissues, but most leukocytes are in the circulatory system</a:t>
            </a:r>
          </a:p>
          <a:p>
            <a:r>
              <a:rPr lang="en-US" sz="2400" dirty="0" smtClean="0"/>
              <a:t>How to get cells from the circulatory system (the highway) to the tissues (local roads?)</a:t>
            </a:r>
          </a:p>
          <a:p>
            <a:r>
              <a:rPr lang="en-US" sz="2400" dirty="0" smtClean="0"/>
              <a:t>They perform </a:t>
            </a:r>
            <a:r>
              <a:rPr lang="en-US" sz="2400" u="sng" dirty="0"/>
              <a:t>diapedesis</a:t>
            </a:r>
            <a:endParaRPr lang="en-US" sz="2400" dirty="0"/>
          </a:p>
          <a:p>
            <a:pPr lvl="1"/>
            <a:r>
              <a:rPr lang="en-US" sz="1800" dirty="0"/>
              <a:t>squeeze through capillary walls </a:t>
            </a:r>
            <a:r>
              <a:rPr lang="en-US" sz="1800" dirty="0" smtClean="0"/>
              <a:t>(the thinnest walls of the circulatory system) to </a:t>
            </a:r>
            <a:r>
              <a:rPr lang="en-US" sz="1800" dirty="0"/>
              <a:t>enter tissues from circulation</a:t>
            </a:r>
          </a:p>
          <a:p>
            <a:pPr lvl="1"/>
            <a:r>
              <a:rPr lang="en-US" sz="1800" dirty="0"/>
              <a:t>“leave the highway and enter any neighborhood”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"/>
          <a:stretch/>
        </p:blipFill>
        <p:spPr>
          <a:xfrm>
            <a:off x="609600" y="3733800"/>
            <a:ext cx="7939587" cy="30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6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23220"/>
          </a:xfrm>
        </p:spPr>
        <p:txBody>
          <a:bodyPr/>
          <a:lstStyle/>
          <a:p>
            <a:r>
              <a:rPr lang="en-US" sz="2800" b="1" dirty="0" smtClean="0"/>
              <a:t>Granulocytes - The Body’s </a:t>
            </a:r>
            <a:r>
              <a:rPr lang="en-US" sz="2800" b="1" dirty="0"/>
              <a:t>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7013" y="762000"/>
            <a:ext cx="8689975" cy="5715000"/>
          </a:xfrm>
        </p:spPr>
        <p:txBody>
          <a:bodyPr/>
          <a:lstStyle/>
          <a:p>
            <a:r>
              <a:rPr lang="en-US" sz="2400" dirty="0" smtClean="0"/>
              <a:t>Contain </a:t>
            </a:r>
            <a:r>
              <a:rPr lang="en-US" sz="2400" dirty="0"/>
              <a:t>large </a:t>
            </a:r>
            <a:r>
              <a:rPr lang="en-US" sz="2400" u="sng" dirty="0"/>
              <a:t>granules</a:t>
            </a:r>
            <a:r>
              <a:rPr lang="en-US" sz="2400" dirty="0"/>
              <a:t> </a:t>
            </a:r>
            <a:r>
              <a:rPr lang="en-US" sz="2400" dirty="0" smtClean="0"/>
              <a:t>that they release when activated</a:t>
            </a:r>
          </a:p>
          <a:p>
            <a:r>
              <a:rPr lang="en-US" sz="2400" dirty="0" smtClean="0"/>
              <a:t>Granules contains inflammatory chemicals and toxic enzymes – “carpet bombing” and “flares”’</a:t>
            </a:r>
          </a:p>
          <a:p>
            <a:r>
              <a:rPr lang="en-US" sz="2400" dirty="0" smtClean="0"/>
              <a:t>They tend to respond to infections outside of host </a:t>
            </a:r>
            <a:r>
              <a:rPr lang="en-US" sz="2400" dirty="0" smtClean="0"/>
              <a:t>cells (extracellular or exogenous infections)</a:t>
            </a:r>
            <a:endParaRPr lang="en-US" sz="2400" dirty="0" smtClean="0"/>
          </a:p>
          <a:p>
            <a:r>
              <a:rPr lang="en-US" sz="2400" dirty="0" smtClean="0"/>
              <a:t>Some swallow pathogens and their debris; some do not</a:t>
            </a:r>
            <a:endParaRPr lang="en-US" sz="2400" dirty="0"/>
          </a:p>
          <a:p>
            <a:pPr lvl="1"/>
            <a:r>
              <a:rPr lang="en-US" sz="2200" u="sng" dirty="0" smtClean="0"/>
              <a:t>Phagocytic cells</a:t>
            </a:r>
            <a:r>
              <a:rPr lang="en-US" sz="2200" dirty="0" smtClean="0"/>
              <a:t> – engulf pathogens or their debris (especially when “tagged” by immune system) and release granule </a:t>
            </a:r>
            <a:r>
              <a:rPr lang="en-US" sz="2200" dirty="0" smtClean="0"/>
              <a:t>contents (called </a:t>
            </a:r>
            <a:r>
              <a:rPr lang="en-US" sz="2200" u="sng" dirty="0" smtClean="0"/>
              <a:t>degranulation</a:t>
            </a:r>
            <a:r>
              <a:rPr lang="en-US" sz="2200" dirty="0" smtClean="0"/>
              <a:t>)</a:t>
            </a:r>
            <a:endParaRPr lang="en-US" sz="2200" dirty="0"/>
          </a:p>
          <a:p>
            <a:pPr lvl="2"/>
            <a:r>
              <a:rPr lang="en-US" sz="2000" u="sng" dirty="0" smtClean="0"/>
              <a:t>Eosinophils </a:t>
            </a:r>
            <a:r>
              <a:rPr lang="en-US" sz="2000" dirty="0" smtClean="0"/>
              <a:t>— attack large pathogens (helminths, organ transplants)</a:t>
            </a:r>
          </a:p>
          <a:p>
            <a:pPr lvl="2"/>
            <a:r>
              <a:rPr lang="en-US" sz="2000" u="sng" dirty="0" smtClean="0"/>
              <a:t>Neutrophils </a:t>
            </a:r>
            <a:r>
              <a:rPr lang="en-US" sz="2000" dirty="0" smtClean="0"/>
              <a:t>— attack any foreign pathogen; most common leukocyte</a:t>
            </a:r>
          </a:p>
          <a:p>
            <a:pPr lvl="1"/>
            <a:r>
              <a:rPr lang="en-US" sz="2200" u="sng" dirty="0" smtClean="0"/>
              <a:t>Non-phagocytic cells</a:t>
            </a:r>
            <a:r>
              <a:rPr lang="en-US" sz="2200" dirty="0" smtClean="0"/>
              <a:t> – only release granule contents</a:t>
            </a:r>
            <a:endParaRPr lang="en-US" sz="2200" dirty="0"/>
          </a:p>
          <a:p>
            <a:pPr lvl="2"/>
            <a:r>
              <a:rPr lang="en-US" sz="2000" u="sng" dirty="0" smtClean="0"/>
              <a:t>Basophils </a:t>
            </a:r>
            <a:r>
              <a:rPr lang="en-US" sz="2000" dirty="0" smtClean="0"/>
              <a:t>— attack blood-borne pathogens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05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b="1" dirty="0" err="1" smtClean="0"/>
              <a:t>Agranulocytes</a:t>
            </a:r>
            <a:r>
              <a:rPr lang="en-US" b="1" dirty="0" smtClean="0"/>
              <a:t> - The Body’s </a:t>
            </a:r>
            <a:r>
              <a:rPr lang="en-US" b="1" dirty="0"/>
              <a:t>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1" y="1167707"/>
            <a:ext cx="8764588" cy="5233094"/>
          </a:xfrm>
          <a:solidFill>
            <a:schemeClr val="bg1"/>
          </a:solidFill>
        </p:spPr>
        <p:txBody>
          <a:bodyPr/>
          <a:lstStyle/>
          <a:p>
            <a:pPr marL="403225" lvl="1" indent="-179388"/>
            <a:r>
              <a:rPr lang="en-US" dirty="0" smtClean="0"/>
              <a:t>Cytoplasm </a:t>
            </a:r>
            <a:r>
              <a:rPr lang="en-US" dirty="0"/>
              <a:t>appears uniform under a light microscope</a:t>
            </a:r>
          </a:p>
          <a:p>
            <a:pPr marL="403225" lvl="1" indent="-179388"/>
            <a:r>
              <a:rPr lang="en-US" dirty="0"/>
              <a:t>Two types</a:t>
            </a:r>
          </a:p>
          <a:p>
            <a:pPr marL="914400" lvl="2" indent="-401638"/>
            <a:r>
              <a:rPr lang="en-US" sz="2000" u="sng" dirty="0" smtClean="0"/>
              <a:t>Lymphocytes</a:t>
            </a:r>
            <a:r>
              <a:rPr lang="en-US" sz="2000" dirty="0" smtClean="0"/>
              <a:t> – common in the blood</a:t>
            </a:r>
            <a:endParaRPr lang="en-US" sz="2000" dirty="0"/>
          </a:p>
          <a:p>
            <a:pPr marL="1260475" lvl="3" indent="-346075"/>
            <a:r>
              <a:rPr lang="en-US" sz="2000" dirty="0" smtClean="0"/>
              <a:t>Manage immune response to infections</a:t>
            </a:r>
          </a:p>
          <a:p>
            <a:pPr marL="1260475" lvl="3" indent="-346075"/>
            <a:r>
              <a:rPr lang="en-US" sz="2000" u="sng" dirty="0" smtClean="0"/>
              <a:t>Innate </a:t>
            </a:r>
            <a:r>
              <a:rPr lang="en-US" sz="2000" u="sng" dirty="0"/>
              <a:t>lymphoid cells</a:t>
            </a:r>
            <a:r>
              <a:rPr lang="en-US" sz="2000" dirty="0"/>
              <a:t> recognize non-self or “compromised-self” cells</a:t>
            </a:r>
          </a:p>
          <a:p>
            <a:pPr marL="1260475" lvl="3" indent="-346075"/>
            <a:r>
              <a:rPr lang="en-US" sz="2000" u="sng" dirty="0" smtClean="0"/>
              <a:t>B cells</a:t>
            </a:r>
            <a:r>
              <a:rPr lang="en-US" sz="2000" dirty="0" smtClean="0"/>
              <a:t>, </a:t>
            </a:r>
            <a:r>
              <a:rPr lang="en-US" sz="2000" u="sng" dirty="0" smtClean="0"/>
              <a:t>T cells</a:t>
            </a:r>
            <a:r>
              <a:rPr lang="en-US" sz="2000" dirty="0" smtClean="0"/>
              <a:t>, </a:t>
            </a:r>
            <a:r>
              <a:rPr lang="en-US" sz="2000" u="sng" dirty="0" smtClean="0"/>
              <a:t>NKT cells</a:t>
            </a:r>
            <a:r>
              <a:rPr lang="en-US" sz="2000" dirty="0" smtClean="0"/>
              <a:t> – to be discussed in Chapter 16</a:t>
            </a:r>
          </a:p>
          <a:p>
            <a:pPr marL="914400" lvl="2" indent="-401638"/>
            <a:r>
              <a:rPr lang="en-US" sz="2000" u="sng" dirty="0" smtClean="0"/>
              <a:t>Monocytes</a:t>
            </a:r>
            <a:endParaRPr lang="en-US" sz="2000" u="sng" dirty="0"/>
          </a:p>
          <a:p>
            <a:pPr marL="1260475" lvl="3" indent="-346075"/>
            <a:r>
              <a:rPr lang="en-US" sz="2000" dirty="0" smtClean="0"/>
              <a:t>Circulate in the blood, looking for inflammatory signals</a:t>
            </a:r>
          </a:p>
          <a:p>
            <a:pPr marL="1260475" lvl="3" indent="-346075"/>
            <a:r>
              <a:rPr lang="en-US" sz="2000" dirty="0" smtClean="0"/>
              <a:t>Leave </a:t>
            </a:r>
            <a:r>
              <a:rPr lang="en-US" sz="2000" dirty="0"/>
              <a:t>the blood </a:t>
            </a:r>
            <a:r>
              <a:rPr lang="en-US" sz="2000" dirty="0" smtClean="0"/>
              <a:t>(by what process?) and mature into </a:t>
            </a:r>
            <a:r>
              <a:rPr lang="en-US" sz="2000" dirty="0" smtClean="0"/>
              <a:t>phagocytes</a:t>
            </a:r>
          </a:p>
          <a:p>
            <a:pPr marL="1260475" lvl="3" indent="-346075"/>
            <a:r>
              <a:rPr lang="en-US" sz="2000" dirty="0" smtClean="0"/>
              <a:t>FAR more common in tissues</a:t>
            </a:r>
            <a:endParaRPr lang="en-US" sz="2000" dirty="0"/>
          </a:p>
          <a:p>
            <a:pPr marL="1260475" lvl="3" indent="-346075"/>
            <a:r>
              <a:rPr lang="en-US" sz="2000" dirty="0" smtClean="0"/>
              <a:t>They are phagocytic in tissues but do not affect healthy tissues</a:t>
            </a:r>
          </a:p>
          <a:p>
            <a:pPr marL="1606550" lvl="4" indent="-346075"/>
            <a:r>
              <a:rPr lang="en-US" sz="1800" u="sng" dirty="0" smtClean="0"/>
              <a:t>Macrophages</a:t>
            </a:r>
            <a:r>
              <a:rPr lang="en-US" sz="1800" dirty="0" smtClean="0"/>
              <a:t> – engulf and destroy engulfed pathogens</a:t>
            </a:r>
          </a:p>
          <a:p>
            <a:pPr marL="1606550" lvl="4" indent="-346075"/>
            <a:r>
              <a:rPr lang="en-US" sz="1800" u="sng" dirty="0" smtClean="0"/>
              <a:t>Dendritic cells</a:t>
            </a:r>
            <a:r>
              <a:rPr lang="en-US" sz="1800" dirty="0" smtClean="0"/>
              <a:t> – macrophages interfacing with adaptive immune cells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59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b="1" dirty="0" smtClean="0"/>
              <a:t>Effector functions - The Body’s </a:t>
            </a:r>
            <a:r>
              <a:rPr lang="en-US" b="1" dirty="0"/>
              <a:t>Second Line of </a:t>
            </a:r>
            <a:r>
              <a:rPr lang="en-US" b="1" dirty="0" smtClean="0"/>
              <a:t>Defense – SUMMARY SLIDE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79413" y="1524000"/>
            <a:ext cx="8385175" cy="47244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How do immune cells eliminate pathogens?</a:t>
            </a:r>
            <a:endParaRPr lang="en-US" b="1" dirty="0"/>
          </a:p>
          <a:p>
            <a:pPr lvl="1"/>
            <a:r>
              <a:rPr lang="en-US" dirty="0" smtClean="0"/>
              <a:t>Killing and removing pathogens is crucial to reducing disease and infections</a:t>
            </a:r>
          </a:p>
          <a:p>
            <a:pPr lvl="2"/>
            <a:r>
              <a:rPr lang="en-US" u="sng" dirty="0" smtClean="0"/>
              <a:t>Degranulation</a:t>
            </a:r>
            <a:r>
              <a:rPr lang="en-US" dirty="0" smtClean="0"/>
              <a:t> </a:t>
            </a:r>
            <a:r>
              <a:rPr lang="en-US" dirty="0" smtClean="0"/>
              <a:t>– “carpet bombing” of large or mobile pathogens – accompanies inflammation</a:t>
            </a:r>
          </a:p>
          <a:p>
            <a:pPr lvl="2"/>
            <a:r>
              <a:rPr lang="en-US" u="sng" dirty="0" smtClean="0"/>
              <a:t>Cytotoxicity</a:t>
            </a:r>
            <a:r>
              <a:rPr lang="en-US" dirty="0" smtClean="0"/>
              <a:t> – direct cell to cell killing of intracellular pathogens – often occurs without </a:t>
            </a:r>
            <a:r>
              <a:rPr lang="en-US" dirty="0" smtClean="0"/>
              <a:t>inflammation</a:t>
            </a:r>
          </a:p>
          <a:p>
            <a:pPr lvl="2"/>
            <a:r>
              <a:rPr lang="en-US" u="sng" dirty="0"/>
              <a:t>Phagocytosis</a:t>
            </a:r>
            <a:r>
              <a:rPr lang="en-US" dirty="0"/>
              <a:t> - swallow and digest pathogens or their </a:t>
            </a:r>
            <a:r>
              <a:rPr lang="en-US" dirty="0" smtClean="0"/>
              <a:t>debris</a:t>
            </a:r>
            <a:endParaRPr lang="en-US" dirty="0" smtClean="0"/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0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Body’s </a:t>
            </a:r>
            <a:r>
              <a:rPr lang="en-US" dirty="0"/>
              <a:t>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762001"/>
            <a:ext cx="8537575" cy="2057400"/>
          </a:xfrm>
        </p:spPr>
        <p:txBody>
          <a:bodyPr/>
          <a:lstStyle/>
          <a:p>
            <a:r>
              <a:rPr lang="en-US" b="1" dirty="0" err="1"/>
              <a:t>Nonphagocytic</a:t>
            </a:r>
            <a:r>
              <a:rPr lang="en-US" b="1" dirty="0"/>
              <a:t> Killing</a:t>
            </a:r>
          </a:p>
          <a:p>
            <a:pPr lvl="1"/>
            <a:r>
              <a:rPr lang="en-US" dirty="0"/>
              <a:t>Killing by </a:t>
            </a:r>
            <a:r>
              <a:rPr lang="en-US" dirty="0" err="1"/>
              <a:t>eosinophils</a:t>
            </a:r>
            <a:endParaRPr lang="en-US" dirty="0"/>
          </a:p>
          <a:p>
            <a:pPr lvl="2"/>
            <a:r>
              <a:rPr lang="en-US" dirty="0" smtClean="0"/>
              <a:t>Adhering </a:t>
            </a:r>
            <a:r>
              <a:rPr lang="en-US" dirty="0"/>
              <a:t>to </a:t>
            </a:r>
            <a:r>
              <a:rPr lang="en-US" dirty="0" smtClean="0"/>
              <a:t>pathogen </a:t>
            </a:r>
            <a:r>
              <a:rPr lang="en-US" dirty="0"/>
              <a:t>surface</a:t>
            </a:r>
          </a:p>
          <a:p>
            <a:pPr lvl="2"/>
            <a:r>
              <a:rPr lang="en-US" dirty="0" smtClean="0"/>
              <a:t>Degranulation at pathogen surface focused “</a:t>
            </a:r>
            <a:r>
              <a:rPr lang="en-US" dirty="0" err="1" smtClean="0"/>
              <a:t>carpetbombing</a:t>
            </a:r>
            <a:r>
              <a:rPr lang="en-US" dirty="0" smtClean="0"/>
              <a:t>”</a:t>
            </a:r>
          </a:p>
          <a:p>
            <a:pPr lvl="2"/>
            <a:r>
              <a:rPr lang="en-US" dirty="0">
                <a:hlinkClick r:id="rId3"/>
              </a:rPr>
              <a:t>https://www.youtube.com/watch?v=tRgq3v1W61w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352800"/>
            <a:ext cx="5954505" cy="33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Body’s </a:t>
            </a:r>
            <a:r>
              <a:rPr lang="en-US" dirty="0"/>
              <a:t>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11093" y="753069"/>
            <a:ext cx="6894637" cy="4876801"/>
          </a:xfrm>
        </p:spPr>
        <p:txBody>
          <a:bodyPr/>
          <a:lstStyle/>
          <a:p>
            <a:r>
              <a:rPr lang="en-US" b="1" dirty="0" err="1"/>
              <a:t>Nonphagocytic</a:t>
            </a:r>
            <a:r>
              <a:rPr lang="en-US" b="1" dirty="0"/>
              <a:t> Killing</a:t>
            </a:r>
          </a:p>
          <a:p>
            <a:pPr lvl="1"/>
            <a:r>
              <a:rPr lang="en-US" dirty="0"/>
              <a:t>Killing by natural killer lymphocytes (NK cells)</a:t>
            </a:r>
          </a:p>
          <a:p>
            <a:pPr lvl="2"/>
            <a:r>
              <a:rPr lang="en-US" dirty="0" smtClean="0"/>
              <a:t>“glues” itself onto surface of virally </a:t>
            </a:r>
            <a:r>
              <a:rPr lang="en-US" dirty="0"/>
              <a:t>infected cells  </a:t>
            </a:r>
            <a:r>
              <a:rPr lang="en-US" dirty="0" smtClean="0"/>
              <a:t>and tumors</a:t>
            </a:r>
          </a:p>
          <a:p>
            <a:pPr lvl="2"/>
            <a:r>
              <a:rPr lang="en-US" dirty="0" smtClean="0"/>
              <a:t>Creates a “</a:t>
            </a:r>
            <a:r>
              <a:rPr lang="en-US" dirty="0" err="1" smtClean="0"/>
              <a:t>synapase</a:t>
            </a:r>
            <a:r>
              <a:rPr lang="en-US" dirty="0" smtClean="0"/>
              <a:t>” to focus its toxins</a:t>
            </a:r>
            <a:endParaRPr lang="en-US" dirty="0"/>
          </a:p>
          <a:p>
            <a:pPr lvl="2"/>
            <a:r>
              <a:rPr lang="en-US" dirty="0"/>
              <a:t>Secrete toxins onto surface of </a:t>
            </a:r>
            <a:r>
              <a:rPr lang="en-US" dirty="0" smtClean="0"/>
              <a:t>cell</a:t>
            </a:r>
          </a:p>
          <a:p>
            <a:pPr lvl="3"/>
            <a:r>
              <a:rPr lang="en-US" dirty="0" smtClean="0"/>
              <a:t>membrane pore-making proteins </a:t>
            </a:r>
            <a:r>
              <a:rPr lang="en-US" dirty="0"/>
              <a:t>and </a:t>
            </a:r>
            <a:r>
              <a:rPr lang="en-US" dirty="0" smtClean="0"/>
              <a:t>proteases </a:t>
            </a:r>
          </a:p>
          <a:p>
            <a:pPr lvl="3"/>
            <a:r>
              <a:rPr lang="en-US" dirty="0" smtClean="0"/>
              <a:t>No release of toxic components into interstitial fluid; no inflammation</a:t>
            </a:r>
          </a:p>
          <a:p>
            <a:pPr lvl="2"/>
            <a:r>
              <a:rPr lang="en-US" dirty="0" smtClean="0"/>
              <a:t>Move onto the next cell when cell signals it is dying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79"/>
          <a:stretch/>
        </p:blipFill>
        <p:spPr>
          <a:xfrm>
            <a:off x="7005730" y="533400"/>
            <a:ext cx="2035253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9543" y="5867400"/>
            <a:ext cx="705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https://www.youtube.com/watch?v=c3zhmTFuDTE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https://www.youtube.com/watch?v=O7kyu9rGqTY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Body’s </a:t>
            </a:r>
            <a:r>
              <a:rPr lang="en-US" dirty="0"/>
              <a:t>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3427412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hagocytic </a:t>
            </a:r>
            <a:r>
              <a:rPr lang="en-US" b="1" dirty="0"/>
              <a:t>Killing</a:t>
            </a:r>
          </a:p>
          <a:p>
            <a:pPr lvl="1"/>
            <a:r>
              <a:rPr lang="en-US" dirty="0"/>
              <a:t>Killing by neutrophils</a:t>
            </a:r>
          </a:p>
          <a:p>
            <a:pPr lvl="2"/>
            <a:r>
              <a:rPr lang="en-US" dirty="0" smtClean="0"/>
              <a:t>Often phagocytoses microbes and destroyed them internally</a:t>
            </a:r>
          </a:p>
          <a:p>
            <a:pPr lvl="2"/>
            <a:r>
              <a:rPr lang="en-US" dirty="0" smtClean="0"/>
              <a:t>Can also destroy </a:t>
            </a:r>
            <a:r>
              <a:rPr lang="en-US" dirty="0"/>
              <a:t>microbes </a:t>
            </a:r>
            <a:r>
              <a:rPr lang="en-US" dirty="0" smtClean="0"/>
              <a:t>by degranulation</a:t>
            </a:r>
            <a:endParaRPr lang="en-US" dirty="0"/>
          </a:p>
          <a:p>
            <a:pPr lvl="2"/>
            <a:r>
              <a:rPr lang="en-US" dirty="0" smtClean="0"/>
              <a:t>Short lived – only live hours after germination at bone marrow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https://www.youtube.com/watch?v=Z_mXDvZQ6dU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b="1" dirty="0" smtClean="0"/>
              <a:t>Phagocytes - The Body’s </a:t>
            </a:r>
            <a:r>
              <a:rPr lang="en-US" b="1" dirty="0"/>
              <a:t>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534400" cy="50292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Phagocytosis – swallowing of pathogens</a:t>
            </a:r>
            <a:endParaRPr lang="en-US" b="1" dirty="0"/>
          </a:p>
          <a:p>
            <a:pPr lvl="1"/>
            <a:r>
              <a:rPr lang="en-US" dirty="0" smtClean="0"/>
              <a:t>Phagocytosis is divided </a:t>
            </a:r>
            <a:r>
              <a:rPr lang="en-US" dirty="0"/>
              <a:t>into six stages</a:t>
            </a:r>
          </a:p>
          <a:p>
            <a:pPr lvl="2"/>
            <a:r>
              <a:rPr lang="en-US" sz="2000" u="sng" dirty="0" smtClean="0"/>
              <a:t>Chemotaxis</a:t>
            </a:r>
            <a:r>
              <a:rPr lang="en-US" sz="2000" dirty="0" smtClean="0"/>
              <a:t> – detect inflammatory or infection signals; diapedesis; move toward pathogen signals</a:t>
            </a:r>
            <a:endParaRPr lang="en-US" sz="2000" dirty="0"/>
          </a:p>
          <a:p>
            <a:pPr lvl="2"/>
            <a:r>
              <a:rPr lang="en-US" sz="2000" u="sng" dirty="0" smtClean="0"/>
              <a:t>Adhesion</a:t>
            </a:r>
            <a:r>
              <a:rPr lang="en-US" sz="2000" dirty="0" smtClean="0"/>
              <a:t> – attach to pathogen (who may tagged for clearance)</a:t>
            </a:r>
          </a:p>
          <a:p>
            <a:pPr lvl="3"/>
            <a:r>
              <a:rPr lang="en-US" sz="1800" dirty="0" smtClean="0"/>
              <a:t>using pathogen receptors (if untagged or to confirm foreign status)</a:t>
            </a:r>
          </a:p>
          <a:p>
            <a:pPr lvl="3"/>
            <a:r>
              <a:rPr lang="en-US" sz="1800" dirty="0" smtClean="0"/>
              <a:t>using “immune system tags” to make identification easier</a:t>
            </a:r>
            <a:endParaRPr lang="en-US" sz="2000" dirty="0"/>
          </a:p>
          <a:p>
            <a:pPr lvl="2"/>
            <a:r>
              <a:rPr lang="en-US" sz="2000" u="sng" dirty="0" smtClean="0"/>
              <a:t>Ingestion</a:t>
            </a:r>
            <a:r>
              <a:rPr lang="en-US" sz="2000" dirty="0" smtClean="0"/>
              <a:t> – swallow pathogen</a:t>
            </a:r>
            <a:endParaRPr lang="en-US" sz="2000" dirty="0"/>
          </a:p>
          <a:p>
            <a:pPr lvl="2"/>
            <a:r>
              <a:rPr lang="en-US" sz="2000" u="sng" dirty="0" smtClean="0"/>
              <a:t>Maturation</a:t>
            </a:r>
            <a:r>
              <a:rPr lang="en-US" sz="2000" dirty="0" smtClean="0"/>
              <a:t> – fuse “swallowed” pathogen with lysosome</a:t>
            </a:r>
            <a:endParaRPr lang="en-US" sz="2000" dirty="0"/>
          </a:p>
          <a:p>
            <a:pPr lvl="2"/>
            <a:r>
              <a:rPr lang="en-US" sz="2000" u="sng" dirty="0" smtClean="0"/>
              <a:t>Killing</a:t>
            </a:r>
            <a:r>
              <a:rPr lang="en-US" sz="2000" dirty="0" smtClean="0"/>
              <a:t> – let the lysosome do its work</a:t>
            </a:r>
            <a:endParaRPr lang="en-US" sz="2000" dirty="0"/>
          </a:p>
          <a:p>
            <a:pPr lvl="2"/>
            <a:r>
              <a:rPr lang="en-US" sz="2000" u="sng" dirty="0" smtClean="0"/>
              <a:t>Elimination</a:t>
            </a:r>
            <a:r>
              <a:rPr lang="en-US" sz="2000" dirty="0" smtClean="0"/>
              <a:t> – release pieces of pathogen that cannot be digested</a:t>
            </a:r>
          </a:p>
          <a:p>
            <a:pPr lvl="2"/>
            <a:r>
              <a:rPr lang="en-US" sz="2000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 Presentation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digested pieces of microbe (antigens) presented to adaptive immune system</a:t>
            </a:r>
            <a:endParaRPr lang="en-US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6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15.6  The events in phagocytosis.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/>
        </p:blipFill>
        <p:spPr>
          <a:xfrm>
            <a:off x="495300" y="685799"/>
            <a:ext cx="8153400" cy="58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43841" y="7620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Innate Immunity</a:t>
            </a:r>
          </a:p>
          <a:p>
            <a:pPr lvl="2" eaLnBrk="1" hangingPunct="1"/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Nonspecific</a:t>
            </a:r>
            <a:endParaRPr lang="en-US" alt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3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only detects chemical patterns</a:t>
            </a:r>
          </a:p>
          <a:p>
            <a:pPr lvl="3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often polymers (DNA, peptidoglycan, </a:t>
            </a:r>
            <a:r>
              <a:rPr lang="en-US" alt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-glucan) lipopolysaccharide</a:t>
            </a:r>
          </a:p>
          <a:p>
            <a:pPr lvl="2" eaLnBrk="1" hangingPunct="1"/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Quick</a:t>
            </a:r>
            <a:endParaRPr lang="en-US" alt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3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rapid detection</a:t>
            </a:r>
          </a:p>
          <a:p>
            <a:pPr lvl="3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rapid response after detection (seconds to minutes)</a:t>
            </a:r>
          </a:p>
          <a:p>
            <a:pPr lvl="3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Essential for rapid removal of pathogens during disease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17649"/>
              </p:ext>
            </p:extLst>
          </p:nvPr>
        </p:nvGraphicFramePr>
        <p:xfrm>
          <a:off x="228601" y="3657600"/>
          <a:ext cx="8610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Innate immunity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Adaptive Immunity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</a:t>
                      </a:r>
                      <a:r>
                        <a:rPr lang="en-US" sz="2400" b="1" u="sng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patterns</a:t>
                      </a:r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(seen only in pathogens)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amino acid or sugar </a:t>
                      </a:r>
                      <a:r>
                        <a:rPr lang="en-US" sz="2400" b="1" u="sng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sequences</a:t>
                      </a:r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polymers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(sec-min)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Delayed (</a:t>
                      </a:r>
                      <a:r>
                        <a:rPr lang="en-US" sz="2400" dirty="0" err="1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days)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Successive refinement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life forms (some more than others)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15D3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vertebrates only</a:t>
                      </a:r>
                      <a:endParaRPr lang="en-US" sz="2400" dirty="0">
                        <a:solidFill>
                          <a:srgbClr val="015D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8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397875" cy="6359525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How does the immune system knows it contacted a pathogen???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Toll-like receptors (TLRs)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TLRs are found at: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cell surface (touch extracellular pathogen)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in endosomes (touch swallowed pathogen)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Bind </a:t>
            </a: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pathogen-associated molecular patterns (PAMPs) present in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bacteria and viruses</a:t>
            </a:r>
            <a:endParaRPr lang="en-US" alt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(capsules, cell walls, lipids, DNA)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TLR binding of pathogen initiates immune activation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Apoptosis (if it detects pathogens on or in cells)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Secretion of inflammatory mediators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Production of stimulants of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10168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53998"/>
          </a:xfrm>
        </p:spPr>
        <p:txBody>
          <a:bodyPr/>
          <a:lstStyle/>
          <a:p>
            <a:r>
              <a:rPr lang="en-US" sz="3000" b="1" dirty="0"/>
              <a:t>The </a:t>
            </a:r>
            <a:r>
              <a:rPr lang="en-US" sz="3000" b="1" dirty="0" smtClean="0"/>
              <a:t>Body’s </a:t>
            </a:r>
            <a:r>
              <a:rPr lang="en-US" sz="3000" b="1" dirty="0"/>
              <a:t>Second Line of </a:t>
            </a:r>
            <a:r>
              <a:rPr lang="en-US" sz="3000" b="1" dirty="0" smtClean="0"/>
              <a:t>Defense - Interferon</a:t>
            </a:r>
            <a:endParaRPr lang="en-US" sz="3000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991599" cy="5791200"/>
          </a:xfrm>
        </p:spPr>
        <p:txBody>
          <a:bodyPr/>
          <a:lstStyle/>
          <a:p>
            <a:r>
              <a:rPr lang="en-US" b="1" dirty="0" smtClean="0"/>
              <a:t>Why should immune system slow down viral infections?</a:t>
            </a:r>
            <a:endParaRPr lang="en-US" b="1" dirty="0"/>
          </a:p>
          <a:p>
            <a:pPr lvl="1"/>
            <a:r>
              <a:rPr lang="en-US" dirty="0" smtClean="0"/>
              <a:t>400 particles can be created from 1 particle in 20 minutes</a:t>
            </a:r>
          </a:p>
          <a:p>
            <a:pPr lvl="1"/>
            <a:r>
              <a:rPr lang="en-US" dirty="0" smtClean="0"/>
              <a:t>Need to slow down viral infections to save the host and let immune system catch up</a:t>
            </a:r>
          </a:p>
          <a:p>
            <a:pPr lvl="1"/>
            <a:r>
              <a:rPr lang="en-US" dirty="0" smtClean="0"/>
              <a:t>Need to warn tissues to get ready for and to resist a viral infection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176713"/>
            <a:ext cx="4406900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760788"/>
            <a:ext cx="4406900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9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23220"/>
          </a:xfrm>
        </p:spPr>
        <p:txBody>
          <a:bodyPr/>
          <a:lstStyle/>
          <a:p>
            <a:r>
              <a:rPr lang="en-US" sz="2800" b="1" dirty="0" smtClean="0"/>
              <a:t>Interferons - The Body’s </a:t>
            </a:r>
            <a:r>
              <a:rPr lang="en-US" sz="2800" b="1" dirty="0"/>
              <a:t>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27535" y="634563"/>
            <a:ext cx="8991600" cy="601980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 smtClean="0"/>
              <a:t>Interferons</a:t>
            </a:r>
            <a:endParaRPr lang="en-US" sz="3200" dirty="0"/>
          </a:p>
          <a:p>
            <a:pPr lvl="1"/>
            <a:r>
              <a:rPr lang="en-US" sz="2800" dirty="0"/>
              <a:t>Protein molecules released by host cells </a:t>
            </a:r>
            <a:r>
              <a:rPr lang="en-US" sz="2800" dirty="0" smtClean="0"/>
              <a:t>(especially lymphocytes) to inhibit </a:t>
            </a:r>
            <a:r>
              <a:rPr lang="en-US" sz="2800" dirty="0"/>
              <a:t>the spread of </a:t>
            </a:r>
            <a:r>
              <a:rPr lang="en-US" sz="2800" u="sng" dirty="0"/>
              <a:t>viral infections</a:t>
            </a:r>
          </a:p>
          <a:p>
            <a:pPr lvl="1"/>
            <a:r>
              <a:rPr lang="en-US" sz="2800" dirty="0"/>
              <a:t>Cause many symptoms associated with viral </a:t>
            </a:r>
            <a:r>
              <a:rPr lang="en-US" sz="2800" dirty="0" smtClean="0"/>
              <a:t>infections – nausea, muscle soreness, weakness</a:t>
            </a:r>
          </a:p>
          <a:p>
            <a:pPr lvl="1"/>
            <a:r>
              <a:rPr lang="en-US" sz="2800" dirty="0" smtClean="0"/>
              <a:t>Warns nearby cells to initiate virus-resistance programming</a:t>
            </a:r>
            <a:endParaRPr lang="en-US" sz="2800" dirty="0"/>
          </a:p>
          <a:p>
            <a:pPr lvl="1"/>
            <a:r>
              <a:rPr lang="en-US" sz="2800" dirty="0" smtClean="0"/>
              <a:t>Three </a:t>
            </a:r>
            <a:r>
              <a:rPr lang="en-US" sz="2800" dirty="0"/>
              <a:t>types</a:t>
            </a:r>
          </a:p>
          <a:p>
            <a:pPr lvl="2"/>
            <a:r>
              <a:rPr lang="en-US" sz="2000" dirty="0"/>
              <a:t>Type I (alpha and beta</a:t>
            </a:r>
            <a:r>
              <a:rPr lang="en-US" sz="2000" dirty="0" smtClean="0"/>
              <a:t>) – rapidly induced; highly active; initial viral clearance </a:t>
            </a:r>
            <a:r>
              <a:rPr lang="en-US" sz="2000" u="sng" dirty="0" smtClean="0"/>
              <a:t>at tissues</a:t>
            </a:r>
            <a:endParaRPr lang="en-US" sz="2000" u="sng" dirty="0"/>
          </a:p>
          <a:p>
            <a:pPr lvl="2"/>
            <a:r>
              <a:rPr lang="en-US" sz="2000" dirty="0"/>
              <a:t>Type II (gamma</a:t>
            </a:r>
            <a:r>
              <a:rPr lang="en-US" sz="2000" dirty="0" smtClean="0"/>
              <a:t>) – </a:t>
            </a:r>
            <a:r>
              <a:rPr lang="en-US" sz="2000" u="sng" dirty="0" smtClean="0"/>
              <a:t>shift immune response </a:t>
            </a:r>
            <a:r>
              <a:rPr lang="en-US" sz="2000" dirty="0" smtClean="0"/>
              <a:t>to anti-viral response</a:t>
            </a:r>
          </a:p>
          <a:p>
            <a:pPr lvl="2"/>
            <a:r>
              <a:rPr lang="en-US" sz="2000" dirty="0" smtClean="0"/>
              <a:t>Type III (lambda) – less active than Type I, final viral clearance </a:t>
            </a:r>
            <a:r>
              <a:rPr lang="en-US" sz="2000" u="sng" dirty="0" smtClean="0"/>
              <a:t>from tissues??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9249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23220"/>
          </a:xfrm>
        </p:spPr>
        <p:txBody>
          <a:bodyPr/>
          <a:lstStyle/>
          <a:p>
            <a:r>
              <a:rPr lang="en-US" sz="2800" b="1" dirty="0"/>
              <a:t>The </a:t>
            </a:r>
            <a:r>
              <a:rPr lang="en-US" sz="2800" b="1" dirty="0" smtClean="0"/>
              <a:t>Body’s </a:t>
            </a:r>
            <a:r>
              <a:rPr lang="en-US" sz="2800" b="1" dirty="0"/>
              <a:t>Second Line of </a:t>
            </a:r>
            <a:r>
              <a:rPr lang="en-US" sz="2800" b="1" dirty="0" smtClean="0"/>
              <a:t>Defense - complement</a:t>
            </a:r>
            <a:endParaRPr lang="en-US" sz="2800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3213" y="693116"/>
            <a:ext cx="8537575" cy="6012484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Complement</a:t>
            </a:r>
            <a:endParaRPr lang="en-US" dirty="0"/>
          </a:p>
          <a:p>
            <a:pPr lvl="1"/>
            <a:r>
              <a:rPr lang="en-US" sz="2000" dirty="0"/>
              <a:t>Set of serum proteins </a:t>
            </a:r>
            <a:r>
              <a:rPr lang="en-US" sz="2000" dirty="0" smtClean="0"/>
              <a:t>that interact in groups to kill pathogens</a:t>
            </a:r>
            <a:endParaRPr lang="en-US" sz="2000" dirty="0"/>
          </a:p>
          <a:p>
            <a:pPr lvl="1"/>
            <a:r>
              <a:rPr lang="en-US" sz="2000" dirty="0"/>
              <a:t>Complement activation results in lysis of the </a:t>
            </a:r>
            <a:r>
              <a:rPr lang="en-US" sz="2000" dirty="0" smtClean="0"/>
              <a:t>foreign or compromised cell by forming the </a:t>
            </a:r>
            <a:r>
              <a:rPr lang="en-US" sz="2000" u="sng" dirty="0" smtClean="0"/>
              <a:t>membrane attack complex </a:t>
            </a:r>
            <a:r>
              <a:rPr lang="en-US" sz="2000" dirty="0" smtClean="0"/>
              <a:t>on the </a:t>
            </a:r>
            <a:r>
              <a:rPr lang="en-US" sz="2000" b="1" dirty="0" smtClean="0"/>
              <a:t>cell membrane</a:t>
            </a:r>
            <a:r>
              <a:rPr lang="en-US" sz="2000" dirty="0" smtClean="0"/>
              <a:t> of the pathogen</a:t>
            </a:r>
          </a:p>
          <a:p>
            <a:pPr lvl="2"/>
            <a:r>
              <a:rPr lang="en-US" sz="1800" dirty="0" smtClean="0"/>
              <a:t>Bacteria (especially gram-</a:t>
            </a:r>
            <a:r>
              <a:rPr lang="en-US" sz="1800" dirty="0" err="1" smtClean="0"/>
              <a:t>neg</a:t>
            </a:r>
            <a:r>
              <a:rPr lang="en-US" sz="1800" dirty="0" smtClean="0"/>
              <a:t>), protozoa, helminth, enveloped virus</a:t>
            </a:r>
          </a:p>
          <a:p>
            <a:pPr lvl="2"/>
            <a:r>
              <a:rPr lang="en-US" sz="1800" dirty="0" smtClean="0"/>
              <a:t>Pathogen-infected host cell (if labeled by the immune system)</a:t>
            </a:r>
          </a:p>
          <a:p>
            <a:pPr lvl="1"/>
            <a:r>
              <a:rPr lang="en-US" sz="2000" dirty="0" smtClean="0"/>
              <a:t>Pathogens or pathogen-infected cells covered in complement </a:t>
            </a:r>
            <a:r>
              <a:rPr lang="en-US" sz="2000" dirty="0" smtClean="0"/>
              <a:t>(especially </a:t>
            </a:r>
            <a:r>
              <a:rPr lang="en-US" sz="2000" b="1" dirty="0" smtClean="0"/>
              <a:t>C3</a:t>
            </a:r>
            <a:r>
              <a:rPr lang="en-US" sz="2000" dirty="0" smtClean="0"/>
              <a:t>) are </a:t>
            </a:r>
            <a:r>
              <a:rPr lang="en-US" sz="2000" dirty="0" smtClean="0"/>
              <a:t>“labeled” and are quickly recognized by the immune system</a:t>
            </a:r>
          </a:p>
          <a:p>
            <a:pPr lvl="2"/>
            <a:r>
              <a:rPr lang="en-US" sz="1800" dirty="0" smtClean="0"/>
              <a:t>bound and ingested by </a:t>
            </a:r>
            <a:r>
              <a:rPr lang="en-US" sz="1800" dirty="0" smtClean="0"/>
              <a:t>phagocytes, or </a:t>
            </a:r>
            <a:r>
              <a:rPr lang="en-US" sz="1800" dirty="0"/>
              <a:t>k</a:t>
            </a:r>
            <a:r>
              <a:rPr lang="en-US" sz="1800" dirty="0" smtClean="0"/>
              <a:t>illed </a:t>
            </a:r>
            <a:r>
              <a:rPr lang="en-US" sz="1800" dirty="0" smtClean="0"/>
              <a:t>by cytotoxic lymphocytes</a:t>
            </a:r>
            <a:endParaRPr lang="en-US" sz="1800" dirty="0"/>
          </a:p>
          <a:p>
            <a:pPr lvl="1"/>
            <a:r>
              <a:rPr lang="en-US" sz="2000" dirty="0" smtClean="0"/>
              <a:t>triggers </a:t>
            </a:r>
            <a:r>
              <a:rPr lang="en-US" sz="2000" dirty="0"/>
              <a:t>inflammation and </a:t>
            </a:r>
            <a:r>
              <a:rPr lang="en-US" sz="2000" dirty="0" smtClean="0"/>
              <a:t>fever</a:t>
            </a:r>
          </a:p>
          <a:p>
            <a:pPr lvl="1"/>
            <a:r>
              <a:rPr lang="en-US" sz="2000" dirty="0" smtClean="0"/>
              <a:t>Activated by three pathways:</a:t>
            </a:r>
          </a:p>
          <a:p>
            <a:pPr lvl="2"/>
            <a:r>
              <a:rPr lang="en-US" sz="1800" u="sng" dirty="0" smtClean="0"/>
              <a:t>Alternative</a:t>
            </a:r>
            <a:r>
              <a:rPr lang="en-US" sz="1800" dirty="0" smtClean="0"/>
              <a:t> – always </a:t>
            </a:r>
            <a:r>
              <a:rPr lang="en-US" sz="1800" dirty="0" smtClean="0"/>
              <a:t>on at low level, </a:t>
            </a:r>
            <a:r>
              <a:rPr lang="en-US" sz="1800" dirty="0" smtClean="0"/>
              <a:t>but healthy cells shut it off</a:t>
            </a:r>
          </a:p>
          <a:p>
            <a:pPr lvl="2"/>
            <a:r>
              <a:rPr lang="en-US" sz="1800" u="sng" dirty="0"/>
              <a:t>Lectin</a:t>
            </a:r>
            <a:r>
              <a:rPr lang="en-US" sz="1800" dirty="0"/>
              <a:t> – </a:t>
            </a:r>
            <a:r>
              <a:rPr lang="en-US" sz="1800" dirty="0" smtClean="0"/>
              <a:t>when clustered pathogen polysaccharides are detected </a:t>
            </a:r>
            <a:r>
              <a:rPr lang="en-US" sz="1800" dirty="0"/>
              <a:t>(innate</a:t>
            </a:r>
            <a:r>
              <a:rPr lang="en-US" sz="1800" dirty="0" smtClean="0"/>
              <a:t>) – rapid on to high level</a:t>
            </a:r>
            <a:endParaRPr lang="en-US" sz="1800" dirty="0"/>
          </a:p>
          <a:p>
            <a:pPr lvl="2"/>
            <a:r>
              <a:rPr lang="en-US" sz="1800" u="sng" dirty="0" smtClean="0"/>
              <a:t>Classical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smtClean="0"/>
              <a:t>when clustered antibodies are detected (adaptive</a:t>
            </a:r>
            <a:r>
              <a:rPr lang="en-US" sz="1800" dirty="0" smtClean="0"/>
              <a:t>) – rapid on to high level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59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igure_15_10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548687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640388" y="139700"/>
            <a:ext cx="33004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smtClean="0">
                <a:solidFill>
                  <a:prstClr val="white"/>
                </a:solidFill>
                <a:cs typeface="+mn-cs"/>
              </a:rPr>
              <a:t>Membrane attack complex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91200" y="442913"/>
            <a:ext cx="292100" cy="2041525"/>
            <a:chOff x="5919788" y="442913"/>
            <a:chExt cx="292100" cy="2041525"/>
          </a:xfrm>
        </p:grpSpPr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>
              <a:off x="6057900" y="449263"/>
              <a:ext cx="14288" cy="1879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662" name="Line 6"/>
            <p:cNvSpPr>
              <a:spLocks noChangeShapeType="1"/>
            </p:cNvSpPr>
            <p:nvPr/>
          </p:nvSpPr>
          <p:spPr bwMode="auto">
            <a:xfrm>
              <a:off x="5919788" y="2328863"/>
              <a:ext cx="277812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5932488" y="2324100"/>
              <a:ext cx="1587" cy="16033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 flipH="1">
              <a:off x="5932488" y="233045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flipH="1">
              <a:off x="6210300" y="2316163"/>
              <a:ext cx="0" cy="16827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6210300" y="2322513"/>
              <a:ext cx="1588" cy="1603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 flipV="1">
              <a:off x="5926138" y="2328863"/>
              <a:ext cx="2841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>
              <a:off x="6057900" y="442913"/>
              <a:ext cx="14288" cy="1892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874"/>
            <a:ext cx="8229600" cy="425926"/>
          </a:xfrm>
        </p:spPr>
        <p:txBody>
          <a:bodyPr anchor="ctr"/>
          <a:lstStyle/>
          <a:p>
            <a:r>
              <a:rPr lang="en-US" sz="4000" dirty="0" smtClean="0"/>
              <a:t>Membrane Attack Complexes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07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Inflammation – SUMMARY SLIDE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703054"/>
            <a:ext cx="8537575" cy="5850145"/>
          </a:xfrm>
        </p:spPr>
        <p:txBody>
          <a:bodyPr/>
          <a:lstStyle/>
          <a:p>
            <a:r>
              <a:rPr lang="en-US" dirty="0" smtClean="0"/>
              <a:t>How does our body let the immune system know there is an infection?</a:t>
            </a:r>
          </a:p>
          <a:p>
            <a:r>
              <a:rPr lang="en-US" dirty="0" smtClean="0"/>
              <a:t>How does our body help the immune system </a:t>
            </a:r>
            <a:r>
              <a:rPr lang="en-US" dirty="0" smtClean="0"/>
              <a:t>arrive at and fight </a:t>
            </a:r>
            <a:r>
              <a:rPr lang="en-US" dirty="0" smtClean="0"/>
              <a:t>an infection? </a:t>
            </a:r>
          </a:p>
          <a:p>
            <a:r>
              <a:rPr lang="en-US" b="1" dirty="0" smtClean="0"/>
              <a:t>Inflammation</a:t>
            </a:r>
            <a:endParaRPr lang="en-US" b="1" dirty="0"/>
          </a:p>
          <a:p>
            <a:pPr lvl="1"/>
            <a:r>
              <a:rPr lang="en-US" dirty="0" smtClean="0"/>
              <a:t>Four classic signs:  </a:t>
            </a:r>
            <a:r>
              <a:rPr lang="en-US" b="1" u="sng" dirty="0" smtClean="0"/>
              <a:t>Redness, heat, swelling, pain</a:t>
            </a:r>
          </a:p>
          <a:p>
            <a:pPr lvl="1"/>
            <a:r>
              <a:rPr lang="en-US" dirty="0" smtClean="0"/>
              <a:t>Inflammation is classified by duration</a:t>
            </a:r>
            <a:endParaRPr lang="en-US" dirty="0"/>
          </a:p>
          <a:p>
            <a:pPr lvl="2"/>
            <a:r>
              <a:rPr lang="en-US" u="sng" dirty="0" smtClean="0"/>
              <a:t>Acute</a:t>
            </a:r>
            <a:r>
              <a:rPr lang="en-US" dirty="0" smtClean="0"/>
              <a:t> – days to a few weeks - the body successfully clears the infection and repairs any tissue damage</a:t>
            </a:r>
            <a:endParaRPr lang="en-US" dirty="0"/>
          </a:p>
          <a:p>
            <a:pPr lvl="2"/>
            <a:r>
              <a:rPr lang="en-US" u="sng" dirty="0" smtClean="0"/>
              <a:t>Chronic</a:t>
            </a:r>
            <a:r>
              <a:rPr lang="en-US" dirty="0" smtClean="0"/>
              <a:t> – the body cannot clear the infection, no matter how long and hard it tries (weeks/months/years)</a:t>
            </a:r>
          </a:p>
          <a:p>
            <a:pPr lvl="3"/>
            <a:r>
              <a:rPr lang="en-US" dirty="0" smtClean="0"/>
              <a:t>The effects of chronic immune activation, and poor-quality tissue repair, begin to permanently damage tissues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fours signs of inflammation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703054"/>
            <a:ext cx="8915400" cy="6078745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So what is inflammation?</a:t>
            </a:r>
          </a:p>
          <a:p>
            <a:pPr lvl="1"/>
            <a:r>
              <a:rPr lang="en-US" sz="2800" dirty="0" smtClean="0"/>
              <a:t>Nonspecific </a:t>
            </a:r>
            <a:r>
              <a:rPr lang="en-US" sz="2800" dirty="0"/>
              <a:t>response to tissue damage from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various causes (infection, burn, physical trauma)</a:t>
            </a:r>
            <a:endParaRPr lang="en-US" sz="2800" dirty="0"/>
          </a:p>
          <a:p>
            <a:pPr lvl="1"/>
            <a:r>
              <a:rPr lang="en-US" sz="2800" dirty="0"/>
              <a:t>Characterized by </a:t>
            </a:r>
            <a:r>
              <a:rPr lang="en-US" sz="2800" b="1" dirty="0"/>
              <a:t>redness, heat, swelling, and pain</a:t>
            </a:r>
          </a:p>
          <a:p>
            <a:pPr lvl="2"/>
            <a:r>
              <a:rPr lang="en-US" u="sng" dirty="0" smtClean="0"/>
              <a:t>Redness</a:t>
            </a:r>
            <a:r>
              <a:rPr lang="en-US" dirty="0" smtClean="0"/>
              <a:t> is increased blood flow to get the immune system to the site of infection</a:t>
            </a:r>
          </a:p>
          <a:p>
            <a:pPr lvl="2"/>
            <a:r>
              <a:rPr lang="en-US" u="sng" dirty="0" smtClean="0"/>
              <a:t>Heat</a:t>
            </a:r>
            <a:r>
              <a:rPr lang="en-US" dirty="0" smtClean="0"/>
              <a:t> inhibits pathogens</a:t>
            </a:r>
          </a:p>
          <a:p>
            <a:pPr lvl="2"/>
            <a:r>
              <a:rPr lang="en-US" u="sng" dirty="0" smtClean="0"/>
              <a:t>Swelling</a:t>
            </a:r>
            <a:r>
              <a:rPr lang="en-US" dirty="0" smtClean="0"/>
              <a:t> (localized edema)</a:t>
            </a:r>
          </a:p>
          <a:p>
            <a:pPr lvl="3"/>
            <a:r>
              <a:rPr lang="en-US" sz="2000" dirty="0" smtClean="0"/>
              <a:t>makes room for immune cells at site of damage</a:t>
            </a:r>
          </a:p>
          <a:p>
            <a:pPr lvl="3"/>
            <a:r>
              <a:rPr lang="en-US" sz="2000" dirty="0" smtClean="0"/>
              <a:t>Restricted drainage into lymphatic system</a:t>
            </a:r>
          </a:p>
          <a:p>
            <a:pPr lvl="4"/>
            <a:r>
              <a:rPr lang="en-US" sz="1800" dirty="0" smtClean="0"/>
              <a:t>Better tissue clearing of infections</a:t>
            </a:r>
          </a:p>
          <a:p>
            <a:pPr lvl="4"/>
            <a:r>
              <a:rPr lang="en-US" sz="1800" dirty="0" smtClean="0"/>
              <a:t>More careful monitoring of interstitial fluid by downstream lymph nodes</a:t>
            </a:r>
          </a:p>
          <a:p>
            <a:pPr lvl="2"/>
            <a:r>
              <a:rPr lang="en-US" u="sng" dirty="0" smtClean="0"/>
              <a:t>Pain</a:t>
            </a:r>
            <a:r>
              <a:rPr lang="en-US" dirty="0" smtClean="0"/>
              <a:t> alerts body to damage to protect from further insult</a:t>
            </a:r>
          </a:p>
        </p:txBody>
      </p:sp>
    </p:spTree>
    <p:extLst>
      <p:ext uri="{BB962C8B-B14F-4D97-AF65-F5344CB8AC3E}">
        <p14:creationId xmlns:p14="http://schemas.microsoft.com/office/powerpoint/2010/main" val="13882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Acute vs. </a:t>
            </a:r>
            <a:r>
              <a:rPr lang="en-US" b="1" dirty="0"/>
              <a:t>C</a:t>
            </a:r>
            <a:r>
              <a:rPr lang="en-US" b="1" dirty="0" smtClean="0"/>
              <a:t>hronic </a:t>
            </a:r>
            <a:r>
              <a:rPr lang="en-US" b="1" dirty="0"/>
              <a:t>I</a:t>
            </a:r>
            <a:r>
              <a:rPr lang="en-US" b="1" dirty="0" smtClean="0"/>
              <a:t>nflammation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537575" cy="5256212"/>
          </a:xfrm>
        </p:spPr>
        <p:txBody>
          <a:bodyPr/>
          <a:lstStyle/>
          <a:p>
            <a:r>
              <a:rPr lang="en-US" u="sng" dirty="0" smtClean="0"/>
              <a:t>Acute </a:t>
            </a:r>
            <a:r>
              <a:rPr lang="en-US" u="sng" dirty="0"/>
              <a:t>inflammation</a:t>
            </a:r>
          </a:p>
          <a:p>
            <a:pPr lvl="1"/>
            <a:r>
              <a:rPr lang="en-US" dirty="0"/>
              <a:t>Develops quickly and is short </a:t>
            </a:r>
            <a:r>
              <a:rPr lang="en-US" dirty="0" smtClean="0"/>
              <a:t>lived – days to weeks</a:t>
            </a:r>
            <a:endParaRPr lang="en-US" dirty="0"/>
          </a:p>
          <a:p>
            <a:pPr lvl="1"/>
            <a:r>
              <a:rPr lang="en-US" dirty="0"/>
              <a:t>Is typically beneficial</a:t>
            </a:r>
          </a:p>
          <a:p>
            <a:pPr lvl="1"/>
            <a:r>
              <a:rPr lang="en-US" dirty="0"/>
              <a:t>Is important in the </a:t>
            </a:r>
            <a:r>
              <a:rPr lang="en-US" dirty="0" smtClean="0"/>
              <a:t>success of the second </a:t>
            </a:r>
            <a:r>
              <a:rPr lang="en-US" dirty="0"/>
              <a:t>line of defense</a:t>
            </a:r>
          </a:p>
          <a:p>
            <a:pPr lvl="2"/>
            <a:r>
              <a:rPr lang="en-US" dirty="0"/>
              <a:t>Dilation and increased permeability of the blood vessels</a:t>
            </a:r>
          </a:p>
          <a:p>
            <a:pPr lvl="2"/>
            <a:r>
              <a:rPr lang="en-US" dirty="0"/>
              <a:t>Migration of phagocytes</a:t>
            </a:r>
          </a:p>
          <a:p>
            <a:pPr lvl="2"/>
            <a:r>
              <a:rPr lang="en-US" dirty="0"/>
              <a:t>Tissue </a:t>
            </a:r>
            <a:r>
              <a:rPr lang="en-US" dirty="0" smtClean="0"/>
              <a:t>repair</a:t>
            </a:r>
          </a:p>
          <a:p>
            <a:pPr lvl="2"/>
            <a:endParaRPr lang="en-US" dirty="0"/>
          </a:p>
          <a:p>
            <a:r>
              <a:rPr lang="en-US" u="sng" dirty="0"/>
              <a:t>Chronic inflammation</a:t>
            </a:r>
          </a:p>
          <a:p>
            <a:pPr lvl="1"/>
            <a:r>
              <a:rPr lang="en-US" dirty="0" smtClean="0"/>
              <a:t>Long-lasting (pathogen may be present, or not!)</a:t>
            </a:r>
            <a:endParaRPr lang="en-US" dirty="0"/>
          </a:p>
          <a:p>
            <a:pPr lvl="1"/>
            <a:r>
              <a:rPr lang="en-US" dirty="0"/>
              <a:t>Damage to tissues can cause </a:t>
            </a:r>
            <a:r>
              <a:rPr lang="en-US" dirty="0" smtClean="0"/>
              <a:t>secondary disease called </a:t>
            </a:r>
            <a:r>
              <a:rPr lang="en-US" b="1" dirty="0" smtClean="0"/>
              <a:t>sequelae</a:t>
            </a:r>
            <a:r>
              <a:rPr lang="en-US" dirty="0" smtClean="0"/>
              <a:t> (e.g., arthritis or </a:t>
            </a:r>
            <a:r>
              <a:rPr lang="en-US" dirty="0" err="1" smtClean="0"/>
              <a:t>neurologia</a:t>
            </a:r>
            <a:r>
              <a:rPr lang="en-US" dirty="0" smtClean="0"/>
              <a:t> after Lyme’s Disease, liver failure after hepatitis, paralysis after polio; immunodeficiency after HIV)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The </a:t>
            </a:r>
            <a:r>
              <a:rPr lang="en-US" b="1" dirty="0" smtClean="0"/>
              <a:t>Body’s </a:t>
            </a:r>
            <a:r>
              <a:rPr lang="en-US" b="1" dirty="0"/>
              <a:t>Second Line of </a:t>
            </a:r>
            <a:r>
              <a:rPr lang="en-US" b="1" dirty="0" smtClean="0"/>
              <a:t>Defense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915988"/>
            <a:ext cx="8537575" cy="2208212"/>
          </a:xfrm>
        </p:spPr>
        <p:txBody>
          <a:bodyPr/>
          <a:lstStyle/>
          <a:p>
            <a:r>
              <a:rPr lang="en-US" b="1" dirty="0" smtClean="0"/>
              <a:t>Inflammation - redness</a:t>
            </a:r>
            <a:endParaRPr lang="en-US" b="1" dirty="0"/>
          </a:p>
          <a:p>
            <a:pPr lvl="1"/>
            <a:r>
              <a:rPr lang="en-US" dirty="0"/>
              <a:t>Dilation </a:t>
            </a:r>
            <a:r>
              <a:rPr lang="en-US" dirty="0" smtClean="0"/>
              <a:t>of </a:t>
            </a:r>
            <a:r>
              <a:rPr lang="en-US" dirty="0"/>
              <a:t>blood vessels</a:t>
            </a:r>
          </a:p>
          <a:p>
            <a:pPr lvl="2"/>
            <a:r>
              <a:rPr lang="en-US" i="1" dirty="0"/>
              <a:t>Vasodilation</a:t>
            </a:r>
            <a:r>
              <a:rPr lang="en-US" dirty="0"/>
              <a:t> produces redness and localized heat associated with inflammation</a:t>
            </a:r>
          </a:p>
          <a:p>
            <a:pPr lvl="2"/>
            <a:r>
              <a:rPr lang="en-US" dirty="0" smtClean="0"/>
              <a:t>Allows greater fluid flow from blood (cells, clotting factors)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8"/>
          <a:stretch/>
        </p:blipFill>
        <p:spPr>
          <a:xfrm>
            <a:off x="3174" y="3276600"/>
            <a:ext cx="90678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400110"/>
          </a:xfrm>
        </p:spPr>
        <p:txBody>
          <a:bodyPr/>
          <a:lstStyle/>
          <a:p>
            <a:r>
              <a:rPr lang="en-US" sz="2000" b="1" dirty="0"/>
              <a:t>Figure 15.13  Increased vascular permeability during inflammation.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"/>
          <a:stretch/>
        </p:blipFill>
        <p:spPr>
          <a:xfrm>
            <a:off x="76201" y="3369707"/>
            <a:ext cx="8991600" cy="3462273"/>
          </a:xfrm>
          <a:prstGeom prst="rect">
            <a:avLst/>
          </a:prstGeom>
        </p:spPr>
      </p:pic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7575" cy="2286000"/>
          </a:xfrm>
        </p:spPr>
        <p:txBody>
          <a:bodyPr/>
          <a:lstStyle/>
          <a:p>
            <a:r>
              <a:rPr lang="en-US" b="1" dirty="0" smtClean="0"/>
              <a:t>Inflammation - redness</a:t>
            </a:r>
            <a:endParaRPr lang="en-US" b="1" dirty="0"/>
          </a:p>
          <a:p>
            <a:pPr lvl="1"/>
            <a:r>
              <a:rPr lang="en-US" dirty="0" smtClean="0"/>
              <a:t>Increased permeability </a:t>
            </a:r>
            <a:r>
              <a:rPr lang="en-US" dirty="0"/>
              <a:t>of blood vessels</a:t>
            </a:r>
          </a:p>
          <a:p>
            <a:pPr lvl="2"/>
            <a:r>
              <a:rPr lang="en-US" i="1" dirty="0"/>
              <a:t>Vasodilation</a:t>
            </a:r>
            <a:r>
              <a:rPr lang="en-US" dirty="0"/>
              <a:t> </a:t>
            </a:r>
            <a:r>
              <a:rPr lang="en-US" dirty="0" smtClean="0"/>
              <a:t>also makes vessels more “leaky”</a:t>
            </a:r>
          </a:p>
          <a:p>
            <a:pPr lvl="2"/>
            <a:r>
              <a:rPr lang="en-US" dirty="0" smtClean="0"/>
              <a:t>Cells more easily pass into inflamed tissues – </a:t>
            </a:r>
            <a:r>
              <a:rPr lang="en-US" u="sng" dirty="0" smtClean="0"/>
              <a:t>diapedesis</a:t>
            </a:r>
          </a:p>
          <a:p>
            <a:pPr lvl="2"/>
            <a:r>
              <a:rPr lang="en-US" dirty="0" smtClean="0"/>
              <a:t>Fluid MUCH more easily enters tissues – </a:t>
            </a:r>
            <a:r>
              <a:rPr lang="en-US" u="sng" dirty="0" smtClean="0"/>
              <a:t>edema</a:t>
            </a:r>
          </a:p>
        </p:txBody>
      </p:sp>
    </p:spTree>
    <p:extLst>
      <p:ext uri="{BB962C8B-B14F-4D97-AF65-F5344CB8AC3E}">
        <p14:creationId xmlns:p14="http://schemas.microsoft.com/office/powerpoint/2010/main" val="29921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461665"/>
          </a:xfrm>
        </p:spPr>
        <p:txBody>
          <a:bodyPr/>
          <a:lstStyle/>
          <a:p>
            <a:r>
              <a:rPr lang="en-US" sz="2400" b="1" dirty="0"/>
              <a:t>The </a:t>
            </a:r>
            <a:r>
              <a:rPr lang="en-US" sz="2400" b="1" dirty="0" smtClean="0"/>
              <a:t>Body’s Three Lines </a:t>
            </a:r>
            <a:r>
              <a:rPr lang="en-US" sz="2400" b="1" dirty="0"/>
              <a:t>of </a:t>
            </a:r>
            <a:r>
              <a:rPr lang="en-US" sz="2400" b="1" dirty="0" smtClean="0"/>
              <a:t>Defense – SUMMARY SLIDE</a:t>
            </a:r>
            <a:endParaRPr lang="en-US" sz="2400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232775" cy="6019800"/>
          </a:xfrm>
          <a:solidFill>
            <a:schemeClr val="bg1"/>
          </a:solidFill>
        </p:spPr>
        <p:txBody>
          <a:bodyPr/>
          <a:lstStyle/>
          <a:p>
            <a:r>
              <a:rPr lang="en-US" u="sng" dirty="0" smtClean="0"/>
              <a:t>First line</a:t>
            </a:r>
            <a:r>
              <a:rPr lang="en-US" dirty="0" smtClean="0"/>
              <a:t> – external structures and “dumb” functions</a:t>
            </a:r>
          </a:p>
          <a:p>
            <a:pPr lvl="1"/>
            <a:r>
              <a:rPr lang="en-US" sz="2000" dirty="0" smtClean="0"/>
              <a:t>Skin, mucous membranes, eyes, microbiome, fluids of other organ systems</a:t>
            </a:r>
          </a:p>
          <a:p>
            <a:pPr lvl="1"/>
            <a:r>
              <a:rPr lang="en-US" sz="2000" dirty="0" smtClean="0"/>
              <a:t>Always on, low-level protection – 99.9% protection</a:t>
            </a:r>
          </a:p>
          <a:p>
            <a:pPr lvl="1"/>
            <a:endParaRPr lang="en-US" sz="2000" dirty="0"/>
          </a:p>
          <a:p>
            <a:r>
              <a:rPr lang="en-US" u="sng" dirty="0" smtClean="0"/>
              <a:t>Second line</a:t>
            </a:r>
            <a:r>
              <a:rPr lang="en-US" dirty="0" smtClean="0"/>
              <a:t> – cells of innate immune system</a:t>
            </a:r>
          </a:p>
          <a:p>
            <a:pPr lvl="1"/>
            <a:r>
              <a:rPr lang="en-US" sz="2000" dirty="0" smtClean="0"/>
              <a:t>Macrophages, granulocytes, innate lymphoid cells</a:t>
            </a:r>
          </a:p>
          <a:p>
            <a:pPr lvl="1"/>
            <a:r>
              <a:rPr lang="en-US" sz="2000" dirty="0" smtClean="0"/>
              <a:t>On with pathogen contact; low-level protection</a:t>
            </a:r>
          </a:p>
          <a:p>
            <a:pPr lvl="1"/>
            <a:r>
              <a:rPr lang="en-US" sz="2000" dirty="0" smtClean="0"/>
              <a:t>Rapid, but unrefined and no memory of history</a:t>
            </a:r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r>
              <a:rPr lang="en-US" u="sng" dirty="0" smtClean="0"/>
              <a:t>Third line</a:t>
            </a:r>
            <a:r>
              <a:rPr lang="en-US" dirty="0" smtClean="0"/>
              <a:t> – cells of the adaptive immune system</a:t>
            </a:r>
          </a:p>
          <a:p>
            <a:pPr lvl="1"/>
            <a:r>
              <a:rPr lang="en-US" sz="2000" dirty="0" smtClean="0"/>
              <a:t>Dendritic cells, other lymphoid cells, other granulocytes</a:t>
            </a:r>
          </a:p>
          <a:p>
            <a:pPr lvl="1"/>
            <a:r>
              <a:rPr lang="en-US" sz="2000" dirty="0" smtClean="0"/>
              <a:t>On with specific sequence detection; high-level protection</a:t>
            </a:r>
          </a:p>
          <a:p>
            <a:pPr lvl="1"/>
            <a:r>
              <a:rPr lang="en-US" sz="2000" dirty="0" smtClean="0"/>
              <a:t>Slow, but rapidly improves with repeated contact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12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smtClean="0"/>
              <a:t>Body’s </a:t>
            </a:r>
            <a:r>
              <a:rPr lang="en-US" b="1" dirty="0"/>
              <a:t>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07389" cy="5011946"/>
          </a:xfrm>
        </p:spPr>
        <p:txBody>
          <a:bodyPr/>
          <a:lstStyle/>
          <a:p>
            <a:r>
              <a:rPr lang="en-US" b="1" dirty="0"/>
              <a:t>Tissue repair (after pathogens cleared)</a:t>
            </a:r>
          </a:p>
          <a:p>
            <a:pPr lvl="1"/>
            <a:r>
              <a:rPr lang="en-US" dirty="0" smtClean="0"/>
              <a:t>Immune </a:t>
            </a:r>
            <a:r>
              <a:rPr lang="en-US" dirty="0"/>
              <a:t>system </a:t>
            </a:r>
            <a:r>
              <a:rPr lang="en-US" dirty="0" smtClean="0"/>
              <a:t>lowers the “caution flag” – no more pathogens</a:t>
            </a:r>
            <a:endParaRPr lang="en-US" dirty="0"/>
          </a:p>
          <a:p>
            <a:pPr lvl="1"/>
            <a:r>
              <a:rPr lang="en-US" dirty="0" smtClean="0"/>
              <a:t>Restarted delivery </a:t>
            </a:r>
            <a:r>
              <a:rPr lang="en-US" dirty="0"/>
              <a:t>of nutrients and oxygen to site facilitates repair</a:t>
            </a:r>
          </a:p>
          <a:p>
            <a:pPr lvl="1"/>
            <a:r>
              <a:rPr lang="en-US" dirty="0" smtClean="0"/>
              <a:t>Phagocytes clear all debris (dead tissues and pathogens)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tissues cannot be </a:t>
            </a:r>
            <a:r>
              <a:rPr lang="en-US" dirty="0" smtClean="0"/>
              <a:t>repaired (biological limitations)</a:t>
            </a:r>
          </a:p>
          <a:p>
            <a:pPr lvl="2"/>
            <a:r>
              <a:rPr lang="en-US" sz="2000" dirty="0" smtClean="0"/>
              <a:t>Fibrinogen deposition to make tissue more resistant to subsequent attack – </a:t>
            </a:r>
            <a:r>
              <a:rPr lang="en-US" sz="2000" u="sng" dirty="0" smtClean="0"/>
              <a:t>scar tissue</a:t>
            </a:r>
          </a:p>
          <a:p>
            <a:pPr lvl="2"/>
            <a:r>
              <a:rPr lang="en-US" sz="2000" dirty="0" smtClean="0"/>
              <a:t>Scar tissue often inhibits tissue function – degenerative disease – commonly seen in older organs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4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smtClean="0"/>
              <a:t>Body’s </a:t>
            </a:r>
            <a:r>
              <a:rPr lang="en-US" b="1" dirty="0"/>
              <a:t>Second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7013" y="669924"/>
            <a:ext cx="8689975" cy="5883275"/>
          </a:xfrm>
        </p:spPr>
        <p:txBody>
          <a:bodyPr/>
          <a:lstStyle/>
          <a:p>
            <a:r>
              <a:rPr lang="en-US" b="1" dirty="0"/>
              <a:t>Fever</a:t>
            </a:r>
          </a:p>
          <a:p>
            <a:pPr lvl="1"/>
            <a:r>
              <a:rPr lang="en-US" dirty="0" smtClean="0"/>
              <a:t>Systemic temperature increase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body temperature over </a:t>
            </a:r>
            <a:r>
              <a:rPr lang="en-US" dirty="0" smtClean="0"/>
              <a:t>37</a:t>
            </a:r>
            <a:r>
              <a:rPr lang="en-US" dirty="0" smtClean="0">
                <a:ea typeface="Calibri"/>
              </a:rPr>
              <a:t>°</a:t>
            </a:r>
            <a:r>
              <a:rPr lang="en-US" dirty="0" smtClean="0"/>
              <a:t>C (or the body’s natural set point)</a:t>
            </a:r>
            <a:endParaRPr lang="en-US" dirty="0"/>
          </a:p>
          <a:p>
            <a:pPr lvl="1"/>
            <a:r>
              <a:rPr lang="en-US" dirty="0"/>
              <a:t>Results when </a:t>
            </a:r>
            <a:r>
              <a:rPr lang="en-US" dirty="0" err="1"/>
              <a:t>pyrogens</a:t>
            </a:r>
            <a:r>
              <a:rPr lang="en-US" dirty="0"/>
              <a:t> trigger the hypothalamus to increase the body's core temperature</a:t>
            </a:r>
          </a:p>
          <a:p>
            <a:pPr lvl="2"/>
            <a:r>
              <a:rPr lang="en-US" dirty="0" smtClean="0"/>
              <a:t>Endogenous </a:t>
            </a:r>
            <a:r>
              <a:rPr lang="en-US" dirty="0"/>
              <a:t>pyrogens </a:t>
            </a:r>
            <a:endParaRPr lang="en-US" dirty="0" smtClean="0"/>
          </a:p>
          <a:p>
            <a:pPr lvl="3"/>
            <a:r>
              <a:rPr lang="en-US" sz="2000" dirty="0" smtClean="0"/>
              <a:t>IL-1 released </a:t>
            </a:r>
            <a:r>
              <a:rPr lang="en-US" sz="2000" dirty="0"/>
              <a:t>by phagocytes that have </a:t>
            </a:r>
            <a:r>
              <a:rPr lang="en-US" sz="2000" dirty="0" smtClean="0"/>
              <a:t>encountered </a:t>
            </a:r>
            <a:r>
              <a:rPr lang="en-US" sz="2000" u="sng" dirty="0" smtClean="0"/>
              <a:t>exogenous pyrogens</a:t>
            </a:r>
            <a:endParaRPr lang="en-US" u="sng" dirty="0" smtClean="0"/>
          </a:p>
          <a:p>
            <a:pPr lvl="2"/>
            <a:r>
              <a:rPr lang="en-US" dirty="0" smtClean="0"/>
              <a:t>Exogenous pyrogens</a:t>
            </a:r>
          </a:p>
          <a:p>
            <a:pPr lvl="3"/>
            <a:r>
              <a:rPr lang="en-US" sz="2000" dirty="0" smtClean="0"/>
              <a:t>Bacterial toxins</a:t>
            </a:r>
          </a:p>
          <a:p>
            <a:pPr lvl="3"/>
            <a:r>
              <a:rPr lang="en-US" sz="2000" dirty="0" smtClean="0"/>
              <a:t>Bacterial membrane lipids, especially lipopolysaccharide (LPS)</a:t>
            </a:r>
          </a:p>
          <a:p>
            <a:pPr lvl="3"/>
            <a:r>
              <a:rPr lang="en-US" sz="2000" dirty="0" smtClean="0"/>
              <a:t>Cytoplasmic </a:t>
            </a:r>
            <a:r>
              <a:rPr lang="en-US" sz="2000" dirty="0"/>
              <a:t>contents of bacteria released by lysis</a:t>
            </a:r>
          </a:p>
          <a:p>
            <a:pPr lvl="3"/>
            <a:r>
              <a:rPr lang="en-US" sz="2000" dirty="0"/>
              <a:t>Antibody-antigen </a:t>
            </a:r>
            <a:r>
              <a:rPr lang="en-US" sz="2000" dirty="0" smtClean="0"/>
              <a:t>complexes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58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pPr algn="ctr"/>
            <a:r>
              <a:rPr lang="en-US" b="1" dirty="0"/>
              <a:t>The </a:t>
            </a:r>
            <a:r>
              <a:rPr lang="en-US" b="1" dirty="0" smtClean="0"/>
              <a:t>Body’s </a:t>
            </a:r>
            <a:r>
              <a:rPr lang="en-US" b="1" dirty="0"/>
              <a:t>First Line of </a:t>
            </a:r>
            <a:r>
              <a:rPr lang="en-US" b="1" dirty="0" smtClean="0"/>
              <a:t>Defense – SUMMARY SLIDE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232775" cy="5562600"/>
          </a:xfrm>
        </p:spPr>
        <p:txBody>
          <a:bodyPr/>
          <a:lstStyle/>
          <a:p>
            <a:r>
              <a:rPr lang="en-US" dirty="0" smtClean="0"/>
              <a:t>Structures</a:t>
            </a:r>
            <a:r>
              <a:rPr lang="en-US" dirty="0"/>
              <a:t>, chemicals, and processes that work to prevent pathogens </a:t>
            </a:r>
            <a:r>
              <a:rPr lang="en-US" dirty="0" smtClean="0"/>
              <a:t>from entering </a:t>
            </a:r>
            <a:r>
              <a:rPr lang="en-US" dirty="0"/>
              <a:t>the body</a:t>
            </a:r>
          </a:p>
          <a:p>
            <a:pPr lvl="1"/>
            <a:r>
              <a:rPr lang="en-US" sz="2600" dirty="0" smtClean="0"/>
              <a:t>Skin – physical and biochemical defenses</a:t>
            </a:r>
          </a:p>
          <a:p>
            <a:pPr lvl="1"/>
            <a:r>
              <a:rPr lang="en-US" sz="2600" dirty="0"/>
              <a:t>Mucous membranes – thick mobile fluid</a:t>
            </a:r>
          </a:p>
          <a:p>
            <a:pPr lvl="2"/>
            <a:r>
              <a:rPr lang="en-US" sz="2000" dirty="0" smtClean="0"/>
              <a:t>Biochemicals - lysozyme</a:t>
            </a:r>
            <a:r>
              <a:rPr lang="en-US" sz="2000" dirty="0"/>
              <a:t>, </a:t>
            </a:r>
            <a:r>
              <a:rPr lang="en-US" sz="2000" dirty="0" smtClean="0"/>
              <a:t>antimicrobial peptides, </a:t>
            </a:r>
            <a:r>
              <a:rPr lang="en-US" sz="2000" dirty="0"/>
              <a:t>acids, salt </a:t>
            </a:r>
          </a:p>
          <a:p>
            <a:pPr lvl="2"/>
            <a:r>
              <a:rPr lang="en-US" sz="2000" dirty="0" smtClean="0"/>
              <a:t>Respiratory – ciliary elevator</a:t>
            </a:r>
            <a:endParaRPr lang="en-US" sz="2000" dirty="0"/>
          </a:p>
          <a:p>
            <a:pPr lvl="2"/>
            <a:r>
              <a:rPr lang="en-US" sz="2000" dirty="0" smtClean="0"/>
              <a:t>Intestinal – peristalsis, high volume excretion</a:t>
            </a:r>
            <a:endParaRPr lang="en-US" sz="2000" dirty="0"/>
          </a:p>
          <a:p>
            <a:pPr lvl="2"/>
            <a:r>
              <a:rPr lang="en-US" sz="2000" dirty="0"/>
              <a:t>Reproductive </a:t>
            </a:r>
            <a:r>
              <a:rPr lang="en-US" sz="2000" dirty="0" smtClean="0"/>
              <a:t>system (women) – probiotic acidity</a:t>
            </a:r>
            <a:endParaRPr lang="en-US" sz="2000" dirty="0"/>
          </a:p>
          <a:p>
            <a:pPr lvl="1"/>
            <a:r>
              <a:rPr lang="en-US" sz="2600" dirty="0" smtClean="0"/>
              <a:t>Eyes – tear fluid</a:t>
            </a:r>
          </a:p>
          <a:p>
            <a:pPr lvl="1"/>
            <a:r>
              <a:rPr lang="en-US" sz="2600" dirty="0" smtClean="0"/>
              <a:t>Microbiome – microbial antagonism</a:t>
            </a:r>
          </a:p>
          <a:p>
            <a:pPr lvl="1"/>
            <a:r>
              <a:rPr lang="en-US" sz="2600" dirty="0" smtClean="0"/>
              <a:t>Organ-specific fluids</a:t>
            </a:r>
          </a:p>
          <a:p>
            <a:pPr lvl="2"/>
            <a:r>
              <a:rPr lang="en-US" sz="2000" dirty="0" smtClean="0"/>
              <a:t>Stomach – high acidity, digestive enzymes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Urinary – acidic, high volume excretion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105400" y="56388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42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Skin - The Body’s </a:t>
            </a:r>
            <a:r>
              <a:rPr lang="en-US" b="1" dirty="0"/>
              <a:t>First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458200" cy="5943600"/>
          </a:xfrm>
        </p:spPr>
        <p:txBody>
          <a:bodyPr/>
          <a:lstStyle/>
          <a:p>
            <a:r>
              <a:rPr lang="en-US" b="1" dirty="0" smtClean="0"/>
              <a:t>Physical defenses</a:t>
            </a:r>
            <a:endParaRPr lang="en-US" b="1" dirty="0"/>
          </a:p>
          <a:p>
            <a:pPr lvl="1"/>
            <a:r>
              <a:rPr lang="en-US" dirty="0"/>
              <a:t>Skin composed of two major layers</a:t>
            </a:r>
          </a:p>
          <a:p>
            <a:pPr lvl="2"/>
            <a:r>
              <a:rPr lang="en-US" u="sng" dirty="0" smtClean="0"/>
              <a:t>Epidermis</a:t>
            </a:r>
            <a:r>
              <a:rPr lang="en-US" dirty="0" smtClean="0"/>
              <a:t> – epithelial tissue</a:t>
            </a:r>
            <a:endParaRPr lang="en-US" dirty="0"/>
          </a:p>
          <a:p>
            <a:pPr lvl="3"/>
            <a:r>
              <a:rPr lang="en-US" dirty="0"/>
              <a:t>Multiple layers of tightly packed </a:t>
            </a:r>
            <a:r>
              <a:rPr lang="en-US" dirty="0" smtClean="0"/>
              <a:t>dead and living cells</a:t>
            </a:r>
            <a:endParaRPr lang="en-US" dirty="0"/>
          </a:p>
          <a:p>
            <a:pPr lvl="4"/>
            <a:r>
              <a:rPr lang="en-US" dirty="0"/>
              <a:t>Few pathogens can penetrate these layers</a:t>
            </a:r>
          </a:p>
          <a:p>
            <a:pPr lvl="4"/>
            <a:r>
              <a:rPr lang="en-US" dirty="0"/>
              <a:t>New dead cells constantly produced from living </a:t>
            </a:r>
            <a:r>
              <a:rPr lang="en-US" dirty="0" smtClean="0"/>
              <a:t>cells, pushing older cells further away</a:t>
            </a:r>
            <a:endParaRPr lang="en-US" dirty="0"/>
          </a:p>
          <a:p>
            <a:pPr lvl="4"/>
            <a:r>
              <a:rPr lang="en-US" dirty="0" smtClean="0"/>
              <a:t>Shedding </a:t>
            </a:r>
            <a:r>
              <a:rPr lang="en-US" dirty="0"/>
              <a:t>of dead skin cells removes </a:t>
            </a:r>
            <a:r>
              <a:rPr lang="en-US" dirty="0" smtClean="0"/>
              <a:t>microorganisms embedded in skin</a:t>
            </a:r>
          </a:p>
          <a:p>
            <a:pPr lvl="3"/>
            <a:r>
              <a:rPr lang="en-US" dirty="0" smtClean="0"/>
              <a:t>Epidermal </a:t>
            </a:r>
            <a:r>
              <a:rPr lang="en-US" dirty="0"/>
              <a:t>dendritic </a:t>
            </a:r>
            <a:r>
              <a:rPr lang="en-US" dirty="0" smtClean="0"/>
              <a:t>cells and macrophages </a:t>
            </a:r>
            <a:r>
              <a:rPr lang="en-US" dirty="0"/>
              <a:t>phagocytize </a:t>
            </a:r>
            <a:r>
              <a:rPr lang="en-US" dirty="0" smtClean="0"/>
              <a:t>invading pathogens</a:t>
            </a:r>
            <a:endParaRPr lang="en-US" dirty="0"/>
          </a:p>
          <a:p>
            <a:pPr lvl="2"/>
            <a:r>
              <a:rPr lang="en-US" u="sng" dirty="0" smtClean="0"/>
              <a:t>Dermis</a:t>
            </a:r>
            <a:r>
              <a:rPr lang="en-US" dirty="0" smtClean="0"/>
              <a:t> – loose connective tissue</a:t>
            </a:r>
            <a:endParaRPr lang="en-US" u="sng" dirty="0"/>
          </a:p>
          <a:p>
            <a:pPr lvl="3"/>
            <a:r>
              <a:rPr lang="en-US" dirty="0" smtClean="0"/>
              <a:t>Collagen and elastin </a:t>
            </a:r>
            <a:r>
              <a:rPr lang="en-US" dirty="0"/>
              <a:t>fibers help </a:t>
            </a:r>
            <a:r>
              <a:rPr lang="en-US" dirty="0" smtClean="0"/>
              <a:t>seal epidermal abrasions </a:t>
            </a:r>
            <a:r>
              <a:rPr lang="en-US" dirty="0"/>
              <a:t>that could introduce </a:t>
            </a:r>
            <a:r>
              <a:rPr lang="en-US" dirty="0" smtClean="0"/>
              <a:t>microorganisms</a:t>
            </a:r>
          </a:p>
          <a:p>
            <a:pPr lvl="3"/>
            <a:r>
              <a:rPr lang="en-US" dirty="0" smtClean="0"/>
              <a:t>Also contains dendritic cells and macrophages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15.1  A scanning electron micrograph of the surface of human skin.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697456" y="685801"/>
            <a:ext cx="776074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Skin - The Body’s </a:t>
            </a:r>
            <a:r>
              <a:rPr lang="en-US" b="1" dirty="0"/>
              <a:t>First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32775" cy="5638800"/>
          </a:xfrm>
        </p:spPr>
        <p:txBody>
          <a:bodyPr/>
          <a:lstStyle/>
          <a:p>
            <a:r>
              <a:rPr lang="en-US" b="1" dirty="0" smtClean="0"/>
              <a:t>(Bio)chemical defenses</a:t>
            </a:r>
            <a:endParaRPr lang="en-US" b="1" dirty="0"/>
          </a:p>
          <a:p>
            <a:pPr lvl="1"/>
            <a:r>
              <a:rPr lang="en-US" dirty="0"/>
              <a:t>Skin has chemicals that defend against </a:t>
            </a:r>
            <a:r>
              <a:rPr lang="en-US" dirty="0" smtClean="0"/>
              <a:t>pathogens</a:t>
            </a:r>
          </a:p>
          <a:p>
            <a:pPr lvl="1"/>
            <a:r>
              <a:rPr lang="en-US" dirty="0" smtClean="0"/>
              <a:t>Several of these are also seen in mucus fluid</a:t>
            </a:r>
            <a:endParaRPr lang="en-US" dirty="0"/>
          </a:p>
          <a:p>
            <a:pPr lvl="2"/>
            <a:r>
              <a:rPr lang="en-US" dirty="0"/>
              <a:t>Perspiration secreted by sweat glands</a:t>
            </a:r>
          </a:p>
          <a:p>
            <a:pPr lvl="3"/>
            <a:r>
              <a:rPr lang="en-US" b="1" dirty="0"/>
              <a:t>Salt</a:t>
            </a:r>
            <a:r>
              <a:rPr lang="en-US" dirty="0"/>
              <a:t> inhibits growth of pathogens</a:t>
            </a:r>
          </a:p>
          <a:p>
            <a:pPr lvl="3"/>
            <a:r>
              <a:rPr lang="en-US" b="1" dirty="0"/>
              <a:t>Antimicrobial peptides</a:t>
            </a:r>
            <a:r>
              <a:rPr lang="en-US" dirty="0"/>
              <a:t> act against microorganisms</a:t>
            </a:r>
          </a:p>
          <a:p>
            <a:pPr lvl="3"/>
            <a:r>
              <a:rPr lang="en-US" b="1" dirty="0"/>
              <a:t>Lysozyme </a:t>
            </a:r>
            <a:r>
              <a:rPr lang="en-US" dirty="0"/>
              <a:t>destroys cell wall of </a:t>
            </a:r>
            <a:r>
              <a:rPr lang="en-US" dirty="0" smtClean="0"/>
              <a:t>bacteria</a:t>
            </a:r>
          </a:p>
          <a:p>
            <a:pPr lvl="3"/>
            <a:r>
              <a:rPr lang="en-US" b="1" dirty="0" smtClean="0"/>
              <a:t>IgA</a:t>
            </a:r>
            <a:r>
              <a:rPr lang="en-US" dirty="0" smtClean="0"/>
              <a:t> binds known pathogens </a:t>
            </a:r>
            <a:r>
              <a:rPr lang="en-US" u="sng" dirty="0" smtClean="0"/>
              <a:t>before they infect</a:t>
            </a:r>
            <a:endParaRPr lang="en-US" u="sng" dirty="0"/>
          </a:p>
          <a:p>
            <a:pPr lvl="2"/>
            <a:r>
              <a:rPr lang="en-US" b="1" dirty="0"/>
              <a:t>Sebum</a:t>
            </a:r>
            <a:r>
              <a:rPr lang="en-US" dirty="0"/>
              <a:t> secreted by sebaceous (oil) glands</a:t>
            </a:r>
          </a:p>
          <a:p>
            <a:pPr lvl="3"/>
            <a:r>
              <a:rPr lang="en-US" dirty="0"/>
              <a:t>Helps keep skin pliable and less likely to break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tear (~ conditioner for hair or skin/hand lotion)</a:t>
            </a:r>
            <a:endParaRPr lang="en-US" dirty="0"/>
          </a:p>
          <a:p>
            <a:pPr lvl="3"/>
            <a:r>
              <a:rPr lang="en-US" dirty="0"/>
              <a:t>Lowers skin pH to a level inhibitory to many </a:t>
            </a:r>
            <a:r>
              <a:rPr lang="en-US" dirty="0" smtClean="0"/>
              <a:t>pathogenic bacteria (pH of 5-6)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b="1" dirty="0" smtClean="0"/>
              <a:t>Mucous Membranes - The </a:t>
            </a:r>
            <a:r>
              <a:rPr lang="en-US" b="1" dirty="0"/>
              <a:t>Body’s First Line of Defense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6505" y="1167706"/>
            <a:ext cx="9041295" cy="5614094"/>
          </a:xfrm>
          <a:solidFill>
            <a:schemeClr val="bg1"/>
          </a:solidFill>
        </p:spPr>
        <p:txBody>
          <a:bodyPr/>
          <a:lstStyle/>
          <a:p>
            <a:r>
              <a:rPr lang="en-US" sz="2400" b="1" dirty="0" smtClean="0"/>
              <a:t>Physical defenses</a:t>
            </a:r>
            <a:endParaRPr lang="en-US" sz="2400" b="1" dirty="0"/>
          </a:p>
          <a:p>
            <a:pPr lvl="1"/>
            <a:r>
              <a:rPr lang="en-US" sz="2200" u="sng" dirty="0"/>
              <a:t>Mucous membranes</a:t>
            </a:r>
            <a:r>
              <a:rPr lang="en-US" sz="2200" dirty="0"/>
              <a:t> line </a:t>
            </a:r>
            <a:r>
              <a:rPr lang="en-US" sz="2200" b="1" dirty="0"/>
              <a:t>all body cavities</a:t>
            </a:r>
            <a:r>
              <a:rPr lang="en-US" sz="2200" dirty="0"/>
              <a:t> open to environment</a:t>
            </a:r>
          </a:p>
          <a:p>
            <a:pPr lvl="1"/>
            <a:r>
              <a:rPr lang="en-US" sz="2200" dirty="0" smtClean="0"/>
              <a:t>Three </a:t>
            </a:r>
            <a:r>
              <a:rPr lang="en-US" sz="2200" dirty="0"/>
              <a:t>distinct layers</a:t>
            </a:r>
          </a:p>
          <a:p>
            <a:pPr lvl="2"/>
            <a:r>
              <a:rPr lang="en-US" sz="2000" dirty="0"/>
              <a:t>Thick fluid layer (</a:t>
            </a:r>
            <a:r>
              <a:rPr lang="en-US" sz="2000" b="1" dirty="0"/>
              <a:t>mucus</a:t>
            </a:r>
            <a:r>
              <a:rPr lang="en-US" sz="2000" dirty="0"/>
              <a:t>) lies on top of epithelium</a:t>
            </a:r>
          </a:p>
          <a:p>
            <a:pPr lvl="3"/>
            <a:r>
              <a:rPr lang="en-US" sz="1800" u="sng" dirty="0"/>
              <a:t>Goblet cells</a:t>
            </a:r>
            <a:r>
              <a:rPr lang="en-US" sz="1800" dirty="0"/>
              <a:t> produce mucus and </a:t>
            </a:r>
            <a:r>
              <a:rPr lang="en-US" sz="1800" dirty="0" err="1"/>
              <a:t>biochemicals</a:t>
            </a:r>
            <a:r>
              <a:rPr lang="en-US" sz="1800" dirty="0"/>
              <a:t> that defend against pathogens</a:t>
            </a:r>
          </a:p>
          <a:p>
            <a:pPr lvl="4"/>
            <a:r>
              <a:rPr lang="en-US" sz="1800" dirty="0"/>
              <a:t>Lysozyme, IgA, antimicrobial peptides – same as skin</a:t>
            </a:r>
          </a:p>
          <a:p>
            <a:pPr lvl="4"/>
            <a:r>
              <a:rPr lang="en-US" sz="1800" dirty="0" smtClean="0"/>
              <a:t>Mucins </a:t>
            </a:r>
            <a:r>
              <a:rPr lang="en-US" sz="1800" dirty="0"/>
              <a:t>thicken the mucus and slow pathogen motility</a:t>
            </a:r>
          </a:p>
          <a:p>
            <a:pPr lvl="4"/>
            <a:r>
              <a:rPr lang="en-US" sz="1800" dirty="0" smtClean="0"/>
              <a:t>no </a:t>
            </a:r>
            <a:r>
              <a:rPr lang="en-US" sz="1800" dirty="0"/>
              <a:t>sebum and no salt</a:t>
            </a:r>
          </a:p>
          <a:p>
            <a:pPr lvl="2"/>
            <a:r>
              <a:rPr lang="en-US" sz="2000" dirty="0" smtClean="0"/>
              <a:t>THIN </a:t>
            </a:r>
            <a:r>
              <a:rPr lang="en-US" sz="2000" u="sng" dirty="0" smtClean="0"/>
              <a:t>epithelium</a:t>
            </a:r>
            <a:endParaRPr lang="en-US" sz="2000" u="sng" dirty="0"/>
          </a:p>
          <a:p>
            <a:pPr lvl="3"/>
            <a:r>
              <a:rPr lang="en-US" sz="1800" dirty="0"/>
              <a:t>Tightly packed epithelial cells prevent entry of many pathogens</a:t>
            </a:r>
          </a:p>
          <a:p>
            <a:pPr lvl="4"/>
            <a:r>
              <a:rPr lang="en-US" sz="1800" dirty="0" smtClean="0"/>
              <a:t>Single layer (columnar) or few layers (cuboidal, pseudostratified)</a:t>
            </a:r>
          </a:p>
          <a:p>
            <a:pPr lvl="3"/>
            <a:r>
              <a:rPr lang="en-US" sz="1800" dirty="0" smtClean="0"/>
              <a:t>Continual </a:t>
            </a:r>
            <a:r>
              <a:rPr lang="en-US" sz="1800" dirty="0"/>
              <a:t>shedding of cells carries away </a:t>
            </a:r>
            <a:r>
              <a:rPr lang="en-US" sz="1800" dirty="0" smtClean="0"/>
              <a:t>attached microorganisms</a:t>
            </a:r>
            <a:endParaRPr lang="en-US" sz="1800" dirty="0"/>
          </a:p>
          <a:p>
            <a:pPr lvl="3"/>
            <a:r>
              <a:rPr lang="en-US" sz="1800" dirty="0" smtClean="0"/>
              <a:t>Ciliated cells whisk mucus and unattached microorganisms along </a:t>
            </a:r>
            <a:endParaRPr lang="en-US" sz="1800" dirty="0"/>
          </a:p>
          <a:p>
            <a:pPr lvl="2"/>
            <a:r>
              <a:rPr lang="en-US" sz="2000" u="sng" dirty="0" smtClean="0"/>
              <a:t>connective tissue</a:t>
            </a:r>
            <a:r>
              <a:rPr lang="en-US" sz="2000" dirty="0" smtClean="0"/>
              <a:t> layer </a:t>
            </a:r>
            <a:r>
              <a:rPr lang="en-US" sz="2000" dirty="0"/>
              <a:t>that supports the </a:t>
            </a:r>
            <a:r>
              <a:rPr lang="en-US" sz="2000" dirty="0" smtClean="0"/>
              <a:t>epithelium</a:t>
            </a:r>
          </a:p>
          <a:p>
            <a:pPr lvl="3"/>
            <a:r>
              <a:rPr lang="en-US" sz="1800" dirty="0"/>
              <a:t>Dendritic cells </a:t>
            </a:r>
            <a:r>
              <a:rPr lang="en-US" sz="1800" dirty="0" smtClean="0"/>
              <a:t>and macrophages </a:t>
            </a:r>
            <a:r>
              <a:rPr lang="en-US" sz="1800" dirty="0" smtClean="0"/>
              <a:t>in here </a:t>
            </a:r>
            <a:r>
              <a:rPr lang="en-US" sz="1800" dirty="0" smtClean="0"/>
              <a:t>phagocytize </a:t>
            </a:r>
            <a:r>
              <a:rPr lang="en-US" sz="1800" dirty="0" smtClean="0"/>
              <a:t>pathogens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25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stom 1">
      <a:majorFont>
        <a:latin typeface="Tempus Sans ITC"/>
        <a:ea typeface="ＭＳ Ｐゴシック"/>
        <a:cs typeface=""/>
      </a:majorFont>
      <a:minorFont>
        <a:latin typeface="Tempus Sans ITC"/>
        <a:ea typeface="ＭＳ Ｐゴシック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stom 1">
      <a:majorFont>
        <a:latin typeface="Tempus Sans ITC"/>
        <a:ea typeface="ＭＳ Ｐゴシック"/>
        <a:cs typeface=""/>
      </a:majorFont>
      <a:minorFont>
        <a:latin typeface="Tempus Sans ITC"/>
        <a:ea typeface="ＭＳ Ｐゴシック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stom 1">
      <a:majorFont>
        <a:latin typeface="Tempus Sans ITC"/>
        <a:ea typeface="ＭＳ Ｐゴシック"/>
        <a:cs typeface=""/>
      </a:majorFont>
      <a:minorFont>
        <a:latin typeface="Tempus Sans ITC"/>
        <a:ea typeface="ＭＳ Ｐゴシック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stom 1">
      <a:majorFont>
        <a:latin typeface="Tempus Sans ITC"/>
        <a:ea typeface="ＭＳ Ｐゴシック"/>
        <a:cs typeface=""/>
      </a:majorFont>
      <a:minorFont>
        <a:latin typeface="Tempus Sans ITC"/>
        <a:ea typeface="ＭＳ Ｐゴシック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2732</Words>
  <Application>Microsoft Office PowerPoint</Application>
  <PresentationFormat>On-screen Show (4:3)</PresentationFormat>
  <Paragraphs>409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ＭＳ Ｐゴシック</vt:lpstr>
      <vt:lpstr>Arial</vt:lpstr>
      <vt:lpstr>Calibri</vt:lpstr>
      <vt:lpstr>Comic Sans MS</vt:lpstr>
      <vt:lpstr>Symbol</vt:lpstr>
      <vt:lpstr>Tempus Sans ITC</vt:lpstr>
      <vt:lpstr>Times</vt:lpstr>
      <vt:lpstr>Times New Roman</vt:lpstr>
      <vt:lpstr>Wingdings</vt:lpstr>
      <vt:lpstr>Wingdings 2</vt:lpstr>
      <vt:lpstr>ヒラギノ角ゴ Pro W3</vt:lpstr>
      <vt:lpstr>Blank Presentation</vt:lpstr>
      <vt:lpstr>Technic</vt:lpstr>
      <vt:lpstr>1_Technic</vt:lpstr>
      <vt:lpstr>2_Technic</vt:lpstr>
      <vt:lpstr>4_Technic</vt:lpstr>
      <vt:lpstr>Microbiology</vt:lpstr>
      <vt:lpstr>PowerPoint Presentation</vt:lpstr>
      <vt:lpstr>PowerPoint Presentation</vt:lpstr>
      <vt:lpstr>The Body’s Three Lines of Defense – SUMMARY SLIDE</vt:lpstr>
      <vt:lpstr>The Body’s First Line of Defense – SUMMARY SLIDE</vt:lpstr>
      <vt:lpstr>Skin - The Body’s First Line of Defense</vt:lpstr>
      <vt:lpstr>Figure 15.1  A scanning electron micrograph of the surface of human skin.</vt:lpstr>
      <vt:lpstr>Skin - The Body’s First Line of Defense</vt:lpstr>
      <vt:lpstr>Mucous Membranes - The Body’s First Line of Defense</vt:lpstr>
      <vt:lpstr>Table 15.1  The First Line of Defense: A Comparison of the Skin and Mucous Membranes</vt:lpstr>
      <vt:lpstr>The Eyes - The Body’s First Line of Defense</vt:lpstr>
      <vt:lpstr>Figure 15.3 The lacrimal apparatus-overview</vt:lpstr>
      <vt:lpstr>Microbial antagonism - The Body’s First Line of Defense</vt:lpstr>
      <vt:lpstr>Secretions and Activities of Other Organ Systems That Contribute to the First Line of Defense (1 of 2)</vt:lpstr>
      <vt:lpstr>Secretions and Activities of Other Organ Systems That Contribute to the First Line of Defense (2 of 2)</vt:lpstr>
      <vt:lpstr>The Body’s Second Line of Defense – SUMMARY SLIDE</vt:lpstr>
      <vt:lpstr>The Body’s Second Line of Defense</vt:lpstr>
      <vt:lpstr>Blood cells - The Body’s Second Line of Defense – SUMMARY SLIDE</vt:lpstr>
      <vt:lpstr>Blood cells - The Body’s Second Line of Defense – SUMMARY SLIDE</vt:lpstr>
      <vt:lpstr>Leukocytes – SUMMARY SLIDE</vt:lpstr>
      <vt:lpstr>Getting to the infection</vt:lpstr>
      <vt:lpstr>Granulocytes - The Body’s Second Line of Defense</vt:lpstr>
      <vt:lpstr>Agranulocytes - The Body’s Second Line of Defense</vt:lpstr>
      <vt:lpstr>Effector functions - The Body’s Second Line of Defense – SUMMARY SLIDE</vt:lpstr>
      <vt:lpstr>The Body’s Second Line of Defense</vt:lpstr>
      <vt:lpstr>The Body’s Second Line of Defense</vt:lpstr>
      <vt:lpstr>The Body’s Second Line of Defense</vt:lpstr>
      <vt:lpstr>Phagocytes - The Body’s Second Line of Defense</vt:lpstr>
      <vt:lpstr>Figure 15.6  The events in phagocytosis.</vt:lpstr>
      <vt:lpstr>PowerPoint Presentation</vt:lpstr>
      <vt:lpstr>The Body’s Second Line of Defense - Interferon</vt:lpstr>
      <vt:lpstr>Interferons - The Body’s Second Line of Defense</vt:lpstr>
      <vt:lpstr>The Body’s Second Line of Defense - complement</vt:lpstr>
      <vt:lpstr>Membrane Attack Complexes</vt:lpstr>
      <vt:lpstr>Inflammation – SUMMARY SLIDE</vt:lpstr>
      <vt:lpstr>The fours signs of inflammation</vt:lpstr>
      <vt:lpstr>Acute vs. Chronic Inflammation</vt:lpstr>
      <vt:lpstr>The Body’s Second Line of Defense</vt:lpstr>
      <vt:lpstr>Figure 15.13  Increased vascular permeability during inflammation.</vt:lpstr>
      <vt:lpstr>The Body’s Second Line of Defense</vt:lpstr>
      <vt:lpstr>The Body’s Second Line of Defense</vt:lpstr>
    </vt:vector>
  </TitlesOfParts>
  <Company>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PMG</dc:creator>
  <cp:lastModifiedBy>Christopher D. Krause</cp:lastModifiedBy>
  <cp:revision>329</cp:revision>
  <cp:lastPrinted>2017-03-01T19:35:16Z</cp:lastPrinted>
  <dcterms:created xsi:type="dcterms:W3CDTF">2017-03-03T21:53:27Z</dcterms:created>
  <dcterms:modified xsi:type="dcterms:W3CDTF">2019-07-23T21:01:14Z</dcterms:modified>
</cp:coreProperties>
</file>