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43" r:id="rId2"/>
    <p:sldId id="325" r:id="rId3"/>
    <p:sldId id="445" r:id="rId4"/>
    <p:sldId id="444" r:id="rId5"/>
    <p:sldId id="260" r:id="rId6"/>
    <p:sldId id="446" r:id="rId7"/>
    <p:sldId id="334" r:id="rId8"/>
    <p:sldId id="335" r:id="rId9"/>
    <p:sldId id="336" r:id="rId10"/>
    <p:sldId id="391" r:id="rId11"/>
    <p:sldId id="337" r:id="rId12"/>
    <p:sldId id="393" r:id="rId13"/>
    <p:sldId id="394" r:id="rId14"/>
    <p:sldId id="339" r:id="rId15"/>
    <p:sldId id="396" r:id="rId16"/>
    <p:sldId id="338" r:id="rId17"/>
    <p:sldId id="397" r:id="rId18"/>
    <p:sldId id="398" r:id="rId19"/>
    <p:sldId id="400" r:id="rId20"/>
    <p:sldId id="401" r:id="rId21"/>
    <p:sldId id="340" r:id="rId22"/>
    <p:sldId id="341" r:id="rId23"/>
    <p:sldId id="342" r:id="rId24"/>
    <p:sldId id="343" r:id="rId25"/>
    <p:sldId id="402" r:id="rId26"/>
    <p:sldId id="344" r:id="rId27"/>
    <p:sldId id="346" r:id="rId28"/>
    <p:sldId id="403" r:id="rId29"/>
    <p:sldId id="345" r:id="rId30"/>
    <p:sldId id="350" r:id="rId31"/>
    <p:sldId id="349" r:id="rId32"/>
    <p:sldId id="404" r:id="rId33"/>
    <p:sldId id="353" r:id="rId34"/>
    <p:sldId id="405" r:id="rId35"/>
    <p:sldId id="354" r:id="rId36"/>
    <p:sldId id="355" r:id="rId37"/>
    <p:sldId id="406" r:id="rId38"/>
    <p:sldId id="408" r:id="rId39"/>
    <p:sldId id="367" r:id="rId40"/>
    <p:sldId id="371" r:id="rId41"/>
    <p:sldId id="372" r:id="rId42"/>
    <p:sldId id="374" r:id="rId43"/>
    <p:sldId id="376" r:id="rId44"/>
    <p:sldId id="414" r:id="rId45"/>
    <p:sldId id="378" r:id="rId46"/>
    <p:sldId id="381" r:id="rId47"/>
    <p:sldId id="382" r:id="rId48"/>
    <p:sldId id="387" r:id="rId49"/>
    <p:sldId id="383" r:id="rId50"/>
    <p:sldId id="416" r:id="rId51"/>
    <p:sldId id="384" r:id="rId52"/>
    <p:sldId id="418" r:id="rId53"/>
    <p:sldId id="421" r:id="rId54"/>
    <p:sldId id="389" r:id="rId55"/>
    <p:sldId id="424" r:id="rId56"/>
    <p:sldId id="425" r:id="rId57"/>
    <p:sldId id="428" r:id="rId58"/>
    <p:sldId id="435" r:id="rId59"/>
    <p:sldId id="437" r:id="rId60"/>
    <p:sldId id="441" r:id="rId61"/>
    <p:sldId id="442" r:id="rId6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1248">
          <p15:clr>
            <a:srgbClr val="A4A3A4"/>
          </p15:clr>
        </p15:guide>
        <p15:guide id="3" orient="horz" pos="2163">
          <p15:clr>
            <a:srgbClr val="A4A3A4"/>
          </p15:clr>
        </p15:guide>
        <p15:guide id="4" orient="horz" pos="960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542263"/>
    <a:srgbClr val="D6B628"/>
    <a:srgbClr val="5B3163"/>
    <a:srgbClr val="A0CBD1"/>
    <a:srgbClr val="45A1AC"/>
    <a:srgbClr val="533F7A"/>
    <a:srgbClr val="FF6600"/>
    <a:srgbClr val="015D34"/>
    <a:srgbClr val="00A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99" d="100"/>
          <a:sy n="99" d="100"/>
        </p:scale>
        <p:origin x="2112" y="84"/>
      </p:cViewPr>
      <p:guideLst>
        <p:guide orient="horz" pos="342"/>
        <p:guide orient="horz" pos="1248"/>
        <p:guide orient="horz" pos="2163"/>
        <p:guide orient="horz" pos="960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36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58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7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1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87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78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45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62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69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63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3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54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75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9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69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26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0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69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84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08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14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82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00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44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59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56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23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407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96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95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8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11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08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102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7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572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947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688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41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5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17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3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089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627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9398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470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136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189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38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292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023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217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67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811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14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1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3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5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Chapter 14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Infection, Infectious Diseases and Epidemiology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61665"/>
          </a:xfrm>
        </p:spPr>
        <p:txBody>
          <a:bodyPr/>
          <a:lstStyle/>
          <a:p>
            <a:r>
              <a:rPr lang="en-US" sz="2400" b="1" dirty="0"/>
              <a:t>Table 14.2  Some Resident </a:t>
            </a:r>
            <a:r>
              <a:rPr lang="en-US" sz="2400" b="1" dirty="0" smtClean="0"/>
              <a:t>Microbiota (2 of 2)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"/>
          <a:stretch/>
        </p:blipFill>
        <p:spPr>
          <a:xfrm>
            <a:off x="304801" y="1122787"/>
            <a:ext cx="8534400" cy="2611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9"/>
          <a:stretch/>
        </p:blipFill>
        <p:spPr>
          <a:xfrm>
            <a:off x="324679" y="4038600"/>
            <a:ext cx="8534400" cy="17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Transient microbiota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32775" cy="5334000"/>
          </a:xfrm>
        </p:spPr>
        <p:txBody>
          <a:bodyPr/>
          <a:lstStyle/>
          <a:p>
            <a:pPr lvl="1"/>
            <a:r>
              <a:rPr lang="en-US" dirty="0" smtClean="0"/>
              <a:t>Remain on or in </a:t>
            </a:r>
            <a:r>
              <a:rPr lang="en-US" dirty="0"/>
              <a:t>the body for short period</a:t>
            </a:r>
          </a:p>
          <a:p>
            <a:pPr lvl="1"/>
            <a:r>
              <a:rPr lang="en-US" dirty="0"/>
              <a:t>Found in the same regions as resident </a:t>
            </a:r>
            <a:r>
              <a:rPr lang="en-US" dirty="0" smtClean="0"/>
              <a:t>microbiota, but usually more superficially or externally</a:t>
            </a:r>
            <a:endParaRPr lang="en-US" dirty="0"/>
          </a:p>
          <a:p>
            <a:pPr lvl="1"/>
            <a:r>
              <a:rPr lang="en-US" dirty="0"/>
              <a:t>Cannot persist in the body</a:t>
            </a:r>
          </a:p>
          <a:p>
            <a:pPr lvl="2"/>
            <a:r>
              <a:rPr lang="en-US" dirty="0"/>
              <a:t>Competition from other microorganisms</a:t>
            </a:r>
          </a:p>
          <a:p>
            <a:pPr lvl="2"/>
            <a:r>
              <a:rPr lang="en-US" dirty="0"/>
              <a:t>Elimination by the </a:t>
            </a:r>
            <a:r>
              <a:rPr lang="en-US" dirty="0" smtClean="0"/>
              <a:t>body’s </a:t>
            </a:r>
            <a:r>
              <a:rPr lang="en-US" dirty="0"/>
              <a:t>defense cells</a:t>
            </a:r>
          </a:p>
          <a:p>
            <a:pPr lvl="2"/>
            <a:r>
              <a:rPr lang="en-US" dirty="0"/>
              <a:t>Chemical or physical changes in the </a:t>
            </a:r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Usually a minority species unless/until resident microbiota disappear</a:t>
            </a:r>
          </a:p>
          <a:p>
            <a:pPr lvl="1"/>
            <a:r>
              <a:rPr lang="en-US" dirty="0" smtClean="0"/>
              <a:t>Expansion in their numbers accompanies disease if the transient microbe is pathogenic</a:t>
            </a:r>
          </a:p>
          <a:p>
            <a:pPr lvl="2"/>
            <a:r>
              <a:rPr lang="en-US" dirty="0" smtClean="0"/>
              <a:t>Many diseases occur by microbiota changes (superinfections or secondary infections)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Acquisition of the microbiome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537575" cy="5715000"/>
          </a:xfrm>
        </p:spPr>
        <p:txBody>
          <a:bodyPr/>
          <a:lstStyle/>
          <a:p>
            <a:r>
              <a:rPr lang="en-US" dirty="0" smtClean="0"/>
              <a:t>How do we get our microbiome?  When do the microbes move in?</a:t>
            </a:r>
          </a:p>
          <a:p>
            <a:pPr lvl="1"/>
            <a:r>
              <a:rPr lang="en-US" dirty="0" smtClean="0"/>
              <a:t>Development </a:t>
            </a:r>
            <a:r>
              <a:rPr lang="en-US" dirty="0"/>
              <a:t>in womb </a:t>
            </a:r>
            <a:r>
              <a:rPr lang="en-US" dirty="0" smtClean="0"/>
              <a:t>(mostly) free </a:t>
            </a:r>
            <a:r>
              <a:rPr lang="en-US" dirty="0"/>
              <a:t>of </a:t>
            </a:r>
            <a:r>
              <a:rPr lang="en-US" dirty="0" smtClean="0"/>
              <a:t>microorganisms</a:t>
            </a:r>
          </a:p>
          <a:p>
            <a:pPr lvl="2"/>
            <a:r>
              <a:rPr lang="en-US" dirty="0" smtClean="0"/>
              <a:t>Amniotic sac protect fetus from mother’s external flora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lacenta protects fetus from mother’s internal flora</a:t>
            </a:r>
            <a:endParaRPr lang="en-US" dirty="0"/>
          </a:p>
          <a:p>
            <a:pPr lvl="1"/>
            <a:r>
              <a:rPr lang="en-US" dirty="0" smtClean="0"/>
              <a:t>First exposure to microbiome usually </a:t>
            </a:r>
            <a:r>
              <a:rPr lang="en-US" dirty="0"/>
              <a:t>during </a:t>
            </a:r>
            <a:r>
              <a:rPr lang="en-US" dirty="0" smtClean="0"/>
              <a:t>(natural) birthing process</a:t>
            </a:r>
          </a:p>
          <a:p>
            <a:pPr lvl="1"/>
            <a:r>
              <a:rPr lang="en-US" dirty="0" smtClean="0"/>
              <a:t>Much </a:t>
            </a:r>
            <a:r>
              <a:rPr lang="en-US" dirty="0"/>
              <a:t>of </a:t>
            </a:r>
            <a:r>
              <a:rPr lang="en-US" dirty="0" smtClean="0"/>
              <a:t>one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resident microbiota established during first months of </a:t>
            </a:r>
            <a:r>
              <a:rPr lang="en-US" dirty="0" smtClean="0"/>
              <a:t>life</a:t>
            </a:r>
          </a:p>
          <a:p>
            <a:pPr lvl="2"/>
            <a:r>
              <a:rPr lang="en-US" dirty="0" smtClean="0"/>
              <a:t>maternal, personal contact</a:t>
            </a:r>
          </a:p>
          <a:p>
            <a:pPr lvl="2"/>
            <a:r>
              <a:rPr lang="en-US" dirty="0" smtClean="0"/>
              <a:t>sheets/clothes</a:t>
            </a:r>
            <a:endParaRPr lang="en-US" dirty="0"/>
          </a:p>
          <a:p>
            <a:pPr lvl="2"/>
            <a:r>
              <a:rPr lang="en-US" dirty="0" smtClean="0"/>
              <a:t>Food (mother’s, other’s milk especially)</a:t>
            </a:r>
          </a:p>
          <a:p>
            <a:pPr lvl="2"/>
            <a:r>
              <a:rPr lang="en-US" dirty="0" smtClean="0"/>
              <a:t>HOPEFULLY NOT from diseased mother or unclean clothes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How Normal Microbiota Become Opportunistic Pathogens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5113" y="1219200"/>
            <a:ext cx="8613775" cy="5486400"/>
          </a:xfrm>
        </p:spPr>
        <p:txBody>
          <a:bodyPr/>
          <a:lstStyle/>
          <a:p>
            <a:r>
              <a:rPr lang="en-US" dirty="0" smtClean="0"/>
              <a:t>Opportunistic pathogens</a:t>
            </a:r>
            <a:endParaRPr lang="en-US" dirty="0"/>
          </a:p>
          <a:p>
            <a:pPr lvl="1"/>
            <a:r>
              <a:rPr lang="en-US" dirty="0"/>
              <a:t>Normal microbiota </a:t>
            </a:r>
            <a:r>
              <a:rPr lang="en-US" dirty="0" smtClean="0"/>
              <a:t>are usually wiped out easily if they get in the body, if the host is healthy</a:t>
            </a:r>
          </a:p>
          <a:p>
            <a:r>
              <a:rPr lang="en-US" dirty="0" smtClean="0"/>
              <a:t>What makes pathogens opportunistic:</a:t>
            </a:r>
            <a:endParaRPr lang="en-US" dirty="0"/>
          </a:p>
          <a:p>
            <a:pPr lvl="1"/>
            <a:r>
              <a:rPr lang="en-US" dirty="0"/>
              <a:t>Introduction of normal microbiota into unusual site in </a:t>
            </a:r>
            <a:r>
              <a:rPr lang="en-US" dirty="0" smtClean="0"/>
              <a:t>body (e.g., </a:t>
            </a:r>
            <a:r>
              <a:rPr lang="en-US" i="1" dirty="0" smtClean="0"/>
              <a:t>Escherichia coli</a:t>
            </a:r>
            <a:r>
              <a:rPr lang="en-US" dirty="0" smtClean="0"/>
              <a:t> in mouth or urinary tract)</a:t>
            </a:r>
            <a:endParaRPr lang="en-US" dirty="0"/>
          </a:p>
          <a:p>
            <a:pPr lvl="1"/>
            <a:r>
              <a:rPr lang="en-US" dirty="0"/>
              <a:t>Immune </a:t>
            </a:r>
            <a:r>
              <a:rPr lang="en-US" dirty="0" smtClean="0"/>
              <a:t>suppression (tissue transplant, hormones)</a:t>
            </a:r>
            <a:endParaRPr lang="en-US" dirty="0"/>
          </a:p>
          <a:p>
            <a:pPr lvl="1"/>
            <a:r>
              <a:rPr lang="en-US" dirty="0"/>
              <a:t>Changes in the normal </a:t>
            </a:r>
            <a:r>
              <a:rPr lang="en-US" dirty="0" smtClean="0"/>
              <a:t>microbiota</a:t>
            </a:r>
          </a:p>
          <a:p>
            <a:pPr lvl="2"/>
            <a:r>
              <a:rPr lang="en-US" dirty="0" smtClean="0"/>
              <a:t>Change in soap, food, chronic antibiotic treatment</a:t>
            </a:r>
            <a:endParaRPr lang="en-US" dirty="0"/>
          </a:p>
          <a:p>
            <a:pPr lvl="1"/>
            <a:r>
              <a:rPr lang="en-US" dirty="0"/>
              <a:t>Stressful </a:t>
            </a:r>
            <a:r>
              <a:rPr lang="en-US" dirty="0" smtClean="0"/>
              <a:t>conditions (usually weakens immune system)</a:t>
            </a:r>
          </a:p>
          <a:p>
            <a:pPr lvl="2"/>
            <a:r>
              <a:rPr lang="en-US" dirty="0" smtClean="0"/>
              <a:t>Can be physical</a:t>
            </a:r>
            <a:r>
              <a:rPr lang="en-US" dirty="0"/>
              <a:t> </a:t>
            </a:r>
            <a:r>
              <a:rPr lang="en-US" dirty="0" smtClean="0"/>
              <a:t>or mental – chronic stress is perceived by the mind, that then controls the body</a:t>
            </a:r>
          </a:p>
          <a:p>
            <a:pPr lvl="2"/>
            <a:r>
              <a:rPr lang="en-US" dirty="0" smtClean="0"/>
              <a:t>Job change, exercise surge, microbiology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1" y="90488"/>
            <a:ext cx="8458199" cy="1077218"/>
          </a:xfrm>
        </p:spPr>
        <p:txBody>
          <a:bodyPr/>
          <a:lstStyle/>
          <a:p>
            <a:r>
              <a:rPr lang="en-US" b="1" dirty="0"/>
              <a:t>Reservoirs of Infectious Diseases of </a:t>
            </a:r>
            <a:r>
              <a:rPr lang="en-US" b="1" dirty="0" smtClean="0"/>
              <a:t>Humans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97022" y="1424733"/>
            <a:ext cx="8232775" cy="4671267"/>
          </a:xfrm>
        </p:spPr>
        <p:txBody>
          <a:bodyPr/>
          <a:lstStyle/>
          <a:p>
            <a:r>
              <a:rPr lang="en-US" sz="3200" b="1" dirty="0" smtClean="0"/>
              <a:t>Where do our pathogens come from???</a:t>
            </a:r>
          </a:p>
          <a:p>
            <a:pPr lvl="1"/>
            <a:r>
              <a:rPr lang="en-US" dirty="0" smtClean="0"/>
              <a:t>Most </a:t>
            </a:r>
            <a:r>
              <a:rPr lang="en-US" dirty="0"/>
              <a:t>pathogens cannot survive for long outside </a:t>
            </a:r>
            <a:r>
              <a:rPr lang="en-US" dirty="0" smtClean="0"/>
              <a:t>their host (temperature, osmolarity, dry out, growth factors)</a:t>
            </a:r>
            <a:endParaRPr lang="en-US" dirty="0"/>
          </a:p>
          <a:p>
            <a:pPr lvl="1"/>
            <a:r>
              <a:rPr lang="en-US" u="sng" dirty="0"/>
              <a:t>Reservoirs of infection</a:t>
            </a:r>
          </a:p>
          <a:p>
            <a:pPr lvl="2"/>
            <a:r>
              <a:rPr lang="en-US" dirty="0"/>
              <a:t>Sites where pathogens are </a:t>
            </a:r>
            <a:r>
              <a:rPr lang="en-US" dirty="0" smtClean="0"/>
              <a:t>commonly found and known to contact humans on a regular basis</a:t>
            </a:r>
            <a:endParaRPr lang="en-US" dirty="0"/>
          </a:p>
          <a:p>
            <a:pPr lvl="1"/>
            <a:r>
              <a:rPr lang="en-US" dirty="0"/>
              <a:t>Three types of reservoirs</a:t>
            </a:r>
          </a:p>
          <a:p>
            <a:pPr lvl="2"/>
            <a:r>
              <a:rPr lang="en-US" dirty="0"/>
              <a:t>Animal </a:t>
            </a:r>
            <a:r>
              <a:rPr lang="en-US" dirty="0" smtClean="0"/>
              <a:t>reservoir (flu virus, dermatophytes)</a:t>
            </a:r>
            <a:endParaRPr lang="en-US" dirty="0"/>
          </a:p>
          <a:p>
            <a:pPr lvl="2"/>
            <a:r>
              <a:rPr lang="en-US" dirty="0"/>
              <a:t>Human </a:t>
            </a:r>
            <a:r>
              <a:rPr lang="en-US" dirty="0" smtClean="0"/>
              <a:t>carriers (common cold, HIV, MRSA, lice)</a:t>
            </a:r>
            <a:endParaRPr lang="en-US" dirty="0"/>
          </a:p>
          <a:p>
            <a:pPr lvl="2"/>
            <a:r>
              <a:rPr lang="en-US" dirty="0"/>
              <a:t>Nonliving </a:t>
            </a:r>
            <a:r>
              <a:rPr lang="en-US" dirty="0" smtClean="0"/>
              <a:t>reservoir (doorknobs, rusty nails, food)</a:t>
            </a:r>
            <a:endParaRPr lang="en-US" dirty="0"/>
          </a:p>
        </p:txBody>
      </p:sp>
      <p:sp>
        <p:nvSpPr>
          <p:cNvPr id="2" name="Left Brace 1"/>
          <p:cNvSpPr/>
          <p:nvPr/>
        </p:nvSpPr>
        <p:spPr bwMode="auto">
          <a:xfrm>
            <a:off x="914400" y="4953000"/>
            <a:ext cx="381000" cy="106680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90770" y="5171454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KNOW THESE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66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Animal Reservoirs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232775" cy="5867400"/>
          </a:xfrm>
        </p:spPr>
        <p:txBody>
          <a:bodyPr/>
          <a:lstStyle/>
          <a:p>
            <a:r>
              <a:rPr lang="en-US" dirty="0" smtClean="0"/>
              <a:t>Also known as </a:t>
            </a:r>
            <a:r>
              <a:rPr lang="en-US" u="sng" dirty="0" err="1" smtClean="0"/>
              <a:t>Zoonoses</a:t>
            </a:r>
            <a:endParaRPr lang="en-US" u="sng" dirty="0"/>
          </a:p>
          <a:p>
            <a:pPr lvl="1"/>
            <a:r>
              <a:rPr lang="en-US" dirty="0" smtClean="0"/>
              <a:t>Diseases that naturally </a:t>
            </a:r>
            <a:r>
              <a:rPr lang="en-US" dirty="0"/>
              <a:t>spread from animal host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humans (the flu, ringworm)</a:t>
            </a:r>
            <a:endParaRPr lang="en-US" dirty="0"/>
          </a:p>
          <a:p>
            <a:r>
              <a:rPr lang="en-US" dirty="0" smtClean="0"/>
              <a:t>We acquire </a:t>
            </a:r>
            <a:r>
              <a:rPr lang="en-US" dirty="0" err="1"/>
              <a:t>zoonoses</a:t>
            </a:r>
            <a:r>
              <a:rPr lang="en-US" dirty="0"/>
              <a:t> through various routes</a:t>
            </a:r>
          </a:p>
          <a:p>
            <a:pPr lvl="1"/>
            <a:r>
              <a:rPr lang="en-US" dirty="0"/>
              <a:t>Direct contact with animal or its waste</a:t>
            </a:r>
          </a:p>
          <a:p>
            <a:pPr lvl="1"/>
            <a:r>
              <a:rPr lang="en-US" dirty="0"/>
              <a:t>Eating </a:t>
            </a:r>
            <a:r>
              <a:rPr lang="en-US" dirty="0" smtClean="0"/>
              <a:t>animals (sheep fluke, </a:t>
            </a:r>
            <a:r>
              <a:rPr lang="en-US" dirty="0" err="1" smtClean="0"/>
              <a:t>trichinellosis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Bloodsucking </a:t>
            </a:r>
            <a:r>
              <a:rPr lang="en-US" dirty="0" smtClean="0"/>
              <a:t>arthropods (malaria, sleeping sickness)</a:t>
            </a:r>
            <a:endParaRPr lang="en-US" dirty="0"/>
          </a:p>
          <a:p>
            <a:r>
              <a:rPr lang="en-US" dirty="0"/>
              <a:t>Humans are usually dead-end host to </a:t>
            </a:r>
            <a:r>
              <a:rPr lang="en-US" dirty="0" smtClean="0"/>
              <a:t>most zoonotic pathogens (we are not eaten, we can treat ourselves)</a:t>
            </a:r>
            <a:endParaRPr lang="en-US" dirty="0"/>
          </a:p>
          <a:p>
            <a:r>
              <a:rPr lang="en-US" dirty="0"/>
              <a:t>Difficult to </a:t>
            </a:r>
            <a:r>
              <a:rPr lang="en-US" dirty="0" smtClean="0"/>
              <a:t>eradicate (too many animal reservoirs)</a:t>
            </a:r>
          </a:p>
          <a:p>
            <a:pPr lvl="1"/>
            <a:r>
              <a:rPr lang="en-US" dirty="0" smtClean="0"/>
              <a:t>e.g., have we been able to eradicate mosquitos??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1200329"/>
          </a:xfrm>
        </p:spPr>
        <p:txBody>
          <a:bodyPr/>
          <a:lstStyle/>
          <a:p>
            <a:r>
              <a:rPr lang="en-US" sz="3600" b="1" dirty="0"/>
              <a:t>Table 14.3  Some Common </a:t>
            </a:r>
            <a:r>
              <a:rPr lang="en-US" sz="3600" b="1" dirty="0" err="1" smtClean="0"/>
              <a:t>Zoonoses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/>
              <a:t>–</a:t>
            </a:r>
            <a:r>
              <a:rPr lang="en-US" sz="3600" b="1" dirty="0" smtClean="0">
                <a:solidFill>
                  <a:srgbClr val="FF0000"/>
                </a:solidFill>
              </a:rPr>
              <a:t> FOR REFERNCE ONLY!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"/>
          <a:stretch/>
        </p:blipFill>
        <p:spPr>
          <a:xfrm>
            <a:off x="304800" y="1374006"/>
            <a:ext cx="8534400" cy="51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Human Carriers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13775" cy="5256212"/>
          </a:xfrm>
        </p:spPr>
        <p:txBody>
          <a:bodyPr/>
          <a:lstStyle/>
          <a:p>
            <a:r>
              <a:rPr lang="en-US" dirty="0" smtClean="0"/>
              <a:t>Asymptomatic </a:t>
            </a:r>
            <a:r>
              <a:rPr lang="en-US" dirty="0"/>
              <a:t>infected individuals can be infective </a:t>
            </a:r>
            <a:r>
              <a:rPr lang="en-US" dirty="0" smtClean="0"/>
              <a:t>to others (</a:t>
            </a:r>
            <a:r>
              <a:rPr lang="en-US" dirty="0" err="1" smtClean="0"/>
              <a:t>Zika</a:t>
            </a:r>
            <a:r>
              <a:rPr lang="en-US" dirty="0" smtClean="0"/>
              <a:t>, gonorrhea, HPV, Hepatitis C)</a:t>
            </a:r>
            <a:endParaRPr lang="en-US" dirty="0"/>
          </a:p>
          <a:p>
            <a:r>
              <a:rPr lang="en-US" dirty="0"/>
              <a:t>Some individuals eventually develop illness, while others never get </a:t>
            </a:r>
            <a:r>
              <a:rPr lang="en-US" dirty="0" smtClean="0"/>
              <a:t>sick (</a:t>
            </a:r>
            <a:r>
              <a:rPr lang="en-US" dirty="0" err="1" smtClean="0"/>
              <a:t>Zika</a:t>
            </a:r>
            <a:r>
              <a:rPr lang="en-US" dirty="0" smtClean="0"/>
              <a:t>, influenza, West Nile Virus)</a:t>
            </a:r>
            <a:endParaRPr lang="en-US" dirty="0"/>
          </a:p>
          <a:p>
            <a:r>
              <a:rPr lang="en-US" dirty="0"/>
              <a:t>Healthy carriers may have defensive systems that protect </a:t>
            </a:r>
            <a:r>
              <a:rPr lang="en-US" dirty="0" smtClean="0"/>
              <a:t>them</a:t>
            </a:r>
          </a:p>
          <a:p>
            <a:pPr lvl="1"/>
            <a:r>
              <a:rPr lang="en-US" dirty="0" smtClean="0"/>
              <a:t>Unusual genetic variants that prevent infections</a:t>
            </a:r>
          </a:p>
          <a:p>
            <a:pPr lvl="2"/>
            <a:r>
              <a:rPr lang="en-US" dirty="0" smtClean="0"/>
              <a:t>(e.g., CCR5 mutation in 1% of the population prevents HIV infection those individuals)</a:t>
            </a:r>
          </a:p>
          <a:p>
            <a:pPr lvl="2"/>
            <a:r>
              <a:rPr lang="en-US" dirty="0" smtClean="0"/>
              <a:t>Sickle cell hemoglobin mutant makes blood cells unlivable for malaria parasite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Nonliving Reservoirs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232775" cy="5256212"/>
          </a:xfrm>
        </p:spPr>
        <p:txBody>
          <a:bodyPr/>
          <a:lstStyle/>
          <a:p>
            <a:pPr lvl="1"/>
            <a:r>
              <a:rPr lang="en-US" dirty="0" smtClean="0"/>
              <a:t>Soil</a:t>
            </a:r>
            <a:r>
              <a:rPr lang="en-US" dirty="0"/>
              <a:t>, water, and food can be reservoirs of infection</a:t>
            </a:r>
          </a:p>
          <a:p>
            <a:pPr lvl="2"/>
            <a:r>
              <a:rPr lang="en-US" dirty="0"/>
              <a:t>Presence of microorganisms often due to contamination by feces or </a:t>
            </a:r>
            <a:r>
              <a:rPr lang="en-US" dirty="0" smtClean="0"/>
              <a:t>urine</a:t>
            </a:r>
          </a:p>
          <a:p>
            <a:pPr lvl="2"/>
            <a:r>
              <a:rPr lang="en-US" dirty="0" smtClean="0"/>
              <a:t>Often seen when food or soil cannot be “cooked” to eliminate pathogen</a:t>
            </a:r>
          </a:p>
          <a:p>
            <a:pPr lvl="3"/>
            <a:r>
              <a:rPr lang="en-US" dirty="0" smtClean="0"/>
              <a:t>Consider that lettuce is frequently reported to contain pathogenic coliforms…who boils lettuce?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The Invasion and Establishment of Microbes in Hosts: Infection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7724"/>
            <a:ext cx="8232775" cy="4670676"/>
          </a:xfrm>
        </p:spPr>
        <p:txBody>
          <a:bodyPr/>
          <a:lstStyle/>
          <a:p>
            <a:r>
              <a:rPr lang="en-US" b="1" dirty="0"/>
              <a:t>Exposure to Microbes: Contamination and Infection </a:t>
            </a:r>
          </a:p>
          <a:p>
            <a:pPr lvl="1"/>
            <a:r>
              <a:rPr lang="en-US" b="1" dirty="0"/>
              <a:t>Contamination</a:t>
            </a:r>
          </a:p>
          <a:p>
            <a:pPr lvl="2"/>
            <a:r>
              <a:rPr lang="en-US" dirty="0"/>
              <a:t>The mere </a:t>
            </a:r>
            <a:r>
              <a:rPr lang="en-US" u="sng" dirty="0"/>
              <a:t>presence</a:t>
            </a:r>
            <a:r>
              <a:rPr lang="en-US" dirty="0"/>
              <a:t> of microbes in or on the </a:t>
            </a:r>
            <a:r>
              <a:rPr lang="en-US" dirty="0" smtClean="0"/>
              <a:t>body</a:t>
            </a:r>
          </a:p>
          <a:p>
            <a:pPr lvl="2"/>
            <a:r>
              <a:rPr lang="en-US" dirty="0" smtClean="0"/>
              <a:t>This does not mean an infection has occurred!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Infection</a:t>
            </a:r>
          </a:p>
          <a:p>
            <a:pPr lvl="2"/>
            <a:r>
              <a:rPr lang="en-US" dirty="0"/>
              <a:t>When organism </a:t>
            </a:r>
            <a:r>
              <a:rPr lang="en-US" u="sng" dirty="0"/>
              <a:t>evades </a:t>
            </a:r>
            <a:r>
              <a:rPr lang="en-US" u="sng" dirty="0" smtClean="0"/>
              <a:t>body</a:t>
            </a:r>
            <a:r>
              <a:rPr lang="fr-FR" u="sng" dirty="0" smtClean="0"/>
              <a:t>’</a:t>
            </a:r>
            <a:r>
              <a:rPr lang="en-US" u="sng" dirty="0" smtClean="0"/>
              <a:t>s </a:t>
            </a:r>
            <a:r>
              <a:rPr lang="en-US" u="sng" dirty="0"/>
              <a:t>external defenses</a:t>
            </a:r>
            <a:r>
              <a:rPr lang="en-US" dirty="0"/>
              <a:t>, multiplies, and becomes </a:t>
            </a:r>
            <a:r>
              <a:rPr lang="en-US" u="sng" dirty="0"/>
              <a:t>established in the </a:t>
            </a:r>
            <a:r>
              <a:rPr lang="en-US" u="sng" dirty="0" smtClean="0"/>
              <a:t>body</a:t>
            </a:r>
          </a:p>
          <a:p>
            <a:pPr lvl="2"/>
            <a:r>
              <a:rPr lang="en-US" dirty="0" smtClean="0"/>
              <a:t>This does NOT mean that a disease or that damage to the body is yet occurring.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Symbiosis Between </a:t>
            </a:r>
            <a:r>
              <a:rPr lang="en-US" sz="3000" b="1" dirty="0"/>
              <a:t>Microbes and Their </a:t>
            </a:r>
            <a:r>
              <a:rPr lang="en-US" sz="3000" b="1" dirty="0" smtClean="0"/>
              <a:t>Hosts</a:t>
            </a:r>
            <a:endParaRPr lang="en-US" sz="30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762000"/>
            <a:ext cx="8537575" cy="57912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Before infection, pathogens must attach to the outside surface of an organism</a:t>
            </a:r>
          </a:p>
          <a:p>
            <a:r>
              <a:rPr lang="en-US" dirty="0" smtClean="0"/>
              <a:t>Lots of microbes already live on our “outside surfaces”</a:t>
            </a:r>
          </a:p>
          <a:p>
            <a:pPr lvl="1"/>
            <a:r>
              <a:rPr lang="en-US" dirty="0" smtClean="0"/>
              <a:t>Skin</a:t>
            </a:r>
          </a:p>
          <a:p>
            <a:pPr lvl="1"/>
            <a:r>
              <a:rPr lang="en-US" dirty="0" smtClean="0"/>
              <a:t>Mucous membranes</a:t>
            </a:r>
          </a:p>
          <a:p>
            <a:pPr lvl="2"/>
            <a:r>
              <a:rPr lang="en-US" dirty="0" smtClean="0"/>
              <a:t>Eyes</a:t>
            </a:r>
          </a:p>
          <a:p>
            <a:pPr lvl="2"/>
            <a:r>
              <a:rPr lang="en-US" dirty="0" smtClean="0"/>
              <a:t>Mouth</a:t>
            </a:r>
          </a:p>
          <a:p>
            <a:pPr lvl="2"/>
            <a:r>
              <a:rPr lang="en-US" dirty="0" smtClean="0"/>
              <a:t>Upper respiratory tract</a:t>
            </a:r>
          </a:p>
          <a:p>
            <a:pPr lvl="2"/>
            <a:r>
              <a:rPr lang="en-US" dirty="0" smtClean="0"/>
              <a:t>Gut</a:t>
            </a:r>
          </a:p>
          <a:p>
            <a:pPr lvl="2"/>
            <a:r>
              <a:rPr lang="en-US" dirty="0" smtClean="0"/>
              <a:t>Reproductive tract</a:t>
            </a:r>
          </a:p>
          <a:p>
            <a:r>
              <a:rPr lang="en-US" dirty="0" smtClean="0"/>
              <a:t>Do these microbes help us?  Hurt us?</a:t>
            </a:r>
          </a:p>
          <a:p>
            <a:r>
              <a:rPr lang="en-US" dirty="0" smtClean="0"/>
              <a:t>How do we classify this help or hurt?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Portals of </a:t>
            </a:r>
            <a:r>
              <a:rPr lang="en-US" sz="3600" b="1" dirty="0" smtClean="0"/>
              <a:t>Entry – SUMMARY SLIDE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45380"/>
            <a:ext cx="8382000" cy="5884019"/>
          </a:xfrm>
        </p:spPr>
        <p:txBody>
          <a:bodyPr/>
          <a:lstStyle/>
          <a:p>
            <a:r>
              <a:rPr lang="en-US" sz="2400" dirty="0" smtClean="0"/>
              <a:t>Defined as sites </a:t>
            </a:r>
            <a:r>
              <a:rPr lang="en-US" sz="2400" dirty="0"/>
              <a:t>through which pathogens enter the body</a:t>
            </a:r>
          </a:p>
          <a:p>
            <a:r>
              <a:rPr lang="en-US" sz="2400" dirty="0"/>
              <a:t>Three major pathways</a:t>
            </a:r>
          </a:p>
          <a:p>
            <a:pPr lvl="1"/>
            <a:r>
              <a:rPr lang="en-US" sz="2000" u="sng" dirty="0"/>
              <a:t>Skin</a:t>
            </a:r>
          </a:p>
          <a:p>
            <a:pPr lvl="1"/>
            <a:r>
              <a:rPr lang="en-US" sz="2000" u="sng" dirty="0" smtClean="0"/>
              <a:t>Mucous membranes</a:t>
            </a:r>
          </a:p>
          <a:p>
            <a:pPr lvl="1"/>
            <a:r>
              <a:rPr lang="en-US" sz="2000" u="sng" dirty="0" smtClean="0"/>
              <a:t>Placenta</a:t>
            </a:r>
            <a:endParaRPr lang="en-US" sz="2000" u="sng" dirty="0"/>
          </a:p>
          <a:p>
            <a:pPr lvl="1"/>
            <a:r>
              <a:rPr lang="en-US" sz="2000" dirty="0" smtClean="0"/>
              <a:t>Compromised skin, mucous membrane or placenta can GREATLY predispose one to infections (this is how blood-borne infections and venereal diseases are often transmitted)</a:t>
            </a:r>
          </a:p>
          <a:p>
            <a:r>
              <a:rPr lang="en-US" sz="2400" dirty="0" smtClean="0"/>
              <a:t>Fourth pathway is </a:t>
            </a:r>
            <a:r>
              <a:rPr lang="en-US" sz="2400" u="sng" dirty="0" smtClean="0"/>
              <a:t>parenteral</a:t>
            </a:r>
            <a:r>
              <a:rPr lang="en-US" sz="2400" dirty="0" smtClean="0"/>
              <a:t> route</a:t>
            </a:r>
          </a:p>
          <a:p>
            <a:pPr lvl="1"/>
            <a:r>
              <a:rPr lang="en-US" sz="2000" dirty="0" smtClean="0"/>
              <a:t>circumvents </a:t>
            </a:r>
            <a:r>
              <a:rPr lang="en-US" sz="2000" dirty="0"/>
              <a:t>the usual </a:t>
            </a:r>
            <a:r>
              <a:rPr lang="en-US" sz="2000" dirty="0" smtClean="0"/>
              <a:t>portals, </a:t>
            </a:r>
            <a:r>
              <a:rPr lang="en-US" sz="2000" dirty="0"/>
              <a:t>introducing microbes directly to internal tissues  </a:t>
            </a:r>
            <a:endParaRPr lang="en-US" sz="2000" dirty="0" smtClean="0"/>
          </a:p>
          <a:p>
            <a:pPr lvl="1"/>
            <a:r>
              <a:rPr lang="en-US" sz="2000" dirty="0" smtClean="0"/>
              <a:t>Most often accomplished by puncturing the skin</a:t>
            </a:r>
          </a:p>
          <a:p>
            <a:pPr lvl="2"/>
            <a:r>
              <a:rPr lang="en-US" sz="2000" dirty="0" smtClean="0"/>
              <a:t>nonliving - rusty nail, severe burns, hypodermic needles</a:t>
            </a:r>
          </a:p>
          <a:p>
            <a:pPr lvl="2"/>
            <a:r>
              <a:rPr lang="en-US" sz="2000" dirty="0" smtClean="0"/>
              <a:t>zoonotic - </a:t>
            </a:r>
            <a:r>
              <a:rPr lang="en-US" sz="2000" dirty="0"/>
              <a:t>animal bite</a:t>
            </a:r>
            <a:endParaRPr lang="en-US" sz="2000" dirty="0" smtClean="0"/>
          </a:p>
          <a:p>
            <a:pPr lvl="2"/>
            <a:r>
              <a:rPr lang="en-US" sz="2000" dirty="0" smtClean="0"/>
              <a:t>iatrogenic – surgery, bedsores</a:t>
            </a:r>
          </a:p>
          <a:p>
            <a:pPr lvl="2"/>
            <a:r>
              <a:rPr lang="en-US" sz="2000" dirty="0" smtClean="0"/>
              <a:t>Honorable mentions:  compound fractures, thorns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74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1688302" y="581528"/>
            <a:ext cx="5767395" cy="6019800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61665"/>
          </a:xfrm>
        </p:spPr>
        <p:txBody>
          <a:bodyPr/>
          <a:lstStyle/>
          <a:p>
            <a:r>
              <a:rPr lang="en-US" sz="2400" b="1" dirty="0"/>
              <a:t>Figure 14.3  Routes of entry for invading pathogens.</a:t>
            </a:r>
          </a:p>
        </p:txBody>
      </p:sp>
    </p:spTree>
    <p:extLst>
      <p:ext uri="{BB962C8B-B14F-4D97-AF65-F5344CB8AC3E}">
        <p14:creationId xmlns:p14="http://schemas.microsoft.com/office/powerpoint/2010/main" val="1143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Topical portal of entry – the skin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232775" cy="5562600"/>
          </a:xfrm>
        </p:spPr>
        <p:txBody>
          <a:bodyPr/>
          <a:lstStyle/>
          <a:p>
            <a:r>
              <a:rPr lang="en-US" sz="3200" b="1" dirty="0"/>
              <a:t>Portals of Entry</a:t>
            </a:r>
          </a:p>
          <a:p>
            <a:pPr lvl="1"/>
            <a:r>
              <a:rPr lang="en-US" sz="2800" u="sng" dirty="0"/>
              <a:t>S</a:t>
            </a:r>
            <a:r>
              <a:rPr lang="en-US" sz="2800" u="sng" dirty="0" smtClean="0"/>
              <a:t>kin</a:t>
            </a:r>
            <a:endParaRPr lang="en-US" sz="2800" u="sng" dirty="0"/>
          </a:p>
          <a:p>
            <a:pPr lvl="2"/>
            <a:r>
              <a:rPr lang="en-US" sz="2400" dirty="0" smtClean="0"/>
              <a:t>Outer </a:t>
            </a:r>
            <a:r>
              <a:rPr lang="en-US" sz="2400" dirty="0"/>
              <a:t>layer of dead skin cells acts as a barrier to pathogens</a:t>
            </a:r>
          </a:p>
          <a:p>
            <a:pPr lvl="2"/>
            <a:r>
              <a:rPr lang="en-US" sz="2400" dirty="0"/>
              <a:t>Some pathogens can enter through openings or </a:t>
            </a:r>
            <a:r>
              <a:rPr lang="en-US" sz="2400" dirty="0" smtClean="0"/>
              <a:t>cuts</a:t>
            </a:r>
          </a:p>
          <a:p>
            <a:pPr lvl="2"/>
            <a:r>
              <a:rPr lang="en-US" sz="2400" dirty="0" smtClean="0"/>
              <a:t>Openings can be visible, or can be </a:t>
            </a:r>
            <a:r>
              <a:rPr lang="en-US" sz="2400" dirty="0" err="1" smtClean="0"/>
              <a:t>microabrasions</a:t>
            </a:r>
            <a:r>
              <a:rPr lang="en-US" sz="2400" dirty="0" smtClean="0"/>
              <a:t>,</a:t>
            </a:r>
          </a:p>
          <a:p>
            <a:pPr lvl="3"/>
            <a:r>
              <a:rPr lang="en-US" sz="2400" dirty="0" smtClean="0"/>
              <a:t>e.g., from excessive handwashing, sexual intercourse, manual labor</a:t>
            </a:r>
            <a:endParaRPr lang="en-US" sz="2400" dirty="0"/>
          </a:p>
          <a:p>
            <a:pPr lvl="2"/>
            <a:r>
              <a:rPr lang="en-US" sz="2400" dirty="0"/>
              <a:t>Others enter by burrowing into or digesting outer layers of </a:t>
            </a:r>
            <a:r>
              <a:rPr lang="en-US" sz="2400" dirty="0" smtClean="0"/>
              <a:t>skin (MRSA, botflies, </a:t>
            </a:r>
            <a:r>
              <a:rPr lang="en-US" sz="2400" dirty="0" err="1" smtClean="0"/>
              <a:t>mangofly</a:t>
            </a:r>
            <a:r>
              <a:rPr lang="en-US" sz="2400" dirty="0" smtClean="0"/>
              <a:t> maggots)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36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/>
          <a:lstStyle/>
          <a:p>
            <a:r>
              <a:rPr lang="en-US" sz="2800" b="1" dirty="0"/>
              <a:t>Figure 14.4  A cross section of skin.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729916" y="760905"/>
            <a:ext cx="7662349" cy="594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M</a:t>
            </a:r>
            <a:r>
              <a:rPr lang="en-US" sz="2800" b="1" dirty="0" smtClean="0"/>
              <a:t>ucous </a:t>
            </a:r>
            <a:r>
              <a:rPr lang="en-US" sz="2800" b="1" dirty="0"/>
              <a:t>portal of entry – the </a:t>
            </a:r>
            <a:r>
              <a:rPr lang="en-US" sz="2800" b="1" dirty="0" smtClean="0"/>
              <a:t>mucous membranes</a:t>
            </a:r>
            <a:endParaRPr lang="en-US" sz="28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90501" y="609600"/>
            <a:ext cx="8763000" cy="6019800"/>
          </a:xfrm>
        </p:spPr>
        <p:txBody>
          <a:bodyPr/>
          <a:lstStyle/>
          <a:p>
            <a:r>
              <a:rPr lang="en-US" sz="3200" b="1" dirty="0"/>
              <a:t>Portals of </a:t>
            </a:r>
            <a:r>
              <a:rPr lang="en-US" sz="3200" b="1" dirty="0" smtClean="0"/>
              <a:t>Entry</a:t>
            </a:r>
            <a:endParaRPr lang="en-US" sz="3200" b="1" dirty="0"/>
          </a:p>
          <a:p>
            <a:pPr lvl="1"/>
            <a:r>
              <a:rPr lang="en-US" sz="2800" u="sng" dirty="0"/>
              <a:t>Mucous membranes</a:t>
            </a:r>
          </a:p>
          <a:p>
            <a:pPr lvl="2"/>
            <a:r>
              <a:rPr lang="en-US" sz="2400" dirty="0"/>
              <a:t>Line the body cavities that are open to the </a:t>
            </a:r>
            <a:r>
              <a:rPr lang="en-US" sz="2400" dirty="0" smtClean="0"/>
              <a:t>environment (eye, nasal, mouth, throat, rectum, urethra, vaginal, </a:t>
            </a:r>
            <a:endParaRPr lang="en-US" sz="2400" dirty="0"/>
          </a:p>
          <a:p>
            <a:pPr lvl="2"/>
            <a:r>
              <a:rPr lang="en-US" sz="2400" dirty="0"/>
              <a:t>Provide a moist, warm environment hospitable to </a:t>
            </a:r>
            <a:r>
              <a:rPr lang="en-US" sz="2400" dirty="0" smtClean="0"/>
              <a:t>pathogens</a:t>
            </a:r>
            <a:endParaRPr lang="en-US" sz="2400" dirty="0"/>
          </a:p>
          <a:p>
            <a:pPr lvl="2"/>
            <a:r>
              <a:rPr lang="en-US" sz="2400" dirty="0"/>
              <a:t>Respiratory tract is the most common site of entry</a:t>
            </a:r>
          </a:p>
          <a:p>
            <a:pPr lvl="3"/>
            <a:r>
              <a:rPr lang="en-US" sz="2400" dirty="0"/>
              <a:t> Entry is through the nose, mouth, or eyes</a:t>
            </a:r>
          </a:p>
          <a:p>
            <a:pPr lvl="2"/>
            <a:r>
              <a:rPr lang="en-US" sz="2400" dirty="0"/>
              <a:t>Gastrointestinal tract </a:t>
            </a:r>
            <a:r>
              <a:rPr lang="en-US" sz="2400" dirty="0" smtClean="0"/>
              <a:t>is also a common route </a:t>
            </a:r>
            <a:r>
              <a:rPr lang="en-US" sz="2400" dirty="0"/>
              <a:t>of entry</a:t>
            </a:r>
          </a:p>
          <a:p>
            <a:pPr lvl="3"/>
            <a:r>
              <a:rPr lang="en-US" sz="2400" dirty="0"/>
              <a:t>Must survive the acidic pH of the </a:t>
            </a:r>
            <a:r>
              <a:rPr lang="en-US" sz="2400" dirty="0" smtClean="0"/>
              <a:t>stomach if introduced with food</a:t>
            </a:r>
          </a:p>
          <a:p>
            <a:pPr lvl="3"/>
            <a:r>
              <a:rPr lang="en-US" sz="2400" dirty="0" smtClean="0"/>
              <a:t>Can avoid stomach acidity if introduced with water and without food</a:t>
            </a:r>
          </a:p>
          <a:p>
            <a:pPr lvl="3"/>
            <a:r>
              <a:rPr lang="en-US" sz="2400" dirty="0" smtClean="0"/>
              <a:t>An intact liver eliminates many of these pathogens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51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Placental </a:t>
            </a:r>
            <a:r>
              <a:rPr lang="en-US" b="1" dirty="0"/>
              <a:t>portal of entry – the </a:t>
            </a:r>
            <a:r>
              <a:rPr lang="en-US" b="1" dirty="0" smtClean="0"/>
              <a:t>placenta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232775" cy="4648200"/>
          </a:xfrm>
        </p:spPr>
        <p:txBody>
          <a:bodyPr/>
          <a:lstStyle/>
          <a:p>
            <a:r>
              <a:rPr lang="en-US" b="1" dirty="0"/>
              <a:t>Portals of </a:t>
            </a:r>
            <a:r>
              <a:rPr lang="en-US" b="1" dirty="0" smtClean="0"/>
              <a:t>Entry</a:t>
            </a:r>
            <a:endParaRPr lang="en-US" b="1" dirty="0"/>
          </a:p>
          <a:p>
            <a:pPr lvl="1"/>
            <a:r>
              <a:rPr lang="en-US" u="sng" dirty="0" smtClean="0"/>
              <a:t>Placenta</a:t>
            </a:r>
            <a:r>
              <a:rPr lang="en-US" dirty="0" smtClean="0"/>
              <a:t> (can include amniotic sac)</a:t>
            </a:r>
            <a:endParaRPr lang="en-US" dirty="0"/>
          </a:p>
          <a:p>
            <a:pPr lvl="2"/>
            <a:r>
              <a:rPr lang="en-US" dirty="0"/>
              <a:t>Typically forms effective barrier to pathogens</a:t>
            </a:r>
          </a:p>
          <a:p>
            <a:pPr lvl="2"/>
            <a:r>
              <a:rPr lang="en-US" dirty="0" smtClean="0"/>
              <a:t>Some pathogens </a:t>
            </a:r>
            <a:r>
              <a:rPr lang="en-US" dirty="0"/>
              <a:t>may cross the placenta and infect the </a:t>
            </a:r>
            <a:r>
              <a:rPr lang="en-US" dirty="0" smtClean="0"/>
              <a:t>fetus (especially TORCH pathogens)</a:t>
            </a:r>
            <a:endParaRPr lang="en-US" dirty="0"/>
          </a:p>
          <a:p>
            <a:pPr lvl="3"/>
            <a:r>
              <a:rPr lang="en-US" dirty="0"/>
              <a:t>Can cause spontaneous abortion, birth defects, premature </a:t>
            </a:r>
            <a:r>
              <a:rPr lang="en-US" dirty="0" smtClean="0"/>
              <a:t>birth, developmental disorders</a:t>
            </a:r>
          </a:p>
          <a:p>
            <a:pPr lvl="3"/>
            <a:r>
              <a:rPr lang="en-US" dirty="0" smtClean="0"/>
              <a:t>Improperly developed placenta (genetics, smoking, malnutrition) can predispose fetus to placental-penetrating pathogens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14.4  Some Pathogens That Cross the Placenta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228600" y="762000"/>
            <a:ext cx="8534400" cy="3031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234" y="3921450"/>
            <a:ext cx="803136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TORCH pathogens</a:t>
            </a:r>
            <a:r>
              <a:rPr lang="en-US" sz="2800" dirty="0" smtClean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  – toxoplasmosis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 – other – syphilis, parvovirus, chickenpox, HIV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 – rubella (German measles)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 – cytomegalovirus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 – human herpesvirus-1 and human herpesvirus-2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The Invasion and Establishment of Microbes in Hosts: Infection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19200"/>
            <a:ext cx="8537575" cy="5334000"/>
          </a:xfrm>
        </p:spPr>
        <p:txBody>
          <a:bodyPr/>
          <a:lstStyle/>
          <a:p>
            <a:r>
              <a:rPr lang="en-US" b="1" dirty="0"/>
              <a:t>Portals of </a:t>
            </a:r>
            <a:r>
              <a:rPr lang="en-US" b="1" dirty="0" smtClean="0"/>
              <a:t>Entry</a:t>
            </a:r>
            <a:endParaRPr lang="en-US" b="1" dirty="0"/>
          </a:p>
          <a:p>
            <a:pPr lvl="1"/>
            <a:r>
              <a:rPr lang="en-US" u="sng" dirty="0"/>
              <a:t>Parenteral route</a:t>
            </a:r>
          </a:p>
          <a:p>
            <a:pPr lvl="2"/>
            <a:r>
              <a:rPr lang="en-US" dirty="0"/>
              <a:t>Not a true portal of </a:t>
            </a:r>
            <a:r>
              <a:rPr lang="en-US" dirty="0" smtClean="0"/>
              <a:t>entry (because of surface avoidance)</a:t>
            </a:r>
            <a:endParaRPr lang="en-US" dirty="0"/>
          </a:p>
          <a:p>
            <a:pPr lvl="2"/>
            <a:r>
              <a:rPr lang="en-US" dirty="0" smtClean="0"/>
              <a:t>Standard portals </a:t>
            </a:r>
            <a:r>
              <a:rPr lang="en-US" dirty="0"/>
              <a:t>of entry </a:t>
            </a:r>
            <a:r>
              <a:rPr lang="en-US" dirty="0" smtClean="0"/>
              <a:t>are </a:t>
            </a:r>
            <a:r>
              <a:rPr lang="en-US" dirty="0"/>
              <a:t>circumvented</a:t>
            </a:r>
          </a:p>
          <a:p>
            <a:pPr lvl="2"/>
            <a:r>
              <a:rPr lang="en-US" dirty="0"/>
              <a:t>Pathogens deposited directly into tissues beneath the skin or mucous </a:t>
            </a:r>
            <a:r>
              <a:rPr lang="en-US" dirty="0" smtClean="0"/>
              <a:t>membranes</a:t>
            </a:r>
          </a:p>
          <a:p>
            <a:pPr lvl="3"/>
            <a:r>
              <a:rPr lang="en-US" dirty="0" smtClean="0"/>
              <a:t>Needle (legitimate or illegitimate)</a:t>
            </a:r>
          </a:p>
          <a:p>
            <a:pPr lvl="3"/>
            <a:r>
              <a:rPr lang="en-US" dirty="0" smtClean="0"/>
              <a:t>Surgery</a:t>
            </a:r>
          </a:p>
          <a:p>
            <a:pPr lvl="3"/>
            <a:r>
              <a:rPr lang="en-US" dirty="0" smtClean="0"/>
              <a:t>Tooth (animal bite)</a:t>
            </a:r>
          </a:p>
          <a:p>
            <a:pPr lvl="3"/>
            <a:r>
              <a:rPr lang="en-US" dirty="0" smtClean="0"/>
              <a:t>Thorn</a:t>
            </a:r>
          </a:p>
          <a:p>
            <a:pPr lvl="3"/>
            <a:r>
              <a:rPr lang="en-US" dirty="0" smtClean="0"/>
              <a:t>Bedsores</a:t>
            </a:r>
          </a:p>
          <a:p>
            <a:pPr lvl="3"/>
            <a:r>
              <a:rPr lang="en-US" dirty="0" smtClean="0"/>
              <a:t>Compound fractures</a:t>
            </a:r>
          </a:p>
          <a:p>
            <a:pPr lvl="3"/>
            <a:r>
              <a:rPr lang="en-US" dirty="0" smtClean="0"/>
              <a:t>Severe burns</a:t>
            </a:r>
          </a:p>
        </p:txBody>
      </p:sp>
    </p:spTree>
    <p:extLst>
      <p:ext uri="{BB962C8B-B14F-4D97-AF65-F5344CB8AC3E}">
        <p14:creationId xmlns:p14="http://schemas.microsoft.com/office/powerpoint/2010/main" val="26205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The Invasion and Establishment of Microbes in Hosts: Infection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72544"/>
            <a:ext cx="8689975" cy="4764087"/>
          </a:xfrm>
        </p:spPr>
        <p:txBody>
          <a:bodyPr/>
          <a:lstStyle/>
          <a:p>
            <a:r>
              <a:rPr lang="en-US" b="1" dirty="0"/>
              <a:t>The Role of Adhesion in </a:t>
            </a:r>
            <a:r>
              <a:rPr lang="en-US" b="1" dirty="0" smtClean="0"/>
              <a:t>Infection</a:t>
            </a:r>
            <a:endParaRPr lang="en-US" b="1" dirty="0"/>
          </a:p>
          <a:p>
            <a:pPr lvl="1"/>
            <a:r>
              <a:rPr lang="en-US" dirty="0"/>
              <a:t>Adhesion</a:t>
            </a:r>
          </a:p>
          <a:p>
            <a:pPr lvl="2"/>
            <a:r>
              <a:rPr lang="en-US" dirty="0"/>
              <a:t>Process by which microorganisms attach themselves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cells </a:t>
            </a:r>
          </a:p>
          <a:p>
            <a:pPr lvl="2"/>
            <a:r>
              <a:rPr lang="en-US" dirty="0" smtClean="0"/>
              <a:t>Required </a:t>
            </a:r>
            <a:r>
              <a:rPr lang="en-US" dirty="0"/>
              <a:t>to </a:t>
            </a:r>
            <a:r>
              <a:rPr lang="en-US" dirty="0" smtClean="0"/>
              <a:t>establish </a:t>
            </a:r>
            <a:r>
              <a:rPr lang="en-US" dirty="0"/>
              <a:t>colonies </a:t>
            </a:r>
            <a:r>
              <a:rPr lang="en-US" dirty="0" smtClean="0"/>
              <a:t>successfully within </a:t>
            </a:r>
            <a:r>
              <a:rPr lang="en-US" dirty="0"/>
              <a:t>the host</a:t>
            </a:r>
          </a:p>
          <a:p>
            <a:pPr lvl="2"/>
            <a:r>
              <a:rPr lang="en-US" dirty="0" smtClean="0"/>
              <a:t>What types of molecules are </a:t>
            </a:r>
            <a:r>
              <a:rPr lang="en-US" dirty="0"/>
              <a:t>adhesion factors</a:t>
            </a:r>
          </a:p>
          <a:p>
            <a:pPr lvl="3"/>
            <a:r>
              <a:rPr lang="en-US" dirty="0"/>
              <a:t>Specialized </a:t>
            </a:r>
            <a:r>
              <a:rPr lang="en-US" dirty="0" smtClean="0"/>
              <a:t>structures (e.g., fimbriae </a:t>
            </a:r>
            <a:r>
              <a:rPr lang="en-US" dirty="0"/>
              <a:t>in </a:t>
            </a:r>
            <a:r>
              <a:rPr lang="en-US" dirty="0" smtClean="0"/>
              <a:t>bacteria)</a:t>
            </a:r>
            <a:endParaRPr lang="en-US" dirty="0"/>
          </a:p>
          <a:p>
            <a:pPr lvl="3"/>
            <a:r>
              <a:rPr lang="en-US" dirty="0"/>
              <a:t>Attachment </a:t>
            </a:r>
            <a:r>
              <a:rPr lang="en-US" dirty="0" smtClean="0"/>
              <a:t>molecules (e.g., spike </a:t>
            </a:r>
            <a:r>
              <a:rPr lang="en-US" dirty="0"/>
              <a:t>proteins for </a:t>
            </a:r>
            <a:r>
              <a:rPr lang="en-US" dirty="0" smtClean="0"/>
              <a:t>virus)</a:t>
            </a:r>
          </a:p>
          <a:p>
            <a:pPr lvl="1"/>
            <a:r>
              <a:rPr lang="en-US" dirty="0" smtClean="0"/>
              <a:t>Many virulence factors are adhesion factors</a:t>
            </a:r>
          </a:p>
          <a:p>
            <a:pPr lvl="2"/>
            <a:r>
              <a:rPr lang="en-US" dirty="0" smtClean="0"/>
              <a:t>The better one attaches to cells, the better one can penetrate through cells and infect tissues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14.5  The adhesion of pathogens to host cells.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457200" y="750221"/>
            <a:ext cx="8229600" cy="565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Symbiotic Relationships Between Microbes and Their </a:t>
            </a:r>
            <a:r>
              <a:rPr lang="en-US" dirty="0" smtClean="0"/>
              <a:t>Hosts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524000"/>
            <a:ext cx="8537575" cy="4728408"/>
          </a:xfrm>
        </p:spPr>
        <p:txBody>
          <a:bodyPr/>
          <a:lstStyle/>
          <a:p>
            <a:r>
              <a:rPr lang="en-US" b="1" dirty="0"/>
              <a:t>Symbiosis</a:t>
            </a:r>
            <a:r>
              <a:rPr lang="en-US" dirty="0"/>
              <a:t> means </a:t>
            </a:r>
            <a:r>
              <a:rPr lang="en-US" dirty="0" smtClean="0"/>
              <a:t>“to </a:t>
            </a:r>
            <a:r>
              <a:rPr lang="en-US" dirty="0"/>
              <a:t>live </a:t>
            </a:r>
            <a:r>
              <a:rPr lang="en-US" dirty="0" smtClean="0"/>
              <a:t>together”</a:t>
            </a:r>
            <a:endParaRPr lang="en-US" dirty="0"/>
          </a:p>
          <a:p>
            <a:pPr lvl="1"/>
            <a:r>
              <a:rPr lang="en-US" dirty="0" smtClean="0"/>
              <a:t>Recall:  defined as intentional exchange of specific services</a:t>
            </a:r>
          </a:p>
          <a:p>
            <a:pPr lvl="1"/>
            <a:r>
              <a:rPr lang="en-US" dirty="0"/>
              <a:t>Note that symbiosis is no longer defined as beneficial to both host and </a:t>
            </a:r>
            <a:r>
              <a:rPr lang="en-US" dirty="0" smtClean="0"/>
              <a:t>guest</a:t>
            </a:r>
          </a:p>
          <a:p>
            <a:r>
              <a:rPr lang="en-US" dirty="0" smtClean="0"/>
              <a:t>We </a:t>
            </a:r>
            <a:r>
              <a:rPr lang="en-US" dirty="0"/>
              <a:t>have symbiotic relationships with countless </a:t>
            </a:r>
            <a:r>
              <a:rPr lang="en-US" dirty="0" smtClean="0"/>
              <a:t>microorganisms</a:t>
            </a:r>
          </a:p>
          <a:p>
            <a:r>
              <a:rPr lang="en-US" dirty="0" smtClean="0"/>
              <a:t>Microbes usually benefit (or else why invade the other organism?)</a:t>
            </a:r>
          </a:p>
          <a:p>
            <a:pPr lvl="1"/>
            <a:r>
              <a:rPr lang="en-US" dirty="0" smtClean="0"/>
              <a:t>The effect on the host defines which symbiotic relationship is occurring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14.6  Dental plaque.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"/>
          <a:stretch/>
        </p:blipFill>
        <p:spPr>
          <a:xfrm>
            <a:off x="304800" y="762000"/>
            <a:ext cx="8534400" cy="57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07886"/>
          </a:xfrm>
        </p:spPr>
        <p:txBody>
          <a:bodyPr/>
          <a:lstStyle/>
          <a:p>
            <a:r>
              <a:rPr lang="en-US" sz="4000" b="1" dirty="0"/>
              <a:t>Infection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537575" cy="5256212"/>
          </a:xfrm>
        </p:spPr>
        <p:txBody>
          <a:bodyPr/>
          <a:lstStyle/>
          <a:p>
            <a:r>
              <a:rPr lang="en-US" u="sng" dirty="0"/>
              <a:t>Infection</a:t>
            </a:r>
            <a:r>
              <a:rPr lang="en-US" dirty="0"/>
              <a:t> is the invasion of the host by a pathogen</a:t>
            </a:r>
          </a:p>
          <a:p>
            <a:r>
              <a:rPr lang="en-US" b="1" dirty="0"/>
              <a:t>Disease</a:t>
            </a:r>
            <a:r>
              <a:rPr lang="en-US" dirty="0"/>
              <a:t> results </a:t>
            </a:r>
            <a:r>
              <a:rPr lang="en-US" b="1" dirty="0">
                <a:solidFill>
                  <a:srgbClr val="FF0000"/>
                </a:solidFill>
              </a:rPr>
              <a:t>if</a:t>
            </a:r>
            <a:r>
              <a:rPr lang="en-US" dirty="0"/>
              <a:t> the invading pathogen alters normal body functions</a:t>
            </a:r>
          </a:p>
          <a:p>
            <a:r>
              <a:rPr lang="en-US" dirty="0"/>
              <a:t>Disease is also referred to as </a:t>
            </a:r>
            <a:r>
              <a:rPr lang="en-US" b="1" dirty="0" smtClean="0"/>
              <a:t>morbidity</a:t>
            </a:r>
          </a:p>
          <a:p>
            <a:r>
              <a:rPr lang="en-US" b="1" dirty="0" smtClean="0"/>
              <a:t>NOTE that some studies show infection </a:t>
            </a:r>
            <a:r>
              <a:rPr lang="en-US" b="1" dirty="0"/>
              <a:t>r</a:t>
            </a:r>
            <a:r>
              <a:rPr lang="en-US" b="1" dirty="0" smtClean="0"/>
              <a:t>ate, while other show morbidity rate.</a:t>
            </a:r>
          </a:p>
          <a:p>
            <a:pPr lvl="1"/>
            <a:r>
              <a:rPr lang="en-US" b="1" dirty="0" smtClean="0"/>
              <a:t>What is the difference?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95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Manifestations of Disease: Symptoms, Signs, and Syndromes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537575" cy="4953000"/>
          </a:xfrm>
        </p:spPr>
        <p:txBody>
          <a:bodyPr/>
          <a:lstStyle/>
          <a:p>
            <a:r>
              <a:rPr lang="en-US" sz="2400" b="1" dirty="0" smtClean="0"/>
              <a:t>Symptoms</a:t>
            </a:r>
            <a:endParaRPr lang="en-US" sz="2400" b="1" dirty="0"/>
          </a:p>
          <a:p>
            <a:pPr lvl="1"/>
            <a:r>
              <a:rPr lang="en-US" sz="2000" u="sng" dirty="0"/>
              <a:t>Subjective characteristics</a:t>
            </a:r>
            <a:r>
              <a:rPr lang="en-US" sz="2000" dirty="0"/>
              <a:t> of disease felt only by the </a:t>
            </a:r>
            <a:r>
              <a:rPr lang="en-US" sz="2000" u="sng" dirty="0"/>
              <a:t>patient</a:t>
            </a:r>
          </a:p>
          <a:p>
            <a:r>
              <a:rPr lang="en-US" sz="2400" b="1" dirty="0"/>
              <a:t>Signs</a:t>
            </a:r>
          </a:p>
          <a:p>
            <a:pPr lvl="1"/>
            <a:r>
              <a:rPr lang="en-US" sz="2000" u="sng" dirty="0"/>
              <a:t>Objective manifestation</a:t>
            </a:r>
            <a:r>
              <a:rPr lang="en-US" sz="2000" dirty="0"/>
              <a:t>s of disease observed or measured by </a:t>
            </a:r>
            <a:r>
              <a:rPr lang="en-US" sz="2000" u="sng" dirty="0" smtClean="0"/>
              <a:t>others (especially medical professionals)</a:t>
            </a:r>
            <a:endParaRPr lang="en-US" sz="2000" u="sng" dirty="0"/>
          </a:p>
          <a:p>
            <a:pPr lvl="1"/>
            <a:r>
              <a:rPr lang="en-US" sz="2000" dirty="0" smtClean="0"/>
              <a:t>A person may </a:t>
            </a:r>
            <a:r>
              <a:rPr lang="en-US" sz="2000" u="sng" dirty="0" smtClean="0"/>
              <a:t>feel</a:t>
            </a:r>
            <a:r>
              <a:rPr lang="en-US" sz="2000" dirty="0" smtClean="0"/>
              <a:t> feverish but may actually </a:t>
            </a:r>
            <a:r>
              <a:rPr lang="en-US" sz="2000" u="sng" dirty="0" smtClean="0"/>
              <a:t>be</a:t>
            </a:r>
            <a:r>
              <a:rPr lang="en-US" sz="2000" dirty="0" smtClean="0"/>
              <a:t> cold!</a:t>
            </a:r>
          </a:p>
          <a:p>
            <a:r>
              <a:rPr lang="en-US" sz="2400" b="1" dirty="0" smtClean="0"/>
              <a:t>Syndrome</a:t>
            </a:r>
            <a:endParaRPr lang="en-US" sz="2400" b="1" dirty="0"/>
          </a:p>
          <a:p>
            <a:pPr lvl="1"/>
            <a:r>
              <a:rPr lang="en-US" sz="2000" dirty="0"/>
              <a:t>Symptoms and signs that characterize a disease or </a:t>
            </a:r>
            <a:r>
              <a:rPr lang="en-US" sz="2000" dirty="0" smtClean="0"/>
              <a:t>an abnormal </a:t>
            </a:r>
            <a:r>
              <a:rPr lang="en-US" sz="2000" dirty="0"/>
              <a:t>condition</a:t>
            </a:r>
          </a:p>
          <a:p>
            <a:r>
              <a:rPr lang="en-US" sz="2400" b="1" dirty="0"/>
              <a:t>Asymptomatic</a:t>
            </a:r>
            <a:r>
              <a:rPr lang="en-US" sz="2400" dirty="0" smtClean="0"/>
              <a:t>, or </a:t>
            </a:r>
            <a:r>
              <a:rPr lang="en-US" sz="2400" b="1" dirty="0"/>
              <a:t>subclinical</a:t>
            </a:r>
            <a:r>
              <a:rPr lang="en-US" sz="2400" dirty="0"/>
              <a:t>, infections lack symptoms but may still have signs of </a:t>
            </a:r>
            <a:r>
              <a:rPr lang="en-US" sz="2400" dirty="0" smtClean="0"/>
              <a:t>infection</a:t>
            </a:r>
          </a:p>
          <a:p>
            <a:pPr lvl="1"/>
            <a:r>
              <a:rPr lang="en-US" sz="2000" dirty="0" smtClean="0"/>
              <a:t>(discharge or pus in urine without pain or blood is common for gonorrhea</a:t>
            </a:r>
            <a:r>
              <a:rPr lang="en-US" sz="2000" dirty="0"/>
              <a:t> </a:t>
            </a:r>
            <a:r>
              <a:rPr lang="en-US" sz="2000" dirty="0" smtClean="0"/>
              <a:t>and chlamydia infections)</a:t>
            </a:r>
            <a:endParaRPr lang="en-US" sz="2000" dirty="0"/>
          </a:p>
        </p:txBody>
      </p:sp>
      <p:sp>
        <p:nvSpPr>
          <p:cNvPr id="2" name="Left Brace 1"/>
          <p:cNvSpPr/>
          <p:nvPr/>
        </p:nvSpPr>
        <p:spPr bwMode="auto">
          <a:xfrm>
            <a:off x="335933" y="1548706"/>
            <a:ext cx="457200" cy="2185094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378438" y="3048365"/>
            <a:ext cx="5218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UNDERSTAND THIS DIFFERENCE!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19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14.5  Typical Manifestations of Disease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>
          <a:xfrm>
            <a:off x="304800" y="1472184"/>
            <a:ext cx="8534400" cy="37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 anchor="ctr"/>
          <a:lstStyle/>
          <a:p>
            <a:r>
              <a:rPr lang="en-US" sz="1800" b="1" dirty="0"/>
              <a:t>Table 14.6  Terminology of </a:t>
            </a:r>
            <a:r>
              <a:rPr lang="en-US" sz="1800" b="1" dirty="0" smtClean="0"/>
              <a:t>Disease - </a:t>
            </a:r>
            <a:r>
              <a:rPr lang="en-US" sz="2800" b="1" dirty="0">
                <a:solidFill>
                  <a:srgbClr val="FF0000"/>
                </a:solidFill>
              </a:rPr>
              <a:t>KNOW ALL OF THESE</a:t>
            </a:r>
            <a:r>
              <a:rPr lang="en-US" sz="2800" b="1" dirty="0" smtClean="0">
                <a:solidFill>
                  <a:srgbClr val="FF0000"/>
                </a:solidFill>
              </a:rPr>
              <a:t>!!!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"/>
          <a:stretch/>
        </p:blipFill>
        <p:spPr>
          <a:xfrm>
            <a:off x="304800" y="1411224"/>
            <a:ext cx="8534400" cy="3858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5626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your knowledge - predict:  What is a teratogen?  Septicemia?  Hepatitis?  Lymphoma?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Infectious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537575" cy="5256212"/>
          </a:xfrm>
        </p:spPr>
        <p:txBody>
          <a:bodyPr/>
          <a:lstStyle/>
          <a:p>
            <a:r>
              <a:rPr lang="en-US" b="1" dirty="0"/>
              <a:t>Causation of Disease: Etiology</a:t>
            </a:r>
          </a:p>
          <a:p>
            <a:pPr lvl="1"/>
            <a:r>
              <a:rPr lang="en-US" u="sng" dirty="0" smtClean="0"/>
              <a:t>Etiology</a:t>
            </a:r>
            <a:r>
              <a:rPr lang="en-US" dirty="0" smtClean="0"/>
              <a:t> – study of the cause of a disease</a:t>
            </a:r>
            <a:endParaRPr lang="en-US" dirty="0"/>
          </a:p>
          <a:p>
            <a:pPr lvl="2"/>
            <a:r>
              <a:rPr lang="en-US" dirty="0" smtClean="0"/>
              <a:t>Diseases </a:t>
            </a:r>
            <a:r>
              <a:rPr lang="en-US" dirty="0"/>
              <a:t>have various </a:t>
            </a:r>
            <a:r>
              <a:rPr lang="en-US" dirty="0" smtClean="0"/>
              <a:t>causes.  For example:</a:t>
            </a:r>
          </a:p>
          <a:p>
            <a:pPr lvl="3"/>
            <a:r>
              <a:rPr lang="en-US" dirty="0" smtClean="0"/>
              <a:t>Chlamydia is usually sexually transmitted</a:t>
            </a:r>
          </a:p>
          <a:p>
            <a:pPr lvl="3"/>
            <a:r>
              <a:rPr lang="en-US" dirty="0"/>
              <a:t>C</a:t>
            </a:r>
            <a:r>
              <a:rPr lang="en-US" dirty="0" smtClean="0"/>
              <a:t>ystic fibrosis is a recessive genetic disorder</a:t>
            </a:r>
          </a:p>
          <a:p>
            <a:pPr lvl="3"/>
            <a:r>
              <a:rPr lang="en-US" dirty="0" smtClean="0"/>
              <a:t>Allergy is an immune system disorder</a:t>
            </a:r>
          </a:p>
          <a:p>
            <a:pPr lvl="3"/>
            <a:endParaRPr lang="en-US" dirty="0" smtClean="0"/>
          </a:p>
          <a:p>
            <a:pPr marL="722376" lvl="1" indent="-274320" fontAlgn="auto">
              <a:spcAft>
                <a:spcPts val="0"/>
              </a:spcAft>
              <a:buClr>
                <a:srgbClr val="6EA0B0"/>
              </a:buClr>
              <a:buSzPct val="90000"/>
              <a:buFont typeface="Wingdings 2"/>
              <a:buChar char=""/>
              <a:defRPr/>
            </a:pP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 theory of </a:t>
            </a:r>
            <a:r>
              <a:rPr lang="en-US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(infectious) disease</a:t>
            </a:r>
            <a:endParaRPr lang="en-US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5840" lvl="2" indent="-256032" fontAlgn="auto">
              <a:spcAft>
                <a:spcPts val="0"/>
              </a:spcAft>
              <a:buClr>
                <a:srgbClr val="0070C0"/>
              </a:buClr>
              <a:buSzPct val="85000"/>
              <a:buFont typeface="Arial"/>
              <a:buChar char="○"/>
              <a:defRPr/>
            </a:pPr>
            <a:r>
              <a:rPr lang="en-US" u="sng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Infectious disease</a:t>
            </a:r>
            <a:r>
              <a:rPr lang="en-US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caused </a:t>
            </a: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invaded and expanded populations of </a:t>
            </a: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pathogenic </a:t>
            </a:r>
            <a:r>
              <a:rPr lang="en-US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microorganisms</a:t>
            </a:r>
          </a:p>
          <a:p>
            <a:pPr marL="1005840" lvl="2" indent="-256032" fontAlgn="auto">
              <a:spcAft>
                <a:spcPts val="0"/>
              </a:spcAft>
              <a:buClr>
                <a:srgbClr val="0070C0"/>
              </a:buClr>
              <a:buSzPct val="85000"/>
              <a:buFont typeface="Arial"/>
              <a:buChar char="○"/>
              <a:defRPr/>
            </a:pPr>
            <a:r>
              <a:rPr lang="en-US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explained over 90% of known disease cases before World War I</a:t>
            </a:r>
            <a:endParaRPr lang="en-US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14.7  Categories of </a:t>
            </a:r>
            <a:r>
              <a:rPr lang="en-US" sz="1800" b="1" dirty="0" err="1"/>
              <a:t>Diseases</a:t>
            </a:r>
            <a:r>
              <a:rPr lang="en-US" sz="1800" b="1" baseline="30000" dirty="0" err="1"/>
              <a:t>a</a:t>
            </a:r>
            <a:endParaRPr lang="en-US" sz="1800" b="1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/>
        </p:blipFill>
        <p:spPr>
          <a:xfrm>
            <a:off x="304800" y="1136904"/>
            <a:ext cx="8534400" cy="44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The Nature of Infectious </a:t>
            </a:r>
            <a:r>
              <a:rPr lang="en-US" dirty="0" smtClean="0"/>
              <a:t>Disease – SUMMARY SLIDE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537575" cy="5614094"/>
          </a:xfrm>
        </p:spPr>
        <p:txBody>
          <a:bodyPr/>
          <a:lstStyle/>
          <a:p>
            <a:r>
              <a:rPr lang="en-US" b="1" dirty="0"/>
              <a:t>Virulence Factors of Infectious Agents</a:t>
            </a:r>
          </a:p>
          <a:p>
            <a:pPr lvl="1"/>
            <a:r>
              <a:rPr lang="en-US" u="sng" dirty="0"/>
              <a:t>Pathogenicity</a:t>
            </a:r>
          </a:p>
          <a:p>
            <a:pPr lvl="2"/>
            <a:r>
              <a:rPr lang="en-US" dirty="0"/>
              <a:t> Ability of a microorganism to cause disease</a:t>
            </a:r>
          </a:p>
          <a:p>
            <a:pPr lvl="1"/>
            <a:r>
              <a:rPr lang="en-US" u="sng" dirty="0"/>
              <a:t>Virulence</a:t>
            </a:r>
          </a:p>
          <a:p>
            <a:pPr lvl="2"/>
            <a:r>
              <a:rPr lang="en-US" dirty="0" smtClean="0"/>
              <a:t>The severity of disease caused by a pathogen</a:t>
            </a:r>
          </a:p>
          <a:p>
            <a:pPr lvl="2"/>
            <a:r>
              <a:rPr lang="en-US" dirty="0" smtClean="0"/>
              <a:t>Specific proteins or </a:t>
            </a:r>
            <a:r>
              <a:rPr lang="en-US" u="sng" dirty="0" smtClean="0"/>
              <a:t>virulence factors</a:t>
            </a:r>
            <a:r>
              <a:rPr lang="en-US" dirty="0" smtClean="0"/>
              <a:t> make it easier to cause disease or make disease more severe</a:t>
            </a:r>
            <a:endParaRPr lang="en-US" dirty="0"/>
          </a:p>
          <a:p>
            <a:pPr lvl="3"/>
            <a:r>
              <a:rPr lang="en-US" sz="2000" dirty="0"/>
              <a:t>Adhesion </a:t>
            </a:r>
            <a:r>
              <a:rPr lang="en-US" sz="2000" dirty="0" smtClean="0"/>
              <a:t>factors – </a:t>
            </a:r>
            <a:r>
              <a:rPr lang="en-US" sz="2000" dirty="0" err="1" smtClean="0"/>
              <a:t>micrboes</a:t>
            </a:r>
            <a:r>
              <a:rPr lang="en-US" sz="2000" dirty="0" smtClean="0"/>
              <a:t> stay stuck and infect better</a:t>
            </a:r>
            <a:endParaRPr lang="en-US" sz="2000" dirty="0"/>
          </a:p>
          <a:p>
            <a:pPr lvl="3"/>
            <a:r>
              <a:rPr lang="en-US" sz="2000" dirty="0" smtClean="0"/>
              <a:t>Biofilms – hidden from destruction by body’s defenses</a:t>
            </a:r>
            <a:endParaRPr lang="en-US" sz="2000" dirty="0"/>
          </a:p>
          <a:p>
            <a:pPr lvl="3"/>
            <a:r>
              <a:rPr lang="en-US" sz="2000" dirty="0"/>
              <a:t>Extracellular </a:t>
            </a:r>
            <a:r>
              <a:rPr lang="en-US" sz="2000" dirty="0" smtClean="0"/>
              <a:t>enzymes – chew up outside tissues (for food, for passage, for defense)</a:t>
            </a:r>
            <a:endParaRPr lang="en-US" sz="2000" dirty="0"/>
          </a:p>
          <a:p>
            <a:pPr lvl="3"/>
            <a:r>
              <a:rPr lang="en-US" sz="2000" dirty="0" smtClean="0"/>
              <a:t>Toxins – destroy outside tissues </a:t>
            </a:r>
            <a:r>
              <a:rPr lang="en-US" sz="2000" u="sng" dirty="0" smtClean="0"/>
              <a:t>to accelerate disease </a:t>
            </a:r>
            <a:endParaRPr lang="en-US" sz="2000" u="sng" dirty="0"/>
          </a:p>
          <a:p>
            <a:pPr lvl="3"/>
            <a:r>
              <a:rPr lang="en-US" sz="2000" dirty="0" err="1"/>
              <a:t>Antiphagocytic</a:t>
            </a:r>
            <a:r>
              <a:rPr lang="en-US" sz="2000" dirty="0"/>
              <a:t> </a:t>
            </a:r>
            <a:r>
              <a:rPr lang="en-US" sz="2000" dirty="0" smtClean="0"/>
              <a:t>factors – prevent swallowing or enzymatic destruction by immune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966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Infectious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5256212"/>
          </a:xfrm>
        </p:spPr>
        <p:txBody>
          <a:bodyPr/>
          <a:lstStyle/>
          <a:p>
            <a:r>
              <a:rPr lang="en-US" b="1" dirty="0"/>
              <a:t>Virulence Factors of Infectious Agents</a:t>
            </a:r>
          </a:p>
          <a:p>
            <a:pPr lvl="1"/>
            <a:r>
              <a:rPr lang="en-US" u="sng" dirty="0"/>
              <a:t>Extracellular enzymes</a:t>
            </a:r>
          </a:p>
          <a:p>
            <a:pPr lvl="2"/>
            <a:r>
              <a:rPr lang="en-US" dirty="0"/>
              <a:t>Secreted by the pathogen</a:t>
            </a:r>
          </a:p>
          <a:p>
            <a:pPr lvl="2"/>
            <a:r>
              <a:rPr lang="en-US" dirty="0"/>
              <a:t>Dissolve structural chemicals in the body</a:t>
            </a:r>
          </a:p>
          <a:p>
            <a:pPr lvl="2"/>
            <a:r>
              <a:rPr lang="en-US" dirty="0" smtClean="0"/>
              <a:t>Usually aid in providing additional nutrition for pathogen</a:t>
            </a:r>
            <a:endParaRPr lang="en-US" dirty="0"/>
          </a:p>
          <a:p>
            <a:pPr lvl="2"/>
            <a:r>
              <a:rPr lang="en-US" dirty="0"/>
              <a:t>Important to virulence of the pathogen</a:t>
            </a:r>
          </a:p>
          <a:p>
            <a:pPr lvl="3"/>
            <a:r>
              <a:rPr lang="en-US" dirty="0"/>
              <a:t>Mutant </a:t>
            </a:r>
            <a:r>
              <a:rPr lang="en-US" dirty="0" smtClean="0"/>
              <a:t>strains of the same species </a:t>
            </a:r>
            <a:r>
              <a:rPr lang="en-US" dirty="0"/>
              <a:t>that do not secrete the enzymes are often </a:t>
            </a:r>
            <a:r>
              <a:rPr lang="en-US" u="sng" dirty="0" err="1" smtClean="0"/>
              <a:t>avirulent</a:t>
            </a:r>
            <a:r>
              <a:rPr lang="en-US" dirty="0" smtClean="0"/>
              <a:t> – unable to cause full disease state</a:t>
            </a:r>
          </a:p>
          <a:p>
            <a:pPr lvl="3"/>
            <a:r>
              <a:rPr lang="en-US" dirty="0" smtClean="0"/>
              <a:t>These </a:t>
            </a:r>
            <a:r>
              <a:rPr lang="en-US" dirty="0" err="1" smtClean="0"/>
              <a:t>avirulent</a:t>
            </a:r>
            <a:r>
              <a:rPr lang="en-US" dirty="0" smtClean="0"/>
              <a:t> mutant strains are often developed or  used for vaccine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Infectious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689975" cy="5637212"/>
          </a:xfrm>
        </p:spPr>
        <p:txBody>
          <a:bodyPr/>
          <a:lstStyle/>
          <a:p>
            <a:r>
              <a:rPr lang="en-US" b="1" dirty="0"/>
              <a:t>Virulence Factors of Infectious Agents</a:t>
            </a:r>
          </a:p>
          <a:p>
            <a:pPr lvl="1"/>
            <a:r>
              <a:rPr lang="en-US" u="sng" dirty="0"/>
              <a:t>Toxins</a:t>
            </a:r>
          </a:p>
          <a:p>
            <a:pPr lvl="2"/>
            <a:r>
              <a:rPr lang="en-US" dirty="0"/>
              <a:t>Chemicals that harm tissues or trigger host immune responses that cause </a:t>
            </a:r>
            <a:r>
              <a:rPr lang="en-US" dirty="0" smtClean="0"/>
              <a:t>damage</a:t>
            </a:r>
          </a:p>
          <a:p>
            <a:pPr lvl="2"/>
            <a:r>
              <a:rPr lang="en-US" dirty="0" smtClean="0"/>
              <a:t>Do not directly aid the pathogen, except to clear its obstacles</a:t>
            </a:r>
            <a:endParaRPr lang="en-US" dirty="0"/>
          </a:p>
          <a:p>
            <a:pPr lvl="2"/>
            <a:r>
              <a:rPr lang="en-US" b="1" dirty="0"/>
              <a:t>Toxemia</a:t>
            </a:r>
            <a:r>
              <a:rPr lang="en-US" dirty="0"/>
              <a:t> refers to the presence of toxins in the </a:t>
            </a:r>
            <a:r>
              <a:rPr lang="en-US" dirty="0" smtClean="0"/>
              <a:t>bloodstream</a:t>
            </a:r>
            <a:endParaRPr lang="en-US" dirty="0"/>
          </a:p>
          <a:p>
            <a:pPr lvl="3"/>
            <a:r>
              <a:rPr lang="en-US" dirty="0"/>
              <a:t>The toxins are carried beyond the site of infection</a:t>
            </a:r>
          </a:p>
          <a:p>
            <a:pPr lvl="2"/>
            <a:r>
              <a:rPr lang="en-US" dirty="0"/>
              <a:t>Two types</a:t>
            </a:r>
          </a:p>
          <a:p>
            <a:pPr lvl="3"/>
            <a:r>
              <a:rPr lang="en-US" u="sng" dirty="0" smtClean="0"/>
              <a:t>Exotoxins</a:t>
            </a:r>
            <a:r>
              <a:rPr lang="en-US" dirty="0" smtClean="0"/>
              <a:t> – secreted by live bacteria</a:t>
            </a:r>
            <a:endParaRPr lang="en-US" dirty="0"/>
          </a:p>
          <a:p>
            <a:pPr lvl="3"/>
            <a:r>
              <a:rPr lang="en-US" u="sng" dirty="0" smtClean="0"/>
              <a:t>Endotoxins</a:t>
            </a:r>
            <a:r>
              <a:rPr lang="en-US" dirty="0" smtClean="0"/>
              <a:t> – part of bacterial structure</a:t>
            </a:r>
          </a:p>
          <a:p>
            <a:pPr lvl="4"/>
            <a:r>
              <a:rPr lang="en-US" dirty="0" smtClean="0"/>
              <a:t>Usually released when organism dies</a:t>
            </a:r>
          </a:p>
          <a:p>
            <a:pPr lvl="4"/>
            <a:r>
              <a:rPr lang="en-US" dirty="0" smtClean="0"/>
              <a:t>Ex:  Lipid A of LPS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Symbiotic Relationships Between Microbes and Their </a:t>
            </a:r>
            <a:r>
              <a:rPr lang="en-US" dirty="0" smtClean="0"/>
              <a:t>Hosts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95400"/>
            <a:ext cx="8537575" cy="5105400"/>
          </a:xfrm>
        </p:spPr>
        <p:txBody>
          <a:bodyPr/>
          <a:lstStyle/>
          <a:p>
            <a:r>
              <a:rPr lang="en-US" dirty="0" smtClean="0"/>
              <a:t>Types </a:t>
            </a:r>
            <a:r>
              <a:rPr lang="en-US" dirty="0"/>
              <a:t>of </a:t>
            </a:r>
            <a:r>
              <a:rPr lang="en-US" dirty="0" smtClean="0"/>
              <a:t>symbiosis</a:t>
            </a:r>
            <a:endParaRPr lang="en-US" dirty="0"/>
          </a:p>
          <a:p>
            <a:pPr lvl="1"/>
            <a:r>
              <a:rPr lang="en-US" dirty="0" smtClean="0"/>
              <a:t>Microbe benefits:</a:t>
            </a:r>
          </a:p>
          <a:p>
            <a:pPr lvl="2"/>
            <a:r>
              <a:rPr lang="en-US" u="sng" dirty="0" smtClean="0"/>
              <a:t>Mutualism</a:t>
            </a:r>
            <a:r>
              <a:rPr lang="en-US" dirty="0" smtClean="0"/>
              <a:t> – benefits the host</a:t>
            </a:r>
            <a:endParaRPr lang="en-US" dirty="0"/>
          </a:p>
          <a:p>
            <a:pPr lvl="2"/>
            <a:r>
              <a:rPr lang="en-US" u="sng" dirty="0" smtClean="0"/>
              <a:t>Commensalism</a:t>
            </a:r>
            <a:r>
              <a:rPr lang="en-US" dirty="0" smtClean="0"/>
              <a:t> – does not harm or help the host</a:t>
            </a:r>
            <a:endParaRPr lang="en-US" dirty="0"/>
          </a:p>
          <a:p>
            <a:pPr lvl="2"/>
            <a:r>
              <a:rPr lang="en-US" u="sng" dirty="0" smtClean="0"/>
              <a:t>Parasitism</a:t>
            </a:r>
            <a:r>
              <a:rPr lang="en-US" dirty="0" smtClean="0"/>
              <a:t> – hurts the host</a:t>
            </a:r>
          </a:p>
          <a:p>
            <a:pPr lvl="1"/>
            <a:r>
              <a:rPr lang="en-US" dirty="0" smtClean="0"/>
              <a:t>Microbe suffers:</a:t>
            </a:r>
          </a:p>
          <a:p>
            <a:pPr lvl="2"/>
            <a:r>
              <a:rPr lang="en-US" u="sng" dirty="0" err="1" smtClean="0"/>
              <a:t>Amensalism</a:t>
            </a:r>
            <a:r>
              <a:rPr lang="en-US" dirty="0" smtClean="0"/>
              <a:t> </a:t>
            </a:r>
            <a:r>
              <a:rPr lang="en-US" dirty="0"/>
              <a:t>– hurts the </a:t>
            </a:r>
            <a:r>
              <a:rPr lang="en-US" dirty="0" smtClean="0"/>
              <a:t>microbe </a:t>
            </a:r>
            <a:r>
              <a:rPr lang="en-US" dirty="0"/>
              <a:t>but does not benefit the </a:t>
            </a:r>
            <a:r>
              <a:rPr lang="en-US" dirty="0" smtClean="0"/>
              <a:t>host in a direct sense</a:t>
            </a:r>
          </a:p>
          <a:p>
            <a:pPr lvl="3"/>
            <a:r>
              <a:rPr lang="en-US" dirty="0" smtClean="0"/>
              <a:t>The host is no better than if the microbe was never there</a:t>
            </a:r>
          </a:p>
          <a:p>
            <a:pPr lvl="3"/>
            <a:r>
              <a:rPr lang="en-US" dirty="0" smtClean="0"/>
              <a:t>e.g., antibiotic use between microbes</a:t>
            </a:r>
          </a:p>
          <a:p>
            <a:pPr lvl="3"/>
            <a:r>
              <a:rPr lang="en-US" dirty="0" smtClean="0"/>
              <a:t>e.g., immune system acting on infection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954107"/>
          </a:xfrm>
        </p:spPr>
        <p:txBody>
          <a:bodyPr/>
          <a:lstStyle/>
          <a:p>
            <a:r>
              <a:rPr lang="en-US" sz="2800" b="1" dirty="0"/>
              <a:t>Table 14.8  A Comparison of Bacterial Exotoxins and </a:t>
            </a:r>
            <a:r>
              <a:rPr lang="en-US" sz="2800" b="1" dirty="0" smtClean="0"/>
              <a:t>Endotoxins</a:t>
            </a:r>
            <a:r>
              <a:rPr lang="en-US" sz="2800" b="1" dirty="0" smtClean="0">
                <a:solidFill>
                  <a:srgbClr val="FF0000"/>
                </a:solidFill>
              </a:rPr>
              <a:t> – FOR REFERENCE ONLY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"/>
          <a:stretch/>
        </p:blipFill>
        <p:spPr>
          <a:xfrm>
            <a:off x="304800" y="1606296"/>
            <a:ext cx="8534400" cy="34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Virulence Factors of Infectious Agents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93116"/>
            <a:ext cx="8461375" cy="5783884"/>
          </a:xfrm>
        </p:spPr>
        <p:txBody>
          <a:bodyPr/>
          <a:lstStyle/>
          <a:p>
            <a:r>
              <a:rPr lang="en-US" u="sng" dirty="0" err="1" smtClean="0"/>
              <a:t>Antiphagocytic</a:t>
            </a:r>
            <a:r>
              <a:rPr lang="en-US" u="sng" dirty="0" smtClean="0"/>
              <a:t> </a:t>
            </a:r>
            <a:r>
              <a:rPr lang="en-US" u="sng" dirty="0"/>
              <a:t>factors</a:t>
            </a:r>
          </a:p>
          <a:p>
            <a:pPr lvl="1"/>
            <a:r>
              <a:rPr lang="en-US" dirty="0" smtClean="0"/>
              <a:t>Prevent </a:t>
            </a:r>
            <a:r>
              <a:rPr lang="en-US" dirty="0"/>
              <a:t>phagocytosis by the </a:t>
            </a:r>
            <a:r>
              <a:rPr lang="en-US" dirty="0" smtClean="0"/>
              <a:t>host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br>
              <a:rPr lang="en-US" dirty="0" smtClean="0"/>
            </a:br>
            <a:r>
              <a:rPr lang="en-US" dirty="0" smtClean="0"/>
              <a:t>phagocytic </a:t>
            </a:r>
            <a:r>
              <a:rPr lang="en-US" dirty="0"/>
              <a:t>cells</a:t>
            </a:r>
          </a:p>
          <a:p>
            <a:pPr lvl="1"/>
            <a:r>
              <a:rPr lang="en-US" dirty="0"/>
              <a:t>Allow pathogens to remain in a host for longer time</a:t>
            </a:r>
          </a:p>
          <a:p>
            <a:pPr lvl="2"/>
            <a:r>
              <a:rPr lang="en-US" dirty="0"/>
              <a:t>Bacterial </a:t>
            </a:r>
            <a:r>
              <a:rPr lang="en-US" dirty="0" smtClean="0"/>
              <a:t>capsule</a:t>
            </a:r>
            <a:endParaRPr lang="en-US" dirty="0"/>
          </a:p>
          <a:p>
            <a:pPr lvl="3"/>
            <a:r>
              <a:rPr lang="en-US" dirty="0"/>
              <a:t>Composed of chemicals not recognized as foreign</a:t>
            </a:r>
          </a:p>
          <a:p>
            <a:pPr lvl="3"/>
            <a:r>
              <a:rPr lang="en-US" dirty="0"/>
              <a:t>Slippery and difficult for phagocytes to </a:t>
            </a:r>
            <a:r>
              <a:rPr lang="en-US" dirty="0" smtClean="0"/>
              <a:t>engulf</a:t>
            </a:r>
          </a:p>
          <a:p>
            <a:pPr lvl="3"/>
            <a:r>
              <a:rPr lang="en-US" b="1" dirty="0" smtClean="0"/>
              <a:t>Mycobacteria</a:t>
            </a:r>
            <a:r>
              <a:rPr lang="en-US" dirty="0" smtClean="0"/>
              <a:t> infamous for this</a:t>
            </a:r>
            <a:endParaRPr lang="en-US" dirty="0"/>
          </a:p>
          <a:p>
            <a:pPr lvl="2"/>
            <a:r>
              <a:rPr lang="en-US" dirty="0" err="1"/>
              <a:t>Antiphagocytic</a:t>
            </a:r>
            <a:r>
              <a:rPr lang="en-US" dirty="0"/>
              <a:t> chemicals</a:t>
            </a:r>
          </a:p>
          <a:p>
            <a:pPr lvl="3"/>
            <a:r>
              <a:rPr lang="en-US" dirty="0"/>
              <a:t>Prevent fusion of lysosome and phagocytic </a:t>
            </a:r>
            <a:r>
              <a:rPr lang="en-US" dirty="0" smtClean="0"/>
              <a:t>vesicles – </a:t>
            </a:r>
            <a:r>
              <a:rPr lang="en-US" b="1" dirty="0" smtClean="0"/>
              <a:t>listeria</a:t>
            </a:r>
            <a:r>
              <a:rPr lang="en-US" dirty="0" smtClean="0"/>
              <a:t> and </a:t>
            </a:r>
            <a:r>
              <a:rPr lang="en-US" b="1" dirty="0" smtClean="0"/>
              <a:t>mycobacteria</a:t>
            </a:r>
            <a:r>
              <a:rPr lang="en-US" dirty="0" smtClean="0"/>
              <a:t> do this</a:t>
            </a:r>
            <a:endParaRPr lang="en-US" dirty="0"/>
          </a:p>
          <a:p>
            <a:pPr lvl="3"/>
            <a:r>
              <a:rPr lang="en-US" dirty="0" err="1"/>
              <a:t>Leukocidins</a:t>
            </a:r>
            <a:r>
              <a:rPr lang="en-US" dirty="0"/>
              <a:t> directly destroy phagocytic white blood cells</a:t>
            </a:r>
          </a:p>
        </p:txBody>
      </p:sp>
    </p:spTree>
    <p:extLst>
      <p:ext uri="{BB962C8B-B14F-4D97-AF65-F5344CB8AC3E}">
        <p14:creationId xmlns:p14="http://schemas.microsoft.com/office/powerpoint/2010/main" val="18185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The Stages of Infectious Disease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36819"/>
            <a:ext cx="8232775" cy="3377981"/>
          </a:xfrm>
        </p:spPr>
        <p:txBody>
          <a:bodyPr/>
          <a:lstStyle/>
          <a:p>
            <a:pPr lvl="1"/>
            <a:r>
              <a:rPr lang="en-US" dirty="0" smtClean="0"/>
              <a:t>Many </a:t>
            </a:r>
            <a:r>
              <a:rPr lang="en-US" dirty="0"/>
              <a:t>infectious diseases have five stages following </a:t>
            </a:r>
            <a:r>
              <a:rPr lang="en-US" dirty="0" smtClean="0"/>
              <a:t>infection and expansion of the microbe</a:t>
            </a:r>
            <a:endParaRPr lang="en-US" dirty="0"/>
          </a:p>
          <a:p>
            <a:pPr lvl="2"/>
            <a:r>
              <a:rPr lang="en-US" u="sng" dirty="0"/>
              <a:t>Incubation </a:t>
            </a:r>
            <a:r>
              <a:rPr lang="en-US" u="sng" dirty="0" smtClean="0"/>
              <a:t>period</a:t>
            </a:r>
            <a:r>
              <a:rPr lang="en-US" dirty="0" smtClean="0"/>
              <a:t> - asymptomatic</a:t>
            </a:r>
            <a:endParaRPr lang="en-US" dirty="0"/>
          </a:p>
          <a:p>
            <a:pPr lvl="2"/>
            <a:r>
              <a:rPr lang="en-US" u="sng" dirty="0"/>
              <a:t>Prodromal </a:t>
            </a:r>
            <a:r>
              <a:rPr lang="en-US" u="sng" dirty="0" smtClean="0"/>
              <a:t>period</a:t>
            </a:r>
            <a:r>
              <a:rPr lang="en-US" dirty="0" smtClean="0"/>
              <a:t> – mild or “warning” symptoms</a:t>
            </a:r>
            <a:endParaRPr lang="en-US" dirty="0"/>
          </a:p>
          <a:p>
            <a:pPr lvl="2"/>
            <a:r>
              <a:rPr lang="en-US" u="sng" dirty="0" smtClean="0"/>
              <a:t>Illness</a:t>
            </a:r>
            <a:r>
              <a:rPr lang="en-US" dirty="0" smtClean="0"/>
              <a:t> – strongest symptoms, signs</a:t>
            </a:r>
            <a:endParaRPr lang="en-US" dirty="0"/>
          </a:p>
          <a:p>
            <a:pPr lvl="2"/>
            <a:r>
              <a:rPr lang="en-US" u="sng" dirty="0" smtClean="0"/>
              <a:t>Decline</a:t>
            </a:r>
            <a:r>
              <a:rPr lang="en-US" dirty="0" smtClean="0"/>
              <a:t> (of symptoms) – occurs ONLY if pathogen numbers reduced</a:t>
            </a:r>
            <a:endParaRPr lang="en-US" dirty="0"/>
          </a:p>
          <a:p>
            <a:pPr lvl="2"/>
            <a:r>
              <a:rPr lang="en-US" u="sng" dirty="0" smtClean="0"/>
              <a:t>Convalescence</a:t>
            </a:r>
            <a:r>
              <a:rPr lang="en-US" dirty="0" smtClean="0"/>
              <a:t> – recovery of host after infection and disease cleared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>
          <a:xfrm>
            <a:off x="1564480" y="4191000"/>
            <a:ext cx="5408613" cy="2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153400" cy="830997"/>
          </a:xfrm>
        </p:spPr>
        <p:txBody>
          <a:bodyPr/>
          <a:lstStyle/>
          <a:p>
            <a:r>
              <a:rPr lang="en-US" sz="2400" b="1" dirty="0"/>
              <a:t>Table 14.9  Incubation Periods of Selected Infectious Diseases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>
          <a:xfrm>
            <a:off x="381000" y="1059597"/>
            <a:ext cx="8382000" cy="54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The Movement of Pathogens Out of Hosts: Portals of </a:t>
            </a:r>
            <a:r>
              <a:rPr lang="en-US" b="1" dirty="0" smtClean="0"/>
              <a:t>Exit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130534"/>
            <a:ext cx="8232775" cy="5422665"/>
          </a:xfrm>
        </p:spPr>
        <p:txBody>
          <a:bodyPr/>
          <a:lstStyle/>
          <a:p>
            <a:r>
              <a:rPr lang="en-US" dirty="0"/>
              <a:t>Pathogens leave host through </a:t>
            </a:r>
            <a:r>
              <a:rPr lang="en-US" b="1" dirty="0"/>
              <a:t>portals of exit</a:t>
            </a:r>
          </a:p>
          <a:p>
            <a:r>
              <a:rPr lang="en-US" dirty="0"/>
              <a:t>Many portals of exit are </a:t>
            </a:r>
            <a:r>
              <a:rPr lang="en-US" dirty="0" smtClean="0"/>
              <a:t>also portals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entry</a:t>
            </a:r>
          </a:p>
          <a:p>
            <a:r>
              <a:rPr lang="en-US" dirty="0"/>
              <a:t>Pathogens often leave hosts in materials the body secretes or </a:t>
            </a:r>
            <a:r>
              <a:rPr lang="en-US" dirty="0" smtClean="0"/>
              <a:t>excretes</a:t>
            </a:r>
          </a:p>
          <a:p>
            <a:pPr lvl="1"/>
            <a:r>
              <a:rPr lang="en-US" sz="2000" dirty="0" smtClean="0"/>
              <a:t>Urine</a:t>
            </a:r>
          </a:p>
          <a:p>
            <a:pPr lvl="1"/>
            <a:r>
              <a:rPr lang="en-US" sz="2000" dirty="0" smtClean="0"/>
              <a:t>Sweat (and milk secretions)</a:t>
            </a:r>
          </a:p>
          <a:p>
            <a:pPr lvl="1"/>
            <a:r>
              <a:rPr lang="en-US" sz="2000" dirty="0" smtClean="0"/>
              <a:t>Sneeze</a:t>
            </a:r>
          </a:p>
          <a:p>
            <a:pPr lvl="1"/>
            <a:r>
              <a:rPr lang="en-US" sz="2000" dirty="0" smtClean="0"/>
              <a:t>Coughed blood or phlegm</a:t>
            </a:r>
          </a:p>
          <a:p>
            <a:pPr lvl="1"/>
            <a:r>
              <a:rPr lang="en-US" sz="2000" dirty="0" smtClean="0"/>
              <a:t>Feces</a:t>
            </a:r>
          </a:p>
          <a:p>
            <a:pPr lvl="1"/>
            <a:r>
              <a:rPr lang="en-US" sz="2000" dirty="0" smtClean="0"/>
              <a:t>Skin flakes</a:t>
            </a:r>
          </a:p>
          <a:p>
            <a:pPr lvl="1"/>
            <a:r>
              <a:rPr lang="en-US" sz="2000" dirty="0" smtClean="0"/>
              <a:t>Saliva (dog bite, mosquito bite)</a:t>
            </a:r>
          </a:p>
          <a:p>
            <a:pPr lvl="1"/>
            <a:r>
              <a:rPr lang="en-US" sz="2000" dirty="0" smtClean="0"/>
              <a:t>Semen, reproductive and lubricating fluids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64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914400" y="449179"/>
            <a:ext cx="7336536" cy="6005438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14.11  Portals of exit.</a:t>
            </a:r>
          </a:p>
        </p:txBody>
      </p:sp>
    </p:spTree>
    <p:extLst>
      <p:ext uri="{BB962C8B-B14F-4D97-AF65-F5344CB8AC3E}">
        <p14:creationId xmlns:p14="http://schemas.microsoft.com/office/powerpoint/2010/main" val="11696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Modes of Infectious Disease </a:t>
            </a:r>
            <a:r>
              <a:rPr lang="en-US" dirty="0" smtClean="0"/>
              <a:t>Transmission – SUMMARY SLIDE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8232775" cy="5256212"/>
          </a:xfrm>
        </p:spPr>
        <p:txBody>
          <a:bodyPr/>
          <a:lstStyle/>
          <a:p>
            <a:r>
              <a:rPr lang="en-US" b="1" dirty="0"/>
              <a:t>Transmission</a:t>
            </a:r>
            <a:r>
              <a:rPr lang="en-US" dirty="0"/>
              <a:t> is </a:t>
            </a:r>
            <a:r>
              <a:rPr lang="en-US" dirty="0" smtClean="0"/>
              <a:t>the migration of a pathogen from </a:t>
            </a:r>
            <a:r>
              <a:rPr lang="en-US" dirty="0"/>
              <a:t>a reservoir or a portal of </a:t>
            </a:r>
            <a:r>
              <a:rPr lang="en-US" dirty="0" smtClean="0"/>
              <a:t>exit,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/>
              <a:t>to another </a:t>
            </a:r>
            <a:r>
              <a:rPr lang="en-US" dirty="0" smtClean="0"/>
              <a:t>host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portal of entry</a:t>
            </a:r>
          </a:p>
          <a:p>
            <a:r>
              <a:rPr lang="en-US" dirty="0"/>
              <a:t>Three </a:t>
            </a:r>
            <a:r>
              <a:rPr lang="en-US" dirty="0" smtClean="0"/>
              <a:t>methods </a:t>
            </a:r>
            <a:r>
              <a:rPr lang="en-US" dirty="0"/>
              <a:t>of transmission</a:t>
            </a:r>
          </a:p>
          <a:p>
            <a:pPr lvl="1"/>
            <a:r>
              <a:rPr lang="en-US" u="sng" dirty="0"/>
              <a:t>Contact </a:t>
            </a:r>
            <a:r>
              <a:rPr lang="en-US" u="sng" dirty="0" smtClean="0"/>
              <a:t>transmission </a:t>
            </a:r>
            <a:r>
              <a:rPr lang="en-US" dirty="0" smtClean="0"/>
              <a:t>– person-to-person</a:t>
            </a:r>
          </a:p>
          <a:p>
            <a:pPr lvl="2"/>
            <a:r>
              <a:rPr lang="en-US" dirty="0" smtClean="0"/>
              <a:t>Direct, indirect (through fomite), or droplet</a:t>
            </a:r>
          </a:p>
          <a:p>
            <a:pPr lvl="2"/>
            <a:r>
              <a:rPr lang="en-US" dirty="0" smtClean="0"/>
              <a:t>short-distance – often by touch</a:t>
            </a:r>
            <a:endParaRPr lang="en-US" dirty="0"/>
          </a:p>
          <a:p>
            <a:pPr lvl="1"/>
            <a:r>
              <a:rPr lang="en-US" u="sng" dirty="0"/>
              <a:t>Vehicle </a:t>
            </a:r>
            <a:r>
              <a:rPr lang="en-US" u="sng" dirty="0" smtClean="0"/>
              <a:t>transmission </a:t>
            </a:r>
            <a:r>
              <a:rPr lang="en-US" dirty="0" smtClean="0"/>
              <a:t>– through an inanimate object</a:t>
            </a:r>
          </a:p>
          <a:p>
            <a:pPr lvl="2"/>
            <a:r>
              <a:rPr lang="en-US" dirty="0" smtClean="0"/>
              <a:t>(air, water, food, bodily fluid)</a:t>
            </a:r>
          </a:p>
          <a:p>
            <a:pPr lvl="2"/>
            <a:r>
              <a:rPr lang="en-US" dirty="0" smtClean="0"/>
              <a:t>long-distance transmission</a:t>
            </a:r>
            <a:endParaRPr lang="en-US" dirty="0"/>
          </a:p>
          <a:p>
            <a:pPr lvl="1"/>
            <a:r>
              <a:rPr lang="en-US" u="sng" dirty="0"/>
              <a:t>Vector </a:t>
            </a:r>
            <a:r>
              <a:rPr lang="en-US" u="sng" dirty="0" smtClean="0"/>
              <a:t>transmission</a:t>
            </a:r>
          </a:p>
          <a:p>
            <a:pPr lvl="2"/>
            <a:r>
              <a:rPr lang="en-US" dirty="0" smtClean="0"/>
              <a:t>Biological or mechanical</a:t>
            </a:r>
            <a:endParaRPr lang="en-US" dirty="0"/>
          </a:p>
        </p:txBody>
      </p:sp>
      <p:sp>
        <p:nvSpPr>
          <p:cNvPr id="2" name="Left Brace 1"/>
          <p:cNvSpPr/>
          <p:nvPr/>
        </p:nvSpPr>
        <p:spPr bwMode="auto">
          <a:xfrm>
            <a:off x="838200" y="3200400"/>
            <a:ext cx="304800" cy="3351212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42019" y="4645173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KNOW THESE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9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Transmission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r>
              <a:rPr lang="en-US" u="sng" dirty="0" smtClean="0"/>
              <a:t>Direct</a:t>
            </a:r>
            <a:r>
              <a:rPr lang="en-US" dirty="0" smtClean="0"/>
              <a:t> </a:t>
            </a:r>
            <a:r>
              <a:rPr lang="en-US" dirty="0"/>
              <a:t>contact transmission</a:t>
            </a:r>
          </a:p>
          <a:p>
            <a:pPr lvl="1"/>
            <a:r>
              <a:rPr lang="en-US" dirty="0"/>
              <a:t>Usually involves body contact between hosts</a:t>
            </a:r>
          </a:p>
          <a:p>
            <a:pPr lvl="1"/>
            <a:r>
              <a:rPr lang="en-US" dirty="0"/>
              <a:t>Transmission within a single individual can also </a:t>
            </a:r>
            <a:r>
              <a:rPr lang="en-US" dirty="0" smtClean="0"/>
              <a:t>occur</a:t>
            </a:r>
          </a:p>
          <a:p>
            <a:pPr lvl="2"/>
            <a:r>
              <a:rPr lang="en-US" dirty="0" smtClean="0"/>
              <a:t>(from skin to eyes, from throat to sinuses)</a:t>
            </a:r>
            <a:endParaRPr lang="en-US" dirty="0"/>
          </a:p>
          <a:p>
            <a:r>
              <a:rPr lang="en-US" u="sng" dirty="0"/>
              <a:t>Indirect</a:t>
            </a:r>
            <a:r>
              <a:rPr lang="en-US" dirty="0"/>
              <a:t> contact transmission</a:t>
            </a:r>
          </a:p>
          <a:p>
            <a:pPr lvl="1"/>
            <a:r>
              <a:rPr lang="en-US" dirty="0"/>
              <a:t>Pathogens are spread from host to host by </a:t>
            </a:r>
            <a:r>
              <a:rPr lang="en-US" b="1" dirty="0" smtClean="0"/>
              <a:t>fomites</a:t>
            </a:r>
          </a:p>
          <a:p>
            <a:pPr lvl="1"/>
            <a:r>
              <a:rPr lang="en-US" dirty="0" smtClean="0"/>
              <a:t>Unlike droplets, fomites do not move (doorknob, toilet handle, cell phone screen), but are touched by both hosts</a:t>
            </a:r>
            <a:endParaRPr lang="en-US" dirty="0"/>
          </a:p>
          <a:p>
            <a:r>
              <a:rPr lang="en-US" u="sng" dirty="0"/>
              <a:t>Droplet</a:t>
            </a:r>
            <a:r>
              <a:rPr lang="en-US" dirty="0"/>
              <a:t> transmission</a:t>
            </a:r>
          </a:p>
          <a:p>
            <a:pPr lvl="1"/>
            <a:r>
              <a:rPr lang="en-US" dirty="0"/>
              <a:t>Spread of pathogens in droplets of mucus by exhaling, coughing, and sneezing</a:t>
            </a:r>
          </a:p>
        </p:txBody>
      </p:sp>
    </p:spTree>
    <p:extLst>
      <p:ext uri="{BB962C8B-B14F-4D97-AF65-F5344CB8AC3E}">
        <p14:creationId xmlns:p14="http://schemas.microsoft.com/office/powerpoint/2010/main" val="4033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14.12  Droplet transmission.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690068"/>
            <a:ext cx="7581900" cy="57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Vehicle </a:t>
            </a:r>
            <a:r>
              <a:rPr lang="en-US" b="1" dirty="0" smtClean="0"/>
              <a:t>Transmission #1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232775" cy="5867400"/>
          </a:xfrm>
        </p:spPr>
        <p:txBody>
          <a:bodyPr/>
          <a:lstStyle/>
          <a:p>
            <a:r>
              <a:rPr lang="en-US" dirty="0" smtClean="0"/>
              <a:t>Airborne </a:t>
            </a:r>
            <a:r>
              <a:rPr lang="en-US" dirty="0"/>
              <a:t>transmission</a:t>
            </a:r>
          </a:p>
          <a:p>
            <a:pPr lvl="1"/>
            <a:r>
              <a:rPr lang="en-US" dirty="0"/>
              <a:t>When pathogens travel more than 1 m via an </a:t>
            </a:r>
            <a:r>
              <a:rPr lang="en-US" b="1" dirty="0"/>
              <a:t>aerosol</a:t>
            </a:r>
          </a:p>
          <a:p>
            <a:pPr lvl="1"/>
            <a:r>
              <a:rPr lang="en-US" dirty="0"/>
              <a:t>Aerosols can occur from various activities</a:t>
            </a:r>
          </a:p>
          <a:p>
            <a:pPr lvl="2"/>
            <a:r>
              <a:rPr lang="en-US" sz="2000" dirty="0"/>
              <a:t>Sneezing, coughing, air-conditioning systems, </a:t>
            </a:r>
            <a:r>
              <a:rPr lang="en-US" sz="2000" dirty="0" smtClean="0"/>
              <a:t>sweeping, misting systems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dirty="0"/>
              <a:t>Waterborne transmission</a:t>
            </a:r>
          </a:p>
          <a:p>
            <a:pPr lvl="1"/>
            <a:r>
              <a:rPr lang="en-US" dirty="0"/>
              <a:t>Important in the spread of many gastrointestinal </a:t>
            </a:r>
            <a:r>
              <a:rPr lang="en-US" dirty="0" smtClean="0"/>
              <a:t>diseases</a:t>
            </a:r>
          </a:p>
          <a:p>
            <a:pPr lvl="2"/>
            <a:r>
              <a:rPr lang="en-US" sz="2000" dirty="0" smtClean="0"/>
              <a:t>water is absorbed without changing stomach pH)</a:t>
            </a:r>
            <a:endParaRPr lang="en-US" sz="2000" dirty="0"/>
          </a:p>
          <a:p>
            <a:pPr lvl="1"/>
            <a:r>
              <a:rPr lang="en-US" dirty="0"/>
              <a:t>Fecal-oral </a:t>
            </a:r>
            <a:r>
              <a:rPr lang="en-US" dirty="0" smtClean="0"/>
              <a:t>infection</a:t>
            </a:r>
          </a:p>
          <a:p>
            <a:pPr lvl="2"/>
            <a:r>
              <a:rPr lang="en-US" sz="2000" dirty="0"/>
              <a:t>W</a:t>
            </a:r>
            <a:r>
              <a:rPr lang="en-US" sz="2000" dirty="0" smtClean="0"/>
              <a:t>hy are coliforms measured in pools and oceans?</a:t>
            </a:r>
          </a:p>
          <a:p>
            <a:pPr lvl="2"/>
            <a:r>
              <a:rPr lang="en-US" sz="2000" dirty="0" smtClean="0"/>
              <a:t>This is why you keep your dog from eating poo…</a:t>
            </a:r>
          </a:p>
          <a:p>
            <a:pPr lvl="2"/>
            <a:r>
              <a:rPr lang="en-US" sz="2000" dirty="0" smtClean="0"/>
              <a:t>Also why manure must be matured before being used to grow plants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65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14.1  Types of Symbiotic Relationships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"/>
          <a:stretch/>
        </p:blipFill>
        <p:spPr>
          <a:xfrm>
            <a:off x="304800" y="782534"/>
            <a:ext cx="8534400" cy="5542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1524000"/>
            <a:ext cx="1928733" cy="461665"/>
          </a:xfrm>
          <a:prstGeom prst="rect">
            <a:avLst/>
          </a:prstGeom>
          <a:solidFill>
            <a:srgbClr val="006699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microbe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1524000"/>
            <a:ext cx="1380506" cy="461665"/>
          </a:xfrm>
          <a:prstGeom prst="rect">
            <a:avLst/>
          </a:prstGeom>
          <a:solidFill>
            <a:srgbClr val="006699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host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Vehicle Transmission </a:t>
            </a:r>
            <a:r>
              <a:rPr lang="en-US" b="1" dirty="0" smtClean="0"/>
              <a:t>#2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762000"/>
            <a:ext cx="8232775" cy="5715000"/>
          </a:xfrm>
        </p:spPr>
        <p:txBody>
          <a:bodyPr/>
          <a:lstStyle/>
          <a:p>
            <a:r>
              <a:rPr lang="en-US" dirty="0" smtClean="0"/>
              <a:t>Foodborne </a:t>
            </a:r>
            <a:r>
              <a:rPr lang="en-US" dirty="0"/>
              <a:t>transmission</a:t>
            </a:r>
          </a:p>
          <a:p>
            <a:pPr lvl="1"/>
            <a:r>
              <a:rPr lang="en-US" sz="2200" dirty="0"/>
              <a:t>Spread of pathogens in and on foods</a:t>
            </a:r>
          </a:p>
          <a:p>
            <a:pPr lvl="1"/>
            <a:r>
              <a:rPr lang="en-US" sz="2200" dirty="0"/>
              <a:t>Inadequately processed, cooked, or refrigerated </a:t>
            </a:r>
            <a:r>
              <a:rPr lang="en-US" sz="2200" dirty="0" smtClean="0"/>
              <a:t>foods</a:t>
            </a:r>
          </a:p>
          <a:p>
            <a:pPr lvl="1"/>
            <a:r>
              <a:rPr lang="en-US" sz="2200" dirty="0" smtClean="0"/>
              <a:t>Intentionally contaminated foods (ice cream or taco shel</a:t>
            </a:r>
            <a:r>
              <a:rPr lang="en-US" sz="2200" dirty="0"/>
              <a:t>l</a:t>
            </a:r>
            <a:r>
              <a:rPr lang="en-US" sz="2200" dirty="0" smtClean="0"/>
              <a:t> licking, spitting into juices) encouraged by social media</a:t>
            </a:r>
            <a:endParaRPr lang="en-US" sz="2200" dirty="0"/>
          </a:p>
          <a:p>
            <a:pPr lvl="1"/>
            <a:r>
              <a:rPr lang="en-US" sz="2200" dirty="0"/>
              <a:t>Foods may become contaminated with </a:t>
            </a:r>
            <a:r>
              <a:rPr lang="en-US" sz="2200" dirty="0" smtClean="0"/>
              <a:t>feces</a:t>
            </a:r>
          </a:p>
          <a:p>
            <a:pPr lvl="2"/>
            <a:r>
              <a:rPr lang="en-US" dirty="0" smtClean="0"/>
              <a:t>Chipotle, fast food contaminations</a:t>
            </a:r>
          </a:p>
          <a:p>
            <a:pPr lvl="2"/>
            <a:endParaRPr lang="en-US" dirty="0"/>
          </a:p>
          <a:p>
            <a:r>
              <a:rPr lang="en-US" dirty="0"/>
              <a:t>Bodily fluid transmission</a:t>
            </a:r>
          </a:p>
          <a:p>
            <a:pPr lvl="1"/>
            <a:r>
              <a:rPr lang="en-US" sz="2200" dirty="0"/>
              <a:t>Bodily fluids such as blood, urine, </a:t>
            </a:r>
            <a:r>
              <a:rPr lang="en-US" sz="2200" dirty="0" smtClean="0"/>
              <a:t>sweat, and saliva </a:t>
            </a:r>
            <a:r>
              <a:rPr lang="en-US" sz="2200" dirty="0"/>
              <a:t>can carry pathogens</a:t>
            </a:r>
          </a:p>
          <a:p>
            <a:pPr lvl="1"/>
            <a:r>
              <a:rPr lang="en-US" sz="2200" dirty="0" smtClean="0"/>
              <a:t>Most easily prevented by covering the </a:t>
            </a:r>
            <a:r>
              <a:rPr lang="en-US" sz="2200" dirty="0"/>
              <a:t>conjunctiva or breaks in the skin or mucous </a:t>
            </a:r>
            <a:r>
              <a:rPr lang="en-US" sz="2200" dirty="0" smtClean="0"/>
              <a:t>membranes</a:t>
            </a:r>
          </a:p>
          <a:p>
            <a:pPr lvl="2"/>
            <a:r>
              <a:rPr lang="en-US" dirty="0" smtClean="0"/>
              <a:t>Latex gloves, condoms, surgical mask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Vector Transmission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4418012"/>
          </a:xfrm>
        </p:spPr>
        <p:txBody>
          <a:bodyPr/>
          <a:lstStyle/>
          <a:p>
            <a:r>
              <a:rPr lang="en-US" b="1" dirty="0"/>
              <a:t>Mechanical vectors</a:t>
            </a:r>
          </a:p>
          <a:p>
            <a:pPr lvl="1"/>
            <a:r>
              <a:rPr lang="en-US" dirty="0"/>
              <a:t>Passively transmit pathogens present on their body to new </a:t>
            </a:r>
            <a:r>
              <a:rPr lang="en-US" dirty="0" smtClean="0"/>
              <a:t>hosts</a:t>
            </a:r>
          </a:p>
          <a:p>
            <a:pPr lvl="1"/>
            <a:endParaRPr lang="en-US" dirty="0"/>
          </a:p>
          <a:p>
            <a:r>
              <a:rPr lang="en-US" b="1" dirty="0" smtClean="0"/>
              <a:t>Biological </a:t>
            </a:r>
            <a:r>
              <a:rPr lang="en-US" b="1" dirty="0"/>
              <a:t>vectors</a:t>
            </a:r>
          </a:p>
          <a:p>
            <a:pPr lvl="1"/>
            <a:r>
              <a:rPr lang="en-US" dirty="0"/>
              <a:t>Transmit pathogens </a:t>
            </a:r>
            <a:r>
              <a:rPr lang="en-US" b="1" dirty="0">
                <a:solidFill>
                  <a:srgbClr val="FF0000"/>
                </a:solidFill>
              </a:rPr>
              <a:t>and</a:t>
            </a:r>
            <a:r>
              <a:rPr lang="en-US" dirty="0"/>
              <a:t> serve as host for some stage of the </a:t>
            </a:r>
            <a:r>
              <a:rPr lang="en-US" dirty="0" smtClean="0"/>
              <a:t>pathogen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life cycle</a:t>
            </a:r>
          </a:p>
          <a:p>
            <a:pPr lvl="1"/>
            <a:r>
              <a:rPr lang="en-US" dirty="0"/>
              <a:t>Biting arthropods transmit many diseases to </a:t>
            </a:r>
            <a:r>
              <a:rPr lang="en-US" dirty="0" smtClean="0"/>
              <a:t>humans</a:t>
            </a:r>
          </a:p>
          <a:p>
            <a:pPr lvl="1"/>
            <a:r>
              <a:rPr lang="en-US" dirty="0" smtClean="0"/>
              <a:t>Some protozoa go between multiple animal species as one animals eats another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830997"/>
          </a:xfrm>
        </p:spPr>
        <p:txBody>
          <a:bodyPr/>
          <a:lstStyle/>
          <a:p>
            <a:r>
              <a:rPr lang="en-US" sz="2400" b="1" dirty="0"/>
              <a:t>Table </a:t>
            </a:r>
            <a:r>
              <a:rPr lang="en-US" sz="2400" b="1" dirty="0" smtClean="0"/>
              <a:t>14.10s and 14.11  </a:t>
            </a:r>
            <a:r>
              <a:rPr lang="en-US" sz="2400" b="1" dirty="0"/>
              <a:t>Selected Arthropod Vectors </a:t>
            </a:r>
            <a:r>
              <a:rPr lang="en-US" sz="2400" b="1" dirty="0" smtClean="0"/>
              <a:t>&amp; Modes of Disease Transmission – </a:t>
            </a:r>
            <a:r>
              <a:rPr lang="en-US" sz="2400" b="1" dirty="0" smtClean="0">
                <a:solidFill>
                  <a:srgbClr val="FF0000"/>
                </a:solidFill>
              </a:rPr>
              <a:t>FOR REFERENCE </a:t>
            </a:r>
            <a:r>
              <a:rPr lang="en-US" sz="2400" b="1" dirty="0" smtClean="0">
                <a:solidFill>
                  <a:srgbClr val="FF0000"/>
                </a:solidFill>
              </a:rPr>
              <a:t>ONLY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76200" y="1371600"/>
            <a:ext cx="3684456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4407768" y="1263790"/>
            <a:ext cx="4398168" cy="55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830997"/>
          </a:xfrm>
        </p:spPr>
        <p:txBody>
          <a:bodyPr/>
          <a:lstStyle/>
          <a:p>
            <a:pPr algn="ctr"/>
            <a:r>
              <a:rPr lang="en-US" sz="2400" b="1" dirty="0"/>
              <a:t>Table 14.12  Terms Used to Classify Infectious </a:t>
            </a:r>
            <a:r>
              <a:rPr lang="en-US" sz="2400" b="1" dirty="0" smtClean="0"/>
              <a:t>Diseases</a:t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KNOW </a:t>
            </a:r>
            <a:r>
              <a:rPr lang="en-US" sz="2400" b="1" dirty="0" smtClean="0">
                <a:solidFill>
                  <a:srgbClr val="FF0000"/>
                </a:solidFill>
              </a:rPr>
              <a:t>ALL THESE TERMS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057400" y="1114711"/>
            <a:ext cx="5215818" cy="56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Frequency of Disease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232775" cy="5256212"/>
          </a:xfrm>
        </p:spPr>
        <p:txBody>
          <a:bodyPr/>
          <a:lstStyle/>
          <a:p>
            <a:pPr lvl="1"/>
            <a:r>
              <a:rPr lang="en-US" dirty="0" smtClean="0"/>
              <a:t>Disease </a:t>
            </a:r>
            <a:r>
              <a:rPr lang="en-US" dirty="0"/>
              <a:t>occurrence </a:t>
            </a:r>
            <a:r>
              <a:rPr lang="en-US" dirty="0" smtClean="0"/>
              <a:t>in a population is tracked </a:t>
            </a:r>
            <a:r>
              <a:rPr lang="en-US" dirty="0"/>
              <a:t>using two measures</a:t>
            </a:r>
          </a:p>
          <a:p>
            <a:pPr lvl="2"/>
            <a:r>
              <a:rPr lang="en-US" b="1" dirty="0" smtClean="0"/>
              <a:t>Incidence</a:t>
            </a:r>
            <a:r>
              <a:rPr lang="en-US" dirty="0" smtClean="0"/>
              <a:t> – acute (short period of time)</a:t>
            </a:r>
            <a:endParaRPr lang="en-US" dirty="0"/>
          </a:p>
          <a:p>
            <a:pPr lvl="3"/>
            <a:r>
              <a:rPr lang="en-US" dirty="0"/>
              <a:t>Number of </a:t>
            </a:r>
            <a:r>
              <a:rPr lang="en-US" i="1" dirty="0"/>
              <a:t>new</a:t>
            </a:r>
            <a:r>
              <a:rPr lang="en-US" dirty="0"/>
              <a:t> cases of a disease in a given area during a given period of time</a:t>
            </a:r>
          </a:p>
          <a:p>
            <a:pPr lvl="2"/>
            <a:r>
              <a:rPr lang="en-US" b="1" dirty="0" smtClean="0"/>
              <a:t>Prevalence</a:t>
            </a:r>
            <a:r>
              <a:rPr lang="en-US" dirty="0" smtClean="0"/>
              <a:t> – chronic, additive (long period of time)</a:t>
            </a:r>
            <a:endParaRPr lang="en-US" dirty="0"/>
          </a:p>
          <a:p>
            <a:pPr lvl="3"/>
            <a:r>
              <a:rPr lang="en-US" dirty="0"/>
              <a:t>Number of </a:t>
            </a:r>
            <a:r>
              <a:rPr lang="en-US" i="1" dirty="0"/>
              <a:t>total cases</a:t>
            </a:r>
            <a:r>
              <a:rPr lang="en-US" dirty="0"/>
              <a:t> of a disease in a given area during a given period of time</a:t>
            </a:r>
          </a:p>
          <a:p>
            <a:pPr lvl="1"/>
            <a:r>
              <a:rPr lang="en-US" dirty="0"/>
              <a:t>Occurrence also evaluated in terms of frequency and geographic </a:t>
            </a:r>
            <a:r>
              <a:rPr lang="en-US" dirty="0" smtClean="0"/>
              <a:t>distribution</a:t>
            </a:r>
          </a:p>
          <a:p>
            <a:pPr lvl="1"/>
            <a:endParaRPr lang="en-US" u="sng" dirty="0" smtClean="0"/>
          </a:p>
          <a:p>
            <a:pPr lvl="1"/>
            <a:r>
              <a:rPr lang="en-US" u="sng" dirty="0" smtClean="0"/>
              <a:t>Notifiable/reportable </a:t>
            </a:r>
            <a:r>
              <a:rPr lang="en-US" u="sng" dirty="0" smtClean="0"/>
              <a:t>disease</a:t>
            </a:r>
            <a:r>
              <a:rPr lang="en-US" dirty="0" smtClean="0"/>
              <a:t> – when detected in a patient, the CDC </a:t>
            </a:r>
            <a:r>
              <a:rPr lang="en-US" b="1" dirty="0" smtClean="0"/>
              <a:t>MUST BE INFORMED!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284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14.15  Epidemiologists report data in a variety of ways.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381000" y="609600"/>
            <a:ext cx="4005072" cy="32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>
          <a:xfrm>
            <a:off x="4724400" y="1657699"/>
            <a:ext cx="4004962" cy="2191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"/>
          <a:stretch/>
        </p:blipFill>
        <p:spPr>
          <a:xfrm>
            <a:off x="2569464" y="4038600"/>
            <a:ext cx="4005072" cy="24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"/>
          <a:stretch/>
        </p:blipFill>
        <p:spPr>
          <a:xfrm>
            <a:off x="304800" y="990600"/>
            <a:ext cx="8534400" cy="4842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83307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No breakouts, but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 smtClean="0">
                <a:solidFill>
                  <a:srgbClr val="FF0000"/>
                </a:solidFill>
              </a:rPr>
              <a:t>ould </a:t>
            </a:r>
            <a:r>
              <a:rPr lang="en-US" sz="1600" dirty="0" smtClean="0">
                <a:solidFill>
                  <a:srgbClr val="FF0000"/>
                </a:solidFill>
              </a:rPr>
              <a:t>pop up anywhere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3335" y="5773663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rare </a:t>
            </a:r>
            <a:r>
              <a:rPr lang="en-US" sz="1600" dirty="0" smtClean="0">
                <a:solidFill>
                  <a:srgbClr val="FF0000"/>
                </a:solidFill>
              </a:rPr>
              <a:t>occurrences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and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Not </a:t>
            </a:r>
            <a:r>
              <a:rPr lang="en-US" sz="1600" dirty="0" smtClean="0">
                <a:solidFill>
                  <a:srgbClr val="FF0000"/>
                </a:solidFill>
              </a:rPr>
              <a:t>expected in these locations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1867" y="5211408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Breakout, </a:t>
            </a:r>
            <a:r>
              <a:rPr lang="en-US" sz="1600" dirty="0" smtClean="0">
                <a:solidFill>
                  <a:srgbClr val="FF0000"/>
                </a:solidFill>
              </a:rPr>
              <a:t>but usually </a:t>
            </a:r>
            <a:r>
              <a:rPr lang="en-US" sz="1600" dirty="0" smtClean="0">
                <a:solidFill>
                  <a:srgbClr val="FF0000"/>
                </a:solidFill>
              </a:rPr>
              <a:t>only in one location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0533" y="523505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Breakouts </a:t>
            </a:r>
            <a:r>
              <a:rPr lang="en-US" sz="1600" dirty="0" smtClean="0">
                <a:solidFill>
                  <a:srgbClr val="FF0000"/>
                </a:solidFill>
              </a:rPr>
              <a:t>in many locations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1015663"/>
          </a:xfrm>
        </p:spPr>
        <p:txBody>
          <a:bodyPr/>
          <a:lstStyle/>
          <a:p>
            <a:pPr algn="ctr"/>
            <a:r>
              <a:rPr lang="en-US" sz="2000" b="1" dirty="0"/>
              <a:t>Figure 14.16  Illustrations of the different terms for the occurrence of </a:t>
            </a:r>
            <a:r>
              <a:rPr lang="en-US" sz="2000" b="1" dirty="0" smtClean="0"/>
              <a:t>disease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KNOW THESE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14.13  Nationally </a:t>
            </a:r>
            <a:r>
              <a:rPr lang="en-US" sz="1800" b="1" dirty="0" err="1"/>
              <a:t>Notifiable</a:t>
            </a:r>
            <a:r>
              <a:rPr lang="en-US" sz="1800" b="1" dirty="0"/>
              <a:t> Infectious </a:t>
            </a:r>
            <a:r>
              <a:rPr lang="en-US" sz="1800" b="1" dirty="0" err="1"/>
              <a:t>Diseases</a:t>
            </a:r>
            <a:r>
              <a:rPr lang="en-US" sz="1800" b="1" baseline="30000" dirty="0" err="1"/>
              <a:t>a</a:t>
            </a:r>
            <a:endParaRPr lang="en-US" sz="1800" b="1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2"/>
          <a:stretch/>
        </p:blipFill>
        <p:spPr>
          <a:xfrm>
            <a:off x="320040" y="914400"/>
            <a:ext cx="8534400" cy="4137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" y="5051499"/>
            <a:ext cx="8671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Note that MRSA (recently) and common causes of less severe food poisoning </a:t>
            </a:r>
            <a:r>
              <a:rPr lang="en-US" dirty="0" smtClean="0"/>
              <a:t>(ETEC, EHEC, norovirus) are </a:t>
            </a:r>
            <a:r>
              <a:rPr lang="en-US" dirty="0" smtClean="0"/>
              <a:t>not </a:t>
            </a:r>
            <a:r>
              <a:rPr lang="en-US" dirty="0" smtClean="0"/>
              <a:t>listed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Note that almost all sexually transmitted diseases are listed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Infectious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69924"/>
            <a:ext cx="8689975" cy="5730875"/>
          </a:xfrm>
        </p:spPr>
        <p:txBody>
          <a:bodyPr/>
          <a:lstStyle/>
          <a:p>
            <a:r>
              <a:rPr lang="en-US" b="1" dirty="0"/>
              <a:t>Hospital Epidemiology: Healthcare-Associated (Nosocomial) Infections</a:t>
            </a:r>
          </a:p>
          <a:p>
            <a:pPr lvl="1"/>
            <a:r>
              <a:rPr lang="en-US" dirty="0"/>
              <a:t>Types of healthcare-associated infections</a:t>
            </a:r>
          </a:p>
          <a:p>
            <a:pPr lvl="2"/>
            <a:r>
              <a:rPr lang="en-US" u="sng" dirty="0"/>
              <a:t>Exogenous</a:t>
            </a:r>
          </a:p>
          <a:p>
            <a:pPr lvl="3"/>
            <a:r>
              <a:rPr lang="en-US" dirty="0"/>
              <a:t>Pathogen acquired from the health care </a:t>
            </a:r>
            <a:r>
              <a:rPr lang="en-US" dirty="0" smtClean="0"/>
              <a:t>environment (e.g., microbe in air, sheets, food, water)</a:t>
            </a:r>
            <a:endParaRPr lang="en-US" dirty="0"/>
          </a:p>
          <a:p>
            <a:pPr lvl="2"/>
            <a:r>
              <a:rPr lang="en-US" u="sng" dirty="0"/>
              <a:t>Endogenous</a:t>
            </a:r>
          </a:p>
          <a:p>
            <a:pPr lvl="3"/>
            <a:r>
              <a:rPr lang="en-US" dirty="0"/>
              <a:t>Pathogen arises from normal </a:t>
            </a:r>
            <a:r>
              <a:rPr lang="en-US" dirty="0" err="1"/>
              <a:t>microbiota</a:t>
            </a:r>
            <a:r>
              <a:rPr lang="en-US" dirty="0"/>
              <a:t> within patient</a:t>
            </a:r>
          </a:p>
          <a:p>
            <a:pPr lvl="2"/>
            <a:r>
              <a:rPr lang="en-US" u="sng" dirty="0" smtClean="0"/>
              <a:t>iatrogenic</a:t>
            </a:r>
            <a:endParaRPr lang="en-US" u="sng" dirty="0"/>
          </a:p>
          <a:p>
            <a:pPr lvl="3"/>
            <a:r>
              <a:rPr lang="en-US" dirty="0"/>
              <a:t> Results from modern medical </a:t>
            </a:r>
            <a:r>
              <a:rPr lang="en-US" dirty="0" smtClean="0"/>
              <a:t>procedures (catheters, surgery)</a:t>
            </a:r>
            <a:endParaRPr lang="en-US" dirty="0"/>
          </a:p>
          <a:p>
            <a:pPr lvl="2"/>
            <a:r>
              <a:rPr lang="en-US" u="sng" dirty="0" err="1"/>
              <a:t>Superinfections</a:t>
            </a:r>
            <a:endParaRPr lang="en-US" u="sng" dirty="0"/>
          </a:p>
          <a:p>
            <a:pPr lvl="3"/>
            <a:r>
              <a:rPr lang="en-US" dirty="0"/>
              <a:t>Use of antimicrobial drugs inhibits some resident </a:t>
            </a:r>
            <a:r>
              <a:rPr lang="en-US" dirty="0" err="1"/>
              <a:t>microbiota</a:t>
            </a:r>
            <a:r>
              <a:rPr lang="en-US" dirty="0"/>
              <a:t>, allowing other microbes to thrive</a:t>
            </a:r>
          </a:p>
        </p:txBody>
      </p:sp>
    </p:spTree>
    <p:extLst>
      <p:ext uri="{BB962C8B-B14F-4D97-AF65-F5344CB8AC3E}">
        <p14:creationId xmlns:p14="http://schemas.microsoft.com/office/powerpoint/2010/main" val="3639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Infectious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5256212"/>
          </a:xfrm>
        </p:spPr>
        <p:txBody>
          <a:bodyPr/>
          <a:lstStyle/>
          <a:p>
            <a:r>
              <a:rPr lang="en-US" b="1" dirty="0"/>
              <a:t>Hospital Epidemiology: Healthcare-Associated (Nosocomial) Infections</a:t>
            </a:r>
          </a:p>
          <a:p>
            <a:pPr lvl="1"/>
            <a:r>
              <a:rPr lang="en-US" dirty="0"/>
              <a:t>Control of healthcare-associated infections</a:t>
            </a:r>
          </a:p>
          <a:p>
            <a:pPr lvl="2"/>
            <a:r>
              <a:rPr lang="en-US" dirty="0"/>
              <a:t>Requires aggressive control measures</a:t>
            </a:r>
          </a:p>
          <a:p>
            <a:pPr lvl="2"/>
            <a:r>
              <a:rPr lang="en-US" dirty="0" err="1"/>
              <a:t>Handwashing</a:t>
            </a:r>
            <a:r>
              <a:rPr lang="en-US" dirty="0"/>
              <a:t> is the most effective way to reduce healthcare-associated infections</a:t>
            </a:r>
          </a:p>
        </p:txBody>
      </p:sp>
      <p:pic>
        <p:nvPicPr>
          <p:cNvPr id="4" name="Picture 23" descr="Nosocomial_Preven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79045"/>
            <a:ext cx="5257800" cy="31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9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Symbiosis Between </a:t>
            </a:r>
            <a:r>
              <a:rPr lang="en-US" sz="3000" b="1" dirty="0"/>
              <a:t>Microbes and Their Hosts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232775" cy="5562600"/>
          </a:xfrm>
        </p:spPr>
        <p:txBody>
          <a:bodyPr/>
          <a:lstStyle/>
          <a:p>
            <a:r>
              <a:rPr lang="en-US" sz="3600" b="1" dirty="0" err="1"/>
              <a:t>Microbiome</a:t>
            </a:r>
            <a:r>
              <a:rPr lang="en-US" sz="3600" b="1" dirty="0"/>
              <a:t> of Humans</a:t>
            </a:r>
          </a:p>
          <a:p>
            <a:pPr lvl="1"/>
            <a:r>
              <a:rPr lang="en-US" sz="3200" dirty="0" smtClean="0"/>
              <a:t>The </a:t>
            </a:r>
            <a:r>
              <a:rPr lang="en-US" sz="3200" u="sng" dirty="0" smtClean="0"/>
              <a:t>microbiome</a:t>
            </a:r>
            <a:r>
              <a:rPr lang="en-US" sz="3200" dirty="0" smtClean="0"/>
              <a:t> are organisms </a:t>
            </a:r>
            <a:r>
              <a:rPr lang="en-US" sz="3200" dirty="0"/>
              <a:t>that colonize the </a:t>
            </a:r>
            <a:r>
              <a:rPr lang="en-US" sz="3200" dirty="0" smtClean="0"/>
              <a:t>body’s </a:t>
            </a:r>
            <a:r>
              <a:rPr lang="en-US" sz="3200" dirty="0"/>
              <a:t>surfaces </a:t>
            </a:r>
            <a:r>
              <a:rPr lang="en-US" sz="3200" b="1" dirty="0"/>
              <a:t>without normally causing disease</a:t>
            </a:r>
          </a:p>
          <a:p>
            <a:pPr lvl="1"/>
            <a:r>
              <a:rPr lang="en-US" sz="3200" dirty="0"/>
              <a:t>Also termed </a:t>
            </a:r>
            <a:r>
              <a:rPr lang="en-US" sz="3200" u="sng" dirty="0"/>
              <a:t>normal microbiota</a:t>
            </a:r>
            <a:r>
              <a:rPr lang="en-US" sz="3200" dirty="0"/>
              <a:t>, </a:t>
            </a:r>
            <a:r>
              <a:rPr lang="en-US" sz="3200" u="sng" dirty="0"/>
              <a:t>normal </a:t>
            </a:r>
            <a:r>
              <a:rPr lang="en-US" sz="3200" u="sng" dirty="0" smtClean="0"/>
              <a:t>flora</a:t>
            </a:r>
            <a:r>
              <a:rPr lang="en-US" sz="3200" dirty="0" smtClean="0"/>
              <a:t>, </a:t>
            </a:r>
            <a:r>
              <a:rPr lang="en-US" sz="3200" dirty="0"/>
              <a:t>and </a:t>
            </a:r>
            <a:r>
              <a:rPr lang="en-US" sz="3200" u="sng" dirty="0"/>
              <a:t>indigenous </a:t>
            </a:r>
            <a:r>
              <a:rPr lang="en-US" sz="3200" u="sng" dirty="0" smtClean="0"/>
              <a:t>microbiota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09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Infectious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5256212"/>
          </a:xfrm>
        </p:spPr>
        <p:txBody>
          <a:bodyPr/>
          <a:lstStyle/>
          <a:p>
            <a:r>
              <a:rPr lang="en-US" b="1" dirty="0"/>
              <a:t>Epidemiology and Public Health</a:t>
            </a:r>
          </a:p>
          <a:p>
            <a:pPr lvl="1"/>
            <a:r>
              <a:rPr lang="en-US" dirty="0"/>
              <a:t>Public health education</a:t>
            </a:r>
          </a:p>
          <a:p>
            <a:pPr lvl="2"/>
            <a:r>
              <a:rPr lang="en-US" dirty="0"/>
              <a:t>Diseases transmitted sexually and through the air are difficult to control</a:t>
            </a:r>
          </a:p>
          <a:p>
            <a:pPr lvl="2"/>
            <a:r>
              <a:rPr lang="en-US" dirty="0"/>
              <a:t>Public health agencies campaign to </a:t>
            </a:r>
            <a:r>
              <a:rPr lang="en-US" u="sng" dirty="0"/>
              <a:t>educate the public</a:t>
            </a:r>
            <a:r>
              <a:rPr lang="en-US" dirty="0"/>
              <a:t> on healthful choices to limit disease</a:t>
            </a:r>
          </a:p>
        </p:txBody>
      </p:sp>
    </p:spTree>
    <p:extLst>
      <p:ext uri="{BB962C8B-B14F-4D97-AF65-F5344CB8AC3E}">
        <p14:creationId xmlns:p14="http://schemas.microsoft.com/office/powerpoint/2010/main" val="16250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Infectious Diseases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5256212"/>
          </a:xfrm>
        </p:spPr>
        <p:txBody>
          <a:bodyPr/>
          <a:lstStyle/>
          <a:p>
            <a:r>
              <a:rPr lang="en-US" b="1" dirty="0"/>
              <a:t>Tell Me Why</a:t>
            </a:r>
          </a:p>
          <a:p>
            <a:pPr lvl="1"/>
            <a:r>
              <a:rPr lang="en-US" dirty="0"/>
              <a:t>Why are all iatrogenic infections healthcare associated, but not all healthcare-associated infections are iatrogenic?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37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Symbiosis Between </a:t>
            </a:r>
            <a:r>
              <a:rPr lang="en-US" sz="3000" b="1" dirty="0"/>
              <a:t>Microbes and Their Hosts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454025" y="644486"/>
            <a:ext cx="8232775" cy="6061114"/>
          </a:xfrm>
        </p:spPr>
        <p:txBody>
          <a:bodyPr/>
          <a:lstStyle/>
          <a:p>
            <a:r>
              <a:rPr lang="en-US" sz="3600" b="1" dirty="0" err="1"/>
              <a:t>Microbiome</a:t>
            </a:r>
            <a:r>
              <a:rPr lang="en-US" sz="3600" b="1" dirty="0"/>
              <a:t> of Humans</a:t>
            </a:r>
          </a:p>
          <a:p>
            <a:pPr lvl="1"/>
            <a:r>
              <a:rPr lang="en-US" sz="3200" dirty="0" smtClean="0"/>
              <a:t>Microbes that live on or in humans are classified into two descriptive groups:</a:t>
            </a:r>
            <a:endParaRPr lang="en-US" sz="3200" dirty="0"/>
          </a:p>
          <a:p>
            <a:pPr lvl="2"/>
            <a:r>
              <a:rPr lang="en-US" sz="2800" u="sng" dirty="0"/>
              <a:t>Resident </a:t>
            </a:r>
            <a:r>
              <a:rPr lang="en-US" sz="2800" u="sng" dirty="0" smtClean="0"/>
              <a:t>microbiota</a:t>
            </a:r>
            <a:r>
              <a:rPr lang="en-US" sz="2800" dirty="0" smtClean="0"/>
              <a:t> – there all the time, usually present on most people; usually not pathogenic</a:t>
            </a:r>
          </a:p>
          <a:p>
            <a:pPr lvl="3"/>
            <a:r>
              <a:rPr lang="en-US" sz="2800" dirty="0" smtClean="0"/>
              <a:t>These are usually difficult to remove by handwashing, chemicals, etc.</a:t>
            </a:r>
            <a:endParaRPr lang="en-US" sz="2800" dirty="0"/>
          </a:p>
          <a:p>
            <a:pPr lvl="2"/>
            <a:r>
              <a:rPr lang="en-US" sz="2800" u="sng" dirty="0"/>
              <a:t>Transient </a:t>
            </a:r>
            <a:r>
              <a:rPr lang="en-US" sz="2800" u="sng" dirty="0" smtClean="0"/>
              <a:t>microbiota</a:t>
            </a:r>
            <a:r>
              <a:rPr lang="en-US" sz="2800" dirty="0" smtClean="0"/>
              <a:t> – there sometimes, present only on some people; could be pathogenic</a:t>
            </a:r>
          </a:p>
          <a:p>
            <a:pPr lvl="3"/>
            <a:r>
              <a:rPr lang="en-US" sz="2800" dirty="0" smtClean="0"/>
              <a:t>These are usually easier to remove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Normal Microbiota in Hosts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455612" y="685800"/>
            <a:ext cx="8232775" cy="1319464"/>
          </a:xfrm>
        </p:spPr>
        <p:txBody>
          <a:bodyPr/>
          <a:lstStyle/>
          <a:p>
            <a:pPr lvl="1"/>
            <a:r>
              <a:rPr lang="en-US" b="1" dirty="0" smtClean="0"/>
              <a:t>Resident </a:t>
            </a:r>
            <a:r>
              <a:rPr lang="en-US" b="1" dirty="0"/>
              <a:t>microbiota</a:t>
            </a:r>
          </a:p>
          <a:p>
            <a:pPr lvl="2"/>
            <a:r>
              <a:rPr lang="en-US" dirty="0"/>
              <a:t>Are a part of the normal </a:t>
            </a:r>
            <a:r>
              <a:rPr lang="en-US" dirty="0" err="1"/>
              <a:t>microbiota</a:t>
            </a:r>
            <a:r>
              <a:rPr lang="en-US" dirty="0"/>
              <a:t> throughout life</a:t>
            </a:r>
          </a:p>
          <a:p>
            <a:pPr lvl="2"/>
            <a:r>
              <a:rPr lang="en-US" dirty="0"/>
              <a:t>Are mostly </a:t>
            </a:r>
            <a:r>
              <a:rPr lang="en-US" dirty="0" smtClean="0"/>
              <a:t>commensal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"/>
          <a:stretch/>
        </p:blipFill>
        <p:spPr>
          <a:xfrm>
            <a:off x="1905000" y="2057400"/>
            <a:ext cx="5511559" cy="4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61665"/>
          </a:xfrm>
        </p:spPr>
        <p:txBody>
          <a:bodyPr/>
          <a:lstStyle/>
          <a:p>
            <a:r>
              <a:rPr lang="en-US" sz="2400" b="1" dirty="0"/>
              <a:t>Table 14.2  Some Resident </a:t>
            </a:r>
            <a:r>
              <a:rPr lang="en-US" sz="2400" b="1" dirty="0" smtClean="0"/>
              <a:t>Microbiota </a:t>
            </a:r>
            <a:r>
              <a:rPr lang="en-US" sz="2400" b="1" dirty="0"/>
              <a:t>(1 of </a:t>
            </a:r>
            <a:r>
              <a:rPr lang="en-US" sz="2400" b="1" dirty="0" smtClean="0"/>
              <a:t>2)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"/>
          <a:stretch/>
        </p:blipFill>
        <p:spPr>
          <a:xfrm>
            <a:off x="457200" y="838200"/>
            <a:ext cx="8534400" cy="2120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"/>
          <a:stretch/>
        </p:blipFill>
        <p:spPr>
          <a:xfrm>
            <a:off x="457200" y="3276600"/>
            <a:ext cx="8534400" cy="25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2859</Words>
  <Application>Microsoft Office PowerPoint</Application>
  <PresentationFormat>On-screen Show (4:3)</PresentationFormat>
  <Paragraphs>466</Paragraphs>
  <Slides>61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ＭＳ Ｐゴシック</vt:lpstr>
      <vt:lpstr>Arial</vt:lpstr>
      <vt:lpstr>Calibri</vt:lpstr>
      <vt:lpstr>Times</vt:lpstr>
      <vt:lpstr>Wingdings</vt:lpstr>
      <vt:lpstr>Wingdings 2</vt:lpstr>
      <vt:lpstr>ヒラギノ角ゴ Pro W3</vt:lpstr>
      <vt:lpstr>Blank Presentation</vt:lpstr>
      <vt:lpstr>Microbiology</vt:lpstr>
      <vt:lpstr>Symbiosis Between Microbes and Their Hosts</vt:lpstr>
      <vt:lpstr>Symbiotic Relationships Between Microbes and Their Hosts</vt:lpstr>
      <vt:lpstr>Symbiotic Relationships Between Microbes and Their Hosts</vt:lpstr>
      <vt:lpstr>Table 14.1  Types of Symbiotic Relationships</vt:lpstr>
      <vt:lpstr>Symbiosis Between Microbes and Their Hosts</vt:lpstr>
      <vt:lpstr>Symbiosis Between Microbes and Their Hosts</vt:lpstr>
      <vt:lpstr>Normal Microbiota in Hosts</vt:lpstr>
      <vt:lpstr>Table 14.2  Some Resident Microbiota (1 of 2)</vt:lpstr>
      <vt:lpstr>Table 14.2  Some Resident Microbiota (2 of 2)</vt:lpstr>
      <vt:lpstr>Transient microbiota</vt:lpstr>
      <vt:lpstr>Acquisition of the microbiome</vt:lpstr>
      <vt:lpstr>How Normal Microbiota Become Opportunistic Pathogens</vt:lpstr>
      <vt:lpstr>Reservoirs of Infectious Diseases of Humans – SUMMARY SLIDE</vt:lpstr>
      <vt:lpstr>Animal Reservoirs</vt:lpstr>
      <vt:lpstr>Table 14.3  Some Common Zoonoses – FOR REFERNCE ONLY!</vt:lpstr>
      <vt:lpstr>Human Carriers</vt:lpstr>
      <vt:lpstr>Nonliving Reservoirs</vt:lpstr>
      <vt:lpstr>The Invasion and Establishment of Microbes in Hosts: Infection</vt:lpstr>
      <vt:lpstr>Portals of Entry – SUMMARY SLIDE</vt:lpstr>
      <vt:lpstr>Figure 14.3  Routes of entry for invading pathogens.</vt:lpstr>
      <vt:lpstr>Topical portal of entry – the skin</vt:lpstr>
      <vt:lpstr>Figure 14.4  A cross section of skin.</vt:lpstr>
      <vt:lpstr>Mucous portal of entry – the mucous membranes</vt:lpstr>
      <vt:lpstr>Placental portal of entry – the placenta</vt:lpstr>
      <vt:lpstr>Table 14.4  Some Pathogens That Cross the Placenta</vt:lpstr>
      <vt:lpstr>The Invasion and Establishment of Microbes in Hosts: Infection</vt:lpstr>
      <vt:lpstr>The Invasion and Establishment of Microbes in Hosts: Infection</vt:lpstr>
      <vt:lpstr>Figure 14.5  The adhesion of pathogens to host cells.</vt:lpstr>
      <vt:lpstr>Figure 14.6  Dental plaque.</vt:lpstr>
      <vt:lpstr>Infection</vt:lpstr>
      <vt:lpstr>Manifestations of Disease: Symptoms, Signs, and Syndromes</vt:lpstr>
      <vt:lpstr>Table 14.5  Typical Manifestations of Disease</vt:lpstr>
      <vt:lpstr>Table 14.6  Terminology of Disease - KNOW ALL OF THESE!!!</vt:lpstr>
      <vt:lpstr>The Nature of Infectious Disease</vt:lpstr>
      <vt:lpstr>Table 14.7  Categories of Diseasesa</vt:lpstr>
      <vt:lpstr>The Nature of Infectious Disease – SUMMARY SLIDE</vt:lpstr>
      <vt:lpstr>The Nature of Infectious Disease</vt:lpstr>
      <vt:lpstr>The Nature of Infectious Disease</vt:lpstr>
      <vt:lpstr>Table 14.8  A Comparison of Bacterial Exotoxins and Endotoxins – FOR REFERENCE ONLY</vt:lpstr>
      <vt:lpstr>Virulence Factors of Infectious Agents</vt:lpstr>
      <vt:lpstr>The Stages of Infectious Disease</vt:lpstr>
      <vt:lpstr>Table 14.9  Incubation Periods of Selected Infectious Diseases</vt:lpstr>
      <vt:lpstr>The Movement of Pathogens Out of Hosts: Portals of Exit</vt:lpstr>
      <vt:lpstr>Figure 14.11  Portals of exit.</vt:lpstr>
      <vt:lpstr>Modes of Infectious Disease Transmission – SUMMARY SLIDE</vt:lpstr>
      <vt:lpstr>Contact Transmission</vt:lpstr>
      <vt:lpstr>Figure 14.12  Droplet transmission.</vt:lpstr>
      <vt:lpstr>Vehicle Transmission #1</vt:lpstr>
      <vt:lpstr>Vehicle Transmission #2</vt:lpstr>
      <vt:lpstr>Vector Transmission</vt:lpstr>
      <vt:lpstr>Table 14.10s and 14.11  Selected Arthropod Vectors &amp; Modes of Disease Transmission – FOR REFERENCE ONLY</vt:lpstr>
      <vt:lpstr>Table 14.12  Terms Used to Classify Infectious Diseases KNOW ALL THESE TERMS</vt:lpstr>
      <vt:lpstr>Frequency of Disease</vt:lpstr>
      <vt:lpstr>Figure 14.15  Epidemiologists report data in a variety of ways.</vt:lpstr>
      <vt:lpstr>Figure 14.16  Illustrations of the different terms for the occurrence of disease KNOW THESE</vt:lpstr>
      <vt:lpstr>Table 14.13  Nationally Notifiable Infectious Diseasesa</vt:lpstr>
      <vt:lpstr>Epidemiology of Infectious Diseases</vt:lpstr>
      <vt:lpstr>Epidemiology of Infectious Diseases</vt:lpstr>
      <vt:lpstr>Epidemiology of Infectious Diseases</vt:lpstr>
      <vt:lpstr>Epidemiology of Infectious Diseases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Christopher D. Krause</cp:lastModifiedBy>
  <cp:revision>282</cp:revision>
  <cp:lastPrinted>2017-03-01T19:35:16Z</cp:lastPrinted>
  <dcterms:created xsi:type="dcterms:W3CDTF">2017-03-03T21:53:27Z</dcterms:created>
  <dcterms:modified xsi:type="dcterms:W3CDTF">2019-07-19T02:16:32Z</dcterms:modified>
</cp:coreProperties>
</file>