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05" r:id="rId2"/>
    <p:sldId id="659" r:id="rId3"/>
    <p:sldId id="730" r:id="rId4"/>
    <p:sldId id="807" r:id="rId5"/>
    <p:sldId id="736" r:id="rId6"/>
    <p:sldId id="808" r:id="rId7"/>
    <p:sldId id="664" r:id="rId8"/>
    <p:sldId id="665" r:id="rId9"/>
    <p:sldId id="667" r:id="rId10"/>
    <p:sldId id="669" r:id="rId11"/>
    <p:sldId id="798" r:id="rId12"/>
    <p:sldId id="672" r:id="rId13"/>
    <p:sldId id="673" r:id="rId14"/>
    <p:sldId id="675" r:id="rId15"/>
    <p:sldId id="732" r:id="rId16"/>
    <p:sldId id="733" r:id="rId17"/>
    <p:sldId id="734" r:id="rId18"/>
    <p:sldId id="737" r:id="rId19"/>
    <p:sldId id="738" r:id="rId20"/>
    <p:sldId id="799" r:id="rId21"/>
    <p:sldId id="742" r:id="rId22"/>
    <p:sldId id="745" r:id="rId23"/>
    <p:sldId id="747" r:id="rId24"/>
    <p:sldId id="749" r:id="rId25"/>
    <p:sldId id="750" r:id="rId26"/>
    <p:sldId id="751" r:id="rId27"/>
    <p:sldId id="752" r:id="rId28"/>
    <p:sldId id="760" r:id="rId29"/>
    <p:sldId id="761" r:id="rId30"/>
    <p:sldId id="764" r:id="rId31"/>
    <p:sldId id="765" r:id="rId32"/>
    <p:sldId id="770" r:id="rId33"/>
    <p:sldId id="800" r:id="rId34"/>
    <p:sldId id="768" r:id="rId35"/>
    <p:sldId id="809" r:id="rId36"/>
    <p:sldId id="769" r:id="rId37"/>
    <p:sldId id="801" r:id="rId38"/>
    <p:sldId id="779" r:id="rId39"/>
    <p:sldId id="786" r:id="rId40"/>
    <p:sldId id="790" r:id="rId41"/>
    <p:sldId id="792" r:id="rId42"/>
    <p:sldId id="793" r:id="rId43"/>
    <p:sldId id="806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100" d="100"/>
          <a:sy n="100" d="100"/>
        </p:scale>
        <p:origin x="1461" y="51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0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98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60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23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18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68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6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6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46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07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06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41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42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8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4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76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20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375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7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66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44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22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546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86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31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78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78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505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856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3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97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35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40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23759B-961F-480D-9B24-7F35F8AFD3A3}" type="slidenum">
              <a:rPr lang="en-US" altLang="en-US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smtClean="0">
              <a:solidFill>
                <a:schemeClr val="tx2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50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00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0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4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75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1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Chapter 13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Characterizing and Classifying </a:t>
            </a:r>
            <a:r>
              <a:rPr lang="en-US" dirty="0" smtClean="0"/>
              <a:t>Viruses </a:t>
            </a:r>
            <a:r>
              <a:rPr lang="en-US" dirty="0"/>
              <a:t>and Prions</a:t>
            </a:r>
          </a:p>
        </p:txBody>
      </p:sp>
    </p:spTree>
    <p:extLst>
      <p:ext uri="{BB962C8B-B14F-4D97-AF65-F5344CB8AC3E}">
        <p14:creationId xmlns:p14="http://schemas.microsoft.com/office/powerpoint/2010/main" val="5744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30887"/>
          </a:xfrm>
        </p:spPr>
        <p:txBody>
          <a:bodyPr/>
          <a:lstStyle/>
          <a:p>
            <a:r>
              <a:rPr lang="en-US" sz="2200" b="1" dirty="0"/>
              <a:t>Figure 13.4  Sizes of selected </a:t>
            </a:r>
            <a:r>
              <a:rPr lang="en-US" sz="2200" b="1" dirty="0" err="1" smtClean="0"/>
              <a:t>virions</a:t>
            </a:r>
            <a:r>
              <a:rPr lang="en-US" sz="2200" b="1" dirty="0" smtClean="0"/>
              <a:t> – how small are they???</a:t>
            </a:r>
            <a:endParaRPr 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946404" y="741606"/>
            <a:ext cx="7251192" cy="57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Capsid Morphology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537575" cy="4652208"/>
          </a:xfrm>
        </p:spPr>
        <p:txBody>
          <a:bodyPr/>
          <a:lstStyle/>
          <a:p>
            <a:r>
              <a:rPr lang="en-US" dirty="0" smtClean="0"/>
              <a:t>Capsid </a:t>
            </a:r>
            <a:r>
              <a:rPr lang="en-US" dirty="0"/>
              <a:t>forms symmetrical 3D-geometric pattern</a:t>
            </a:r>
          </a:p>
          <a:p>
            <a:r>
              <a:rPr lang="en-US" dirty="0" smtClean="0"/>
              <a:t>Composed </a:t>
            </a:r>
            <a:r>
              <a:rPr lang="en-US" dirty="0"/>
              <a:t>of </a:t>
            </a:r>
            <a:r>
              <a:rPr lang="en-US" dirty="0" smtClean="0"/>
              <a:t>protein subunits </a:t>
            </a:r>
            <a:r>
              <a:rPr lang="en-US" dirty="0"/>
              <a:t>called </a:t>
            </a:r>
            <a:r>
              <a:rPr lang="en-US" b="1" dirty="0" err="1"/>
              <a:t>capsomeres</a:t>
            </a:r>
            <a:endParaRPr lang="en-US" b="1" dirty="0"/>
          </a:p>
          <a:p>
            <a:pPr lvl="1"/>
            <a:r>
              <a:rPr lang="en-US" dirty="0" err="1"/>
              <a:t>Capsomeres</a:t>
            </a:r>
            <a:r>
              <a:rPr lang="en-US" dirty="0"/>
              <a:t> may be made of </a:t>
            </a:r>
            <a:r>
              <a:rPr lang="en-US" dirty="0" smtClean="0"/>
              <a:t>a single protein </a:t>
            </a:r>
            <a:r>
              <a:rPr lang="en-US" dirty="0"/>
              <a:t>or multiple types of proteins</a:t>
            </a:r>
          </a:p>
          <a:p>
            <a:r>
              <a:rPr lang="en-US" dirty="0" smtClean="0"/>
              <a:t>Surround and protect the viral nucleic acid</a:t>
            </a:r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capsomeres</a:t>
            </a:r>
            <a:r>
              <a:rPr lang="en-US" dirty="0" smtClean="0"/>
              <a:t> directly bind DNA</a:t>
            </a:r>
          </a:p>
          <a:p>
            <a:r>
              <a:rPr lang="en-US" dirty="0" smtClean="0"/>
              <a:t>If the virus is non-enveloped and thus the capsid is the outside layer, then the </a:t>
            </a:r>
            <a:r>
              <a:rPr lang="en-US" dirty="0" err="1" smtClean="0"/>
              <a:t>capsomere</a:t>
            </a:r>
            <a:r>
              <a:rPr lang="en-US" dirty="0" smtClean="0"/>
              <a:t> ALSO has the means </a:t>
            </a:r>
            <a:r>
              <a:rPr lang="en-US" dirty="0"/>
              <a:t>of attachment to </a:t>
            </a:r>
            <a:r>
              <a:rPr lang="en-US" dirty="0" smtClean="0"/>
              <a:t>host’s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</a:t>
            </a:r>
            <a:r>
              <a:rPr lang="en-US" b="1" dirty="0" smtClean="0"/>
              <a:t>(really capsid) Shapes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1" y="1083990"/>
            <a:ext cx="8686800" cy="3048000"/>
          </a:xfrm>
        </p:spPr>
        <p:txBody>
          <a:bodyPr/>
          <a:lstStyle/>
          <a:p>
            <a:r>
              <a:rPr lang="en-US" dirty="0" smtClean="0"/>
              <a:t>After determining the type of genomic DNA, Viruses are sub-classified </a:t>
            </a:r>
            <a:r>
              <a:rPr lang="en-US" dirty="0"/>
              <a:t>by </a:t>
            </a:r>
            <a:r>
              <a:rPr lang="en-US" dirty="0" smtClean="0"/>
              <a:t>the </a:t>
            </a:r>
            <a:r>
              <a:rPr lang="en-US" u="sng" dirty="0" smtClean="0"/>
              <a:t>shape of the capsid</a:t>
            </a:r>
            <a:endParaRPr lang="en-US" u="sng" dirty="0"/>
          </a:p>
          <a:p>
            <a:r>
              <a:rPr lang="en-US" dirty="0"/>
              <a:t>Three basic types of viral </a:t>
            </a:r>
            <a:r>
              <a:rPr lang="en-US" dirty="0" smtClean="0"/>
              <a:t>capsid shapes</a:t>
            </a:r>
            <a:endParaRPr lang="en-US" dirty="0"/>
          </a:p>
          <a:p>
            <a:pPr lvl="1"/>
            <a:r>
              <a:rPr lang="en-US" u="sng" dirty="0" smtClean="0"/>
              <a:t>Helical</a:t>
            </a:r>
            <a:r>
              <a:rPr lang="en-US" dirty="0" smtClean="0"/>
              <a:t> – </a:t>
            </a:r>
            <a:r>
              <a:rPr lang="en-US" dirty="0"/>
              <a:t>long, like a tube</a:t>
            </a:r>
          </a:p>
          <a:p>
            <a:pPr lvl="1"/>
            <a:r>
              <a:rPr lang="en-US" u="sng" dirty="0" smtClean="0"/>
              <a:t>Polyhedral</a:t>
            </a:r>
            <a:r>
              <a:rPr lang="en-US" dirty="0"/>
              <a:t> </a:t>
            </a:r>
            <a:r>
              <a:rPr lang="en-US" dirty="0" smtClean="0"/>
              <a:t>– round-</a:t>
            </a:r>
            <a:r>
              <a:rPr lang="en-US" dirty="0" err="1" smtClean="0"/>
              <a:t>ish</a:t>
            </a:r>
            <a:r>
              <a:rPr lang="en-US" dirty="0" smtClean="0"/>
              <a:t> </a:t>
            </a:r>
            <a:r>
              <a:rPr lang="en-US" dirty="0"/>
              <a:t>(D&amp;D dice)</a:t>
            </a:r>
          </a:p>
          <a:p>
            <a:pPr lvl="1"/>
            <a:r>
              <a:rPr lang="en-US" u="sng" dirty="0" smtClean="0"/>
              <a:t>Complex</a:t>
            </a:r>
            <a:r>
              <a:rPr lang="en-US" dirty="0" smtClean="0"/>
              <a:t> – has extra “stuff”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/>
          <a:stretch/>
        </p:blipFill>
        <p:spPr>
          <a:xfrm>
            <a:off x="76200" y="4800600"/>
            <a:ext cx="2683179" cy="1947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1" y="4274684"/>
            <a:ext cx="2743200" cy="2465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898" t="6723" r="4139" b="2521"/>
          <a:stretch/>
        </p:blipFill>
        <p:spPr>
          <a:xfrm>
            <a:off x="2984804" y="4495800"/>
            <a:ext cx="319193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61665"/>
          </a:xfrm>
        </p:spPr>
        <p:txBody>
          <a:bodyPr/>
          <a:lstStyle/>
          <a:p>
            <a:r>
              <a:rPr lang="en-US" sz="2400" b="1" dirty="0"/>
              <a:t>Figure 13.5  The shapes of </a:t>
            </a:r>
            <a:r>
              <a:rPr lang="en-US" sz="2400" b="1" dirty="0" err="1"/>
              <a:t>virions</a:t>
            </a:r>
            <a:r>
              <a:rPr lang="en-US" sz="2400" b="1" dirty="0" smtClean="0"/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8"/>
          <a:stretch/>
        </p:blipFill>
        <p:spPr>
          <a:xfrm>
            <a:off x="92244" y="844296"/>
            <a:ext cx="4270248" cy="2503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"/>
          <a:stretch/>
        </p:blipFill>
        <p:spPr>
          <a:xfrm>
            <a:off x="4705310" y="858902"/>
            <a:ext cx="4270248" cy="2798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"/>
          <a:stretch/>
        </p:blipFill>
        <p:spPr>
          <a:xfrm>
            <a:off x="76200" y="3810000"/>
            <a:ext cx="4550721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>
          <a:xfrm>
            <a:off x="4721352" y="3810000"/>
            <a:ext cx="4270248" cy="26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92443"/>
          </a:xfrm>
        </p:spPr>
        <p:txBody>
          <a:bodyPr/>
          <a:lstStyle/>
          <a:p>
            <a:r>
              <a:rPr lang="en-US" sz="2600" b="1" dirty="0"/>
              <a:t>Figure 13.6  The complex shape of bacteriophage T4.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>
          <a:xfrm>
            <a:off x="304800" y="1131850"/>
            <a:ext cx="8534400" cy="45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The Viral Envelope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980062"/>
            <a:ext cx="8610600" cy="5496938"/>
          </a:xfrm>
        </p:spPr>
        <p:txBody>
          <a:bodyPr/>
          <a:lstStyle/>
          <a:p>
            <a:r>
              <a:rPr lang="en-US" dirty="0" smtClean="0"/>
              <a:t>Acquired </a:t>
            </a:r>
            <a:r>
              <a:rPr lang="en-US" dirty="0"/>
              <a:t>from host cell during viral </a:t>
            </a:r>
            <a:r>
              <a:rPr lang="en-US" dirty="0" smtClean="0"/>
              <a:t>release</a:t>
            </a:r>
            <a:endParaRPr lang="en-US" dirty="0"/>
          </a:p>
          <a:p>
            <a:pPr lvl="1"/>
            <a:r>
              <a:rPr lang="en-US" dirty="0"/>
              <a:t>Envelope is portion of membrane system of host</a:t>
            </a:r>
          </a:p>
          <a:p>
            <a:r>
              <a:rPr lang="en-US" dirty="0"/>
              <a:t>Composed of phospholipid bilayer and proteins</a:t>
            </a:r>
          </a:p>
          <a:p>
            <a:pPr lvl="1"/>
            <a:r>
              <a:rPr lang="en-US" dirty="0"/>
              <a:t>Some proteins are virally coded glycoproteins (spikes)</a:t>
            </a:r>
          </a:p>
          <a:p>
            <a:pPr lvl="1"/>
            <a:r>
              <a:rPr lang="en-US" dirty="0" smtClean="0"/>
              <a:t>Viral envelope </a:t>
            </a:r>
            <a:r>
              <a:rPr lang="en-US" dirty="0"/>
              <a:t>proteins </a:t>
            </a:r>
            <a:r>
              <a:rPr lang="en-US" dirty="0" smtClean="0"/>
              <a:t>play </a:t>
            </a:r>
            <a:r>
              <a:rPr lang="en-US" dirty="0"/>
              <a:t>role in host recognition</a:t>
            </a:r>
          </a:p>
          <a:p>
            <a:r>
              <a:rPr lang="en-US" dirty="0"/>
              <a:t>Enveloped viruses are more fragile than naked </a:t>
            </a:r>
            <a:r>
              <a:rPr lang="en-US" dirty="0" smtClean="0"/>
              <a:t>viruses</a:t>
            </a:r>
          </a:p>
          <a:p>
            <a:pPr lvl="1"/>
            <a:r>
              <a:rPr lang="en-US" dirty="0" smtClean="0"/>
              <a:t>Membrane forms part of virus protection</a:t>
            </a:r>
          </a:p>
          <a:p>
            <a:pPr lvl="1"/>
            <a:r>
              <a:rPr lang="en-US" dirty="0" smtClean="0"/>
              <a:t>Capsid less sturdy because of primary protection from membrane</a:t>
            </a:r>
          </a:p>
          <a:p>
            <a:pPr lvl="1"/>
            <a:r>
              <a:rPr lang="en-US" dirty="0" smtClean="0"/>
              <a:t>Destruction of membrane leads to a highly fragile virus that cannot bind the cell membrane and infect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84775"/>
          </a:xfrm>
        </p:spPr>
        <p:txBody>
          <a:bodyPr/>
          <a:lstStyle/>
          <a:p>
            <a:r>
              <a:rPr lang="en-US" b="1" dirty="0"/>
              <a:t>Figure 13.7  Enveloped </a:t>
            </a:r>
            <a:r>
              <a:rPr lang="en-US" b="1" dirty="0" err="1"/>
              <a:t>virion</a:t>
            </a:r>
            <a:r>
              <a:rPr lang="en-US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"/>
          <a:stretch/>
        </p:blipFill>
        <p:spPr>
          <a:xfrm>
            <a:off x="304800" y="1176528"/>
            <a:ext cx="8534400" cy="43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84775"/>
          </a:xfrm>
        </p:spPr>
        <p:txBody>
          <a:bodyPr/>
          <a:lstStyle/>
          <a:p>
            <a:r>
              <a:rPr lang="en-US" b="1" dirty="0"/>
              <a:t>Table 13.1  The Novel Properties of Viruses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>
          <a:xfrm>
            <a:off x="114300" y="2057400"/>
            <a:ext cx="8915400" cy="268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54107"/>
          </a:xfrm>
        </p:spPr>
        <p:txBody>
          <a:bodyPr/>
          <a:lstStyle/>
          <a:p>
            <a:r>
              <a:rPr lang="en-US" sz="2800" b="1" dirty="0"/>
              <a:t>Table 13.2  Families of Human Viruses (1 of 2</a:t>
            </a:r>
            <a:r>
              <a:rPr lang="en-US" sz="2800" b="1" dirty="0" smtClean="0"/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– FOR REFERENCE ONLY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55"/>
          <a:stretch/>
        </p:blipFill>
        <p:spPr>
          <a:xfrm>
            <a:off x="114300" y="2110277"/>
            <a:ext cx="8915400" cy="26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54107"/>
          </a:xfrm>
        </p:spPr>
        <p:txBody>
          <a:bodyPr/>
          <a:lstStyle/>
          <a:p>
            <a:r>
              <a:rPr lang="en-US" sz="2800" b="1" dirty="0"/>
              <a:t>Table 13.2  Families of Human Viruses (2 of 2</a:t>
            </a:r>
            <a:r>
              <a:rPr lang="en-US" sz="2800" b="1" dirty="0" smtClean="0"/>
              <a:t>)</a:t>
            </a:r>
            <a:r>
              <a:rPr lang="en-US" sz="2800" b="1" dirty="0">
                <a:solidFill>
                  <a:srgbClr val="FF0000"/>
                </a:solidFill>
              </a:rPr>
              <a:t> – FOR </a:t>
            </a:r>
            <a:r>
              <a:rPr lang="en-US" sz="2800" b="1" dirty="0" smtClean="0">
                <a:solidFill>
                  <a:srgbClr val="FF0000"/>
                </a:solidFill>
              </a:rPr>
              <a:t>REFERENCE </a:t>
            </a:r>
            <a:r>
              <a:rPr lang="en-US" sz="2800" b="1" dirty="0">
                <a:solidFill>
                  <a:srgbClr val="FF0000"/>
                </a:solidFill>
              </a:rPr>
              <a:t>ONLY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8"/>
          <a:stretch/>
        </p:blipFill>
        <p:spPr>
          <a:xfrm>
            <a:off x="114300" y="1771519"/>
            <a:ext cx="8915400" cy="666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9" b="2640"/>
          <a:stretch/>
        </p:blipFill>
        <p:spPr>
          <a:xfrm>
            <a:off x="114300" y="2443163"/>
            <a:ext cx="891540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Characteristics of Viruses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308975" cy="5562600"/>
          </a:xfrm>
        </p:spPr>
        <p:txBody>
          <a:bodyPr/>
          <a:lstStyle/>
          <a:p>
            <a:r>
              <a:rPr lang="en-US" sz="2400" dirty="0"/>
              <a:t>Minuscule, acellular, infectious agents</a:t>
            </a:r>
          </a:p>
          <a:p>
            <a:r>
              <a:rPr lang="en-US" sz="2400" dirty="0" smtClean="0"/>
              <a:t>No </a:t>
            </a:r>
            <a:r>
              <a:rPr lang="en-US" sz="2400" dirty="0"/>
              <a:t>organelles (with one exception)</a:t>
            </a:r>
          </a:p>
          <a:p>
            <a:pPr lvl="1"/>
            <a:r>
              <a:rPr lang="en-US" sz="2000" dirty="0" smtClean="0"/>
              <a:t>DNA </a:t>
            </a:r>
            <a:r>
              <a:rPr lang="en-US" sz="2000" dirty="0"/>
              <a:t>or RNA wrapped in a protein capsid (~ nucleus)</a:t>
            </a:r>
          </a:p>
          <a:p>
            <a:r>
              <a:rPr lang="en-US" sz="2400" dirty="0" smtClean="0"/>
              <a:t>Can increase numbers only by using the cell’s resources</a:t>
            </a:r>
          </a:p>
          <a:p>
            <a:r>
              <a:rPr lang="en-US" sz="2400" dirty="0" smtClean="0"/>
              <a:t>Can infect any (probably, every) species on the planet</a:t>
            </a:r>
            <a:endParaRPr lang="en-US" sz="2400" dirty="0"/>
          </a:p>
          <a:p>
            <a:r>
              <a:rPr lang="en-US" sz="2400" dirty="0"/>
              <a:t>Cause most of the diseases that plague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industrialized world today</a:t>
            </a:r>
            <a:endParaRPr lang="en-US" sz="2400" dirty="0"/>
          </a:p>
          <a:p>
            <a:r>
              <a:rPr lang="en-US" sz="2400" dirty="0" smtClean="0"/>
              <a:t>Not living:</a:t>
            </a:r>
          </a:p>
          <a:p>
            <a:pPr lvl="1"/>
            <a:r>
              <a:rPr lang="en-US" sz="2000" dirty="0" smtClean="0"/>
              <a:t>Does not metabolize biomolecules (only build nucleic acids)</a:t>
            </a:r>
            <a:endParaRPr lang="en-US" sz="2000" dirty="0"/>
          </a:p>
          <a:p>
            <a:pPr lvl="1"/>
            <a:r>
              <a:rPr lang="en-US" sz="2000" dirty="0"/>
              <a:t>Neither grow nor respond to the </a:t>
            </a:r>
            <a:r>
              <a:rPr lang="en-US" sz="2000" dirty="0" smtClean="0"/>
              <a:t>environment (extracellular form)</a:t>
            </a:r>
            <a:endParaRPr lang="en-US" sz="2000" dirty="0"/>
          </a:p>
          <a:p>
            <a:pPr lvl="1"/>
            <a:r>
              <a:rPr lang="en-US" sz="2000" dirty="0"/>
              <a:t>Cannot reproduce independently</a:t>
            </a:r>
          </a:p>
          <a:p>
            <a:r>
              <a:rPr lang="en-US" sz="2400" dirty="0" smtClean="0"/>
              <a:t>Have </a:t>
            </a:r>
            <a:r>
              <a:rPr lang="en-US" sz="2400" dirty="0"/>
              <a:t>extracellular </a:t>
            </a:r>
            <a:r>
              <a:rPr lang="en-US" sz="2400" dirty="0" smtClean="0"/>
              <a:t>(survival) and </a:t>
            </a:r>
            <a:r>
              <a:rPr lang="en-US" sz="2400" dirty="0"/>
              <a:t>intracellular </a:t>
            </a:r>
            <a:r>
              <a:rPr lang="en-US" sz="2400" dirty="0" smtClean="0"/>
              <a:t>(duplicating) 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64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</a:t>
            </a:r>
            <a:r>
              <a:rPr lang="en-US" b="1" dirty="0" smtClean="0"/>
              <a:t>Replication – the Lytic </a:t>
            </a:r>
            <a:r>
              <a:rPr lang="en-US" b="1" dirty="0" smtClean="0"/>
              <a:t>cycle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41313" y="762000"/>
            <a:ext cx="8461375" cy="5867400"/>
          </a:xfrm>
        </p:spPr>
        <p:txBody>
          <a:bodyPr/>
          <a:lstStyle/>
          <a:p>
            <a:r>
              <a:rPr lang="en-US" dirty="0"/>
              <a:t>Dependent on </a:t>
            </a:r>
            <a:r>
              <a:rPr lang="en-US" dirty="0" smtClean="0"/>
              <a:t>hosts’ </a:t>
            </a:r>
            <a:r>
              <a:rPr lang="en-US" dirty="0"/>
              <a:t>organelles and enzymes to produce new </a:t>
            </a:r>
            <a:r>
              <a:rPr lang="en-US" dirty="0" err="1"/>
              <a:t>virions</a:t>
            </a:r>
            <a:endParaRPr lang="en-US" dirty="0"/>
          </a:p>
          <a:p>
            <a:r>
              <a:rPr lang="en-US" b="1" dirty="0"/>
              <a:t>Lytic replication</a:t>
            </a:r>
          </a:p>
          <a:p>
            <a:pPr lvl="1"/>
            <a:r>
              <a:rPr lang="en-US" dirty="0" smtClean="0"/>
              <a:t>Commonly observed among rapidly progressing viral disease (gastroenteritis, SARS, parvovirus, lytic bacteriophage)</a:t>
            </a:r>
          </a:p>
          <a:p>
            <a:pPr lvl="1"/>
            <a:r>
              <a:rPr lang="en-US" dirty="0" smtClean="0"/>
              <a:t>Viral </a:t>
            </a:r>
            <a:r>
              <a:rPr lang="en-US" dirty="0" smtClean="0"/>
              <a:t>replication results </a:t>
            </a:r>
            <a:r>
              <a:rPr lang="en-US" dirty="0"/>
              <a:t>in </a:t>
            </a:r>
            <a:r>
              <a:rPr lang="en-US" dirty="0" smtClean="0"/>
              <a:t>death </a:t>
            </a:r>
            <a:r>
              <a:rPr lang="en-US" dirty="0"/>
              <a:t>of </a:t>
            </a:r>
            <a:r>
              <a:rPr lang="en-US" dirty="0" smtClean="0"/>
              <a:t>the </a:t>
            </a:r>
            <a:r>
              <a:rPr lang="en-US" dirty="0"/>
              <a:t>host cell by lysis</a:t>
            </a:r>
            <a:endParaRPr lang="en-US" dirty="0"/>
          </a:p>
          <a:p>
            <a:pPr lvl="1"/>
            <a:r>
              <a:rPr lang="en-US" dirty="0"/>
              <a:t>Five stages of lytic replication cycle</a:t>
            </a:r>
          </a:p>
          <a:p>
            <a:pPr lvl="2"/>
            <a:r>
              <a:rPr lang="en-US" u="sng" dirty="0" smtClean="0"/>
              <a:t>Attachment</a:t>
            </a:r>
            <a:r>
              <a:rPr lang="en-US" dirty="0" smtClean="0"/>
              <a:t> – have to touch the cell to get in</a:t>
            </a:r>
            <a:endParaRPr lang="en-US" dirty="0"/>
          </a:p>
          <a:p>
            <a:pPr lvl="2"/>
            <a:r>
              <a:rPr lang="en-US" u="sng" dirty="0" smtClean="0"/>
              <a:t>Entry</a:t>
            </a:r>
            <a:r>
              <a:rPr lang="en-US" dirty="0" smtClean="0"/>
              <a:t> – </a:t>
            </a:r>
            <a:r>
              <a:rPr lang="en-US" dirty="0" err="1" smtClean="0"/>
              <a:t>gotta</a:t>
            </a:r>
            <a:r>
              <a:rPr lang="en-US" dirty="0" smtClean="0"/>
              <a:t> get in the cell to activate</a:t>
            </a:r>
            <a:endParaRPr lang="en-US" dirty="0"/>
          </a:p>
          <a:p>
            <a:pPr lvl="2"/>
            <a:r>
              <a:rPr lang="en-US" u="sng" dirty="0" smtClean="0"/>
              <a:t>Synthesis</a:t>
            </a:r>
            <a:r>
              <a:rPr lang="en-US" dirty="0" smtClean="0"/>
              <a:t> – must make your pieces to propagate</a:t>
            </a:r>
            <a:endParaRPr lang="en-US" dirty="0"/>
          </a:p>
          <a:p>
            <a:pPr lvl="2"/>
            <a:r>
              <a:rPr lang="en-US" u="sng" dirty="0" smtClean="0"/>
              <a:t>Assembly</a:t>
            </a:r>
            <a:r>
              <a:rPr lang="en-US" dirty="0" smtClean="0"/>
              <a:t> – must make “ready to go” viruses</a:t>
            </a:r>
            <a:endParaRPr lang="en-US" dirty="0"/>
          </a:p>
          <a:p>
            <a:pPr lvl="2"/>
            <a:r>
              <a:rPr lang="en-US" u="sng" dirty="0" smtClean="0"/>
              <a:t>Release</a:t>
            </a:r>
            <a:r>
              <a:rPr lang="en-US" dirty="0" smtClean="0"/>
              <a:t> – need to leave to move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13.8  The lytic replication cycle in bacteriophages.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"/>
          <a:stretch/>
        </p:blipFill>
        <p:spPr>
          <a:xfrm>
            <a:off x="1977725" y="609600"/>
            <a:ext cx="518854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</a:t>
            </a:r>
            <a:r>
              <a:rPr lang="en-US" b="1" dirty="0" smtClean="0"/>
              <a:t>Replication – the </a:t>
            </a:r>
            <a:r>
              <a:rPr lang="en-US" b="1" dirty="0" smtClean="0"/>
              <a:t>lysogenic </a:t>
            </a:r>
            <a:r>
              <a:rPr lang="en-US" b="1" dirty="0" smtClean="0"/>
              <a:t>cycle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75262"/>
            <a:ext cx="8232775" cy="6030338"/>
          </a:xfrm>
        </p:spPr>
        <p:txBody>
          <a:bodyPr/>
          <a:lstStyle/>
          <a:p>
            <a:r>
              <a:rPr lang="en-US" b="1" dirty="0"/>
              <a:t>Lysogenic Replication</a:t>
            </a:r>
            <a:r>
              <a:rPr lang="en-US" dirty="0"/>
              <a:t> of Bacteriophages</a:t>
            </a:r>
          </a:p>
          <a:p>
            <a:pPr lvl="1"/>
            <a:r>
              <a:rPr lang="en-US" dirty="0"/>
              <a:t>Modified replication cycle </a:t>
            </a:r>
            <a:r>
              <a:rPr lang="en-US" dirty="0" smtClean="0"/>
              <a:t>– virus pauses </a:t>
            </a:r>
            <a:r>
              <a:rPr lang="en-US" b="1" dirty="0" smtClean="0"/>
              <a:t>between entry and assembly</a:t>
            </a:r>
            <a:r>
              <a:rPr lang="en-US" dirty="0" smtClean="0"/>
              <a:t> (integrates into the genome)</a:t>
            </a:r>
          </a:p>
          <a:p>
            <a:pPr lvl="2"/>
            <a:r>
              <a:rPr lang="en-US" u="sng" dirty="0"/>
              <a:t>Prophages</a:t>
            </a:r>
            <a:r>
              <a:rPr lang="en-US" dirty="0"/>
              <a:t>—inactive phages </a:t>
            </a:r>
            <a:r>
              <a:rPr lang="en-US" dirty="0" smtClean="0"/>
              <a:t>that integrated into the genome</a:t>
            </a:r>
            <a:endParaRPr lang="en-US" dirty="0"/>
          </a:p>
          <a:p>
            <a:pPr lvl="1"/>
            <a:r>
              <a:rPr lang="en-US" dirty="0"/>
              <a:t>Infected host cells grow and reproduce </a:t>
            </a:r>
            <a:r>
              <a:rPr lang="en-US" dirty="0" smtClean="0"/>
              <a:t>“normally” </a:t>
            </a:r>
            <a:r>
              <a:rPr lang="en-US" dirty="0"/>
              <a:t>for generations before they lyse</a:t>
            </a:r>
          </a:p>
          <a:p>
            <a:pPr lvl="1"/>
            <a:r>
              <a:rPr lang="en-US" b="1" dirty="0" smtClean="0"/>
              <a:t>Lysogenic </a:t>
            </a:r>
            <a:r>
              <a:rPr lang="en-US" b="1" dirty="0"/>
              <a:t>conversion</a:t>
            </a:r>
            <a:r>
              <a:rPr lang="en-US" u="sng" dirty="0"/>
              <a:t> </a:t>
            </a:r>
          </a:p>
          <a:p>
            <a:pPr lvl="2"/>
            <a:r>
              <a:rPr lang="en-US" dirty="0"/>
              <a:t>It occurs when phages carry genes that alter phenotype of a bacterium </a:t>
            </a:r>
            <a:r>
              <a:rPr lang="en-US" dirty="0" smtClean="0"/>
              <a:t>(e.g., </a:t>
            </a:r>
            <a:r>
              <a:rPr lang="en-US" i="1" dirty="0" smtClean="0"/>
              <a:t>S</a:t>
            </a:r>
            <a:r>
              <a:rPr lang="en-US" i="1" dirty="0" smtClean="0"/>
              <a:t>. pneumonia</a:t>
            </a:r>
            <a:r>
              <a:rPr lang="en-US" dirty="0" smtClean="0"/>
              <a:t> becomes more virulent after transduction by a specific phage) </a:t>
            </a:r>
            <a:endParaRPr lang="en-US" dirty="0"/>
          </a:p>
          <a:p>
            <a:pPr marL="747713" lvl="2" indent="-290513"/>
            <a:r>
              <a:rPr lang="en-US" sz="2400" b="1" dirty="0" smtClean="0"/>
              <a:t>Lytic Induction</a:t>
            </a:r>
          </a:p>
          <a:p>
            <a:pPr marL="1204913" lvl="3" indent="-290513"/>
            <a:r>
              <a:rPr lang="en-US" dirty="0" smtClean="0"/>
              <a:t>Organismal stress (UV irradiation, osmotic shock) reactivates quiet virus, and lytic cycle </a:t>
            </a:r>
            <a:r>
              <a:rPr lang="en-US" dirty="0" smtClean="0"/>
              <a:t>resumes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38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13.11  The lysogenic replication cycle in bacteriophages.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"/>
          <a:stretch/>
        </p:blipFill>
        <p:spPr>
          <a:xfrm>
            <a:off x="647700" y="783549"/>
            <a:ext cx="7848600" cy="5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Replication of Animal Viruses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610600" cy="5800725"/>
          </a:xfrm>
        </p:spPr>
        <p:txBody>
          <a:bodyPr/>
          <a:lstStyle/>
          <a:p>
            <a:pPr lvl="1"/>
            <a:r>
              <a:rPr lang="en-US" dirty="0" smtClean="0"/>
              <a:t>Same </a:t>
            </a:r>
            <a:r>
              <a:rPr lang="en-US" dirty="0"/>
              <a:t>basic replication pathway as bacteriophages</a:t>
            </a:r>
          </a:p>
          <a:p>
            <a:pPr lvl="1"/>
            <a:r>
              <a:rPr lang="en-US" dirty="0"/>
              <a:t>Differences result from:</a:t>
            </a:r>
          </a:p>
          <a:p>
            <a:pPr lvl="2"/>
            <a:r>
              <a:rPr lang="en-US" dirty="0"/>
              <a:t>Presence of envelope around some viruses</a:t>
            </a:r>
          </a:p>
          <a:p>
            <a:pPr lvl="2"/>
            <a:r>
              <a:rPr lang="en-US" dirty="0"/>
              <a:t>Eukaryotic nature of animal cells</a:t>
            </a:r>
          </a:p>
          <a:p>
            <a:pPr lvl="2"/>
            <a:r>
              <a:rPr lang="en-US" dirty="0"/>
              <a:t>Lack of cell wall in animal </a:t>
            </a:r>
            <a:r>
              <a:rPr lang="en-US" dirty="0" smtClean="0"/>
              <a:t>cells</a:t>
            </a:r>
          </a:p>
          <a:p>
            <a:pPr lvl="3"/>
            <a:r>
              <a:rPr lang="en-US" dirty="0" smtClean="0"/>
              <a:t>Viruses generally infect much more easily (why?)</a:t>
            </a:r>
          </a:p>
          <a:p>
            <a:pPr marL="747713" lvl="3" indent="-290513"/>
            <a:r>
              <a:rPr lang="en-US" sz="2400" dirty="0" smtClean="0"/>
              <a:t>Six Phases of viral replication</a:t>
            </a:r>
          </a:p>
          <a:p>
            <a:pPr lvl="3"/>
            <a:r>
              <a:rPr lang="en-US" sz="2000" b="1" dirty="0" smtClean="0"/>
              <a:t>Attachment</a:t>
            </a:r>
            <a:r>
              <a:rPr lang="en-US" sz="2000" dirty="0" smtClean="0"/>
              <a:t> – has to touch cell to get in</a:t>
            </a:r>
          </a:p>
          <a:p>
            <a:pPr lvl="3"/>
            <a:r>
              <a:rPr lang="en-US" sz="2000" b="1" dirty="0" smtClean="0"/>
              <a:t>Entry</a:t>
            </a:r>
            <a:r>
              <a:rPr lang="en-US" sz="2000" dirty="0" smtClean="0"/>
              <a:t> – has to get into cell to activate</a:t>
            </a:r>
          </a:p>
          <a:p>
            <a:pPr lvl="3"/>
            <a:r>
              <a:rPr lang="en-US" sz="2000" b="1" dirty="0" err="1" smtClean="0"/>
              <a:t>Uncoating</a:t>
            </a:r>
            <a:r>
              <a:rPr lang="en-US" sz="2000" dirty="0" smtClean="0"/>
              <a:t> – capsid needs to release DNA/proteins in cells</a:t>
            </a:r>
          </a:p>
          <a:p>
            <a:pPr lvl="3"/>
            <a:r>
              <a:rPr lang="en-US" sz="2000" b="1" dirty="0" smtClean="0"/>
              <a:t>Genome </a:t>
            </a:r>
            <a:r>
              <a:rPr lang="en-US" sz="2000" b="1" dirty="0" smtClean="0"/>
              <a:t>Integration </a:t>
            </a:r>
            <a:r>
              <a:rPr lang="en-US" sz="2000" dirty="0" smtClean="0"/>
              <a:t>– for  lysogenic cycle only</a:t>
            </a:r>
            <a:endParaRPr lang="en-US" sz="2000" dirty="0" smtClean="0"/>
          </a:p>
          <a:p>
            <a:pPr lvl="3"/>
            <a:r>
              <a:rPr lang="en-US" sz="2000" b="1" dirty="0" smtClean="0"/>
              <a:t>Assembly</a:t>
            </a:r>
            <a:r>
              <a:rPr lang="en-US" sz="2000" dirty="0" smtClean="0"/>
              <a:t> – need to build “ready to go” viruses</a:t>
            </a:r>
          </a:p>
          <a:p>
            <a:pPr lvl="3"/>
            <a:r>
              <a:rPr lang="en-US" sz="2000" b="1" dirty="0" smtClean="0"/>
              <a:t>Release</a:t>
            </a:r>
            <a:r>
              <a:rPr lang="en-US" sz="2000" dirty="0" smtClean="0"/>
              <a:t> – must leave in order to move on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234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Replication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60394"/>
            <a:ext cx="8232775" cy="6045205"/>
          </a:xfrm>
        </p:spPr>
        <p:txBody>
          <a:bodyPr/>
          <a:lstStyle/>
          <a:p>
            <a:r>
              <a:rPr lang="en-US" b="1" dirty="0"/>
              <a:t>Replication of Animal Viruses</a:t>
            </a:r>
          </a:p>
          <a:p>
            <a:pPr lvl="1"/>
            <a:r>
              <a:rPr lang="en-US" b="1" dirty="0"/>
              <a:t>Attachment</a:t>
            </a:r>
            <a:r>
              <a:rPr lang="en-US" dirty="0"/>
              <a:t> of animal viruses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ioc</a:t>
            </a:r>
            <a:r>
              <a:rPr lang="en-US" dirty="0" smtClean="0"/>
              <a:t>hemical </a:t>
            </a:r>
            <a:r>
              <a:rPr lang="en-US" dirty="0"/>
              <a:t>attraction between viral protein </a:t>
            </a:r>
            <a:r>
              <a:rPr lang="en-US" dirty="0" smtClean="0"/>
              <a:t>(envelope protein or capsid protein) and </a:t>
            </a:r>
            <a:r>
              <a:rPr lang="en-US" dirty="0"/>
              <a:t>cell receptor</a:t>
            </a:r>
          </a:p>
          <a:p>
            <a:pPr lvl="2"/>
            <a:r>
              <a:rPr lang="en-US" dirty="0"/>
              <a:t>Animal viruses do not have tails or tail </a:t>
            </a:r>
            <a:r>
              <a:rPr lang="en-US" dirty="0" smtClean="0"/>
              <a:t>fibers (seen only in bacteriophages that have to penetrate thick cell wall or two membranes)</a:t>
            </a:r>
          </a:p>
          <a:p>
            <a:pPr lvl="2"/>
            <a:endParaRPr lang="en-US" dirty="0"/>
          </a:p>
          <a:p>
            <a:pPr lvl="1"/>
            <a:r>
              <a:rPr lang="en-US" b="1" dirty="0" smtClean="0"/>
              <a:t>Entry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b="1" dirty="0" err="1" smtClean="0"/>
              <a:t>uncoating</a:t>
            </a:r>
            <a:r>
              <a:rPr lang="en-US" dirty="0" smtClean="0"/>
              <a:t> of animal viruses</a:t>
            </a:r>
          </a:p>
          <a:p>
            <a:pPr lvl="2"/>
            <a:r>
              <a:rPr lang="en-US" dirty="0" smtClean="0"/>
              <a:t>Enter host cell by at least three different mechanisms</a:t>
            </a:r>
          </a:p>
          <a:p>
            <a:pPr lvl="3"/>
            <a:r>
              <a:rPr lang="en-US" sz="2000" dirty="0" err="1" smtClean="0"/>
              <a:t>Nonenveloped</a:t>
            </a:r>
            <a:r>
              <a:rPr lang="en-US" sz="2000" dirty="0" smtClean="0"/>
              <a:t> virus - </a:t>
            </a:r>
            <a:r>
              <a:rPr lang="en-US" sz="2000" dirty="0" err="1" smtClean="0"/>
              <a:t>nucleocapsid</a:t>
            </a:r>
            <a:r>
              <a:rPr lang="en-US" sz="2000" dirty="0" smtClean="0"/>
              <a:t> pushes </a:t>
            </a:r>
            <a:r>
              <a:rPr lang="en-US" sz="2000" dirty="0" smtClean="0"/>
              <a:t>nucleic acid through </a:t>
            </a:r>
            <a:r>
              <a:rPr lang="en-US" sz="2000" dirty="0" smtClean="0"/>
              <a:t>membrane (</a:t>
            </a:r>
            <a:r>
              <a:rPr lang="en-US" sz="2000" u="sng" dirty="0" smtClean="0"/>
              <a:t>direct penetration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3"/>
            <a:r>
              <a:rPr lang="en-US" sz="2000" dirty="0" smtClean="0"/>
              <a:t>Enveloped virus - capsid is released into the cytoplasm either at the membrane (</a:t>
            </a:r>
            <a:r>
              <a:rPr lang="en-US" sz="2000" u="sng" dirty="0"/>
              <a:t>m</a:t>
            </a:r>
            <a:r>
              <a:rPr lang="en-US" sz="2000" u="sng" dirty="0" smtClean="0"/>
              <a:t>embrane fusion</a:t>
            </a:r>
            <a:r>
              <a:rPr lang="en-US" sz="2000" dirty="0" smtClean="0"/>
              <a:t>) or deeper inside the cell (</a:t>
            </a:r>
            <a:r>
              <a:rPr lang="en-US" sz="2000" u="sng" dirty="0" smtClean="0"/>
              <a:t>endocytosis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71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13.12  Three mechanisms of entry of animal viruses.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>
            <a:off x="152400" y="806109"/>
            <a:ext cx="4270248" cy="214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152400" y="3244509"/>
            <a:ext cx="4270248" cy="3156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4724400" y="1760185"/>
            <a:ext cx="4270248" cy="33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Replication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232775" cy="5105400"/>
          </a:xfrm>
        </p:spPr>
        <p:txBody>
          <a:bodyPr/>
          <a:lstStyle/>
          <a:p>
            <a:r>
              <a:rPr lang="en-US" b="1" dirty="0"/>
              <a:t>Replication of Animal Viruses</a:t>
            </a:r>
          </a:p>
          <a:p>
            <a:pPr lvl="1"/>
            <a:r>
              <a:rPr lang="en-US" b="1" dirty="0"/>
              <a:t>Synthesis</a:t>
            </a:r>
            <a:r>
              <a:rPr lang="en-US" dirty="0"/>
              <a:t> of DNA viruses of animals</a:t>
            </a:r>
          </a:p>
          <a:p>
            <a:pPr lvl="2"/>
            <a:r>
              <a:rPr lang="en-US" dirty="0"/>
              <a:t>Each type of animal virus requires different strategy depending on its nucleic acid</a:t>
            </a:r>
          </a:p>
          <a:p>
            <a:pPr lvl="2"/>
            <a:r>
              <a:rPr lang="en-US" dirty="0"/>
              <a:t>DNA viruses often enter the </a:t>
            </a:r>
            <a:r>
              <a:rPr lang="en-US" dirty="0" smtClean="0"/>
              <a:t>nucleus (why?)</a:t>
            </a:r>
            <a:endParaRPr lang="en-US" dirty="0"/>
          </a:p>
          <a:p>
            <a:pPr lvl="2"/>
            <a:r>
              <a:rPr lang="en-US" dirty="0"/>
              <a:t>RNA viruses often replicate in the </a:t>
            </a:r>
            <a:r>
              <a:rPr lang="en-US" dirty="0" smtClean="0"/>
              <a:t>cytoplasm (Why?)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Replication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85175" cy="5105400"/>
          </a:xfrm>
        </p:spPr>
        <p:txBody>
          <a:bodyPr/>
          <a:lstStyle/>
          <a:p>
            <a:r>
              <a:rPr lang="en-US" b="1" dirty="0"/>
              <a:t>Replication of Animal Viruses</a:t>
            </a:r>
          </a:p>
          <a:p>
            <a:pPr lvl="1"/>
            <a:r>
              <a:rPr lang="en-US" b="1" dirty="0"/>
              <a:t>Assembly</a:t>
            </a:r>
            <a:r>
              <a:rPr lang="en-US" dirty="0"/>
              <a:t> and </a:t>
            </a:r>
            <a:r>
              <a:rPr lang="en-US" b="1" dirty="0"/>
              <a:t>release</a:t>
            </a:r>
            <a:r>
              <a:rPr lang="en-US" dirty="0"/>
              <a:t> of animal viruses</a:t>
            </a:r>
          </a:p>
          <a:p>
            <a:pPr lvl="2"/>
            <a:r>
              <a:rPr lang="en-US" dirty="0"/>
              <a:t>Most DNA viruses assemble in </a:t>
            </a:r>
            <a:r>
              <a:rPr lang="en-US" dirty="0" smtClean="0"/>
              <a:t>nucleus (why?)</a:t>
            </a:r>
            <a:endParaRPr lang="en-US" dirty="0"/>
          </a:p>
          <a:p>
            <a:pPr lvl="2"/>
            <a:r>
              <a:rPr lang="en-US" dirty="0"/>
              <a:t>Most RNA viruses develop solely in </a:t>
            </a:r>
            <a:r>
              <a:rPr lang="en-US" dirty="0" smtClean="0"/>
              <a:t>cytoplasm (why?)</a:t>
            </a:r>
            <a:endParaRPr lang="en-US" dirty="0"/>
          </a:p>
          <a:p>
            <a:pPr lvl="2"/>
            <a:r>
              <a:rPr lang="en-US" dirty="0" smtClean="0"/>
              <a:t>Enveloped </a:t>
            </a:r>
            <a:r>
              <a:rPr lang="en-US" dirty="0"/>
              <a:t>viruses </a:t>
            </a:r>
            <a:r>
              <a:rPr lang="en-US" dirty="0" smtClean="0"/>
              <a:t>steal some of the cell membrane as they exit – this process is called </a:t>
            </a:r>
            <a:r>
              <a:rPr lang="en-US" b="1" dirty="0" smtClean="0"/>
              <a:t>budding</a:t>
            </a:r>
            <a:endParaRPr lang="en-US" b="1" dirty="0"/>
          </a:p>
          <a:p>
            <a:pPr lvl="2"/>
            <a:r>
              <a:rPr lang="en-US" dirty="0" smtClean="0"/>
              <a:t>Naked </a:t>
            </a:r>
            <a:r>
              <a:rPr lang="en-US" dirty="0"/>
              <a:t>viruses are released by </a:t>
            </a:r>
            <a:r>
              <a:rPr lang="en-US" b="1" dirty="0"/>
              <a:t>exocytosis or </a:t>
            </a:r>
            <a:r>
              <a:rPr lang="en-US" b="1" dirty="0" smtClean="0"/>
              <a:t>lysis</a:t>
            </a:r>
          </a:p>
          <a:p>
            <a:pPr lvl="2"/>
            <a:r>
              <a:rPr lang="en-US" dirty="0" smtClean="0"/>
              <a:t>Exocytosis is less damaging to cells than is lysis (why?) and is thus seen more often in persistent or latent infections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13.14  The process of budding in enveloped viruses.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878305" y="762000"/>
            <a:ext cx="7387389" cy="56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Extracellular vs. intracellular states of viruses</a:t>
            </a:r>
            <a:endParaRPr lang="en-US" sz="30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75262"/>
            <a:ext cx="8839200" cy="6106537"/>
          </a:xfrm>
        </p:spPr>
        <p:txBody>
          <a:bodyPr/>
          <a:lstStyle/>
          <a:p>
            <a:r>
              <a:rPr lang="en-US" dirty="0"/>
              <a:t>Extracellular state</a:t>
            </a:r>
          </a:p>
          <a:p>
            <a:pPr lvl="1"/>
            <a:r>
              <a:rPr lang="en-US" dirty="0" smtClean="0"/>
              <a:t>Must keep virus safe until it contacts its next host cell</a:t>
            </a:r>
          </a:p>
          <a:p>
            <a:pPr lvl="1"/>
            <a:r>
              <a:rPr lang="en-US" dirty="0" smtClean="0"/>
              <a:t>Protein </a:t>
            </a:r>
            <a:r>
              <a:rPr lang="en-US" dirty="0"/>
              <a:t>coat (</a:t>
            </a:r>
            <a:r>
              <a:rPr lang="en-US" u="sng" dirty="0"/>
              <a:t>capsid</a:t>
            </a:r>
            <a:r>
              <a:rPr lang="en-US" dirty="0"/>
              <a:t>) </a:t>
            </a:r>
            <a:r>
              <a:rPr lang="en-US" dirty="0" smtClean="0"/>
              <a:t>surrounds </a:t>
            </a:r>
            <a:r>
              <a:rPr lang="en-US" dirty="0"/>
              <a:t>nucleic acid</a:t>
            </a:r>
          </a:p>
          <a:p>
            <a:pPr lvl="1"/>
            <a:r>
              <a:rPr lang="en-US" dirty="0"/>
              <a:t>Nucleic acid and </a:t>
            </a:r>
            <a:r>
              <a:rPr lang="en-US" dirty="0" smtClean="0"/>
              <a:t>capsid together called </a:t>
            </a:r>
            <a:r>
              <a:rPr lang="en-US" u="sng" dirty="0" err="1"/>
              <a:t>nucleocapsid</a:t>
            </a:r>
            <a:endParaRPr lang="en-US" u="sng" dirty="0"/>
          </a:p>
          <a:p>
            <a:pPr lvl="1"/>
            <a:r>
              <a:rPr lang="en-US" dirty="0"/>
              <a:t>Some have phospholipid </a:t>
            </a:r>
            <a:r>
              <a:rPr lang="en-US" u="sng" dirty="0" smtClean="0"/>
              <a:t>envelope</a:t>
            </a:r>
            <a:r>
              <a:rPr lang="en-US" dirty="0" smtClean="0"/>
              <a:t> formed from plasma membrane of host cell that surrounds </a:t>
            </a:r>
            <a:r>
              <a:rPr lang="en-US" dirty="0" err="1" smtClean="0"/>
              <a:t>nucleocapsid</a:t>
            </a:r>
            <a:endParaRPr lang="en-US" dirty="0"/>
          </a:p>
          <a:p>
            <a:pPr lvl="1"/>
            <a:r>
              <a:rPr lang="en-US" dirty="0"/>
              <a:t>Outermost layer </a:t>
            </a:r>
            <a:r>
              <a:rPr lang="en-US" dirty="0" smtClean="0"/>
              <a:t>(either capsid or envelope) provides </a:t>
            </a:r>
            <a:r>
              <a:rPr lang="en-US" dirty="0"/>
              <a:t>protection and </a:t>
            </a:r>
            <a:r>
              <a:rPr lang="en-US" dirty="0" smtClean="0"/>
              <a:t>proteins to bind to host </a:t>
            </a:r>
            <a:r>
              <a:rPr lang="en-US" dirty="0"/>
              <a:t>cells</a:t>
            </a:r>
          </a:p>
          <a:p>
            <a:endParaRPr lang="en-US" dirty="0" smtClean="0"/>
          </a:p>
          <a:p>
            <a:r>
              <a:rPr lang="en-US" dirty="0" smtClean="0"/>
              <a:t>Intracellular </a:t>
            </a:r>
            <a:r>
              <a:rPr lang="en-US" dirty="0"/>
              <a:t>state</a:t>
            </a:r>
          </a:p>
          <a:p>
            <a:pPr lvl="1"/>
            <a:r>
              <a:rPr lang="en-US" dirty="0" smtClean="0"/>
              <a:t>Must be dissociated to allow virus to activate</a:t>
            </a:r>
          </a:p>
          <a:p>
            <a:pPr lvl="2"/>
            <a:r>
              <a:rPr lang="en-US" dirty="0" smtClean="0"/>
              <a:t>Capsid removed and viral proteins released to initiate integration or DNA/RNA synthesis</a:t>
            </a:r>
          </a:p>
          <a:p>
            <a:pPr lvl="1"/>
            <a:r>
              <a:rPr lang="en-US" dirty="0" smtClean="0"/>
              <a:t>Virus is now only the </a:t>
            </a:r>
            <a:r>
              <a:rPr lang="en-US" dirty="0"/>
              <a:t>nucleic acid and viral proteins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Replication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85175" cy="5105400"/>
          </a:xfrm>
        </p:spPr>
        <p:txBody>
          <a:bodyPr/>
          <a:lstStyle/>
          <a:p>
            <a:r>
              <a:rPr lang="en-US" b="1" dirty="0"/>
              <a:t>Replication of Animal Viruses</a:t>
            </a:r>
          </a:p>
          <a:p>
            <a:pPr lvl="1"/>
            <a:r>
              <a:rPr lang="en-US" dirty="0"/>
              <a:t>Latency of animal viruses</a:t>
            </a:r>
          </a:p>
          <a:p>
            <a:pPr lvl="2"/>
            <a:r>
              <a:rPr lang="en-US" dirty="0"/>
              <a:t>When animal viruses remain dormant in host </a:t>
            </a:r>
            <a:r>
              <a:rPr lang="en-US" dirty="0" smtClean="0"/>
              <a:t>cells, </a:t>
            </a:r>
            <a:r>
              <a:rPr lang="en-US" dirty="0"/>
              <a:t>viruses are called </a:t>
            </a:r>
            <a:r>
              <a:rPr lang="en-US" u="sng" dirty="0"/>
              <a:t>latent viruses</a:t>
            </a:r>
            <a:r>
              <a:rPr lang="en-US" dirty="0"/>
              <a:t> or </a:t>
            </a:r>
            <a:r>
              <a:rPr lang="en-US" u="sng" dirty="0"/>
              <a:t>proviruses</a:t>
            </a:r>
          </a:p>
          <a:p>
            <a:pPr lvl="2"/>
            <a:r>
              <a:rPr lang="en-US" dirty="0"/>
              <a:t>May be prolonged for years with no viral activity</a:t>
            </a:r>
          </a:p>
          <a:p>
            <a:pPr lvl="2"/>
            <a:r>
              <a:rPr lang="en-US" dirty="0"/>
              <a:t>Incorporation of provirus into host DNA is </a:t>
            </a:r>
            <a:r>
              <a:rPr lang="en-US" dirty="0" smtClean="0"/>
              <a:t>permanent</a:t>
            </a:r>
          </a:p>
          <a:p>
            <a:pPr lvl="3"/>
            <a:r>
              <a:rPr lang="en-US" dirty="0" smtClean="0"/>
              <a:t>Common examples:  HIV, Chickenpox </a:t>
            </a:r>
            <a:r>
              <a:rPr lang="en-US" dirty="0" smtClean="0"/>
              <a:t>virus</a:t>
            </a:r>
          </a:p>
          <a:p>
            <a:pPr lvl="2"/>
            <a:r>
              <a:rPr lang="en-US" u="sng" dirty="0" smtClean="0"/>
              <a:t>Reactivation</a:t>
            </a:r>
            <a:r>
              <a:rPr lang="en-US" dirty="0" smtClean="0"/>
              <a:t> occurs in response to a cellular stress</a:t>
            </a:r>
          </a:p>
          <a:p>
            <a:pPr lvl="2"/>
            <a:r>
              <a:rPr lang="en-US" dirty="0" smtClean="0"/>
              <a:t>Latency and reactivation commonly seen in </a:t>
            </a:r>
            <a:r>
              <a:rPr lang="en-US" u="sng" dirty="0" smtClean="0"/>
              <a:t>chronic viral infections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4941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13.4  A Comparison of Bacteriophage and Animal Virus Replication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304800" y="1972056"/>
            <a:ext cx="8534400" cy="27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/>
              <a:t>The Role of Viruses in Cancer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675262"/>
            <a:ext cx="8688388" cy="5954137"/>
          </a:xfrm>
        </p:spPr>
        <p:txBody>
          <a:bodyPr/>
          <a:lstStyle/>
          <a:p>
            <a:r>
              <a:rPr lang="en-US" dirty="0"/>
              <a:t>Viruses cause 20–25% of human </a:t>
            </a:r>
            <a:r>
              <a:rPr lang="en-US" dirty="0" smtClean="0"/>
              <a:t>cancers.</a:t>
            </a:r>
            <a:endParaRPr lang="en-US" dirty="0"/>
          </a:p>
          <a:p>
            <a:pPr lvl="1"/>
            <a:r>
              <a:rPr lang="en-US" dirty="0" smtClean="0"/>
              <a:t>Specific </a:t>
            </a:r>
            <a:r>
              <a:rPr lang="en-US" dirty="0"/>
              <a:t>viruses are known to cause some human cancers:</a:t>
            </a:r>
          </a:p>
          <a:p>
            <a:pPr lvl="2"/>
            <a:r>
              <a:rPr lang="en-US" sz="1800" dirty="0" err="1"/>
              <a:t>Burkitt</a:t>
            </a:r>
            <a:r>
              <a:rPr lang="fr-FR" sz="1800" dirty="0"/>
              <a:t>’</a:t>
            </a:r>
            <a:r>
              <a:rPr lang="en-US" sz="1800" dirty="0"/>
              <a:t>s lymphoma</a:t>
            </a:r>
          </a:p>
          <a:p>
            <a:pPr lvl="2"/>
            <a:r>
              <a:rPr lang="en-US" sz="1800" dirty="0"/>
              <a:t>Hodgkin’s disease</a:t>
            </a:r>
          </a:p>
          <a:p>
            <a:pPr lvl="2"/>
            <a:r>
              <a:rPr lang="en-US" sz="1800" dirty="0"/>
              <a:t>Kaposi</a:t>
            </a:r>
            <a:r>
              <a:rPr lang="fr-FR" sz="1800" dirty="0"/>
              <a:t>’</a:t>
            </a:r>
            <a:r>
              <a:rPr lang="en-US" sz="1800" dirty="0"/>
              <a:t>s sarcoma</a:t>
            </a:r>
          </a:p>
          <a:p>
            <a:pPr lvl="2"/>
            <a:r>
              <a:rPr lang="en-US" sz="1800" dirty="0"/>
              <a:t>Cervical cancer – by human papillomavirus (what is the vaccine?)</a:t>
            </a:r>
          </a:p>
          <a:p>
            <a:pPr lvl="1"/>
            <a:r>
              <a:rPr lang="en-US" dirty="0"/>
              <a:t>Some carry copies of </a:t>
            </a:r>
            <a:r>
              <a:rPr lang="en-US" u="sng" dirty="0"/>
              <a:t>oncogenes</a:t>
            </a:r>
            <a:r>
              <a:rPr lang="en-US" dirty="0"/>
              <a:t> as part of their </a:t>
            </a:r>
            <a:r>
              <a:rPr lang="en-US" dirty="0" smtClean="0"/>
              <a:t>genomes and immediately corrupt host genomes.</a:t>
            </a:r>
            <a:endParaRPr lang="en-US" dirty="0"/>
          </a:p>
          <a:p>
            <a:pPr lvl="1"/>
            <a:r>
              <a:rPr lang="en-US" dirty="0" smtClean="0"/>
              <a:t>Others corrupt healthy </a:t>
            </a:r>
            <a:r>
              <a:rPr lang="en-US" u="sng" dirty="0" smtClean="0"/>
              <a:t>proto-oncogenes</a:t>
            </a:r>
            <a:r>
              <a:rPr lang="en-US" dirty="0" smtClean="0"/>
              <a:t> </a:t>
            </a:r>
            <a:r>
              <a:rPr lang="en-US" dirty="0"/>
              <a:t>already present in </a:t>
            </a:r>
            <a:r>
              <a:rPr lang="en-US" dirty="0" smtClean="0"/>
              <a:t>host, </a:t>
            </a:r>
            <a:r>
              <a:rPr lang="en-US" dirty="0" smtClean="0"/>
              <a:t>gradually converting </a:t>
            </a:r>
            <a:r>
              <a:rPr lang="en-US" dirty="0" smtClean="0"/>
              <a:t>them to oncogenes.</a:t>
            </a:r>
            <a:endParaRPr lang="en-US" dirty="0"/>
          </a:p>
          <a:p>
            <a:pPr lvl="2"/>
            <a:r>
              <a:rPr lang="en-US" dirty="0" smtClean="0"/>
              <a:t>Oncogenes have permanent growth-promoting activity</a:t>
            </a:r>
          </a:p>
          <a:p>
            <a:pPr lvl="1"/>
            <a:r>
              <a:rPr lang="en-US" dirty="0" smtClean="0"/>
              <a:t>Others </a:t>
            </a:r>
            <a:r>
              <a:rPr lang="en-US" dirty="0" smtClean="0"/>
              <a:t>stop growth control by disrupting </a:t>
            </a:r>
            <a:r>
              <a:rPr lang="en-US" u="sng" dirty="0" smtClean="0"/>
              <a:t>tumor suppressor genes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Tumor </a:t>
            </a:r>
            <a:r>
              <a:rPr lang="en-US" dirty="0" smtClean="0"/>
              <a:t>suppressor genes </a:t>
            </a:r>
            <a:r>
              <a:rPr lang="en-US" dirty="0" smtClean="0"/>
              <a:t>have growth-regulating activity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7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The Role of Viruses in Cancer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1" y="675262"/>
            <a:ext cx="8878888" cy="5801737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Neoplasia</a:t>
            </a:r>
            <a:r>
              <a:rPr lang="en-US" dirty="0"/>
              <a:t> </a:t>
            </a:r>
          </a:p>
          <a:p>
            <a:pPr lvl="1"/>
            <a:r>
              <a:rPr lang="en-US" sz="2000" dirty="0"/>
              <a:t>Uncontrolled cell division in multicellular animal </a:t>
            </a:r>
          </a:p>
          <a:p>
            <a:pPr lvl="1"/>
            <a:r>
              <a:rPr lang="en-US" sz="2000" dirty="0"/>
              <a:t>Mass of neoplastic cells is tumor</a:t>
            </a:r>
          </a:p>
          <a:p>
            <a:endParaRPr lang="en-US" dirty="0" smtClean="0"/>
          </a:p>
          <a:p>
            <a:r>
              <a:rPr lang="en-US" dirty="0" smtClean="0"/>
              <a:t>Benign </a:t>
            </a:r>
            <a:r>
              <a:rPr lang="en-US" dirty="0"/>
              <a:t>versus malignant tumors</a:t>
            </a:r>
          </a:p>
          <a:p>
            <a:pPr lvl="1"/>
            <a:r>
              <a:rPr lang="en-US" sz="2000" dirty="0" smtClean="0"/>
              <a:t>Benign tumors do not affect the body negatively and are NOT cancer</a:t>
            </a:r>
          </a:p>
          <a:p>
            <a:pPr lvl="1"/>
            <a:r>
              <a:rPr lang="en-US" sz="2000" dirty="0" smtClean="0"/>
              <a:t>Malignant </a:t>
            </a:r>
            <a:r>
              <a:rPr lang="en-US" sz="2000" dirty="0"/>
              <a:t>tumors </a:t>
            </a:r>
            <a:r>
              <a:rPr lang="en-US" sz="2000" dirty="0" smtClean="0"/>
              <a:t>are called </a:t>
            </a:r>
            <a:r>
              <a:rPr lang="en-US" sz="2000" b="1" dirty="0" smtClean="0"/>
              <a:t>cancers </a:t>
            </a:r>
            <a:r>
              <a:rPr lang="en-US" sz="2000" dirty="0" smtClean="0"/>
              <a:t>because they </a:t>
            </a:r>
            <a:r>
              <a:rPr lang="en-US" sz="2000" u="sng" dirty="0" smtClean="0"/>
              <a:t>cause disease</a:t>
            </a:r>
            <a:endParaRPr lang="en-US" sz="2000" u="sng" dirty="0"/>
          </a:p>
          <a:p>
            <a:pPr lvl="1"/>
            <a:r>
              <a:rPr lang="en-US" sz="2000" b="1" dirty="0"/>
              <a:t>Metastasis</a:t>
            </a:r>
            <a:r>
              <a:rPr lang="en-US" sz="2000" dirty="0"/>
              <a:t> occurs when </a:t>
            </a:r>
            <a:r>
              <a:rPr lang="en-US" sz="2000" dirty="0" smtClean="0"/>
              <a:t>fragments of tumors spread to </a:t>
            </a:r>
            <a:r>
              <a:rPr lang="en-US" sz="2000" dirty="0" err="1" smtClean="0"/>
              <a:t>toher</a:t>
            </a:r>
            <a:r>
              <a:rPr lang="en-US" sz="2000" dirty="0" smtClean="0"/>
              <a:t> parts of the body</a:t>
            </a:r>
            <a:endParaRPr lang="en-US" sz="2000" dirty="0" smtClean="0"/>
          </a:p>
          <a:p>
            <a:pPr marL="346075" lvl="1" indent="-346075"/>
            <a:endParaRPr lang="en-US" sz="2800" dirty="0" smtClean="0"/>
          </a:p>
          <a:p>
            <a:pPr marL="346075" lvl="1" indent="-346075"/>
            <a:r>
              <a:rPr lang="en-US" sz="2800" u="sng" dirty="0" smtClean="0"/>
              <a:t>Cancer</a:t>
            </a:r>
            <a:r>
              <a:rPr lang="en-US" sz="2800" dirty="0" smtClean="0"/>
              <a:t> </a:t>
            </a:r>
            <a:r>
              <a:rPr lang="en-US" sz="2800" dirty="0" smtClean="0"/>
              <a:t>is a disease from </a:t>
            </a:r>
            <a:r>
              <a:rPr lang="en-US" sz="2800" b="1" dirty="0" smtClean="0"/>
              <a:t>malignant tumors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81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Oncogenic conversion by virus </a:t>
            </a:r>
            <a:r>
              <a:rPr lang="en-US" b="1" dirty="0" smtClean="0"/>
              <a:t>integration – to review on your own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08662"/>
            <a:ext cx="8537575" cy="5420738"/>
          </a:xfrm>
        </p:spPr>
        <p:txBody>
          <a:bodyPr/>
          <a:lstStyle/>
          <a:p>
            <a:r>
              <a:rPr lang="en-US" b="1" dirty="0" smtClean="0"/>
              <a:t>Proto-oncogenes</a:t>
            </a:r>
            <a:r>
              <a:rPr lang="en-US" dirty="0" smtClean="0"/>
              <a:t> </a:t>
            </a:r>
            <a:r>
              <a:rPr lang="en-US" dirty="0"/>
              <a:t>promote cell growth and division</a:t>
            </a:r>
          </a:p>
          <a:p>
            <a:r>
              <a:rPr lang="en-US" dirty="0" smtClean="0"/>
              <a:t>Proto-oncogenes are under tight control</a:t>
            </a:r>
          </a:p>
          <a:p>
            <a:r>
              <a:rPr lang="en-US" dirty="0" smtClean="0"/>
              <a:t>viral alteration of genomes can dysregulate proto-oncogenes, converting them to </a:t>
            </a:r>
            <a:r>
              <a:rPr lang="en-US" b="1" dirty="0" smtClean="0"/>
              <a:t>oncogenes</a:t>
            </a:r>
          </a:p>
          <a:p>
            <a:r>
              <a:rPr lang="en-US" dirty="0" smtClean="0"/>
              <a:t>Uncontrolled </a:t>
            </a:r>
            <a:r>
              <a:rPr lang="en-US" dirty="0"/>
              <a:t>activation of oncogenes can lead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cancer if the cell does not kill itself or is killed</a:t>
            </a:r>
            <a:endParaRPr lang="en-US" dirty="0"/>
          </a:p>
          <a:p>
            <a:r>
              <a:rPr lang="en-US" dirty="0" smtClean="0"/>
              <a:t>Other environmental </a:t>
            </a:r>
            <a:r>
              <a:rPr lang="en-US" dirty="0"/>
              <a:t>factors that contribute to the activation of oncogenes:</a:t>
            </a:r>
          </a:p>
          <a:p>
            <a:pPr lvl="1"/>
            <a:r>
              <a:rPr lang="en-US" sz="1800" dirty="0"/>
              <a:t>Ultraviolet light</a:t>
            </a:r>
          </a:p>
          <a:p>
            <a:pPr lvl="1"/>
            <a:r>
              <a:rPr lang="en-US" sz="1800" dirty="0"/>
              <a:t>Radiation</a:t>
            </a:r>
          </a:p>
          <a:p>
            <a:pPr lvl="1"/>
            <a:r>
              <a:rPr lang="en-US" sz="1800" dirty="0" smtClean="0"/>
              <a:t>Carcinogens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45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Disruption of growth control by </a:t>
            </a:r>
            <a:r>
              <a:rPr lang="en-US" b="1" dirty="0"/>
              <a:t>virus </a:t>
            </a:r>
            <a:r>
              <a:rPr lang="en-US" b="1" dirty="0" smtClean="0"/>
              <a:t>integration – to review on your own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524000"/>
            <a:ext cx="8537575" cy="5105399"/>
          </a:xfrm>
        </p:spPr>
        <p:txBody>
          <a:bodyPr/>
          <a:lstStyle/>
          <a:p>
            <a:pPr lvl="1"/>
            <a:r>
              <a:rPr lang="en-US" b="1" dirty="0" smtClean="0"/>
              <a:t>Tumor suppressors</a:t>
            </a:r>
            <a:r>
              <a:rPr lang="en-US" dirty="0" smtClean="0"/>
              <a:t> usually have regulatory function</a:t>
            </a:r>
          </a:p>
          <a:p>
            <a:pPr lvl="1"/>
            <a:r>
              <a:rPr lang="en-US" dirty="0" smtClean="0"/>
              <a:t>Loss of regulation through viral insertion and gene disruption promotes excessive proto-oncogene expression</a:t>
            </a:r>
          </a:p>
          <a:p>
            <a:pPr lvl="1"/>
            <a:r>
              <a:rPr lang="en-US" dirty="0" smtClean="0"/>
              <a:t>Individuals heterozygous for some tumor suppressor genes more easily develop cancer</a:t>
            </a:r>
          </a:p>
          <a:p>
            <a:pPr lvl="2"/>
            <a:r>
              <a:rPr lang="en-US" dirty="0" smtClean="0"/>
              <a:t>The functional copy gets inactivated by virus – this is called loss of </a:t>
            </a:r>
            <a:r>
              <a:rPr lang="en-US" dirty="0" smtClean="0"/>
              <a:t>heterozygosity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13.16  The oncogene theory of the induction of cancer in humans.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2018179" y="697832"/>
            <a:ext cx="5107641" cy="58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Culturing Viruses in the Laboratory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537575" cy="5486400"/>
          </a:xfrm>
        </p:spPr>
        <p:txBody>
          <a:bodyPr/>
          <a:lstStyle/>
          <a:p>
            <a:r>
              <a:rPr lang="en-US" dirty="0"/>
              <a:t>Viruses cannot grow in standard microbiological media</a:t>
            </a:r>
          </a:p>
          <a:p>
            <a:r>
              <a:rPr lang="en-US" dirty="0"/>
              <a:t>Cultured inside host </a:t>
            </a:r>
            <a:r>
              <a:rPr lang="en-US" dirty="0" smtClean="0"/>
              <a:t>cells</a:t>
            </a:r>
          </a:p>
          <a:p>
            <a:r>
              <a:rPr lang="en-US" dirty="0" smtClean="0"/>
              <a:t>Done to grow vaccine viruses</a:t>
            </a:r>
            <a:endParaRPr lang="en-US" dirty="0"/>
          </a:p>
          <a:p>
            <a:r>
              <a:rPr lang="en-US" dirty="0"/>
              <a:t>Three types of media for culturing viruses:</a:t>
            </a:r>
          </a:p>
          <a:p>
            <a:pPr lvl="1"/>
            <a:r>
              <a:rPr lang="en-US" u="sng" dirty="0"/>
              <a:t>Media consisting of mature </a:t>
            </a:r>
            <a:r>
              <a:rPr lang="en-US" u="sng" dirty="0" smtClean="0"/>
              <a:t>organisms </a:t>
            </a:r>
            <a:r>
              <a:rPr lang="en-US" dirty="0" smtClean="0"/>
              <a:t>(bacteria, mold)</a:t>
            </a:r>
            <a:endParaRPr lang="en-US" dirty="0"/>
          </a:p>
          <a:p>
            <a:pPr lvl="1"/>
            <a:r>
              <a:rPr lang="en-US" u="sng" dirty="0" err="1"/>
              <a:t>Embryonated</a:t>
            </a:r>
            <a:r>
              <a:rPr lang="en-US" u="sng" dirty="0"/>
              <a:t> </a:t>
            </a:r>
            <a:r>
              <a:rPr lang="en-US" u="sng" dirty="0" smtClean="0"/>
              <a:t>eggs</a:t>
            </a:r>
            <a:r>
              <a:rPr lang="en-US" dirty="0" smtClean="0"/>
              <a:t> – the shell limits viral spread</a:t>
            </a:r>
          </a:p>
          <a:p>
            <a:pPr lvl="2"/>
            <a:r>
              <a:rPr lang="en-US" dirty="0" smtClean="0"/>
              <a:t>Vaccines from weakened viruses are commonly made this way; people allergic to egg products cannot receive vaccine made this way</a:t>
            </a:r>
            <a:endParaRPr lang="en-US" dirty="0"/>
          </a:p>
          <a:p>
            <a:pPr lvl="1"/>
            <a:r>
              <a:rPr lang="en-US" u="sng" dirty="0"/>
              <a:t>Cell </a:t>
            </a:r>
            <a:r>
              <a:rPr lang="en-US" u="sng" dirty="0" smtClean="0"/>
              <a:t>cultures</a:t>
            </a:r>
          </a:p>
          <a:p>
            <a:pPr lvl="2"/>
            <a:r>
              <a:rPr lang="en-US" dirty="0" smtClean="0"/>
              <a:t>People allergic to egg products must receive weakened virus made this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13.19  An example of cell culture.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93" y="751740"/>
            <a:ext cx="6425014" cy="57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Characteristics of Prions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93848"/>
            <a:ext cx="8686800" cy="5859352"/>
          </a:xfrm>
        </p:spPr>
        <p:txBody>
          <a:bodyPr/>
          <a:lstStyle/>
          <a:p>
            <a:pPr lvl="1"/>
            <a:r>
              <a:rPr lang="en-US" u="sng" dirty="0" smtClean="0"/>
              <a:t>Proteinaceous</a:t>
            </a:r>
            <a:r>
              <a:rPr lang="en-US" dirty="0" smtClean="0"/>
              <a:t> </a:t>
            </a:r>
            <a:r>
              <a:rPr lang="en-US" dirty="0"/>
              <a:t>infectious </a:t>
            </a:r>
            <a:r>
              <a:rPr lang="en-US" dirty="0" smtClean="0"/>
              <a:t>agents</a:t>
            </a:r>
          </a:p>
          <a:p>
            <a:pPr lvl="2"/>
            <a:r>
              <a:rPr lang="en-US" dirty="0" smtClean="0"/>
              <a:t>No RNA; no DNA, no membrane</a:t>
            </a:r>
            <a:endParaRPr lang="en-US" dirty="0"/>
          </a:p>
          <a:p>
            <a:pPr lvl="1"/>
            <a:r>
              <a:rPr lang="en-US" i="1" dirty="0"/>
              <a:t>Cellular </a:t>
            </a:r>
            <a:r>
              <a:rPr lang="en-US" i="1" dirty="0" err="1"/>
              <a:t>PrP</a:t>
            </a:r>
            <a:endParaRPr lang="en-US" i="1" dirty="0"/>
          </a:p>
          <a:p>
            <a:pPr lvl="2"/>
            <a:r>
              <a:rPr lang="en-US" dirty="0"/>
              <a:t>Normal, functional structure has </a:t>
            </a:r>
            <a:r>
              <a:rPr lang="en-US" dirty="0">
                <a:sym typeface="Symbol" charset="0"/>
              </a:rPr>
              <a:t>α</a:t>
            </a:r>
            <a:r>
              <a:rPr lang="en-US" dirty="0"/>
              <a:t>-helices</a:t>
            </a:r>
          </a:p>
          <a:p>
            <a:pPr lvl="2"/>
            <a:r>
              <a:rPr lang="en-US" dirty="0" smtClean="0"/>
              <a:t>Made </a:t>
            </a:r>
            <a:r>
              <a:rPr lang="en-US" dirty="0"/>
              <a:t>by all </a:t>
            </a:r>
            <a:r>
              <a:rPr lang="en-US" dirty="0" smtClean="0"/>
              <a:t>mammals in nerves, neuronal function unknown</a:t>
            </a:r>
          </a:p>
          <a:p>
            <a:pPr lvl="2"/>
            <a:r>
              <a:rPr lang="en-US" dirty="0" smtClean="0"/>
              <a:t>Refolded when bound by prion </a:t>
            </a:r>
            <a:r>
              <a:rPr lang="en-US" dirty="0" err="1" smtClean="0"/>
              <a:t>PrP</a:t>
            </a:r>
            <a:r>
              <a:rPr lang="en-US" dirty="0" smtClean="0"/>
              <a:t> into prion </a:t>
            </a:r>
            <a:r>
              <a:rPr lang="en-US" dirty="0" err="1" smtClean="0"/>
              <a:t>PrP</a:t>
            </a:r>
            <a:r>
              <a:rPr lang="en-US" dirty="0" smtClean="0"/>
              <a:t> form</a:t>
            </a:r>
            <a:endParaRPr lang="en-US" dirty="0"/>
          </a:p>
          <a:p>
            <a:pPr lvl="1"/>
            <a:r>
              <a:rPr lang="en-US" i="1" dirty="0" smtClean="0"/>
              <a:t>Prion </a:t>
            </a:r>
            <a:r>
              <a:rPr lang="en-US" i="1" dirty="0" err="1"/>
              <a:t>PrP</a:t>
            </a:r>
            <a:endParaRPr lang="en-US" i="1" dirty="0"/>
          </a:p>
          <a:p>
            <a:pPr lvl="2"/>
            <a:r>
              <a:rPr lang="en-US" dirty="0"/>
              <a:t>Disease-causing form has β</a:t>
            </a:r>
            <a:r>
              <a:rPr lang="en-US" dirty="0" smtClean="0"/>
              <a:t>-pleated sheets - refolded</a:t>
            </a:r>
          </a:p>
          <a:p>
            <a:pPr lvl="2"/>
            <a:r>
              <a:rPr lang="en-US" dirty="0" smtClean="0"/>
              <a:t>Far more stable; does not unfold back to normal protein</a:t>
            </a:r>
          </a:p>
          <a:p>
            <a:pPr lvl="2"/>
            <a:r>
              <a:rPr lang="en-US" dirty="0" smtClean="0"/>
              <a:t>Is NOT destroyed by cooking (needs 1.5M </a:t>
            </a:r>
            <a:r>
              <a:rPr lang="en-US" dirty="0" err="1" smtClean="0"/>
              <a:t>NaOH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Prion </a:t>
            </a:r>
            <a:r>
              <a:rPr lang="en-US" dirty="0" err="1"/>
              <a:t>PrP</a:t>
            </a:r>
            <a:r>
              <a:rPr lang="en-US" dirty="0"/>
              <a:t> causes cellular </a:t>
            </a:r>
            <a:r>
              <a:rPr lang="en-US" dirty="0" err="1"/>
              <a:t>PrP</a:t>
            </a:r>
            <a:r>
              <a:rPr lang="en-US" dirty="0"/>
              <a:t> to refold into prion </a:t>
            </a:r>
            <a:r>
              <a:rPr lang="en-US" dirty="0" err="1" smtClean="0"/>
              <a:t>PrP</a:t>
            </a:r>
            <a:endParaRPr lang="en-US" dirty="0" smtClean="0"/>
          </a:p>
          <a:p>
            <a:pPr lvl="1"/>
            <a:r>
              <a:rPr lang="en-US" dirty="0" smtClean="0"/>
              <a:t>Protein corruption is a vampire/Borg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Extracellular vs. intracellular states of viruses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4191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19200"/>
            <a:ext cx="4552950" cy="3952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0" y="5299501"/>
            <a:ext cx="6585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the “storage and transport” form vs. “take over cell” form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11"/>
          <a:stretch/>
        </p:blipFill>
        <p:spPr>
          <a:xfrm>
            <a:off x="76200" y="4342359"/>
            <a:ext cx="2362200" cy="24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54107"/>
          </a:xfrm>
        </p:spPr>
        <p:txBody>
          <a:bodyPr/>
          <a:lstStyle/>
          <a:p>
            <a:r>
              <a:rPr lang="en-US" sz="2800" b="1" dirty="0"/>
              <a:t>Figure 13.24  Brain </a:t>
            </a:r>
            <a:r>
              <a:rPr lang="en-US" sz="2800" b="1" dirty="0" smtClean="0"/>
              <a:t>tissue – what does prion-diseased tissue look like?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6"/>
          <a:stretch/>
        </p:blipFill>
        <p:spPr>
          <a:xfrm>
            <a:off x="114300" y="1885910"/>
            <a:ext cx="8915400" cy="3040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4478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 prion – normal looking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4478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Prion infected– heavily damaged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5105400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 smtClean="0"/>
              <a:t>Prion diseases are called</a:t>
            </a:r>
          </a:p>
          <a:p>
            <a:pPr lvl="1" algn="ctr"/>
            <a:r>
              <a:rPr lang="en-US" b="1" dirty="0"/>
              <a:t>s</a:t>
            </a:r>
            <a:r>
              <a:rPr lang="en-US" b="1" dirty="0" smtClean="0"/>
              <a:t>pongiform </a:t>
            </a:r>
            <a:r>
              <a:rPr lang="en-US" b="1" dirty="0"/>
              <a:t>encephalopathies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35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Characteristics of </a:t>
            </a:r>
            <a:r>
              <a:rPr lang="en-US" b="1" dirty="0" smtClean="0"/>
              <a:t>Prion diseases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8101" y="1219200"/>
            <a:ext cx="8610600" cy="4800600"/>
          </a:xfrm>
        </p:spPr>
        <p:txBody>
          <a:bodyPr/>
          <a:lstStyle/>
          <a:p>
            <a:pPr lvl="1"/>
            <a:r>
              <a:rPr lang="en-US" dirty="0" smtClean="0"/>
              <a:t>Called </a:t>
            </a:r>
            <a:r>
              <a:rPr lang="en-US" b="1" dirty="0" smtClean="0"/>
              <a:t>Spongiform </a:t>
            </a:r>
            <a:r>
              <a:rPr lang="en-US" b="1" dirty="0"/>
              <a:t>encephalopathies</a:t>
            </a:r>
          </a:p>
          <a:p>
            <a:pPr lvl="2"/>
            <a:r>
              <a:rPr lang="en-US" dirty="0"/>
              <a:t>Large vacuoles form in brain </a:t>
            </a:r>
          </a:p>
          <a:p>
            <a:pPr lvl="3"/>
            <a:r>
              <a:rPr lang="en-US" dirty="0"/>
              <a:t>Characteristic spongy appearance</a:t>
            </a:r>
          </a:p>
          <a:p>
            <a:pPr lvl="2"/>
            <a:r>
              <a:rPr lang="en-US" dirty="0" smtClean="0"/>
              <a:t>Present in many mammalian species:</a:t>
            </a:r>
          </a:p>
          <a:p>
            <a:pPr lvl="3"/>
            <a:r>
              <a:rPr lang="en-US" dirty="0" smtClean="0"/>
              <a:t>Cows - Bovine Spongiform Encephalopathy (</a:t>
            </a:r>
            <a:r>
              <a:rPr lang="en-US" dirty="0" smtClean="0"/>
              <a:t>BSE; </a:t>
            </a:r>
            <a:r>
              <a:rPr lang="en-US" dirty="0" err="1" smtClean="0"/>
              <a:t>a.k.a</a:t>
            </a:r>
            <a:r>
              <a:rPr lang="en-US" dirty="0" smtClean="0"/>
              <a:t>, mad cow disease)</a:t>
            </a:r>
            <a:endParaRPr lang="en-US" dirty="0" smtClean="0"/>
          </a:p>
          <a:p>
            <a:pPr lvl="3"/>
            <a:r>
              <a:rPr lang="en-US" dirty="0" smtClean="0"/>
              <a:t>Sheep, goats -  scrapie</a:t>
            </a:r>
          </a:p>
          <a:p>
            <a:pPr lvl="3"/>
            <a:r>
              <a:rPr lang="en-US" dirty="0" smtClean="0"/>
              <a:t>Humans -  kuru (New </a:t>
            </a:r>
            <a:r>
              <a:rPr lang="en-US" dirty="0"/>
              <a:t>Guinea), </a:t>
            </a:r>
            <a:r>
              <a:rPr lang="en-US" dirty="0" err="1"/>
              <a:t>Creutzfeld-Jakob</a:t>
            </a:r>
            <a:r>
              <a:rPr lang="en-US" dirty="0"/>
              <a:t> Disease (</a:t>
            </a:r>
            <a:r>
              <a:rPr lang="en-US" dirty="0" err="1"/>
              <a:t>vCJD</a:t>
            </a:r>
            <a:r>
              <a:rPr lang="en-US" dirty="0" smtClean="0"/>
              <a:t>), fetal familial insomnia (genetic)</a:t>
            </a:r>
            <a:endParaRPr lang="en-US" dirty="0" smtClean="0"/>
          </a:p>
          <a:p>
            <a:pPr lvl="3"/>
            <a:r>
              <a:rPr lang="en-US" dirty="0" smtClean="0"/>
              <a:t>Deer - chronic wasting disease (CWD)</a:t>
            </a:r>
          </a:p>
          <a:p>
            <a:pPr lvl="3"/>
            <a:r>
              <a:rPr lang="en-US" dirty="0" smtClean="0"/>
              <a:t>Mink – transmissible mink encephalopathy</a:t>
            </a:r>
          </a:p>
          <a:p>
            <a:pPr lvl="2"/>
            <a:r>
              <a:rPr lang="en-US" dirty="0" smtClean="0"/>
              <a:t>Also seen in </a:t>
            </a:r>
            <a:r>
              <a:rPr lang="en-US" dirty="0" smtClean="0"/>
              <a:t>ostriches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Characteristics of Prions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838200"/>
            <a:ext cx="8385175" cy="5867400"/>
          </a:xfrm>
        </p:spPr>
        <p:txBody>
          <a:bodyPr/>
          <a:lstStyle/>
          <a:p>
            <a:pPr lvl="1"/>
            <a:r>
              <a:rPr lang="en-US" dirty="0" smtClean="0"/>
              <a:t>Transmitted </a:t>
            </a:r>
            <a:r>
              <a:rPr lang="en-US" dirty="0"/>
              <a:t>by ingestion, transplantation, or contact of mucous membranes with infected tissues</a:t>
            </a:r>
          </a:p>
          <a:p>
            <a:pPr lvl="1"/>
            <a:r>
              <a:rPr lang="en-US" dirty="0"/>
              <a:t>No standard treatment for any prion disease – 100% fatal in 10-50 years after ingestion of tainted meat</a:t>
            </a:r>
          </a:p>
          <a:p>
            <a:pPr lvl="1"/>
            <a:r>
              <a:rPr lang="en-US" dirty="0" smtClean="0"/>
              <a:t>Normal </a:t>
            </a:r>
            <a:r>
              <a:rPr lang="en-US" dirty="0"/>
              <a:t>sterilization procedures </a:t>
            </a:r>
            <a:r>
              <a:rPr lang="en-US" u="sng" dirty="0"/>
              <a:t>do not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>deactivate </a:t>
            </a:r>
            <a:r>
              <a:rPr lang="en-US" u="sng" dirty="0"/>
              <a:t>prions</a:t>
            </a:r>
          </a:p>
          <a:p>
            <a:pPr lvl="1"/>
            <a:r>
              <a:rPr lang="en-US" dirty="0"/>
              <a:t>Prions destroyed </a:t>
            </a:r>
            <a:r>
              <a:rPr lang="en-US" dirty="0" smtClean="0"/>
              <a:t>only by </a:t>
            </a:r>
            <a:r>
              <a:rPr lang="en-US" dirty="0"/>
              <a:t>incineration or autoclaving in concentrated sodium </a:t>
            </a:r>
            <a:r>
              <a:rPr lang="en-US" dirty="0" smtClean="0"/>
              <a:t>hydroxide (1N, 121ºC for 1 hour)</a:t>
            </a:r>
            <a:endParaRPr lang="en-US" dirty="0"/>
          </a:p>
          <a:p>
            <a:pPr lvl="1"/>
            <a:r>
              <a:rPr lang="en-US" dirty="0" err="1" smtClean="0"/>
              <a:t>Prionzyme</a:t>
            </a:r>
            <a:r>
              <a:rPr lang="en-US" dirty="0" smtClean="0"/>
              <a:t> can destroy prions at room temperature</a:t>
            </a:r>
          </a:p>
          <a:p>
            <a:pPr lvl="2"/>
            <a:r>
              <a:rPr lang="en-US" dirty="0" smtClean="0"/>
              <a:t>European </a:t>
            </a:r>
            <a:r>
              <a:rPr lang="en-US" dirty="0"/>
              <a:t>Union recently approved use of </a:t>
            </a:r>
            <a:r>
              <a:rPr lang="en-US" dirty="0" err="1" smtClean="0"/>
              <a:t>Prionzyme</a:t>
            </a:r>
            <a:r>
              <a:rPr lang="en-US" dirty="0" smtClean="0"/>
              <a:t> </a:t>
            </a:r>
            <a:r>
              <a:rPr lang="en-US" dirty="0"/>
              <a:t>to remove prions from medical </a:t>
            </a:r>
            <a:r>
              <a:rPr lang="en-US" dirty="0" smtClean="0"/>
              <a:t>equipment</a:t>
            </a:r>
            <a:endParaRPr lang="en-US" dirty="0" smtClean="0"/>
          </a:p>
          <a:p>
            <a:pPr lvl="2"/>
            <a:r>
              <a:rPr lang="en-US" dirty="0" smtClean="0"/>
              <a:t>Americans using </a:t>
            </a:r>
            <a:r>
              <a:rPr lang="en-US" dirty="0" err="1" smtClean="0"/>
              <a:t>Prionzyme</a:t>
            </a:r>
            <a:r>
              <a:rPr lang="en-US" dirty="0" smtClean="0"/>
              <a:t> currently to treat soil in areas where chronic wasting disease is endemic.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/>
              <a:t>Other Parasitic Particles: Viroids and Prions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800350" y="3197225"/>
            <a:ext cx="319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[INSERT TABLE 13.5]</a:t>
            </a:r>
          </a:p>
        </p:txBody>
      </p:sp>
      <p:pic>
        <p:nvPicPr>
          <p:cNvPr id="109572" name="Picture 4" descr="13_Table05-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44638"/>
            <a:ext cx="8548687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4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Classification of </a:t>
            </a:r>
            <a:r>
              <a:rPr lang="en-US" b="1" dirty="0" smtClean="0"/>
              <a:t>Viruses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89975" cy="4652208"/>
          </a:xfrm>
        </p:spPr>
        <p:txBody>
          <a:bodyPr/>
          <a:lstStyle/>
          <a:p>
            <a:r>
              <a:rPr lang="en-US" dirty="0"/>
              <a:t>Virus classification based on:</a:t>
            </a:r>
          </a:p>
          <a:p>
            <a:pPr lvl="1"/>
            <a:r>
              <a:rPr lang="en-US" dirty="0"/>
              <a:t>Type of nucleic </a:t>
            </a:r>
            <a:r>
              <a:rPr lang="en-US" dirty="0" smtClean="0"/>
              <a:t>acid (DNA/RNA, single/double stranded)</a:t>
            </a:r>
            <a:endParaRPr lang="en-US" dirty="0"/>
          </a:p>
          <a:p>
            <a:pPr lvl="1"/>
            <a:r>
              <a:rPr lang="en-US" dirty="0"/>
              <a:t>Presence of an </a:t>
            </a:r>
            <a:r>
              <a:rPr lang="en-US" dirty="0" smtClean="0"/>
              <a:t>membrane (enveloped/</a:t>
            </a:r>
            <a:r>
              <a:rPr lang="en-US" dirty="0" err="1" smtClean="0"/>
              <a:t>nonenveloped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Shape (of capsid – polyhedral/helical/complex)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Viral genera </a:t>
            </a:r>
            <a:r>
              <a:rPr lang="en-US" dirty="0" smtClean="0"/>
              <a:t>are organized only into </a:t>
            </a:r>
            <a:r>
              <a:rPr lang="en-US" dirty="0"/>
              <a:t>families</a:t>
            </a:r>
          </a:p>
          <a:p>
            <a:pPr lvl="1"/>
            <a:r>
              <a:rPr lang="en-US" dirty="0"/>
              <a:t>Relationships among viruses are not well understood by </a:t>
            </a:r>
            <a:r>
              <a:rPr lang="en-US" dirty="0" smtClean="0"/>
              <a:t>taxonomists</a:t>
            </a:r>
          </a:p>
          <a:p>
            <a:pPr lvl="1"/>
            <a:r>
              <a:rPr lang="en-US" dirty="0" smtClean="0"/>
              <a:t>Viral genome often evolves too rapidly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Genomic Structure </a:t>
            </a:r>
            <a:r>
              <a:rPr lang="en-US" b="1" dirty="0"/>
              <a:t>of Viruses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94313"/>
            <a:ext cx="8308975" cy="4652208"/>
          </a:xfrm>
        </p:spPr>
        <p:txBody>
          <a:bodyPr/>
          <a:lstStyle/>
          <a:p>
            <a:r>
              <a:rPr lang="en-US" dirty="0" smtClean="0"/>
              <a:t>Show </a:t>
            </a:r>
            <a:r>
              <a:rPr lang="en-US" dirty="0"/>
              <a:t>more variety </a:t>
            </a:r>
            <a:r>
              <a:rPr lang="en-US" dirty="0" smtClean="0"/>
              <a:t>in the </a:t>
            </a:r>
            <a:r>
              <a:rPr lang="en-US" dirty="0"/>
              <a:t>nature of their genomes than </a:t>
            </a:r>
            <a:r>
              <a:rPr lang="en-US" dirty="0" smtClean="0"/>
              <a:t>do cells</a:t>
            </a:r>
          </a:p>
          <a:p>
            <a:r>
              <a:rPr lang="en-US" dirty="0"/>
              <a:t>These properties are the primary way scientists currently categorize and classify viruses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DNA or </a:t>
            </a:r>
            <a:r>
              <a:rPr lang="en-US" dirty="0" smtClean="0"/>
              <a:t>RNA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>single-stranded (ssDNA or </a:t>
            </a:r>
            <a:r>
              <a:rPr lang="en-US" dirty="0" err="1" smtClean="0"/>
              <a:t>ssRNA</a:t>
            </a:r>
            <a:r>
              <a:rPr lang="en-US" dirty="0" smtClean="0"/>
              <a:t>) </a:t>
            </a:r>
            <a:r>
              <a:rPr lang="en-US" dirty="0"/>
              <a:t>or double-stranded (</a:t>
            </a:r>
            <a:r>
              <a:rPr lang="en-US" dirty="0" smtClean="0"/>
              <a:t>dsDNA</a:t>
            </a:r>
            <a:r>
              <a:rPr lang="en-US" dirty="0"/>
              <a:t> </a:t>
            </a:r>
            <a:r>
              <a:rPr lang="en-US" dirty="0" smtClean="0"/>
              <a:t>or dsRNA)</a:t>
            </a:r>
            <a:endParaRPr lang="en-US" dirty="0"/>
          </a:p>
          <a:p>
            <a:pPr lvl="1"/>
            <a:r>
              <a:rPr lang="en-US" dirty="0" smtClean="0"/>
              <a:t>Can </a:t>
            </a:r>
            <a:r>
              <a:rPr lang="en-US" dirty="0"/>
              <a:t>be linear </a:t>
            </a:r>
            <a:r>
              <a:rPr lang="en-US" dirty="0" smtClean="0"/>
              <a:t>or circular</a:t>
            </a:r>
          </a:p>
          <a:p>
            <a:pPr lvl="1"/>
            <a:r>
              <a:rPr lang="en-US" dirty="0" smtClean="0"/>
              <a:t>Can be a single chromosome or multiple chromosomes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Genetic Material of Viruses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1" y="694312"/>
            <a:ext cx="4190999" cy="6011287"/>
          </a:xfrm>
        </p:spPr>
        <p:txBody>
          <a:bodyPr/>
          <a:lstStyle/>
          <a:p>
            <a:r>
              <a:rPr lang="en-US" dirty="0" smtClean="0"/>
              <a:t>Evolutionary experimentation on steroids</a:t>
            </a:r>
          </a:p>
          <a:p>
            <a:pPr lvl="1"/>
            <a:r>
              <a:rPr lang="en-US" dirty="0" smtClean="0"/>
              <a:t>Whatever may work, they’ll try to stay one step ahead</a:t>
            </a:r>
          </a:p>
          <a:p>
            <a:r>
              <a:rPr lang="en-US" dirty="0"/>
              <a:t>Much smaller than genomes of cells; usually larger than genomes of plasmids</a:t>
            </a:r>
          </a:p>
          <a:p>
            <a:pPr lvl="1"/>
            <a:r>
              <a:rPr lang="en-US" dirty="0" smtClean="0"/>
              <a:t>Only need to encode genes to infect, replicate, and fight the host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4213882" y="694313"/>
            <a:ext cx="4900929" cy="54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Characteristics of Viruses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5334000"/>
          </a:xfrm>
        </p:spPr>
        <p:txBody>
          <a:bodyPr/>
          <a:lstStyle/>
          <a:p>
            <a:r>
              <a:rPr lang="en-US" b="1" dirty="0"/>
              <a:t>Hosts of Viruses</a:t>
            </a:r>
          </a:p>
          <a:p>
            <a:pPr lvl="1"/>
            <a:r>
              <a:rPr lang="en-US" dirty="0"/>
              <a:t>Most viruses infect </a:t>
            </a:r>
            <a:r>
              <a:rPr lang="en-US" dirty="0" smtClean="0"/>
              <a:t>cells of only </a:t>
            </a:r>
            <a:r>
              <a:rPr lang="en-US" dirty="0"/>
              <a:t>particular </a:t>
            </a:r>
            <a:r>
              <a:rPr lang="en-US" b="1" dirty="0" smtClean="0"/>
              <a:t>hosts</a:t>
            </a:r>
            <a:endParaRPr lang="en-US" b="1" dirty="0"/>
          </a:p>
          <a:p>
            <a:pPr lvl="2"/>
            <a:r>
              <a:rPr lang="en-US" dirty="0"/>
              <a:t>Due to </a:t>
            </a:r>
            <a:r>
              <a:rPr lang="en-US" dirty="0" smtClean="0"/>
              <a:t>specificity </a:t>
            </a:r>
            <a:r>
              <a:rPr lang="en-US" dirty="0"/>
              <a:t>of viral surface proteins for complementary proteins on host cell surface</a:t>
            </a:r>
          </a:p>
          <a:p>
            <a:pPr lvl="1"/>
            <a:r>
              <a:rPr lang="en-US" dirty="0"/>
              <a:t>May be so specific they only infect </a:t>
            </a:r>
            <a:r>
              <a:rPr lang="en-US" dirty="0" smtClean="0"/>
              <a:t>one type of </a:t>
            </a:r>
            <a:r>
              <a:rPr lang="en-US" dirty="0"/>
              <a:t>cell in a particular </a:t>
            </a:r>
            <a:r>
              <a:rPr lang="en-US" dirty="0" smtClean="0"/>
              <a:t>host (e.g., cold viruses infect only epithelial cells)</a:t>
            </a:r>
            <a:endParaRPr lang="en-US" dirty="0"/>
          </a:p>
          <a:p>
            <a:pPr lvl="1"/>
            <a:r>
              <a:rPr lang="en-US" dirty="0" smtClean="0"/>
              <a:t>Or they </a:t>
            </a:r>
            <a:r>
              <a:rPr lang="en-US" dirty="0"/>
              <a:t>infect many kinds of cells or many different </a:t>
            </a:r>
            <a:r>
              <a:rPr lang="en-US" dirty="0" smtClean="0"/>
              <a:t>hosts (bind well-conserved protein or sugar pattern; e.g., influenza virus, rabies virus)</a:t>
            </a:r>
            <a:endParaRPr lang="en-US" dirty="0"/>
          </a:p>
          <a:p>
            <a:pPr lvl="1"/>
            <a:r>
              <a:rPr lang="en-US" u="sng" dirty="0"/>
              <a:t>All</a:t>
            </a:r>
            <a:r>
              <a:rPr lang="en-US" dirty="0"/>
              <a:t> </a:t>
            </a:r>
            <a:r>
              <a:rPr lang="en-US" dirty="0" smtClean="0"/>
              <a:t>organisms </a:t>
            </a:r>
            <a:r>
              <a:rPr lang="en-US" dirty="0"/>
              <a:t>are susceptible to </a:t>
            </a:r>
            <a:r>
              <a:rPr lang="en-US" dirty="0" smtClean="0"/>
              <a:t>at least one virus</a:t>
            </a:r>
          </a:p>
          <a:p>
            <a:pPr lvl="2"/>
            <a:r>
              <a:rPr lang="en-US" dirty="0" smtClean="0"/>
              <a:t>Viruses often co-evolve with their hosts, or evolve and change their specificity (e.g., HIV or smallpox)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13.3  Some examples of plant, bacterial, and human hosts of viral infections.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600200" y="669758"/>
            <a:ext cx="2693221" cy="5883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1996" y="1143000"/>
            <a:ext cx="4441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Tobacco mosaic virus – don’t smoke and garden!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2971800"/>
            <a:ext cx="444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Bacteriophage (virus)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3446" y="4876800"/>
            <a:ext cx="444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Animal virus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2041</Words>
  <Application>Microsoft Office PowerPoint</Application>
  <PresentationFormat>On-screen Show (4:3)</PresentationFormat>
  <Paragraphs>298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Calibri</vt:lpstr>
      <vt:lpstr>Symbol</vt:lpstr>
      <vt:lpstr>Times</vt:lpstr>
      <vt:lpstr>Wingdings</vt:lpstr>
      <vt:lpstr>ヒラギノ角ゴ Pro W3</vt:lpstr>
      <vt:lpstr>Blank Presentation</vt:lpstr>
      <vt:lpstr>Microbiology</vt:lpstr>
      <vt:lpstr>Characteristics of Viruses</vt:lpstr>
      <vt:lpstr>Extracellular vs. intracellular states of viruses</vt:lpstr>
      <vt:lpstr>Extracellular vs. intracellular states of viruses</vt:lpstr>
      <vt:lpstr>Classification of Viruses – SUMMARY SLIDE</vt:lpstr>
      <vt:lpstr>Genomic Structure of Viruses</vt:lpstr>
      <vt:lpstr>Genetic Material of Viruses</vt:lpstr>
      <vt:lpstr>Characteristics of Viruses</vt:lpstr>
      <vt:lpstr>Figure 13.3  Some examples of plant, bacterial, and human hosts of viral infections.</vt:lpstr>
      <vt:lpstr>Figure 13.4  Sizes of selected virions – how small are they???</vt:lpstr>
      <vt:lpstr>Capsid Morphology</vt:lpstr>
      <vt:lpstr>Viral (really capsid) Shapes</vt:lpstr>
      <vt:lpstr>Figure 13.5  The shapes of virions.</vt:lpstr>
      <vt:lpstr>Figure 13.6  The complex shape of bacteriophage T4.</vt:lpstr>
      <vt:lpstr>The Viral Envelope</vt:lpstr>
      <vt:lpstr>Figure 13.7  Enveloped virion.</vt:lpstr>
      <vt:lpstr>Table 13.1  The Novel Properties of Viruses</vt:lpstr>
      <vt:lpstr>Table 13.2  Families of Human Viruses (1 of 2) – FOR REFERENCE ONLY</vt:lpstr>
      <vt:lpstr>Table 13.2  Families of Human Viruses (2 of 2) – FOR REFERENCE ONLY</vt:lpstr>
      <vt:lpstr>Viral Replication – the Lytic cycle</vt:lpstr>
      <vt:lpstr>Figure 13.8  The lytic replication cycle in bacteriophages.</vt:lpstr>
      <vt:lpstr>Viral Replication – the lysogenic cycle</vt:lpstr>
      <vt:lpstr>Figure 13.11  The lysogenic replication cycle in bacteriophages.</vt:lpstr>
      <vt:lpstr>Replication of Animal Viruses</vt:lpstr>
      <vt:lpstr>Viral Replication</vt:lpstr>
      <vt:lpstr>Figure 13.12  Three mechanisms of entry of animal viruses.</vt:lpstr>
      <vt:lpstr>Viral Replication</vt:lpstr>
      <vt:lpstr>Viral Replication</vt:lpstr>
      <vt:lpstr>Figure 13.14  The process of budding in enveloped viruses.</vt:lpstr>
      <vt:lpstr>Viral Replication</vt:lpstr>
      <vt:lpstr>Table 13.4  A Comparison of Bacteriophage and Animal Virus Replication</vt:lpstr>
      <vt:lpstr>The Role of Viruses in Cancer</vt:lpstr>
      <vt:lpstr>The Role of Viruses in Cancer</vt:lpstr>
      <vt:lpstr>Oncogenic conversion by virus integration – to review on your own</vt:lpstr>
      <vt:lpstr>Disruption of growth control by virus integration – to review on your own</vt:lpstr>
      <vt:lpstr>Figure 13.16  The oncogene theory of the induction of cancer in humans.</vt:lpstr>
      <vt:lpstr>Culturing Viruses in the Laboratory</vt:lpstr>
      <vt:lpstr>Figure 13.19  An example of cell culture.</vt:lpstr>
      <vt:lpstr>Characteristics of Prions</vt:lpstr>
      <vt:lpstr>Figure 13.24  Brain tissue – what does prion-diseased tissue look like?</vt:lpstr>
      <vt:lpstr>Characteristics of Prion diseases</vt:lpstr>
      <vt:lpstr>Characteristics of Prions</vt:lpstr>
      <vt:lpstr>Other Parasitic Particles: Viroids and Prions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543</cp:revision>
  <cp:lastPrinted>2017-03-01T19:35:16Z</cp:lastPrinted>
  <dcterms:created xsi:type="dcterms:W3CDTF">2017-03-03T21:53:27Z</dcterms:created>
  <dcterms:modified xsi:type="dcterms:W3CDTF">2019-07-17T20:40:06Z</dcterms:modified>
</cp:coreProperties>
</file>