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5" r:id="rId2"/>
    <p:sldMasterId id="2147483667" r:id="rId3"/>
    <p:sldMasterId id="2147483679" r:id="rId4"/>
  </p:sldMasterIdLst>
  <p:notesMasterIdLst>
    <p:notesMasterId r:id="rId66"/>
  </p:notesMasterIdLst>
  <p:handoutMasterIdLst>
    <p:handoutMasterId r:id="rId67"/>
  </p:handoutMasterIdLst>
  <p:sldIdLst>
    <p:sldId id="730" r:id="rId5"/>
    <p:sldId id="325" r:id="rId6"/>
    <p:sldId id="643" r:id="rId7"/>
    <p:sldId id="757" r:id="rId8"/>
    <p:sldId id="743" r:id="rId9"/>
    <p:sldId id="744" r:id="rId10"/>
    <p:sldId id="758" r:id="rId11"/>
    <p:sldId id="745" r:id="rId12"/>
    <p:sldId id="746" r:id="rId13"/>
    <p:sldId id="651" r:id="rId14"/>
    <p:sldId id="655" r:id="rId15"/>
    <p:sldId id="763" r:id="rId16"/>
    <p:sldId id="653" r:id="rId17"/>
    <p:sldId id="661" r:id="rId18"/>
    <p:sldId id="747" r:id="rId19"/>
    <p:sldId id="656" r:id="rId20"/>
    <p:sldId id="657" r:id="rId21"/>
    <p:sldId id="659" r:id="rId22"/>
    <p:sldId id="660" r:id="rId23"/>
    <p:sldId id="662" r:id="rId24"/>
    <p:sldId id="664" r:id="rId25"/>
    <p:sldId id="665" r:id="rId26"/>
    <p:sldId id="666" r:id="rId27"/>
    <p:sldId id="668" r:id="rId28"/>
    <p:sldId id="670" r:id="rId29"/>
    <p:sldId id="672" r:id="rId30"/>
    <p:sldId id="677" r:id="rId31"/>
    <p:sldId id="678" r:id="rId32"/>
    <p:sldId id="680" r:id="rId33"/>
    <p:sldId id="681" r:id="rId34"/>
    <p:sldId id="682" r:id="rId35"/>
    <p:sldId id="748" r:id="rId36"/>
    <p:sldId id="683" r:id="rId37"/>
    <p:sldId id="684" r:id="rId38"/>
    <p:sldId id="687" r:id="rId39"/>
    <p:sldId id="760" r:id="rId40"/>
    <p:sldId id="749" r:id="rId41"/>
    <p:sldId id="750" r:id="rId42"/>
    <p:sldId id="693" r:id="rId43"/>
    <p:sldId id="761" r:id="rId44"/>
    <p:sldId id="694" r:id="rId45"/>
    <p:sldId id="695" r:id="rId46"/>
    <p:sldId id="751" r:id="rId47"/>
    <p:sldId id="696" r:id="rId48"/>
    <p:sldId id="752" r:id="rId49"/>
    <p:sldId id="737" r:id="rId50"/>
    <p:sldId id="697" r:id="rId51"/>
    <p:sldId id="698" r:id="rId52"/>
    <p:sldId id="753" r:id="rId53"/>
    <p:sldId id="762" r:id="rId54"/>
    <p:sldId id="759" r:id="rId55"/>
    <p:sldId id="699" r:id="rId56"/>
    <p:sldId id="739" r:id="rId57"/>
    <p:sldId id="704" r:id="rId58"/>
    <p:sldId id="725" r:id="rId59"/>
    <p:sldId id="740" r:id="rId60"/>
    <p:sldId id="742" r:id="rId61"/>
    <p:sldId id="741" r:id="rId62"/>
    <p:sldId id="756" r:id="rId63"/>
    <p:sldId id="727" r:id="rId64"/>
    <p:sldId id="728" r:id="rId6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1254">
          <p15:clr>
            <a:srgbClr val="A4A3A4"/>
          </p15:clr>
        </p15:guide>
        <p15:guide id="5" pos="480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2263"/>
    <a:srgbClr val="D6B628"/>
    <a:srgbClr val="5B3163"/>
    <a:srgbClr val="A0CBD1"/>
    <a:srgbClr val="45A1AC"/>
    <a:srgbClr val="533F7A"/>
    <a:srgbClr val="FF6600"/>
    <a:srgbClr val="015D34"/>
    <a:srgbClr val="00ACF7"/>
    <a:srgbClr val="00A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94750" autoAdjust="0"/>
  </p:normalViewPr>
  <p:slideViewPr>
    <p:cSldViewPr>
      <p:cViewPr varScale="1">
        <p:scale>
          <a:sx n="93" d="100"/>
          <a:sy n="93" d="100"/>
        </p:scale>
        <p:origin x="1620" y="90"/>
      </p:cViewPr>
      <p:guideLst>
        <p:guide orient="horz" pos="342"/>
        <p:guide orient="horz" pos="960"/>
        <p:guide orient="horz" pos="2160"/>
        <p:guide orient="horz" pos="1254"/>
        <p:guide pos="480"/>
        <p:guide pos="2880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8/20/2019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48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69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761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828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81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131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082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05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308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96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72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762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135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83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743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3011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9955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290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026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4028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3229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239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763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556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67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165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7071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5473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836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1662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24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6656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406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0229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3143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623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545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6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062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022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8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50B7E-469B-462C-AB44-462EDCA05AA0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C28C2-7F42-4E8E-805E-9E4EBF3817B9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0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AEA67-54A4-4E8E-A092-2AD93BE6A0C9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A32C-7423-4FB4-BDE1-B5DD7A986FD9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835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75D80-EDA1-4EE9-952A-F4CF8A776D29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D3CF6-6B58-4620-AFDE-89C4092368B7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09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550C9-7D4A-4950-A716-4B7BAC3CDB92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F29F8-9654-4615-B863-1D7689F5C319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63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22E9F-6803-44C0-BDE7-8798AED5A931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D72BE-40F8-4A6D-B903-51FDE466722B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62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F71CE-B899-4B2B-848D-9F12F0C901B6}" type="datetimeFigureOut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9FAC8-9A8A-42E1-BB5D-E1709C458E2D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00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C5198-B93D-45D4-AA79-2193DBA6CDCE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41964-3E9F-43EB-8F6E-749E2DFAABD0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79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52907Bauman2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34"/>
          <a:stretch>
            <a:fillRect/>
          </a:stretch>
        </p:blipFill>
        <p:spPr bwMode="auto">
          <a:xfrm>
            <a:off x="0" y="4800600"/>
            <a:ext cx="91424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 userDrawn="1"/>
        </p:nvSpPr>
        <p:spPr bwMode="auto">
          <a:xfrm>
            <a:off x="1219200" y="4191000"/>
            <a:ext cx="69913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6000" smtClean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M I C R O B I O L O G Y</a:t>
            </a:r>
          </a:p>
          <a:p>
            <a:pPr algn="ctr">
              <a:defRPr/>
            </a:pPr>
            <a:r>
              <a:rPr lang="en-US" altLang="en-US" sz="2000" smtClean="0">
                <a:solidFill>
                  <a:srgbClr val="28313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WITH DISEASES BY BODY SYSTEM SECOND EDITION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4D2D5-9EAD-402C-AA55-C6CEC54A5EE0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7C9AC-799B-4A69-AE65-592C97B046C9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99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45917-9AB8-48D4-A981-151A2662EE2F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16D06-7DE0-4C8E-85DD-B94B66976C28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04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4DD27-3F86-492E-AAD6-E64E1FF00BFE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2FAC3-747F-4489-9B8D-1EAF9B1019A4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40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EEA94-1136-494E-9C49-788C98824EEC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0D0B2-2D23-43B4-A2B4-7C34D82516FC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37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50B7E-469B-462C-AB44-462EDCA05AA0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C28C2-7F42-4E8E-805E-9E4EBF3817B9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04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AEA67-54A4-4E8E-A092-2AD93BE6A0C9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A32C-7423-4FB4-BDE1-B5DD7A986FD9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616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75D80-EDA1-4EE9-952A-F4CF8A776D29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D3CF6-6B58-4620-AFDE-89C4092368B7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58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550C9-7D4A-4950-A716-4B7BAC3CDB92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F29F8-9654-4615-B863-1D7689F5C319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48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22E9F-6803-44C0-BDE7-8798AED5A931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D72BE-40F8-4A6D-B903-51FDE466722B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52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F71CE-B899-4B2B-848D-9F12F0C901B6}" type="datetimeFigureOut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9FAC8-9A8A-42E1-BB5D-E1709C458E2D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11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C5198-B93D-45D4-AA79-2193DBA6CDCE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41964-3E9F-43EB-8F6E-749E2DFAABD0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00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52907Bauman2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34"/>
          <a:stretch>
            <a:fillRect/>
          </a:stretch>
        </p:blipFill>
        <p:spPr bwMode="auto">
          <a:xfrm>
            <a:off x="0" y="4800600"/>
            <a:ext cx="91424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 userDrawn="1"/>
        </p:nvSpPr>
        <p:spPr bwMode="auto">
          <a:xfrm>
            <a:off x="1219200" y="4191000"/>
            <a:ext cx="69913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6000" smtClean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M I C R O B I O L O G Y</a:t>
            </a:r>
          </a:p>
          <a:p>
            <a:pPr algn="ctr">
              <a:defRPr/>
            </a:pPr>
            <a:r>
              <a:rPr lang="en-US" altLang="en-US" sz="2000" smtClean="0">
                <a:solidFill>
                  <a:srgbClr val="28313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WITH DISEASES BY BODY SYSTEM SECOND EDITION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80646-33FF-42E3-8099-9FDB32249829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FB0AD-98DF-4156-83C8-413CE4785756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86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6968A-B69F-4707-8555-FFC897E015AA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C67A-08CE-4873-9871-4FD5A2456D4D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06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DCE28-B6D2-42FF-BF56-B41F2CE5A8B0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EAB57-D082-4437-A8D6-AB8987F95ED1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875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A653A-C382-45A4-85CA-EB9C89ED2620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75899-1E7C-4898-B3F2-411749B5BE83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70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567F2-5B71-4BFA-9532-56DFEC4EEABF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DBE83-47B4-4FEA-A989-3474F8932EFC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41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AB6BC-2873-4A50-93BE-2B8EFC60FDE2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0073D-5710-4239-8BF2-3DF27BDC9850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398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6AC60-97E7-467B-A7DD-ACECB7709B48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D7A7-0A00-4A5A-A344-16EB945B3533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725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1EDBA-4DD2-4086-9E6B-57352DB8F091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1DC65-1489-4F0F-BBE4-81E510F7CD64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948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75AA8-A6CB-4CA7-967B-99377FF46345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13864-2F33-48DB-AEF2-2533A9B96BA9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204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F71CE-B899-4B2B-848D-9F12F0C901B6}" type="datetimeFigureOut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13E2B-353E-432D-AD05-045C7AF16282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126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BF4A7-2B06-46A1-91C7-BE750E743B4C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 dirty="0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9B88C-B096-4B0B-9401-97DA4BB3D876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52907Bauman2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34"/>
          <a:stretch>
            <a:fillRect/>
          </a:stretch>
        </p:blipFill>
        <p:spPr bwMode="auto">
          <a:xfrm>
            <a:off x="0" y="4800600"/>
            <a:ext cx="91424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 userDrawn="1"/>
        </p:nvSpPr>
        <p:spPr bwMode="auto">
          <a:xfrm>
            <a:off x="1219200" y="4191000"/>
            <a:ext cx="69913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6000" smtClean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M I C R O B I O L O G Y</a:t>
            </a:r>
          </a:p>
          <a:p>
            <a:pPr algn="ctr">
              <a:defRPr/>
            </a:pPr>
            <a:r>
              <a:rPr lang="en-US" altLang="en-US" sz="2000" smtClean="0">
                <a:solidFill>
                  <a:srgbClr val="283138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WITH DISEASES BY BODY SYSTEM SECOND EDITION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4D2D5-9EAD-402C-AA55-C6CEC54A5EE0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7C9AC-799B-4A69-AE65-592C97B046C9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99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45917-9AB8-48D4-A981-151A2662EE2F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16D06-7DE0-4C8E-85DD-B94B66976C28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23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4DD27-3F86-492E-AAD6-E64E1FF00BFE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2FAC3-747F-4489-9B8D-1EAF9B1019A4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77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EEA94-1136-494E-9C49-788C98824EEC}" type="datetime1">
              <a:rPr lang="en-US">
                <a:solidFill>
                  <a:prstClr val="white">
                    <a:alpha val="50000"/>
                  </a:prstClr>
                </a:solidFill>
              </a:rPr>
              <a:pPr>
                <a:defRPr/>
              </a:pPr>
              <a:t>8/20/2019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0D0B2-2D23-43B4-A2B4-7C34D82516FC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05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975" y="573088"/>
            <a:ext cx="85725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9325" y="573088"/>
            <a:ext cx="576263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1544638"/>
            <a:ext cx="73152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770188"/>
            <a:ext cx="73152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100" y="549275"/>
            <a:ext cx="1189038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alpha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92C2D10-548A-4C9A-AFC7-A028FC235814}" type="datetime1">
              <a:rPr lang="en-US">
                <a:solidFill>
                  <a:prstClr val="white">
                    <a:alpha val="50000"/>
                  </a:prstClr>
                </a:solidFill>
                <a:ea typeface="+mn-ea"/>
                <a:cs typeface="+mn-cs"/>
              </a:rPr>
              <a:pPr>
                <a:defRPr/>
              </a:pPr>
              <a:t>8/20/2019</a:t>
            </a:fld>
            <a:endParaRPr lang="en-US" dirty="0">
              <a:solidFill>
                <a:prstClr val="white">
                  <a:alpha val="50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549275"/>
            <a:ext cx="939800" cy="301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3BE2151-DCB5-4922-B723-808E67302849}" type="slidenum">
              <a:rPr lang="en-US" altLang="en-US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663"/>
            <a:ext cx="2246312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US">
                <a:solidFill>
                  <a:prstClr val="white"/>
                </a:solidFill>
                <a:ea typeface="+mn-ea"/>
                <a:cs typeface="+mn-cs"/>
              </a:rPr>
              <a:t>Copyright © 2009 Pearson Education, Inc., publishing as Pearson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643061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Wickenden Cafe NDP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Wickenden Cafe NDP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Wickenden Cafe NDP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Wickenden Cafe NDP" pitchFamily="2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975" y="573088"/>
            <a:ext cx="85725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9325" y="573088"/>
            <a:ext cx="576263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1544638"/>
            <a:ext cx="73152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770188"/>
            <a:ext cx="73152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100" y="549275"/>
            <a:ext cx="1189038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alpha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92C2D10-548A-4C9A-AFC7-A028FC235814}" type="datetime1">
              <a:rPr lang="en-US">
                <a:solidFill>
                  <a:prstClr val="white">
                    <a:alpha val="50000"/>
                  </a:prstClr>
                </a:solidFill>
                <a:ea typeface="+mn-ea"/>
                <a:cs typeface="+mn-cs"/>
              </a:rPr>
              <a:pPr>
                <a:defRPr/>
              </a:pPr>
              <a:t>8/20/2019</a:t>
            </a:fld>
            <a:endParaRPr lang="en-US" dirty="0">
              <a:solidFill>
                <a:prstClr val="white">
                  <a:alpha val="50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549275"/>
            <a:ext cx="939800" cy="301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3BE2151-DCB5-4922-B723-808E67302849}" type="slidenum">
              <a:rPr lang="en-US" altLang="en-US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663"/>
            <a:ext cx="2246312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US">
                <a:solidFill>
                  <a:prstClr val="white"/>
                </a:solidFill>
                <a:ea typeface="+mn-ea"/>
                <a:cs typeface="+mn-cs"/>
              </a:rPr>
              <a:t>Copyright © 2009 Pearson Education, Inc., publishing as Pearson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3389414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Wickenden Cafe NDP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Wickenden Cafe NDP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Wickenden Cafe NDP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Wickenden Cafe NDP" pitchFamily="2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975" y="573088"/>
            <a:ext cx="85725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9325" y="573088"/>
            <a:ext cx="576263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1544638"/>
            <a:ext cx="73152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770188"/>
            <a:ext cx="73152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100" y="549275"/>
            <a:ext cx="1189038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alpha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3858BB1-BD01-4E81-B226-830DF2FFF2F0}" type="datetime1">
              <a:rPr lang="en-US">
                <a:solidFill>
                  <a:prstClr val="white">
                    <a:alpha val="50000"/>
                  </a:prstClr>
                </a:solidFill>
                <a:ea typeface="+mn-ea"/>
                <a:cs typeface="+mn-cs"/>
              </a:rPr>
              <a:pPr>
                <a:defRPr/>
              </a:pPr>
              <a:t>8/20/2019</a:t>
            </a:fld>
            <a:endParaRPr lang="en-US" dirty="0">
              <a:solidFill>
                <a:prstClr val="white">
                  <a:alpha val="50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549275"/>
            <a:ext cx="939800" cy="301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97644D0-C7DA-45F5-AE2A-6B643148F9F9}" type="slidenum">
              <a:rPr lang="en-US" altLang="en-US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663"/>
            <a:ext cx="2246312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US">
                <a:solidFill>
                  <a:prstClr val="white"/>
                </a:solidFill>
                <a:ea typeface="+mn-ea"/>
                <a:cs typeface="+mn-cs"/>
              </a:rPr>
              <a:t>Copyright © 2009 Pearson Education, Inc., publishing as Pearson Benjamin Cummings</a:t>
            </a:r>
          </a:p>
        </p:txBody>
      </p:sp>
    </p:spTree>
    <p:extLst>
      <p:ext uri="{BB962C8B-B14F-4D97-AF65-F5344CB8AC3E}">
        <p14:creationId xmlns:p14="http://schemas.microsoft.com/office/powerpoint/2010/main" val="40305976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Wickenden Cafe NDP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Wickenden Cafe NDP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Wickenden Cafe NDP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Wickenden Cafe NDP" pitchFamily="2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I7nEWUjk3A" TargetMode="External"/><Relationship Id="rId5" Type="http://schemas.openxmlformats.org/officeDocument/2006/relationships/hyperlink" Target="https://www.youtube.com/watch?v=oQCAY902ZAk" TargetMode="External"/><Relationship Id="rId4" Type="http://schemas.openxmlformats.org/officeDocument/2006/relationships/hyperlink" Target="https://www.youtube.com/watch?v=7pR7TNzJ_p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Chapter 12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Characterizing and Classifying Eukaryotes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95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523220"/>
          </a:xfrm>
        </p:spPr>
        <p:txBody>
          <a:bodyPr/>
          <a:lstStyle/>
          <a:p>
            <a:r>
              <a:rPr lang="en-US" sz="2800" b="1" dirty="0"/>
              <a:t>Figure 12.3  </a:t>
            </a:r>
            <a:r>
              <a:rPr lang="en-US" sz="2800" b="1" dirty="0" err="1"/>
              <a:t>Schizogony</a:t>
            </a:r>
            <a:r>
              <a:rPr lang="en-US" sz="2800" b="1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/>
        </p:blipFill>
        <p:spPr>
          <a:xfrm>
            <a:off x="304800" y="2075688"/>
            <a:ext cx="8534400" cy="25564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1" y="1124265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Schizogony</a:t>
            </a:r>
            <a:r>
              <a:rPr lang="en-US" dirty="0" smtClean="0"/>
              <a:t> - multiple rounds of mitosis (creating </a:t>
            </a:r>
            <a:r>
              <a:rPr lang="en-US" u="sng" dirty="0" err="1" smtClean="0"/>
              <a:t>schizont</a:t>
            </a:r>
            <a:r>
              <a:rPr lang="en-US" dirty="0" smtClean="0"/>
              <a:t>) preceding multiple rounds of cytokinesis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63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err="1" smtClean="0"/>
              <a:t>Protists</a:t>
            </a:r>
            <a:r>
              <a:rPr lang="en-US" b="1" dirty="0" smtClean="0"/>
              <a:t> (over 20 Kingdoms currently)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7775575" cy="5410200"/>
          </a:xfrm>
        </p:spPr>
        <p:txBody>
          <a:bodyPr/>
          <a:lstStyle/>
          <a:p>
            <a:r>
              <a:rPr lang="en-US" dirty="0" smtClean="0"/>
              <a:t>Often called Protozoa (archaic term; still used in medical microbiology)</a:t>
            </a:r>
          </a:p>
          <a:p>
            <a:r>
              <a:rPr lang="en-US" dirty="0" smtClean="0"/>
              <a:t>Diverse </a:t>
            </a:r>
            <a:r>
              <a:rPr lang="en-US" dirty="0"/>
              <a:t>group defined by </a:t>
            </a:r>
            <a:r>
              <a:rPr lang="en-US" dirty="0" smtClean="0"/>
              <a:t>two </a:t>
            </a:r>
            <a:r>
              <a:rPr lang="en-US" dirty="0"/>
              <a:t>characteristics:</a:t>
            </a:r>
          </a:p>
          <a:p>
            <a:pPr lvl="1"/>
            <a:r>
              <a:rPr lang="en-US" dirty="0"/>
              <a:t>Eukaryotic</a:t>
            </a:r>
          </a:p>
          <a:p>
            <a:pPr lvl="1"/>
            <a:r>
              <a:rPr lang="en-US" dirty="0"/>
              <a:t>Unicellular</a:t>
            </a:r>
          </a:p>
          <a:p>
            <a:endParaRPr lang="en-US" dirty="0" smtClean="0"/>
          </a:p>
          <a:p>
            <a:r>
              <a:rPr lang="en-US" dirty="0" smtClean="0"/>
              <a:t>Many are motile </a:t>
            </a:r>
            <a:r>
              <a:rPr lang="en-US" dirty="0"/>
              <a:t>by means of cilia, flagella, and/or </a:t>
            </a:r>
            <a:r>
              <a:rPr lang="en-US" dirty="0" smtClean="0"/>
              <a:t>pseudopods</a:t>
            </a:r>
            <a:endParaRPr lang="en-US" dirty="0"/>
          </a:p>
          <a:p>
            <a:pPr lvl="1"/>
            <a:r>
              <a:rPr lang="en-US" dirty="0" smtClean="0"/>
              <a:t>Exceptions</a:t>
            </a:r>
          </a:p>
          <a:p>
            <a:pPr lvl="2"/>
            <a:r>
              <a:rPr lang="en-US" dirty="0" smtClean="0"/>
              <a:t>apicomplexans – reply on their hosts to move</a:t>
            </a:r>
          </a:p>
          <a:p>
            <a:pPr lvl="2"/>
            <a:r>
              <a:rPr lang="en-US" dirty="0" smtClean="0"/>
              <a:t>Red, green, and brown algae – photosynthetic and so do not need to hunt for food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7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1.6  Locomotive structures of protozoa.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381000" y="654828"/>
            <a:ext cx="2587592" cy="61239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1371600"/>
            <a:ext cx="5295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4"/>
              </a:rPr>
              <a:t>https://www.youtube.com/watch?v=7pR7TNzJ_pA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3429000"/>
            <a:ext cx="535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5"/>
              </a:rPr>
              <a:t>https://www.youtube.com/watch?v=oQCAY902ZAk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638800"/>
            <a:ext cx="516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6"/>
              </a:rPr>
              <a:t>https://www.youtube.com/watch?v=fI7nEWUjk3A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1677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430887"/>
          </a:xfrm>
        </p:spPr>
        <p:txBody>
          <a:bodyPr/>
          <a:lstStyle/>
          <a:p>
            <a:r>
              <a:rPr lang="en-US" sz="2200" b="1" dirty="0" smtClean="0"/>
              <a:t>The </a:t>
            </a:r>
            <a:r>
              <a:rPr lang="en-US" sz="2200" b="1" dirty="0"/>
              <a:t>changing classification of eukaryotes over the centuries.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"/>
          <a:stretch/>
        </p:blipFill>
        <p:spPr>
          <a:xfrm>
            <a:off x="114300" y="1906187"/>
            <a:ext cx="8915400" cy="303760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1219200" y="5105400"/>
            <a:ext cx="0" cy="762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2057400" y="5105400"/>
            <a:ext cx="0" cy="762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3429000" y="5105400"/>
            <a:ext cx="0" cy="762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4114800" y="5105400"/>
            <a:ext cx="0" cy="762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5486400" y="5105400"/>
            <a:ext cx="0" cy="762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7620000" y="5105400"/>
            <a:ext cx="0" cy="762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8382000" y="5105400"/>
            <a:ext cx="0" cy="762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2738437" y="1109072"/>
            <a:ext cx="3978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Eukaryotic Kingdoms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2200" y="5984637"/>
            <a:ext cx="3448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Know these kingdoms</a:t>
            </a:r>
            <a:endParaRPr lang="en-US" b="1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2743200" y="5105400"/>
            <a:ext cx="0" cy="762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3390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53998"/>
          </a:xfrm>
        </p:spPr>
        <p:txBody>
          <a:bodyPr/>
          <a:lstStyle/>
          <a:p>
            <a:r>
              <a:rPr lang="en-US" sz="3000" b="1" dirty="0" smtClean="0"/>
              <a:t>Classification of Protista – SUMMARY SLIDE</a:t>
            </a:r>
            <a:endParaRPr lang="en-US" sz="3000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682625" y="675263"/>
            <a:ext cx="8308975" cy="5486400"/>
          </a:xfrm>
        </p:spPr>
        <p:txBody>
          <a:bodyPr/>
          <a:lstStyle/>
          <a:p>
            <a:r>
              <a:rPr lang="en-US" dirty="0" smtClean="0"/>
              <a:t>One </a:t>
            </a:r>
            <a:r>
              <a:rPr lang="en-US" dirty="0"/>
              <a:t>current scheme groups </a:t>
            </a:r>
            <a:r>
              <a:rPr lang="en-US" dirty="0" err="1" smtClean="0"/>
              <a:t>protists</a:t>
            </a:r>
            <a:r>
              <a:rPr lang="en-US" dirty="0" smtClean="0"/>
              <a:t> </a:t>
            </a:r>
            <a:r>
              <a:rPr lang="en-US" dirty="0"/>
              <a:t>into </a:t>
            </a:r>
            <a:r>
              <a:rPr lang="en-US" dirty="0" smtClean="0"/>
              <a:t>five groups</a:t>
            </a:r>
            <a:endParaRPr lang="en-US" dirty="0"/>
          </a:p>
          <a:p>
            <a:pPr lvl="1"/>
            <a:r>
              <a:rPr lang="en-US" dirty="0" err="1"/>
              <a:t>Parabasala</a:t>
            </a:r>
            <a:endParaRPr lang="en-US" dirty="0"/>
          </a:p>
          <a:p>
            <a:pPr lvl="1"/>
            <a:r>
              <a:rPr lang="en-US" dirty="0" err="1"/>
              <a:t>Diplomonadida</a:t>
            </a:r>
            <a:endParaRPr lang="en-US" dirty="0"/>
          </a:p>
          <a:p>
            <a:pPr lvl="1"/>
            <a:r>
              <a:rPr lang="en-US" dirty="0" smtClean="0"/>
              <a:t>Euglenozoa – </a:t>
            </a:r>
            <a:r>
              <a:rPr lang="en-US" dirty="0" err="1" smtClean="0"/>
              <a:t>euglenids</a:t>
            </a:r>
            <a:r>
              <a:rPr lang="en-US" dirty="0" smtClean="0"/>
              <a:t>, </a:t>
            </a:r>
            <a:r>
              <a:rPr lang="en-US" dirty="0" err="1" smtClean="0"/>
              <a:t>kinetoplasmids</a:t>
            </a:r>
            <a:endParaRPr lang="en-US" dirty="0"/>
          </a:p>
          <a:p>
            <a:pPr lvl="1"/>
            <a:r>
              <a:rPr lang="en-US" dirty="0" err="1" smtClean="0"/>
              <a:t>Alveolates</a:t>
            </a:r>
            <a:r>
              <a:rPr lang="en-US" dirty="0" smtClean="0"/>
              <a:t> – ciliates, apicomplexans, dinoflagellates</a:t>
            </a:r>
            <a:endParaRPr lang="en-US" dirty="0"/>
          </a:p>
          <a:p>
            <a:pPr lvl="1"/>
            <a:r>
              <a:rPr lang="en-US" dirty="0" err="1" smtClean="0"/>
              <a:t>Amoebozoa</a:t>
            </a:r>
            <a:endParaRPr lang="en-US" dirty="0" smtClean="0"/>
          </a:p>
          <a:p>
            <a:r>
              <a:rPr lang="en-US" dirty="0" smtClean="0"/>
              <a:t>Fungi, plants and animals (all the multicellular eukaryotes) appear to have evolved from some of these forms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Left Brace 1"/>
          <p:cNvSpPr/>
          <p:nvPr/>
        </p:nvSpPr>
        <p:spPr bwMode="auto">
          <a:xfrm>
            <a:off x="763291" y="1752600"/>
            <a:ext cx="381000" cy="1981200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694257" y="2526133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KNOW THESE!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351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000" smtClean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75" y="114300"/>
            <a:ext cx="6973888" cy="650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 rot="16200000">
            <a:off x="2611437" y="1066800"/>
            <a:ext cx="381000" cy="990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18668" y="4591243"/>
            <a:ext cx="381000" cy="990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6200000">
            <a:off x="4637087" y="315913"/>
            <a:ext cx="250825" cy="990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6200000">
            <a:off x="4637087" y="87313"/>
            <a:ext cx="250825" cy="990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6200000">
            <a:off x="4637087" y="566891"/>
            <a:ext cx="250825" cy="990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7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69441"/>
          </a:xfrm>
        </p:spPr>
        <p:txBody>
          <a:bodyPr/>
          <a:lstStyle/>
          <a:p>
            <a:r>
              <a:rPr lang="en-US" sz="4400" b="1" dirty="0"/>
              <a:t>Distribution of Protista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533400" y="1066800"/>
            <a:ext cx="7775575" cy="5334000"/>
          </a:xfrm>
        </p:spPr>
        <p:txBody>
          <a:bodyPr/>
          <a:lstStyle/>
          <a:p>
            <a:r>
              <a:rPr lang="en-US" sz="3600" dirty="0" smtClean="0"/>
              <a:t>Require </a:t>
            </a:r>
            <a:r>
              <a:rPr lang="en-US" sz="3600" dirty="0"/>
              <a:t>moist environments</a:t>
            </a:r>
          </a:p>
          <a:p>
            <a:r>
              <a:rPr lang="en-US" sz="3600" dirty="0"/>
              <a:t>Most live in ponds, streams, lakes, and oceans</a:t>
            </a:r>
          </a:p>
          <a:p>
            <a:r>
              <a:rPr lang="en-US" sz="3600" dirty="0" smtClean="0"/>
              <a:t>Others </a:t>
            </a:r>
            <a:r>
              <a:rPr lang="en-US" sz="3600" dirty="0"/>
              <a:t>live in moist soil, beach sand, and decaying organic matter</a:t>
            </a:r>
          </a:p>
          <a:p>
            <a:r>
              <a:rPr lang="en-US" sz="3600" dirty="0"/>
              <a:t>Very few are </a:t>
            </a:r>
            <a:r>
              <a:rPr lang="en-US" sz="3600" dirty="0" smtClean="0"/>
              <a:t>pathogens</a:t>
            </a:r>
          </a:p>
          <a:p>
            <a:pPr lvl="1"/>
            <a:r>
              <a:rPr lang="en-US" sz="3000" dirty="0" smtClean="0"/>
              <a:t>Some amoeba,</a:t>
            </a:r>
          </a:p>
          <a:p>
            <a:pPr lvl="1"/>
            <a:r>
              <a:rPr lang="en-US" sz="3000" dirty="0" smtClean="0"/>
              <a:t>many apicomplexans (e.g., plasmodia)</a:t>
            </a:r>
          </a:p>
          <a:p>
            <a:pPr lvl="1"/>
            <a:r>
              <a:rPr lang="en-US" sz="3000" dirty="0" smtClean="0"/>
              <a:t>limited species in other kingdoms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63359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Morphology of Protozoa</a:t>
            </a:r>
          </a:p>
        </p:txBody>
      </p:sp>
      <p:pic>
        <p:nvPicPr>
          <p:cNvPr id="4" name="Picture 4" descr="12_06Figure-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6387" y="304800"/>
            <a:ext cx="3757613" cy="3309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313" y="4919008"/>
            <a:ext cx="9143999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Variety in number and kinds of mitochondria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Some have </a:t>
            </a:r>
            <a:r>
              <a:rPr lang="en-US" i="1" dirty="0"/>
              <a:t>contractile vacuoles </a:t>
            </a:r>
            <a:r>
              <a:rPr lang="en-US" dirty="0"/>
              <a:t>that pump water out of cells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Different stages in life cycle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Motile feeding stage called a </a:t>
            </a:r>
            <a:r>
              <a:rPr lang="en-US" b="1" dirty="0" err="1"/>
              <a:t>trophozoite</a:t>
            </a:r>
            <a:r>
              <a:rPr lang="en-US" dirty="0"/>
              <a:t>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Resting stage called a </a:t>
            </a:r>
            <a:r>
              <a:rPr lang="en-US" b="1" dirty="0"/>
              <a:t>cyst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762000"/>
            <a:ext cx="5334000" cy="4081462"/>
          </a:xfrm>
        </p:spPr>
        <p:txBody>
          <a:bodyPr/>
          <a:lstStyle/>
          <a:p>
            <a:pPr marL="576263" lvl="1" indent="-228600"/>
            <a:r>
              <a:rPr lang="en-US" dirty="0" smtClean="0"/>
              <a:t>Great morphological diversity</a:t>
            </a:r>
          </a:p>
          <a:p>
            <a:pPr marL="576263" lvl="1" indent="-228600"/>
            <a:r>
              <a:rPr lang="en-US" dirty="0" smtClean="0"/>
              <a:t>Some have two nuclei</a:t>
            </a:r>
          </a:p>
          <a:p>
            <a:pPr marL="804863" lvl="2"/>
            <a:r>
              <a:rPr lang="en-US" dirty="0" smtClean="0"/>
              <a:t>Macronucleus</a:t>
            </a:r>
          </a:p>
          <a:p>
            <a:pPr marL="1143000" lvl="3"/>
            <a:r>
              <a:rPr lang="en-US" sz="1800" dirty="0" smtClean="0"/>
              <a:t>DNA for gene expression</a:t>
            </a:r>
          </a:p>
          <a:p>
            <a:pPr marL="1143000" lvl="3"/>
            <a:r>
              <a:rPr lang="en-US" sz="1800" dirty="0" smtClean="0"/>
              <a:t>Copied from micronucleus</a:t>
            </a:r>
          </a:p>
          <a:p>
            <a:pPr marL="1143000" lvl="3"/>
            <a:r>
              <a:rPr lang="en-US" sz="1800" dirty="0" smtClean="0"/>
              <a:t>Destroyed after genomic change</a:t>
            </a:r>
          </a:p>
          <a:p>
            <a:pPr marL="804863" lvl="2"/>
            <a:r>
              <a:rPr lang="en-US" dirty="0" smtClean="0"/>
              <a:t>Micronucleus</a:t>
            </a:r>
          </a:p>
          <a:p>
            <a:pPr marL="1143000" lvl="3"/>
            <a:r>
              <a:rPr lang="en-US" sz="1800" dirty="0" smtClean="0"/>
              <a:t>DNA for conjugation, recombination and sexual reproduction ONLY</a:t>
            </a:r>
          </a:p>
          <a:p>
            <a:pPr marL="1143000" lvl="3"/>
            <a:r>
              <a:rPr lang="en-US" sz="1800" dirty="0"/>
              <a:t>R</a:t>
            </a:r>
            <a:r>
              <a:rPr lang="en-US" sz="1800" dirty="0" smtClean="0"/>
              <a:t>egenerates macronuclei after genomic change (sexual reproduction, conjugation)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725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69441"/>
          </a:xfrm>
        </p:spPr>
        <p:txBody>
          <a:bodyPr/>
          <a:lstStyle/>
          <a:p>
            <a:r>
              <a:rPr lang="en-US" sz="4400" b="1" dirty="0"/>
              <a:t>Nutrition of Protista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308975" cy="5105400"/>
          </a:xfrm>
        </p:spPr>
        <p:txBody>
          <a:bodyPr/>
          <a:lstStyle/>
          <a:p>
            <a:r>
              <a:rPr lang="en-US" dirty="0" smtClean="0"/>
              <a:t>Most </a:t>
            </a:r>
            <a:r>
              <a:rPr lang="en-US" dirty="0"/>
              <a:t>are chemoheterotrophic</a:t>
            </a:r>
          </a:p>
          <a:p>
            <a:pPr lvl="1"/>
            <a:r>
              <a:rPr lang="en-US" dirty="0"/>
              <a:t>Obtain nutrients by phagocytizing bacteria, decaying organic matter, other protozoa, or the tissues of host</a:t>
            </a:r>
          </a:p>
          <a:p>
            <a:r>
              <a:rPr lang="en-US" dirty="0"/>
              <a:t>Few absorb nutrients from surrounding water</a:t>
            </a:r>
          </a:p>
          <a:p>
            <a:r>
              <a:rPr lang="en-US" dirty="0"/>
              <a:t>Dinoflagellates and </a:t>
            </a:r>
            <a:r>
              <a:rPr lang="en-US" dirty="0" err="1"/>
              <a:t>euglenoids</a:t>
            </a:r>
            <a:r>
              <a:rPr lang="en-US" dirty="0"/>
              <a:t> are </a:t>
            </a:r>
            <a:r>
              <a:rPr lang="en-US" dirty="0" smtClean="0"/>
              <a:t>photoautotrophic</a:t>
            </a:r>
          </a:p>
          <a:p>
            <a:pPr lvl="1"/>
            <a:r>
              <a:rPr lang="en-US" dirty="0" smtClean="0"/>
              <a:t>Originally mistakenly characterized as algae</a:t>
            </a:r>
          </a:p>
          <a:p>
            <a:pPr lvl="1"/>
            <a:r>
              <a:rPr lang="en-US" dirty="0" smtClean="0"/>
              <a:t>Their motility from flagella now classify them as protozoa</a:t>
            </a:r>
          </a:p>
          <a:p>
            <a:pPr lvl="1"/>
            <a:r>
              <a:rPr lang="en-US" dirty="0" smtClean="0"/>
              <a:t>Dinoflagellates are rarely infectious, but dinoflagellate toxins can cause disease when overgrown (red tide)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44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Protozoa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16069" y="675263"/>
            <a:ext cx="3465331" cy="5638800"/>
          </a:xfrm>
        </p:spPr>
        <p:txBody>
          <a:bodyPr/>
          <a:lstStyle/>
          <a:p>
            <a:r>
              <a:rPr lang="en-US" b="1" dirty="0"/>
              <a:t>Reproduction of Protozoa</a:t>
            </a:r>
          </a:p>
          <a:p>
            <a:pPr lvl="1"/>
            <a:r>
              <a:rPr lang="en-US" dirty="0"/>
              <a:t>Most reproduce </a:t>
            </a:r>
            <a:r>
              <a:rPr lang="en-US" dirty="0" smtClean="0"/>
              <a:t>asexually</a:t>
            </a:r>
            <a:endParaRPr lang="en-US" dirty="0"/>
          </a:p>
          <a:p>
            <a:pPr lvl="2"/>
            <a:r>
              <a:rPr lang="en-US" dirty="0"/>
              <a:t>Binary fission or </a:t>
            </a:r>
            <a:r>
              <a:rPr lang="en-US" dirty="0" err="1"/>
              <a:t>schizogony</a:t>
            </a:r>
            <a:endParaRPr lang="en-US" dirty="0"/>
          </a:p>
          <a:p>
            <a:pPr lvl="1"/>
            <a:r>
              <a:rPr lang="en-US" dirty="0" err="1" smtClean="0"/>
              <a:t>Occassionally</a:t>
            </a:r>
            <a:r>
              <a:rPr lang="en-US" dirty="0" smtClean="0"/>
              <a:t> they undergo sexual </a:t>
            </a:r>
            <a:r>
              <a:rPr lang="en-US" dirty="0"/>
              <a:t>reproduction</a:t>
            </a:r>
          </a:p>
          <a:p>
            <a:pPr lvl="2"/>
            <a:r>
              <a:rPr lang="en-US" dirty="0"/>
              <a:t>Some become </a:t>
            </a:r>
            <a:r>
              <a:rPr lang="en-US" b="1" dirty="0"/>
              <a:t>gametocytes</a:t>
            </a:r>
            <a:r>
              <a:rPr lang="en-US" dirty="0"/>
              <a:t> </a:t>
            </a:r>
            <a:r>
              <a:rPr lang="en-US" dirty="0" smtClean="0"/>
              <a:t>(haploid cells) that </a:t>
            </a:r>
            <a:r>
              <a:rPr lang="en-US" dirty="0"/>
              <a:t>fuse to form diploid </a:t>
            </a:r>
            <a:r>
              <a:rPr lang="en-US" b="1" dirty="0" smtClean="0"/>
              <a:t>zygotes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8889" r="418" b="6666"/>
          <a:stretch/>
        </p:blipFill>
        <p:spPr>
          <a:xfrm>
            <a:off x="4439478" y="228600"/>
            <a:ext cx="4267200" cy="2895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90122" y="3124201"/>
            <a:ext cx="512527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dirty="0"/>
              <a:t>Some utilize a process called </a:t>
            </a:r>
            <a:r>
              <a:rPr lang="en-US" b="1" u="sng" dirty="0"/>
              <a:t>conjugation</a:t>
            </a:r>
            <a:r>
              <a:rPr lang="en-US" i="1" dirty="0"/>
              <a:t> – </a:t>
            </a:r>
            <a:r>
              <a:rPr lang="en-US" dirty="0"/>
              <a:t>bidirectional </a:t>
            </a:r>
            <a:r>
              <a:rPr lang="en-US" dirty="0" err="1"/>
              <a:t>micronuclear</a:t>
            </a:r>
            <a:r>
              <a:rPr lang="en-US" dirty="0"/>
              <a:t> </a:t>
            </a:r>
            <a:r>
              <a:rPr lang="en-US" dirty="0" smtClean="0"/>
              <a:t>exchange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Recombination of haploid </a:t>
            </a:r>
            <a:r>
              <a:rPr lang="en-US" sz="2000" dirty="0" err="1" smtClean="0"/>
              <a:t>micronuclear</a:t>
            </a:r>
            <a:r>
              <a:rPr lang="en-US" sz="2000" dirty="0" smtClean="0"/>
              <a:t> DNA between two “adults”; </a:t>
            </a:r>
            <a:r>
              <a:rPr lang="en-US" sz="2000" u="sng" dirty="0" smtClean="0"/>
              <a:t>no children made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After </a:t>
            </a:r>
            <a:r>
              <a:rPr lang="en-US" dirty="0" err="1" smtClean="0"/>
              <a:t>micronuclear</a:t>
            </a:r>
            <a:r>
              <a:rPr lang="en-US" dirty="0" smtClean="0"/>
              <a:t> exchange, “out with the old </a:t>
            </a:r>
            <a:r>
              <a:rPr lang="en-US" dirty="0"/>
              <a:t>(</a:t>
            </a:r>
            <a:r>
              <a:rPr lang="en-US" b="1" dirty="0" smtClean="0"/>
              <a:t>macro</a:t>
            </a:r>
            <a:r>
              <a:rPr lang="en-US" dirty="0" smtClean="0"/>
              <a:t>nuclei) and in with the new (</a:t>
            </a:r>
            <a:r>
              <a:rPr lang="en-US" b="1" dirty="0" smtClean="0"/>
              <a:t>macro</a:t>
            </a:r>
            <a:r>
              <a:rPr lang="en-US" dirty="0" smtClean="0"/>
              <a:t>nuclei)”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1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General Characteristics of Eukaryotic </a:t>
            </a:r>
            <a:r>
              <a:rPr lang="en-US" dirty="0" smtClean="0"/>
              <a:t>Organisms – SUMMARY SLIDE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84160"/>
            <a:ext cx="8537575" cy="4804608"/>
          </a:xfrm>
        </p:spPr>
        <p:txBody>
          <a:bodyPr/>
          <a:lstStyle/>
          <a:p>
            <a:r>
              <a:rPr lang="en-US" dirty="0"/>
              <a:t>Eukaryotic microorganisms</a:t>
            </a:r>
          </a:p>
          <a:p>
            <a:pPr lvl="1"/>
            <a:r>
              <a:rPr lang="en-US" b="1" dirty="0"/>
              <a:t>Protozoa</a:t>
            </a:r>
          </a:p>
          <a:p>
            <a:pPr lvl="1"/>
            <a:r>
              <a:rPr lang="en-US" b="1" dirty="0"/>
              <a:t>Fungi</a:t>
            </a:r>
          </a:p>
          <a:p>
            <a:pPr lvl="1"/>
            <a:r>
              <a:rPr lang="en-US" dirty="0"/>
              <a:t>Algae</a:t>
            </a:r>
          </a:p>
          <a:p>
            <a:pPr lvl="1"/>
            <a:r>
              <a:rPr lang="en-US" dirty="0"/>
              <a:t>Slime molds</a:t>
            </a:r>
          </a:p>
          <a:p>
            <a:pPr lvl="1"/>
            <a:r>
              <a:rPr lang="en-US" dirty="0"/>
              <a:t>Water </a:t>
            </a:r>
            <a:r>
              <a:rPr lang="en-US" dirty="0" smtClean="0"/>
              <a:t>molds</a:t>
            </a:r>
          </a:p>
          <a:p>
            <a:pPr lvl="1"/>
            <a:r>
              <a:rPr lang="en-US" b="1" dirty="0" smtClean="0"/>
              <a:t>Animal parasites</a:t>
            </a:r>
            <a:endParaRPr lang="en-US" b="1" dirty="0"/>
          </a:p>
          <a:p>
            <a:r>
              <a:rPr lang="en-US" dirty="0" smtClean="0"/>
              <a:t>Includes </a:t>
            </a:r>
            <a:r>
              <a:rPr lang="en-US" dirty="0"/>
              <a:t>both human pathogens and organisms vital for human life</a:t>
            </a:r>
          </a:p>
        </p:txBody>
      </p:sp>
    </p:spTree>
    <p:extLst>
      <p:ext uri="{BB962C8B-B14F-4D97-AF65-F5344CB8AC3E}">
        <p14:creationId xmlns:p14="http://schemas.microsoft.com/office/powerpoint/2010/main" val="34768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smtClean="0"/>
              <a:t>Kingdoms of Protista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74138" y="675263"/>
            <a:ext cx="4421662" cy="4652208"/>
          </a:xfrm>
        </p:spPr>
        <p:txBody>
          <a:bodyPr/>
          <a:lstStyle/>
          <a:p>
            <a:r>
              <a:rPr lang="en-US" b="1" dirty="0" err="1" smtClean="0"/>
              <a:t>Parabasala</a:t>
            </a:r>
            <a:endParaRPr lang="en-US" b="1" dirty="0"/>
          </a:p>
          <a:p>
            <a:pPr lvl="1"/>
            <a:r>
              <a:rPr lang="en-US" dirty="0"/>
              <a:t>a</a:t>
            </a:r>
            <a:r>
              <a:rPr lang="en-US" dirty="0" smtClean="0"/>
              <a:t>.k.a. </a:t>
            </a:r>
            <a:r>
              <a:rPr lang="en-US" dirty="0" err="1"/>
              <a:t>p</a:t>
            </a:r>
            <a:r>
              <a:rPr lang="en-US" dirty="0" err="1" smtClean="0"/>
              <a:t>arabasalids</a:t>
            </a:r>
            <a:endParaRPr lang="en-US" dirty="0"/>
          </a:p>
          <a:p>
            <a:pPr lvl="2"/>
            <a:r>
              <a:rPr lang="en-US" u="sng" dirty="0"/>
              <a:t>Lack </a:t>
            </a:r>
            <a:r>
              <a:rPr lang="en-US" u="sng" dirty="0" smtClean="0"/>
              <a:t>mitochondria; </a:t>
            </a:r>
            <a:r>
              <a:rPr lang="en-US" dirty="0" err="1" smtClean="0"/>
              <a:t>aerotolerant</a:t>
            </a:r>
            <a:r>
              <a:rPr lang="en-US" dirty="0" smtClean="0"/>
              <a:t> </a:t>
            </a:r>
            <a:r>
              <a:rPr lang="en-US" dirty="0" err="1"/>
              <a:t>anerobe</a:t>
            </a:r>
            <a:endParaRPr lang="en-US" dirty="0"/>
          </a:p>
          <a:p>
            <a:pPr lvl="2"/>
            <a:r>
              <a:rPr lang="en-US" dirty="0" smtClean="0"/>
              <a:t>Have a </a:t>
            </a:r>
            <a:r>
              <a:rPr lang="en-US" dirty="0"/>
              <a:t>single nucleus</a:t>
            </a:r>
          </a:p>
          <a:p>
            <a:pPr lvl="2"/>
            <a:r>
              <a:rPr lang="en-US" dirty="0"/>
              <a:t>Contain Golgi body</a:t>
            </a:r>
            <a:r>
              <a:rPr lang="en-US" dirty="0">
                <a:latin typeface="Verdana"/>
                <a:ea typeface="Verdana"/>
                <a:cs typeface="Verdana"/>
              </a:rPr>
              <a:t>–</a:t>
            </a:r>
            <a:r>
              <a:rPr lang="en-US" dirty="0"/>
              <a:t>like structure called 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parabasal</a:t>
            </a:r>
            <a:r>
              <a:rPr lang="en-US" dirty="0" smtClean="0"/>
              <a:t> body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5074" y="304800"/>
            <a:ext cx="396085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4772" y="4450140"/>
            <a:ext cx="71814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Prominent </a:t>
            </a:r>
            <a:r>
              <a:rPr lang="en-US" dirty="0" err="1" smtClean="0"/>
              <a:t>parabasalid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i="1" dirty="0" smtClean="0"/>
              <a:t>Trichomonas</a:t>
            </a:r>
            <a:r>
              <a:rPr lang="en-US" dirty="0" smtClean="0"/>
              <a:t> </a:t>
            </a:r>
            <a:r>
              <a:rPr lang="en-US" dirty="0"/>
              <a:t>– “</a:t>
            </a:r>
            <a:r>
              <a:rPr lang="en-US" dirty="0" err="1" smtClean="0"/>
              <a:t>trich</a:t>
            </a:r>
            <a:r>
              <a:rPr lang="en-US" dirty="0" smtClean="0"/>
              <a:t>”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common </a:t>
            </a:r>
            <a:r>
              <a:rPr lang="en-US" dirty="0"/>
              <a:t>STI (1</a:t>
            </a:r>
            <a:r>
              <a:rPr lang="en-US" dirty="0" smtClean="0"/>
              <a:t>%)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easily </a:t>
            </a:r>
            <a:r>
              <a:rPr lang="en-US" dirty="0"/>
              <a:t>treated with metronidazole</a:t>
            </a:r>
          </a:p>
        </p:txBody>
      </p:sp>
    </p:spTree>
    <p:extLst>
      <p:ext uri="{BB962C8B-B14F-4D97-AF65-F5344CB8AC3E}">
        <p14:creationId xmlns:p14="http://schemas.microsoft.com/office/powerpoint/2010/main" val="251608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smtClean="0"/>
              <a:t>Kingdoms of Protista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90501" y="1066800"/>
            <a:ext cx="8763000" cy="5562600"/>
          </a:xfrm>
        </p:spPr>
        <p:txBody>
          <a:bodyPr/>
          <a:lstStyle/>
          <a:p>
            <a:r>
              <a:rPr lang="en-US" b="1" dirty="0" err="1" smtClean="0"/>
              <a:t>Diplomonadida</a:t>
            </a:r>
            <a:endParaRPr lang="en-US" b="1" dirty="0"/>
          </a:p>
          <a:p>
            <a:pPr lvl="1"/>
            <a:r>
              <a:rPr lang="en-US" dirty="0"/>
              <a:t>a</a:t>
            </a:r>
            <a:r>
              <a:rPr lang="en-US" dirty="0" smtClean="0"/>
              <a:t>.k.a. Diplomonads</a:t>
            </a:r>
            <a:endParaRPr lang="en-US" dirty="0"/>
          </a:p>
          <a:p>
            <a:pPr lvl="2"/>
            <a:r>
              <a:rPr lang="en-US" dirty="0" err="1" smtClean="0"/>
              <a:t>Aerotolerant</a:t>
            </a:r>
            <a:r>
              <a:rPr lang="en-US" dirty="0" smtClean="0"/>
              <a:t> anaerobe</a:t>
            </a:r>
          </a:p>
          <a:p>
            <a:pPr lvl="2"/>
            <a:r>
              <a:rPr lang="en-US" dirty="0" smtClean="0"/>
              <a:t>Have </a:t>
            </a:r>
            <a:r>
              <a:rPr lang="en-US" dirty="0" err="1"/>
              <a:t>m</a:t>
            </a:r>
            <a:r>
              <a:rPr lang="en-US" dirty="0" err="1" smtClean="0"/>
              <a:t>itosomes</a:t>
            </a:r>
            <a:r>
              <a:rPr lang="en-US" dirty="0" smtClean="0"/>
              <a:t> - degenerate “mitochondria”</a:t>
            </a:r>
          </a:p>
          <a:p>
            <a:pPr lvl="3"/>
            <a:r>
              <a:rPr lang="en-US" dirty="0" smtClean="0"/>
              <a:t>No mitochondrial DNA</a:t>
            </a:r>
          </a:p>
          <a:p>
            <a:pPr lvl="3"/>
            <a:r>
              <a:rPr lang="en-US" dirty="0" smtClean="0"/>
              <a:t>No mitochondrial ribosomes</a:t>
            </a:r>
            <a:endParaRPr lang="en-US" dirty="0"/>
          </a:p>
          <a:p>
            <a:pPr lvl="2"/>
            <a:r>
              <a:rPr lang="en-US" dirty="0"/>
              <a:t>Also lack Golgi bodies and peroxisomes</a:t>
            </a:r>
          </a:p>
          <a:p>
            <a:pPr lvl="2"/>
            <a:r>
              <a:rPr lang="en-US" dirty="0"/>
              <a:t>Have two equal-sized </a:t>
            </a:r>
            <a:r>
              <a:rPr lang="en-US" dirty="0" smtClean="0"/>
              <a:t>nuclei, a median body “smile” to make a “clown face” </a:t>
            </a:r>
            <a:r>
              <a:rPr lang="en-US" dirty="0"/>
              <a:t>and multiple flagella</a:t>
            </a:r>
          </a:p>
          <a:p>
            <a:pPr lvl="1"/>
            <a:r>
              <a:rPr lang="en-US" dirty="0"/>
              <a:t>Prominent </a:t>
            </a:r>
            <a:r>
              <a:rPr lang="en-US" dirty="0" err="1"/>
              <a:t>diplomonad</a:t>
            </a:r>
            <a:endParaRPr lang="en-US" dirty="0"/>
          </a:p>
          <a:p>
            <a:pPr lvl="3"/>
            <a:r>
              <a:rPr lang="en-US" b="1" i="1" dirty="0" smtClean="0"/>
              <a:t>Giardia </a:t>
            </a:r>
            <a:r>
              <a:rPr lang="en-US" dirty="0" smtClean="0"/>
              <a:t>– intestinal disease from untreated or stagnant water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425718" y="-101118"/>
            <a:ext cx="2294845" cy="29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64406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smtClean="0"/>
              <a:t>Kingdoms of Protista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1" y="762000"/>
            <a:ext cx="4571999" cy="4652208"/>
          </a:xfrm>
        </p:spPr>
        <p:txBody>
          <a:bodyPr/>
          <a:lstStyle/>
          <a:p>
            <a:r>
              <a:rPr lang="en-US" b="1" dirty="0" smtClean="0"/>
              <a:t>Euglenozoa</a:t>
            </a:r>
            <a:endParaRPr lang="en-US" b="1" dirty="0"/>
          </a:p>
          <a:p>
            <a:pPr lvl="1"/>
            <a:r>
              <a:rPr lang="en-US" dirty="0" smtClean="0"/>
              <a:t>Have characteristics </a:t>
            </a:r>
            <a:r>
              <a:rPr lang="en-US" dirty="0"/>
              <a:t>of both plants and animals</a:t>
            </a:r>
          </a:p>
          <a:p>
            <a:pPr lvl="1"/>
            <a:r>
              <a:rPr lang="en-US" dirty="0" smtClean="0"/>
              <a:t>Flagella for movement</a:t>
            </a:r>
          </a:p>
          <a:p>
            <a:pPr lvl="1"/>
            <a:r>
              <a:rPr lang="en-US" dirty="0" smtClean="0"/>
              <a:t>Eye spot to find light</a:t>
            </a:r>
          </a:p>
          <a:p>
            <a:pPr lvl="1"/>
            <a:r>
              <a:rPr lang="en-US" dirty="0" smtClean="0"/>
              <a:t>Chloroplasts for photosynthesis</a:t>
            </a:r>
          </a:p>
          <a:p>
            <a:pPr lvl="1"/>
            <a:r>
              <a:rPr lang="en-US" dirty="0" smtClean="0"/>
              <a:t>Endocytosis to “eat” things in absence of light</a:t>
            </a:r>
            <a:endParaRPr lang="en-US" dirty="0"/>
          </a:p>
          <a:p>
            <a:pPr lvl="1"/>
            <a:r>
              <a:rPr lang="en-US" dirty="0" smtClean="0"/>
              <a:t>Two </a:t>
            </a:r>
            <a:r>
              <a:rPr lang="en-US" dirty="0"/>
              <a:t>groups</a:t>
            </a:r>
          </a:p>
          <a:p>
            <a:pPr lvl="2"/>
            <a:r>
              <a:rPr lang="en-US" dirty="0" err="1"/>
              <a:t>Euglenids</a:t>
            </a:r>
            <a:endParaRPr lang="en-US" dirty="0"/>
          </a:p>
          <a:p>
            <a:pPr lvl="2"/>
            <a:r>
              <a:rPr lang="en-US" dirty="0" err="1"/>
              <a:t>Kinetoplastids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2083" r="9546" b="2083"/>
          <a:stretch/>
        </p:blipFill>
        <p:spPr>
          <a:xfrm>
            <a:off x="5015191" y="339770"/>
            <a:ext cx="3930039" cy="3013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32" y="3886201"/>
            <a:ext cx="3956198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5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Classification of Euglenozoa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698454"/>
            <a:ext cx="8839200" cy="5638800"/>
          </a:xfrm>
        </p:spPr>
        <p:txBody>
          <a:bodyPr/>
          <a:lstStyle/>
          <a:p>
            <a:pPr lvl="1"/>
            <a:r>
              <a:rPr lang="en-US" dirty="0" err="1" smtClean="0"/>
              <a:t>Euglenids</a:t>
            </a:r>
            <a:endParaRPr lang="en-US" dirty="0"/>
          </a:p>
          <a:p>
            <a:pPr lvl="2"/>
            <a:r>
              <a:rPr lang="en-US" dirty="0" smtClean="0"/>
              <a:t>photoautotrophic</a:t>
            </a:r>
            <a:r>
              <a:rPr lang="en-US" dirty="0"/>
              <a:t>, unicellular microbes with chloroplasts</a:t>
            </a:r>
          </a:p>
          <a:p>
            <a:pPr lvl="2"/>
            <a:r>
              <a:rPr lang="en-US" dirty="0" smtClean="0"/>
              <a:t>can </a:t>
            </a:r>
            <a:r>
              <a:rPr lang="en-US" dirty="0"/>
              <a:t>become chemoheterotrophic in absence of sunlight</a:t>
            </a:r>
          </a:p>
          <a:p>
            <a:pPr lvl="2"/>
            <a:r>
              <a:rPr lang="en-US" dirty="0" smtClean="0"/>
              <a:t>almost always </a:t>
            </a:r>
            <a:r>
              <a:rPr lang="en-US" dirty="0" err="1" smtClean="0"/>
              <a:t>noninfective</a:t>
            </a:r>
            <a:endParaRPr lang="en-US" dirty="0" smtClean="0"/>
          </a:p>
          <a:p>
            <a:pPr lvl="2"/>
            <a:r>
              <a:rPr lang="en-US" dirty="0" smtClean="0"/>
              <a:t>Stores glucose in chloroplasts as a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-1,3 glucose polysaccharide </a:t>
            </a:r>
            <a:r>
              <a:rPr lang="en-US" dirty="0"/>
              <a:t>called </a:t>
            </a:r>
            <a:r>
              <a:rPr lang="en-US" i="1" dirty="0" smtClean="0"/>
              <a:t>paramylon </a:t>
            </a:r>
            <a:r>
              <a:rPr lang="en-US" dirty="0" smtClean="0"/>
              <a:t>(vs. an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-1,4 of starch stored in plant chloroplasts) – applications for biodegradation???</a:t>
            </a:r>
            <a:endParaRPr lang="en-US" dirty="0"/>
          </a:p>
          <a:p>
            <a:pPr lvl="1"/>
            <a:r>
              <a:rPr lang="en-US" dirty="0" err="1"/>
              <a:t>Kinetoplastids</a:t>
            </a:r>
            <a:endParaRPr lang="en-US" dirty="0"/>
          </a:p>
          <a:p>
            <a:pPr lvl="2"/>
            <a:r>
              <a:rPr lang="en-US" dirty="0"/>
              <a:t>Have region </a:t>
            </a:r>
            <a:r>
              <a:rPr lang="en-US" dirty="0" smtClean="0"/>
              <a:t>of mitochondrion called </a:t>
            </a:r>
            <a:r>
              <a:rPr lang="en-US" dirty="0"/>
              <a:t>a </a:t>
            </a:r>
            <a:r>
              <a:rPr lang="en-US" i="1" dirty="0" err="1" smtClean="0"/>
              <a:t>kinetoplast</a:t>
            </a:r>
            <a:r>
              <a:rPr lang="en-US" dirty="0" smtClean="0"/>
              <a:t> – may be related to chloroplasts – powers flagellum</a:t>
            </a:r>
            <a:endParaRPr lang="en-US" dirty="0"/>
          </a:p>
          <a:p>
            <a:pPr lvl="2"/>
            <a:r>
              <a:rPr lang="en-US" dirty="0"/>
              <a:t>Some </a:t>
            </a:r>
            <a:r>
              <a:rPr lang="en-US" dirty="0" err="1"/>
              <a:t>kinetoplastids</a:t>
            </a:r>
            <a:r>
              <a:rPr lang="en-US" dirty="0"/>
              <a:t> are pathogenic</a:t>
            </a:r>
          </a:p>
          <a:p>
            <a:pPr lvl="3"/>
            <a:r>
              <a:rPr lang="en-US" b="1" i="1" dirty="0" smtClean="0"/>
              <a:t>Trypanosoma </a:t>
            </a:r>
            <a:r>
              <a:rPr lang="en-US" dirty="0" smtClean="0"/>
              <a:t>– African sleeping sickness (</a:t>
            </a:r>
            <a:r>
              <a:rPr lang="en-US" dirty="0" err="1" smtClean="0"/>
              <a:t>tse</a:t>
            </a:r>
            <a:r>
              <a:rPr lang="en-US" dirty="0" smtClean="0"/>
              <a:t> </a:t>
            </a:r>
            <a:r>
              <a:rPr lang="en-US" dirty="0" err="1" smtClean="0"/>
              <a:t>tse</a:t>
            </a:r>
            <a:r>
              <a:rPr lang="en-US" dirty="0" smtClean="0"/>
              <a:t> fly)</a:t>
            </a:r>
            <a:endParaRPr lang="en-US" dirty="0"/>
          </a:p>
          <a:p>
            <a:pPr lvl="3"/>
            <a:r>
              <a:rPr lang="en-US" b="1" i="1" dirty="0" err="1" smtClean="0"/>
              <a:t>Leishmania</a:t>
            </a:r>
            <a:r>
              <a:rPr lang="en-US" b="1" i="1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leishmaniasis</a:t>
            </a:r>
            <a:r>
              <a:rPr lang="en-US" dirty="0" smtClean="0"/>
              <a:t> (</a:t>
            </a:r>
            <a:r>
              <a:rPr lang="en-US" dirty="0"/>
              <a:t>s</a:t>
            </a:r>
            <a:r>
              <a:rPr lang="en-US" dirty="0" smtClean="0"/>
              <a:t>kin ulcers from sandflies)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11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smtClean="0"/>
              <a:t>Kingdoms of </a:t>
            </a:r>
            <a:r>
              <a:rPr lang="en-US" b="1" dirty="0" err="1" smtClean="0"/>
              <a:t>Protists</a:t>
            </a:r>
            <a:r>
              <a:rPr lang="en-US" b="1" dirty="0" smtClean="0"/>
              <a:t> – SUMMARY SLIDE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308975" cy="4652208"/>
          </a:xfrm>
        </p:spPr>
        <p:txBody>
          <a:bodyPr/>
          <a:lstStyle/>
          <a:p>
            <a:r>
              <a:rPr lang="en-US" b="1" dirty="0" err="1" smtClean="0"/>
              <a:t>Alveolates</a:t>
            </a:r>
            <a:endParaRPr lang="en-US" b="1" dirty="0"/>
          </a:p>
          <a:p>
            <a:pPr lvl="1"/>
            <a:r>
              <a:rPr lang="en-US" dirty="0" smtClean="0"/>
              <a:t>Have </a:t>
            </a:r>
            <a:r>
              <a:rPr lang="en-US" dirty="0"/>
              <a:t>membrane-bound cavities called alveoli</a:t>
            </a:r>
          </a:p>
          <a:p>
            <a:pPr lvl="2"/>
            <a:r>
              <a:rPr lang="en-US" dirty="0"/>
              <a:t>Purpose is unknown</a:t>
            </a:r>
          </a:p>
          <a:p>
            <a:pPr lvl="1"/>
            <a:r>
              <a:rPr lang="en-US" dirty="0"/>
              <a:t>Divided into three subgroups</a:t>
            </a:r>
          </a:p>
          <a:p>
            <a:pPr lvl="2"/>
            <a:r>
              <a:rPr lang="en-US" dirty="0"/>
              <a:t>Ciliates</a:t>
            </a:r>
          </a:p>
          <a:p>
            <a:pPr lvl="2"/>
            <a:r>
              <a:rPr lang="en-US" dirty="0" err="1"/>
              <a:t>Apicomplexans</a:t>
            </a:r>
            <a:endParaRPr lang="en-US" dirty="0"/>
          </a:p>
          <a:p>
            <a:pPr lvl="2"/>
            <a:r>
              <a:rPr lang="en-US" dirty="0" err="1"/>
              <a:t>Dinoflagellates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1256" y="3352800"/>
            <a:ext cx="480934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43268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Classification of </a:t>
            </a:r>
            <a:r>
              <a:rPr lang="en-US" b="1" dirty="0" err="1"/>
              <a:t>Alveolates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308975" cy="4953000"/>
          </a:xfrm>
        </p:spPr>
        <p:txBody>
          <a:bodyPr/>
          <a:lstStyle/>
          <a:p>
            <a:r>
              <a:rPr lang="en-US" dirty="0" smtClean="0"/>
              <a:t>Ciliates</a:t>
            </a:r>
            <a:endParaRPr lang="en-US" dirty="0"/>
          </a:p>
          <a:p>
            <a:pPr lvl="1"/>
            <a:r>
              <a:rPr lang="en-US" dirty="0"/>
              <a:t>Use cilia to move themselves or water</a:t>
            </a:r>
          </a:p>
          <a:p>
            <a:pPr lvl="1"/>
            <a:r>
              <a:rPr lang="en-US" dirty="0"/>
              <a:t>All are </a:t>
            </a:r>
            <a:r>
              <a:rPr lang="en-US" dirty="0" err="1"/>
              <a:t>chemoheterotrophs</a:t>
            </a:r>
            <a:r>
              <a:rPr lang="en-US" dirty="0"/>
              <a:t> and have two nuclei</a:t>
            </a:r>
          </a:p>
          <a:p>
            <a:pPr lvl="1"/>
            <a:r>
              <a:rPr lang="en-US" i="1" dirty="0" err="1"/>
              <a:t>Balantidium</a:t>
            </a:r>
            <a:r>
              <a:rPr lang="en-US" dirty="0"/>
              <a:t> is the only ciliate pathogenic to humans</a:t>
            </a:r>
          </a:p>
          <a:p>
            <a:endParaRPr lang="en-US" dirty="0" smtClean="0"/>
          </a:p>
          <a:p>
            <a:r>
              <a:rPr lang="en-US" dirty="0" smtClean="0"/>
              <a:t>Apicomplexans</a:t>
            </a:r>
            <a:endParaRPr lang="en-US" dirty="0"/>
          </a:p>
          <a:p>
            <a:pPr lvl="1"/>
            <a:r>
              <a:rPr lang="en-US" dirty="0"/>
              <a:t>Chemoheterotrophic </a:t>
            </a:r>
            <a:r>
              <a:rPr lang="en-US" u="sng" dirty="0"/>
              <a:t>pathogens of animals</a:t>
            </a:r>
          </a:p>
          <a:p>
            <a:pPr lvl="1"/>
            <a:r>
              <a:rPr lang="en-US" dirty="0" smtClean="0"/>
              <a:t>Have specialized organelles to allow </a:t>
            </a:r>
            <a:r>
              <a:rPr lang="en-US" dirty="0"/>
              <a:t>them to penetrate </a:t>
            </a:r>
            <a:r>
              <a:rPr lang="en-US" dirty="0" smtClean="0"/>
              <a:t>host </a:t>
            </a:r>
            <a:r>
              <a:rPr lang="en-US" dirty="0"/>
              <a:t>cells</a:t>
            </a:r>
          </a:p>
          <a:p>
            <a:pPr lvl="1"/>
            <a:r>
              <a:rPr lang="en-US" b="1" i="1" dirty="0"/>
              <a:t>Plasmodium</a:t>
            </a:r>
            <a:r>
              <a:rPr lang="en-US" i="1" dirty="0"/>
              <a:t>, </a:t>
            </a:r>
            <a:r>
              <a:rPr lang="en-US" b="1" i="1" dirty="0"/>
              <a:t>Cryptosporidium</a:t>
            </a:r>
            <a:r>
              <a:rPr lang="en-US" dirty="0"/>
              <a:t>, and </a:t>
            </a:r>
            <a:r>
              <a:rPr lang="en-US" b="1" i="1" dirty="0"/>
              <a:t>Toxoplasma</a:t>
            </a:r>
            <a:r>
              <a:rPr lang="en-US" dirty="0"/>
              <a:t> cause disease in humans</a:t>
            </a:r>
          </a:p>
        </p:txBody>
      </p:sp>
    </p:spTree>
    <p:extLst>
      <p:ext uri="{BB962C8B-B14F-4D97-AF65-F5344CB8AC3E}">
        <p14:creationId xmlns:p14="http://schemas.microsoft.com/office/powerpoint/2010/main" val="259934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smtClean="0"/>
              <a:t>Classification of </a:t>
            </a:r>
            <a:r>
              <a:rPr lang="en-US" b="1" dirty="0" err="1" smtClean="0"/>
              <a:t>Alveolates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1" y="838200"/>
            <a:ext cx="6172200" cy="4652208"/>
          </a:xfrm>
        </p:spPr>
        <p:txBody>
          <a:bodyPr/>
          <a:lstStyle/>
          <a:p>
            <a:r>
              <a:rPr lang="en-US" b="1" dirty="0"/>
              <a:t>Classification of </a:t>
            </a:r>
            <a:r>
              <a:rPr lang="en-US" b="1" dirty="0" err="1" smtClean="0"/>
              <a:t>Alveolates</a:t>
            </a:r>
            <a:endParaRPr lang="en-US" b="1" dirty="0"/>
          </a:p>
          <a:p>
            <a:pPr lvl="1"/>
            <a:r>
              <a:rPr lang="en-US" dirty="0" smtClean="0"/>
              <a:t>Dinoflagellates</a:t>
            </a:r>
            <a:endParaRPr lang="en-US" dirty="0"/>
          </a:p>
          <a:p>
            <a:pPr lvl="2"/>
            <a:r>
              <a:rPr lang="en-US" dirty="0"/>
              <a:t>Unicellular microbes with photosynthetic pigments</a:t>
            </a:r>
          </a:p>
          <a:p>
            <a:pPr lvl="2"/>
            <a:r>
              <a:rPr lang="en-US" dirty="0"/>
              <a:t>Historically classified as algae</a:t>
            </a:r>
          </a:p>
          <a:p>
            <a:pPr lvl="2"/>
            <a:r>
              <a:rPr lang="en-US" dirty="0"/>
              <a:t>Large proportion of freshwater and marine plankton</a:t>
            </a:r>
          </a:p>
          <a:p>
            <a:pPr lvl="2"/>
            <a:r>
              <a:rPr lang="en-US" dirty="0"/>
              <a:t>Motile </a:t>
            </a:r>
            <a:r>
              <a:rPr lang="en-US" dirty="0" err="1"/>
              <a:t>dinoflagellates</a:t>
            </a:r>
            <a:r>
              <a:rPr lang="en-US" dirty="0"/>
              <a:t> have two flagella</a:t>
            </a:r>
          </a:p>
          <a:p>
            <a:pPr lvl="2"/>
            <a:r>
              <a:rPr lang="en-US" dirty="0"/>
              <a:t>Many </a:t>
            </a:r>
            <a:r>
              <a:rPr lang="en-US" dirty="0" err="1"/>
              <a:t>dinoflagellates</a:t>
            </a:r>
            <a:r>
              <a:rPr lang="en-US" dirty="0"/>
              <a:t> are bioluminescent</a:t>
            </a:r>
          </a:p>
          <a:p>
            <a:pPr lvl="2"/>
            <a:r>
              <a:rPr lang="en-US" dirty="0"/>
              <a:t>Abundance in marine water is one cause of red tides</a:t>
            </a:r>
          </a:p>
          <a:p>
            <a:pPr lvl="2"/>
            <a:r>
              <a:rPr lang="en-US" dirty="0"/>
              <a:t>Some dinoflagellates produce </a:t>
            </a:r>
            <a:r>
              <a:rPr lang="en-US" dirty="0" smtClean="0"/>
              <a:t>neurotoxins – paralysis kills fish and marine mammals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"/>
          <a:stretch/>
        </p:blipFill>
        <p:spPr>
          <a:xfrm>
            <a:off x="5867400" y="228599"/>
            <a:ext cx="3200400" cy="353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smtClean="0"/>
              <a:t>Kingdoms of Protista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814526"/>
            <a:ext cx="8308975" cy="4652208"/>
          </a:xfrm>
        </p:spPr>
        <p:txBody>
          <a:bodyPr/>
          <a:lstStyle/>
          <a:p>
            <a:r>
              <a:rPr lang="en-US" sz="3200" b="1" dirty="0" err="1" smtClean="0"/>
              <a:t>Amoebozoa</a:t>
            </a:r>
            <a:endParaRPr lang="en-US" sz="3200" b="1" dirty="0"/>
          </a:p>
          <a:p>
            <a:pPr lvl="1"/>
            <a:r>
              <a:rPr lang="en-US" sz="2800" dirty="0" smtClean="0"/>
              <a:t>Moves and feeds by pseudopods</a:t>
            </a:r>
            <a:endParaRPr lang="en-US" sz="2800" dirty="0"/>
          </a:p>
          <a:p>
            <a:pPr lvl="1"/>
            <a:r>
              <a:rPr lang="en-US" sz="2800" dirty="0"/>
              <a:t>Includes some human pathogens</a:t>
            </a:r>
          </a:p>
          <a:p>
            <a:pPr lvl="2"/>
            <a:r>
              <a:rPr lang="en-US" sz="2400" b="1" i="1" dirty="0" err="1" smtClean="0"/>
              <a:t>Naegleria</a:t>
            </a:r>
            <a:r>
              <a:rPr lang="en-US" sz="2400" i="1" dirty="0" smtClean="0"/>
              <a:t> </a:t>
            </a:r>
            <a:r>
              <a:rPr lang="en-US" sz="2400" dirty="0" smtClean="0"/>
              <a:t>– eye and brain pathogen</a:t>
            </a:r>
            <a:endParaRPr lang="en-US" sz="2400" dirty="0"/>
          </a:p>
          <a:p>
            <a:pPr lvl="2"/>
            <a:r>
              <a:rPr lang="en-US" sz="2400" b="1" i="1" dirty="0" err="1" smtClean="0"/>
              <a:t>Acanthamoeba</a:t>
            </a:r>
            <a:r>
              <a:rPr lang="en-US" sz="2400" b="1" i="1" dirty="0" smtClean="0"/>
              <a:t> </a:t>
            </a:r>
            <a:r>
              <a:rPr lang="en-US" sz="2400" dirty="0" smtClean="0"/>
              <a:t>– skin, eye </a:t>
            </a:r>
            <a:r>
              <a:rPr lang="en-US" sz="2400" dirty="0"/>
              <a:t>and brain </a:t>
            </a:r>
            <a:r>
              <a:rPr lang="en-US" sz="2400" dirty="0" smtClean="0"/>
              <a:t>pathogen</a:t>
            </a:r>
            <a:endParaRPr lang="en-US" sz="2400" b="1" i="1" dirty="0"/>
          </a:p>
          <a:p>
            <a:pPr lvl="2"/>
            <a:r>
              <a:rPr lang="en-US" sz="2400" b="1" i="1" dirty="0" smtClean="0"/>
              <a:t>Entamoeba</a:t>
            </a:r>
            <a:r>
              <a:rPr lang="en-US" sz="2400" i="1" dirty="0" smtClean="0"/>
              <a:t> </a:t>
            </a:r>
            <a:r>
              <a:rPr lang="en-US" sz="2400" dirty="0" smtClean="0"/>
              <a:t>– intestinal pathogen</a:t>
            </a:r>
            <a:endParaRPr lang="en-US" sz="24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3865296"/>
            <a:ext cx="6587928" cy="289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54710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12.2  Characteristics of Protozoa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3"/>
          <a:stretch/>
        </p:blipFill>
        <p:spPr>
          <a:xfrm>
            <a:off x="304800" y="1094232"/>
            <a:ext cx="8534400" cy="45124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4114800"/>
            <a:ext cx="343395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IGNORE THIS LINE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33337" y="252412"/>
            <a:ext cx="4005263" cy="830997"/>
          </a:xfrm>
        </p:spPr>
        <p:txBody>
          <a:bodyPr/>
          <a:lstStyle/>
          <a:p>
            <a:r>
              <a:rPr lang="en-US" sz="4800" b="1" dirty="0" smtClean="0"/>
              <a:t>FUNGI</a:t>
            </a:r>
            <a:endParaRPr lang="en-US" sz="4800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308975" cy="3886200"/>
          </a:xfrm>
        </p:spPr>
        <p:txBody>
          <a:bodyPr/>
          <a:lstStyle/>
          <a:p>
            <a:r>
              <a:rPr lang="en-US" sz="3600" dirty="0"/>
              <a:t>Chemoheterotrophic</a:t>
            </a:r>
          </a:p>
          <a:p>
            <a:r>
              <a:rPr lang="en-US" sz="3600" dirty="0"/>
              <a:t>Do not perform photosynthesis</a:t>
            </a:r>
          </a:p>
          <a:p>
            <a:pPr lvl="1"/>
            <a:r>
              <a:rPr lang="en-US" sz="3200" dirty="0"/>
              <a:t>Lack chlorophyll</a:t>
            </a:r>
          </a:p>
          <a:p>
            <a:r>
              <a:rPr lang="en-US" sz="3600" dirty="0" smtClean="0"/>
              <a:t>Have </a:t>
            </a:r>
            <a:r>
              <a:rPr lang="en-US" sz="3600" dirty="0"/>
              <a:t>cell walls typically composed </a:t>
            </a:r>
            <a:r>
              <a:rPr lang="en-US" sz="3600" dirty="0" smtClean="0"/>
              <a:t>of </a:t>
            </a:r>
            <a:r>
              <a:rPr lang="en-US" sz="3600" dirty="0" smtClean="0">
                <a:latin typeface="Symbol" panose="05050102010706020507" pitchFamily="18" charset="2"/>
              </a:rPr>
              <a:t>b</a:t>
            </a:r>
            <a:r>
              <a:rPr lang="en-US" sz="3600" dirty="0" smtClean="0"/>
              <a:t>-glucan and </a:t>
            </a:r>
            <a:r>
              <a:rPr lang="en-US" sz="3600" b="1" dirty="0"/>
              <a:t>chitin</a:t>
            </a:r>
          </a:p>
          <a:p>
            <a:r>
              <a:rPr lang="en-US" sz="3600" dirty="0" smtClean="0"/>
              <a:t>Related </a:t>
            </a:r>
            <a:r>
              <a:rPr lang="en-US" sz="3600" dirty="0"/>
              <a:t>to animals</a:t>
            </a:r>
          </a:p>
        </p:txBody>
      </p:sp>
    </p:spTree>
    <p:extLst>
      <p:ext uri="{BB962C8B-B14F-4D97-AF65-F5344CB8AC3E}">
        <p14:creationId xmlns:p14="http://schemas.microsoft.com/office/powerpoint/2010/main" val="153337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23220"/>
          </a:xfrm>
        </p:spPr>
        <p:txBody>
          <a:bodyPr/>
          <a:lstStyle/>
          <a:p>
            <a:r>
              <a:rPr lang="en-US" sz="2800" b="1" dirty="0"/>
              <a:t>General Characteristics of Eukaryotic Organisms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3" y="762000"/>
            <a:ext cx="8537575" cy="5791200"/>
          </a:xfrm>
        </p:spPr>
        <p:txBody>
          <a:bodyPr/>
          <a:lstStyle/>
          <a:p>
            <a:r>
              <a:rPr lang="en-US" b="1" dirty="0" smtClean="0"/>
              <a:t>ASEXUAL Reproduction </a:t>
            </a:r>
            <a:r>
              <a:rPr lang="en-US" b="1" dirty="0"/>
              <a:t>of Eukaryotes</a:t>
            </a:r>
          </a:p>
          <a:p>
            <a:pPr lvl="1"/>
            <a:r>
              <a:rPr lang="en-US" dirty="0"/>
              <a:t>More complicated than that in prokaryotes</a:t>
            </a:r>
          </a:p>
          <a:p>
            <a:pPr lvl="2"/>
            <a:r>
              <a:rPr lang="en-US" dirty="0"/>
              <a:t>Most eukaryotic DNA packaged as </a:t>
            </a:r>
            <a:r>
              <a:rPr lang="en-US" dirty="0" smtClean="0"/>
              <a:t>multiple chromosomes coiled around histones in </a:t>
            </a:r>
            <a:r>
              <a:rPr lang="en-US" dirty="0"/>
              <a:t>the </a:t>
            </a:r>
            <a:r>
              <a:rPr lang="en-US" dirty="0" smtClean="0"/>
              <a:t>nucleus</a:t>
            </a:r>
          </a:p>
          <a:p>
            <a:pPr lvl="3"/>
            <a:r>
              <a:rPr lang="en-US" dirty="0"/>
              <a:t>After replicating multiple chromosomes, identical pairs must be segregated </a:t>
            </a:r>
            <a:r>
              <a:rPr lang="en-US" dirty="0" smtClean="0"/>
              <a:t>correctly before </a:t>
            </a:r>
            <a:r>
              <a:rPr lang="en-US" dirty="0"/>
              <a:t>cell </a:t>
            </a:r>
            <a:r>
              <a:rPr lang="en-US" dirty="0" smtClean="0"/>
              <a:t>division (disjunction), </a:t>
            </a:r>
            <a:r>
              <a:rPr lang="en-US" dirty="0"/>
              <a:t>or else daughter cells will not be the same as the parent cell and </a:t>
            </a:r>
            <a:r>
              <a:rPr lang="en-US" dirty="0" smtClean="0"/>
              <a:t>will </a:t>
            </a:r>
            <a:r>
              <a:rPr lang="en-US" dirty="0"/>
              <a:t>be genetically </a:t>
            </a:r>
            <a:r>
              <a:rPr lang="en-US" dirty="0" smtClean="0"/>
              <a:t>unstable</a:t>
            </a:r>
            <a:endParaRPr lang="en-US" dirty="0"/>
          </a:p>
          <a:p>
            <a:pPr lvl="2"/>
            <a:r>
              <a:rPr lang="en-US" dirty="0" smtClean="0"/>
              <a:t>Asexual reproduction involves </a:t>
            </a:r>
            <a:r>
              <a:rPr lang="en-US" b="1" dirty="0" smtClean="0"/>
              <a:t>mitosis</a:t>
            </a:r>
            <a:r>
              <a:rPr lang="en-US" dirty="0" smtClean="0"/>
              <a:t> (= nuclear separation) followed by (most of the time) </a:t>
            </a:r>
            <a:r>
              <a:rPr lang="en-US" b="1" dirty="0" smtClean="0"/>
              <a:t>cytokinesis</a:t>
            </a:r>
            <a:r>
              <a:rPr lang="en-US" dirty="0" smtClean="0"/>
              <a:t> (= cytoplasm splitting)</a:t>
            </a:r>
          </a:p>
          <a:p>
            <a:pPr lvl="2"/>
            <a:r>
              <a:rPr lang="en-US" dirty="0" smtClean="0"/>
              <a:t>Have </a:t>
            </a:r>
            <a:r>
              <a:rPr lang="en-US" dirty="0"/>
              <a:t>variety of methods of asexual </a:t>
            </a:r>
            <a:r>
              <a:rPr lang="en-US" dirty="0" smtClean="0"/>
              <a:t>reproduction</a:t>
            </a:r>
          </a:p>
          <a:p>
            <a:pPr lvl="3"/>
            <a:r>
              <a:rPr lang="en-US" u="sng" dirty="0" smtClean="0"/>
              <a:t>Binary Fission</a:t>
            </a:r>
            <a:r>
              <a:rPr lang="en-US" dirty="0" smtClean="0"/>
              <a:t> (most common), </a:t>
            </a:r>
            <a:r>
              <a:rPr lang="en-US" u="sng" dirty="0" smtClean="0"/>
              <a:t>Budding</a:t>
            </a:r>
            <a:r>
              <a:rPr lang="en-US" dirty="0" smtClean="0"/>
              <a:t>, </a:t>
            </a:r>
            <a:r>
              <a:rPr lang="en-US" u="sng" dirty="0" smtClean="0"/>
              <a:t>Fragmentation</a:t>
            </a:r>
            <a:r>
              <a:rPr lang="en-US" dirty="0" smtClean="0"/>
              <a:t>, </a:t>
            </a:r>
            <a:r>
              <a:rPr lang="en-US" u="sng" dirty="0" smtClean="0"/>
              <a:t>Spore Formation</a:t>
            </a:r>
            <a:r>
              <a:rPr lang="en-US" dirty="0" smtClean="0"/>
              <a:t>, </a:t>
            </a:r>
            <a:r>
              <a:rPr lang="en-US" u="sng" dirty="0" err="1" smtClean="0"/>
              <a:t>Schizogony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77557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smtClean="0"/>
              <a:t>Why are Fungi important to study???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308975" cy="5029200"/>
          </a:xfrm>
        </p:spPr>
        <p:txBody>
          <a:bodyPr/>
          <a:lstStyle/>
          <a:p>
            <a:pPr lvl="1"/>
            <a:r>
              <a:rPr lang="en-US" dirty="0" smtClean="0"/>
              <a:t>Many decompose </a:t>
            </a:r>
            <a:r>
              <a:rPr lang="en-US" dirty="0"/>
              <a:t>dead organisms and recycle their </a:t>
            </a:r>
            <a:r>
              <a:rPr lang="en-US" dirty="0" smtClean="0"/>
              <a:t>nutrients (called </a:t>
            </a:r>
            <a:r>
              <a:rPr lang="en-US" b="1" dirty="0" smtClean="0"/>
              <a:t>saprobes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Others decompose living organisms and consume their nutrients</a:t>
            </a:r>
          </a:p>
          <a:p>
            <a:pPr lvl="2"/>
            <a:r>
              <a:rPr lang="en-US" dirty="0" smtClean="0"/>
              <a:t>30</a:t>
            </a:r>
            <a:r>
              <a:rPr lang="en-US" dirty="0"/>
              <a:t>% cause diseases of plants, animals, and humans</a:t>
            </a:r>
          </a:p>
          <a:p>
            <a:pPr lvl="2"/>
            <a:r>
              <a:rPr lang="en-US" dirty="0"/>
              <a:t>Can spoil fruit, pickles, jams, and jellies</a:t>
            </a:r>
          </a:p>
          <a:p>
            <a:pPr lvl="1"/>
            <a:r>
              <a:rPr lang="en-US" dirty="0" smtClean="0"/>
              <a:t>Some help </a:t>
            </a:r>
            <a:r>
              <a:rPr lang="en-US" dirty="0"/>
              <a:t>plants absorb water and minerals</a:t>
            </a:r>
          </a:p>
          <a:p>
            <a:pPr lvl="1"/>
            <a:r>
              <a:rPr lang="en-US" dirty="0" smtClean="0"/>
              <a:t>A few are used as </a:t>
            </a:r>
            <a:r>
              <a:rPr lang="en-US" dirty="0"/>
              <a:t>food, in religious ceremonies, and in manufacture of foods and beverages</a:t>
            </a:r>
          </a:p>
          <a:p>
            <a:pPr lvl="1"/>
            <a:r>
              <a:rPr lang="en-US" dirty="0" smtClean="0"/>
              <a:t>Many produce antibiotics, other drugs, and some poisons/toxins (magic mushrooms?)</a:t>
            </a:r>
            <a:endParaRPr lang="en-US" dirty="0"/>
          </a:p>
          <a:p>
            <a:pPr lvl="1"/>
            <a:r>
              <a:rPr lang="en-US" dirty="0"/>
              <a:t>Serve as important research </a:t>
            </a:r>
            <a:r>
              <a:rPr lang="en-US" dirty="0" smtClean="0"/>
              <a:t>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2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/>
              <a:t>Morphology of Fungi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689550"/>
            <a:ext cx="8308975" cy="5787450"/>
          </a:xfrm>
        </p:spPr>
        <p:txBody>
          <a:bodyPr/>
          <a:lstStyle/>
          <a:p>
            <a:r>
              <a:rPr lang="en-US" dirty="0" smtClean="0"/>
              <a:t>Two </a:t>
            </a:r>
            <a:r>
              <a:rPr lang="en-US" dirty="0"/>
              <a:t>basic body shapes</a:t>
            </a:r>
          </a:p>
          <a:p>
            <a:pPr lvl="1"/>
            <a:r>
              <a:rPr lang="en-US" u="sng" dirty="0" smtClean="0"/>
              <a:t>Molds</a:t>
            </a:r>
            <a:r>
              <a:rPr lang="en-US" dirty="0" smtClean="0"/>
              <a:t>—composed </a:t>
            </a:r>
            <a:r>
              <a:rPr lang="en-US" dirty="0"/>
              <a:t>of long filaments called </a:t>
            </a:r>
            <a:r>
              <a:rPr lang="en-US" u="sng" dirty="0" smtClean="0"/>
              <a:t>hyphae</a:t>
            </a:r>
          </a:p>
          <a:p>
            <a:pPr lvl="2"/>
            <a:r>
              <a:rPr lang="en-US" dirty="0" smtClean="0"/>
              <a:t>Anchor down and fully utilize a food/energy source</a:t>
            </a:r>
          </a:p>
          <a:p>
            <a:pPr lvl="2"/>
            <a:r>
              <a:rPr lang="en-US" dirty="0" smtClean="0"/>
              <a:t>Grow above the substrate and distribute spores</a:t>
            </a:r>
            <a:endParaRPr lang="en-US" dirty="0"/>
          </a:p>
          <a:p>
            <a:pPr lvl="1"/>
            <a:r>
              <a:rPr lang="en-US" u="sng" dirty="0"/>
              <a:t>Yeasts</a:t>
            </a:r>
            <a:r>
              <a:rPr lang="en-US" dirty="0"/>
              <a:t>—small, globular, and composed of a single </a:t>
            </a:r>
            <a:r>
              <a:rPr lang="en-US" dirty="0" smtClean="0"/>
              <a:t>cell</a:t>
            </a:r>
          </a:p>
          <a:p>
            <a:pPr lvl="2"/>
            <a:r>
              <a:rPr lang="en-US" dirty="0" smtClean="0"/>
              <a:t>Able to move around to different locations/food</a:t>
            </a:r>
          </a:p>
          <a:p>
            <a:r>
              <a:rPr lang="en-US" dirty="0" smtClean="0"/>
              <a:t>Some </a:t>
            </a:r>
            <a:r>
              <a:rPr lang="en-US" dirty="0"/>
              <a:t>fungi are </a:t>
            </a:r>
            <a:r>
              <a:rPr lang="en-US" b="1" dirty="0"/>
              <a:t>dimorphic</a:t>
            </a:r>
          </a:p>
          <a:p>
            <a:pPr lvl="1"/>
            <a:r>
              <a:rPr lang="en-US" dirty="0"/>
              <a:t>Produce both </a:t>
            </a:r>
            <a:r>
              <a:rPr lang="en-US" dirty="0" err="1"/>
              <a:t>yeastlike</a:t>
            </a:r>
            <a:r>
              <a:rPr lang="en-US" dirty="0"/>
              <a:t> and </a:t>
            </a:r>
            <a:r>
              <a:rPr lang="en-US" dirty="0" err="1"/>
              <a:t>moldlike</a:t>
            </a:r>
            <a:r>
              <a:rPr lang="en-US" dirty="0"/>
              <a:t> shapes</a:t>
            </a:r>
          </a:p>
          <a:p>
            <a:pPr lvl="1"/>
            <a:r>
              <a:rPr lang="en-US" dirty="0" smtClean="0"/>
              <a:t>Shape changes </a:t>
            </a:r>
            <a:r>
              <a:rPr lang="en-US" dirty="0"/>
              <a:t>in response to environmental </a:t>
            </a:r>
            <a:r>
              <a:rPr lang="en-US" dirty="0" smtClean="0"/>
              <a:t>conditions</a:t>
            </a:r>
          </a:p>
          <a:p>
            <a:pPr lvl="2"/>
            <a:r>
              <a:rPr lang="en-US" dirty="0" smtClean="0"/>
              <a:t>Yeast-like cells are more mobile than hyphae</a:t>
            </a:r>
          </a:p>
          <a:p>
            <a:pPr lvl="2"/>
            <a:r>
              <a:rPr lang="en-US" dirty="0" smtClean="0"/>
              <a:t>Allows fungus to relocate without “giving up” and forming spores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8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Basic shapes of fungi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619375" y="3197225"/>
            <a:ext cx="3554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0000"/>
                </a:solidFill>
              </a:rPr>
              <a:t>[INSERT FIGURE 12.16]</a:t>
            </a:r>
          </a:p>
        </p:txBody>
      </p:sp>
      <p:pic>
        <p:nvPicPr>
          <p:cNvPr id="31748" name="Picture 4" descr="12_16Figure-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787400"/>
            <a:ext cx="7475538" cy="568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26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3600" b="1" dirty="0" smtClean="0"/>
              <a:t>Septate vs. </a:t>
            </a:r>
            <a:r>
              <a:rPr lang="en-US" sz="3600" b="1" dirty="0" err="1" smtClean="0"/>
              <a:t>aseptate</a:t>
            </a:r>
            <a:r>
              <a:rPr lang="en-US" sz="3600" b="1" dirty="0" smtClean="0"/>
              <a:t> hyphae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96"/>
          <a:stretch/>
        </p:blipFill>
        <p:spPr>
          <a:xfrm>
            <a:off x="4556162" y="3124200"/>
            <a:ext cx="4435438" cy="3404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990600"/>
            <a:ext cx="4343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Learn to distinguish </a:t>
            </a:r>
            <a:r>
              <a:rPr lang="en-US" u="sng" dirty="0" smtClean="0"/>
              <a:t>septate hyphae</a:t>
            </a:r>
            <a:r>
              <a:rPr lang="en-US" dirty="0" smtClean="0"/>
              <a:t> and </a:t>
            </a:r>
            <a:r>
              <a:rPr lang="en-US" u="sng" dirty="0" err="1" smtClean="0"/>
              <a:t>aseptate</a:t>
            </a:r>
            <a:r>
              <a:rPr lang="en-US" u="sng" dirty="0" smtClean="0"/>
              <a:t> (or </a:t>
            </a:r>
            <a:r>
              <a:rPr lang="en-US" u="sng" dirty="0" err="1" smtClean="0"/>
              <a:t>coenocytic</a:t>
            </a:r>
            <a:r>
              <a:rPr lang="en-US" u="sng" dirty="0" smtClean="0"/>
              <a:t>) hyphae</a:t>
            </a:r>
          </a:p>
          <a:p>
            <a:endParaRPr lang="en-US" u="sng" dirty="0"/>
          </a:p>
          <a:p>
            <a:r>
              <a:rPr lang="en-US" u="sng" dirty="0" smtClean="0"/>
              <a:t>Septate hyphae</a:t>
            </a:r>
            <a:r>
              <a:rPr lang="en-US" dirty="0" smtClean="0"/>
              <a:t> – each nucleus is separated from other nuclei by cell membrane and cell wall </a:t>
            </a:r>
            <a:r>
              <a:rPr lang="en-US" u="sng" dirty="0" smtClean="0"/>
              <a:t>(septum)</a:t>
            </a:r>
            <a:r>
              <a:rPr lang="en-US" dirty="0" smtClean="0"/>
              <a:t>, containing a pore to allow nutrients to move throughout the fungus</a:t>
            </a:r>
          </a:p>
          <a:p>
            <a:endParaRPr lang="en-US" dirty="0"/>
          </a:p>
          <a:p>
            <a:r>
              <a:rPr lang="en-US" u="sng" dirty="0" err="1" smtClean="0"/>
              <a:t>Aseptate</a:t>
            </a:r>
            <a:r>
              <a:rPr lang="en-US" u="sng" dirty="0" smtClean="0"/>
              <a:t> hyphae</a:t>
            </a:r>
            <a:r>
              <a:rPr lang="en-US" dirty="0" smtClean="0"/>
              <a:t> – no cell walls between nuclei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593" y="1143000"/>
            <a:ext cx="481480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4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 smtClean="0"/>
              <a:t>The fungal </a:t>
            </a:r>
            <a:r>
              <a:rPr lang="en-US" sz="1800" b="1" u="sng" dirty="0" smtClean="0"/>
              <a:t>mycelium</a:t>
            </a:r>
            <a:r>
              <a:rPr lang="en-US" sz="1800" b="1" dirty="0" smtClean="0"/>
              <a:t> – how nutrients are absorbed, and distributed, throughout the fungus.</a:t>
            </a:r>
            <a:endParaRPr lang="en-US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1752600" y="1069126"/>
            <a:ext cx="5486400" cy="578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8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smtClean="0"/>
              <a:t>Asexual Reproduction </a:t>
            </a:r>
            <a:r>
              <a:rPr lang="en-US" b="1" dirty="0"/>
              <a:t>in Fungi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757491"/>
            <a:ext cx="8308975" cy="2823909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 smtClean="0"/>
              <a:t>All reproduce asexually using mitosis </a:t>
            </a:r>
            <a:r>
              <a:rPr lang="en-US" sz="2400" dirty="0"/>
              <a:t>and </a:t>
            </a:r>
            <a:r>
              <a:rPr lang="en-US" sz="2400" dirty="0" smtClean="0"/>
              <a:t>cytokinesis</a:t>
            </a:r>
          </a:p>
          <a:p>
            <a:pPr lvl="1"/>
            <a:r>
              <a:rPr lang="en-US" sz="2000" u="sng" dirty="0"/>
              <a:t>Asexual spores</a:t>
            </a:r>
            <a:r>
              <a:rPr lang="en-US" sz="2000" dirty="0"/>
              <a:t> are </a:t>
            </a:r>
            <a:r>
              <a:rPr lang="en-US" sz="2000" dirty="0" smtClean="0"/>
              <a:t>named without rules</a:t>
            </a:r>
          </a:p>
          <a:p>
            <a:pPr lvl="1"/>
            <a:r>
              <a:rPr lang="en-US" sz="2000" dirty="0" smtClean="0"/>
              <a:t>Spore-forming structures are </a:t>
            </a:r>
            <a:r>
              <a:rPr lang="en-US" sz="2000" u="sng" dirty="0" smtClean="0"/>
              <a:t>highly</a:t>
            </a:r>
            <a:r>
              <a:rPr lang="en-US" sz="2000" dirty="0" smtClean="0"/>
              <a:t> diverse morphologically</a:t>
            </a:r>
          </a:p>
          <a:p>
            <a:pPr lvl="2"/>
            <a:r>
              <a:rPr lang="en-US" sz="2000" dirty="0"/>
              <a:t>C</a:t>
            </a:r>
            <a:r>
              <a:rPr lang="en-US" sz="2000" dirty="0" smtClean="0"/>
              <a:t>onidia (</a:t>
            </a:r>
            <a:r>
              <a:rPr lang="en-US" sz="2000" dirty="0" err="1" smtClean="0"/>
              <a:t>conidium</a:t>
            </a:r>
            <a:r>
              <a:rPr lang="en-US" sz="2000" dirty="0" smtClean="0"/>
              <a:t>, sing.) from </a:t>
            </a:r>
            <a:r>
              <a:rPr lang="en-US" sz="2000" dirty="0" err="1" smtClean="0"/>
              <a:t>condiophores</a:t>
            </a:r>
            <a:r>
              <a:rPr lang="en-US" sz="2000" dirty="0" smtClean="0"/>
              <a:t> (Ascomycota)</a:t>
            </a:r>
          </a:p>
          <a:p>
            <a:pPr lvl="2"/>
            <a:r>
              <a:rPr lang="en-US" sz="2000" dirty="0" err="1"/>
              <a:t>S</a:t>
            </a:r>
            <a:r>
              <a:rPr lang="en-US" sz="2000" dirty="0" err="1" smtClean="0"/>
              <a:t>porangiospores</a:t>
            </a:r>
            <a:r>
              <a:rPr lang="en-US" sz="2000" dirty="0" smtClean="0"/>
              <a:t> from </a:t>
            </a:r>
            <a:r>
              <a:rPr lang="en-US" sz="2000" dirty="0" err="1" smtClean="0"/>
              <a:t>sporangiophore</a:t>
            </a:r>
            <a:r>
              <a:rPr lang="en-US" sz="2000" dirty="0" smtClean="0"/>
              <a:t> (</a:t>
            </a:r>
            <a:r>
              <a:rPr lang="en-US" sz="2000" dirty="0" err="1"/>
              <a:t>Z</a:t>
            </a:r>
            <a:r>
              <a:rPr lang="en-US" sz="2000" dirty="0" err="1" smtClean="0"/>
              <a:t>ygomycota</a:t>
            </a:r>
            <a:r>
              <a:rPr lang="en-US" sz="2000" dirty="0" smtClean="0"/>
              <a:t>), etc.</a:t>
            </a:r>
          </a:p>
          <a:p>
            <a:pPr lvl="2"/>
            <a:r>
              <a:rPr lang="en-US" sz="2000" dirty="0" smtClean="0"/>
              <a:t>All spores are generated from haploids by mitosis and cytokinesis and are </a:t>
            </a:r>
            <a:r>
              <a:rPr lang="en-US" sz="2000" b="1" dirty="0" smtClean="0"/>
              <a:t>genetically identical to one another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00"/>
          <a:stretch/>
        </p:blipFill>
        <p:spPr>
          <a:xfrm>
            <a:off x="228600" y="3886200"/>
            <a:ext cx="457200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755" y="3900487"/>
            <a:ext cx="1579145" cy="2500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r="26666"/>
          <a:stretch/>
        </p:blipFill>
        <p:spPr>
          <a:xfrm>
            <a:off x="6498054" y="3886199"/>
            <a:ext cx="1960145" cy="253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0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smtClean="0"/>
              <a:t>Sexual Reproduction </a:t>
            </a:r>
            <a:r>
              <a:rPr lang="en-US" b="1" dirty="0"/>
              <a:t>in Fungi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757491"/>
            <a:ext cx="8308975" cy="5719509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 smtClean="0"/>
              <a:t>They </a:t>
            </a:r>
            <a:r>
              <a:rPr lang="en-US" sz="2400" dirty="0"/>
              <a:t>also reproduce </a:t>
            </a:r>
            <a:r>
              <a:rPr lang="en-US" sz="2400" dirty="0" smtClean="0"/>
              <a:t>sexually, but far less often</a:t>
            </a:r>
          </a:p>
          <a:p>
            <a:pPr lvl="1"/>
            <a:r>
              <a:rPr lang="en-US" sz="2000" u="sng" dirty="0" smtClean="0"/>
              <a:t>Sexual </a:t>
            </a:r>
            <a:r>
              <a:rPr lang="en-US" sz="2000" u="sng" dirty="0"/>
              <a:t>spores</a:t>
            </a:r>
            <a:r>
              <a:rPr lang="en-US" sz="2000" dirty="0"/>
              <a:t> are </a:t>
            </a:r>
            <a:r>
              <a:rPr lang="en-US" sz="2000" dirty="0" smtClean="0"/>
              <a:t>named based on their classification</a:t>
            </a:r>
            <a:endParaRPr lang="en-US" sz="2000" dirty="0"/>
          </a:p>
          <a:p>
            <a:pPr lvl="2"/>
            <a:r>
              <a:rPr lang="en-US" sz="2000" dirty="0"/>
              <a:t>e.g. </a:t>
            </a:r>
            <a:r>
              <a:rPr lang="en-US" sz="2000" dirty="0" err="1"/>
              <a:t>basidiospores</a:t>
            </a:r>
            <a:r>
              <a:rPr lang="en-US" sz="2000" dirty="0"/>
              <a:t> from </a:t>
            </a:r>
            <a:r>
              <a:rPr lang="en-US" sz="2000" dirty="0" err="1"/>
              <a:t>basidiophore</a:t>
            </a:r>
            <a:r>
              <a:rPr lang="en-US" sz="2000" dirty="0"/>
              <a:t>, </a:t>
            </a:r>
            <a:r>
              <a:rPr lang="en-US" sz="2000" dirty="0" err="1"/>
              <a:t>zygospores</a:t>
            </a:r>
            <a:r>
              <a:rPr lang="en-US" sz="2000" dirty="0"/>
              <a:t> from </a:t>
            </a:r>
            <a:r>
              <a:rPr lang="en-US" sz="2000" dirty="0" err="1"/>
              <a:t>zygophore</a:t>
            </a:r>
            <a:r>
              <a:rPr lang="en-US" sz="2000" dirty="0"/>
              <a:t>, </a:t>
            </a:r>
            <a:r>
              <a:rPr lang="en-US" sz="2000" dirty="0" err="1"/>
              <a:t>ascospores</a:t>
            </a:r>
            <a:r>
              <a:rPr lang="en-US" sz="2000" dirty="0"/>
              <a:t> from </a:t>
            </a:r>
            <a:r>
              <a:rPr lang="en-US" sz="2000" dirty="0" err="1" smtClean="0"/>
              <a:t>ascophore</a:t>
            </a:r>
            <a:endParaRPr lang="en-US" sz="2000" dirty="0" smtClean="0"/>
          </a:p>
          <a:p>
            <a:pPr lvl="2"/>
            <a:r>
              <a:rPr lang="en-US" sz="2000" dirty="0" smtClean="0"/>
              <a:t>In general, </a:t>
            </a:r>
            <a:r>
              <a:rPr lang="en-US" sz="2000" b="1" dirty="0" smtClean="0"/>
              <a:t>-spores </a:t>
            </a:r>
            <a:r>
              <a:rPr lang="en-US" sz="2000" b="1" dirty="0"/>
              <a:t>from -</a:t>
            </a:r>
            <a:r>
              <a:rPr lang="en-US" sz="2000" b="1" dirty="0" err="1" smtClean="0"/>
              <a:t>phores</a:t>
            </a:r>
            <a:endParaRPr lang="en-US" sz="2000" dirty="0"/>
          </a:p>
          <a:p>
            <a:pPr lvl="2"/>
            <a:r>
              <a:rPr lang="en-US" sz="2000" dirty="0" err="1" smtClean="0"/>
              <a:t>Ascophores</a:t>
            </a:r>
            <a:r>
              <a:rPr lang="en-US" sz="2000" dirty="0" smtClean="0"/>
              <a:t> and </a:t>
            </a:r>
            <a:r>
              <a:rPr lang="en-US" sz="2000" dirty="0" err="1" smtClean="0"/>
              <a:t>ascospores</a:t>
            </a:r>
            <a:r>
              <a:rPr lang="en-US" sz="2000" dirty="0" smtClean="0"/>
              <a:t> also have classical species-specific names (</a:t>
            </a:r>
            <a:r>
              <a:rPr lang="en-US" sz="2000" dirty="0" err="1" smtClean="0"/>
              <a:t>peziza</a:t>
            </a:r>
            <a:r>
              <a:rPr lang="en-US" sz="2000" dirty="0" smtClean="0"/>
              <a:t>, asci, etc.)</a:t>
            </a:r>
          </a:p>
          <a:p>
            <a:pPr lvl="1"/>
            <a:r>
              <a:rPr lang="en-US" sz="2000" dirty="0" smtClean="0"/>
              <a:t>Haploid mating parts attract and/or grow toward each other</a:t>
            </a:r>
          </a:p>
          <a:p>
            <a:pPr lvl="1"/>
            <a:r>
              <a:rPr lang="en-US" sz="2000" dirty="0" smtClean="0"/>
              <a:t>Membranes fuse, mixing cellular contents, including mitochondria (</a:t>
            </a:r>
            <a:r>
              <a:rPr lang="en-US" sz="2000" u="sng" dirty="0" err="1" smtClean="0"/>
              <a:t>plasmogamy</a:t>
            </a:r>
            <a:r>
              <a:rPr lang="en-US" sz="2000" dirty="0" smtClean="0"/>
              <a:t>) and nuclei</a:t>
            </a:r>
          </a:p>
          <a:p>
            <a:pPr lvl="1"/>
            <a:r>
              <a:rPr lang="en-US" sz="2000" dirty="0" smtClean="0"/>
              <a:t>Sometimes nuclear fusion is delayed, and the cell remains </a:t>
            </a:r>
            <a:r>
              <a:rPr lang="en-US" sz="2000" u="sng" dirty="0" err="1" smtClean="0"/>
              <a:t>dikaryotic</a:t>
            </a:r>
            <a:r>
              <a:rPr lang="en-US" sz="2000" dirty="0" smtClean="0"/>
              <a:t> (undergoes di-mitosis and cytokinesis indefinitely)</a:t>
            </a:r>
          </a:p>
          <a:p>
            <a:pPr lvl="1"/>
            <a:r>
              <a:rPr lang="en-US" sz="2000" dirty="0" smtClean="0"/>
              <a:t>Nuclei fuse, forming diploid genome (</a:t>
            </a:r>
            <a:r>
              <a:rPr lang="en-US" sz="2000" u="sng" dirty="0" err="1" smtClean="0"/>
              <a:t>karyogamy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Zygote often undergoes meiosis immediately to make </a:t>
            </a:r>
            <a:r>
              <a:rPr lang="en-US" sz="2000" b="1" dirty="0" smtClean="0"/>
              <a:t>genetically diverse</a:t>
            </a:r>
            <a:r>
              <a:rPr lang="en-US" sz="2000" dirty="0" smtClean="0"/>
              <a:t> haploid spores of both mating types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877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Sexual reproduction in molds:  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537575" cy="684212"/>
          </a:xfrm>
        </p:spPr>
        <p:txBody>
          <a:bodyPr/>
          <a:lstStyle/>
          <a:p>
            <a:r>
              <a:rPr lang="en-US" altLang="en-US" dirty="0" smtClean="0"/>
              <a:t>Instead of male and female, there is (+) and (-)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5400"/>
            <a:ext cx="5664200" cy="448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71600"/>
            <a:ext cx="3042644" cy="416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Sexual reproduction in yeasts</a:t>
            </a:r>
            <a:r>
              <a:rPr lang="en-US" altLang="en-US" dirty="0" smtClean="0"/>
              <a:t>  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537575" cy="684212"/>
          </a:xfrm>
        </p:spPr>
        <p:txBody>
          <a:bodyPr/>
          <a:lstStyle/>
          <a:p>
            <a:r>
              <a:rPr lang="en-US" altLang="en-US" dirty="0" smtClean="0"/>
              <a:t>Instead of male and female, there is (a) and (</a:t>
            </a:r>
            <a:r>
              <a:rPr lang="en-US" altLang="en-US" dirty="0" smtClean="0">
                <a:latin typeface="Symbol" panose="05050102010706020507" pitchFamily="18" charset="2"/>
              </a:rPr>
              <a:t>a</a:t>
            </a:r>
            <a:r>
              <a:rPr lang="en-US" altLang="en-US" dirty="0" smtClean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910608"/>
            <a:ext cx="8077200" cy="2871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8" y="1295399"/>
            <a:ext cx="1770321" cy="2697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371600"/>
            <a:ext cx="6400800" cy="250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6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smtClean="0"/>
              <a:t>Classification of Fungi – SUMMARY SLIDE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308975" cy="4652208"/>
          </a:xfrm>
        </p:spPr>
        <p:txBody>
          <a:bodyPr/>
          <a:lstStyle/>
          <a:p>
            <a:pPr lvl="1"/>
            <a:r>
              <a:rPr lang="en-US" sz="3600" dirty="0" smtClean="0"/>
              <a:t>Division </a:t>
            </a:r>
            <a:r>
              <a:rPr lang="en-US" sz="3600" dirty="0" err="1"/>
              <a:t>Zygomycota</a:t>
            </a:r>
            <a:endParaRPr lang="en-US" sz="3600" dirty="0"/>
          </a:p>
          <a:p>
            <a:pPr lvl="1"/>
            <a:r>
              <a:rPr lang="en-US" sz="3600" dirty="0"/>
              <a:t>Division Ascomycota</a:t>
            </a:r>
          </a:p>
          <a:p>
            <a:pPr lvl="1"/>
            <a:r>
              <a:rPr lang="en-US" sz="3600" dirty="0"/>
              <a:t>Division </a:t>
            </a:r>
            <a:r>
              <a:rPr lang="en-US" sz="3600" dirty="0" smtClean="0"/>
              <a:t>Basidiomycota</a:t>
            </a:r>
          </a:p>
        </p:txBody>
      </p:sp>
    </p:spTree>
    <p:extLst>
      <p:ext uri="{BB962C8B-B14F-4D97-AF65-F5344CB8AC3E}">
        <p14:creationId xmlns:p14="http://schemas.microsoft.com/office/powerpoint/2010/main" val="375376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23220"/>
          </a:xfrm>
        </p:spPr>
        <p:txBody>
          <a:bodyPr/>
          <a:lstStyle/>
          <a:p>
            <a:r>
              <a:rPr lang="en-US" sz="2800" b="1" dirty="0"/>
              <a:t>General Characteristics of Eukaryotic Organisms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65907" y="651808"/>
            <a:ext cx="8612187" cy="5901392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/>
              <a:t>SEXUAL Reproduction </a:t>
            </a:r>
            <a:r>
              <a:rPr lang="en-US" b="1" dirty="0"/>
              <a:t>of Eukaryotes</a:t>
            </a:r>
          </a:p>
          <a:p>
            <a:pPr lvl="1"/>
            <a:r>
              <a:rPr lang="en-US" dirty="0" smtClean="0"/>
              <a:t>Nearly all can </a:t>
            </a:r>
            <a:r>
              <a:rPr lang="en-US" dirty="0"/>
              <a:t>reproduce sexually by forming </a:t>
            </a:r>
            <a:r>
              <a:rPr lang="en-US" b="1" dirty="0"/>
              <a:t>gametes</a:t>
            </a:r>
            <a:r>
              <a:rPr lang="en-US" dirty="0"/>
              <a:t> and </a:t>
            </a:r>
            <a:r>
              <a:rPr lang="en-US" b="1" dirty="0" smtClean="0"/>
              <a:t>zygotes</a:t>
            </a:r>
          </a:p>
          <a:p>
            <a:pPr lvl="2"/>
            <a:r>
              <a:rPr lang="en-US" sz="2000" dirty="0" smtClean="0"/>
              <a:t>Gametes are </a:t>
            </a:r>
            <a:r>
              <a:rPr lang="en-US" sz="2000" u="sng" dirty="0" smtClean="0"/>
              <a:t>haploid</a:t>
            </a:r>
            <a:r>
              <a:rPr lang="en-US" sz="2000" dirty="0" smtClean="0"/>
              <a:t> cells formed from </a:t>
            </a:r>
            <a:r>
              <a:rPr lang="en-US" sz="2000" u="sng" dirty="0" smtClean="0"/>
              <a:t>diploid</a:t>
            </a:r>
            <a:r>
              <a:rPr lang="en-US" sz="2000" dirty="0" smtClean="0"/>
              <a:t> cells by a process called </a:t>
            </a:r>
            <a:r>
              <a:rPr lang="en-US" sz="2000" u="sng" dirty="0" smtClean="0"/>
              <a:t>meiosis</a:t>
            </a:r>
          </a:p>
          <a:p>
            <a:pPr lvl="3"/>
            <a:r>
              <a:rPr lang="en-US" sz="2000" dirty="0" smtClean="0"/>
              <a:t>Gametes are one of two different mating types (~ genders) to ensure that genetically distinct gametes interact sexually</a:t>
            </a:r>
          </a:p>
          <a:p>
            <a:pPr lvl="3"/>
            <a:r>
              <a:rPr lang="en-US" sz="2000" dirty="0" smtClean="0"/>
              <a:t>e.g</a:t>
            </a:r>
            <a:r>
              <a:rPr lang="en-US" sz="2000" dirty="0"/>
              <a:t>. male/female, a/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/>
              <a:t>, +/-, a/A, </a:t>
            </a:r>
            <a:r>
              <a:rPr lang="en-US" sz="2000" dirty="0" smtClean="0"/>
              <a:t>others </a:t>
            </a:r>
          </a:p>
          <a:p>
            <a:pPr lvl="2"/>
            <a:r>
              <a:rPr lang="en-US" sz="2000" dirty="0" smtClean="0"/>
              <a:t>Zygotes are </a:t>
            </a:r>
            <a:r>
              <a:rPr lang="en-US" sz="2000" u="sng" dirty="0" smtClean="0"/>
              <a:t>diploid</a:t>
            </a:r>
            <a:r>
              <a:rPr lang="en-US" sz="2000" dirty="0" smtClean="0"/>
              <a:t> cells that form from two </a:t>
            </a:r>
            <a:r>
              <a:rPr lang="en-US" sz="2000" u="sng" dirty="0" smtClean="0"/>
              <a:t>haploid</a:t>
            </a:r>
            <a:r>
              <a:rPr lang="en-US" sz="2000" dirty="0" smtClean="0"/>
              <a:t> cells of opposite mating types. </a:t>
            </a:r>
            <a:endParaRPr lang="en-US" sz="2000" dirty="0"/>
          </a:p>
          <a:p>
            <a:pPr lvl="1"/>
            <a:r>
              <a:rPr lang="en-US" dirty="0"/>
              <a:t>Algae, fungi, and some protozoa reproduce both sexually and </a:t>
            </a:r>
            <a:r>
              <a:rPr lang="en-US" dirty="0" smtClean="0"/>
              <a:t>asexually</a:t>
            </a:r>
          </a:p>
          <a:p>
            <a:pPr lvl="2"/>
            <a:r>
              <a:rPr lang="en-US" sz="2000" dirty="0" smtClean="0"/>
              <a:t>Prefer to exist as haploids (less genome; efficiency gain)</a:t>
            </a:r>
          </a:p>
          <a:p>
            <a:pPr lvl="2"/>
            <a:r>
              <a:rPr lang="en-US" sz="2000" dirty="0" smtClean="0"/>
              <a:t>Evolutionary selection test for a successful genome combination</a:t>
            </a:r>
          </a:p>
          <a:p>
            <a:pPr lvl="2"/>
            <a:r>
              <a:rPr lang="en-US" sz="2000" dirty="0" smtClean="0"/>
              <a:t>They usually only reproduce sexually when subjected to environmental stress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34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b="1" dirty="0" smtClean="0"/>
              <a:t>Classification of Fungi – SUMMARY SLIDE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703838"/>
            <a:ext cx="8308975" cy="6077962"/>
          </a:xfrm>
        </p:spPr>
        <p:txBody>
          <a:bodyPr/>
          <a:lstStyle/>
          <a:p>
            <a:pPr lvl="1"/>
            <a:r>
              <a:rPr lang="en-US" sz="3600" dirty="0" smtClean="0"/>
              <a:t>They differ primarily on how long their non-haploid life cycle lasts</a:t>
            </a:r>
          </a:p>
          <a:p>
            <a:pPr lvl="2"/>
            <a:r>
              <a:rPr lang="en-US" sz="2800" b="1" dirty="0" err="1" smtClean="0"/>
              <a:t>Zygomycota</a:t>
            </a:r>
            <a:r>
              <a:rPr lang="en-US" sz="2800" dirty="0" smtClean="0"/>
              <a:t> – </a:t>
            </a:r>
            <a:r>
              <a:rPr lang="en-US" sz="2800" dirty="0" err="1" smtClean="0"/>
              <a:t>zygospore</a:t>
            </a:r>
            <a:r>
              <a:rPr lang="en-US" sz="2800" dirty="0" smtClean="0"/>
              <a:t> quickly becomes a </a:t>
            </a:r>
            <a:r>
              <a:rPr lang="en-US" sz="2800" u="sng" dirty="0" err="1" smtClean="0"/>
              <a:t>zygosporangium</a:t>
            </a:r>
            <a:r>
              <a:rPr lang="en-US" sz="2800" dirty="0" smtClean="0"/>
              <a:t> that generates haploid spores </a:t>
            </a:r>
            <a:endParaRPr lang="en-US" sz="2800" dirty="0"/>
          </a:p>
          <a:p>
            <a:pPr lvl="2"/>
            <a:r>
              <a:rPr lang="en-US" sz="2800" b="1" dirty="0" smtClean="0"/>
              <a:t>Ascomycota</a:t>
            </a:r>
            <a:r>
              <a:rPr lang="en-US" sz="2800" dirty="0" smtClean="0"/>
              <a:t> – </a:t>
            </a:r>
            <a:r>
              <a:rPr lang="en-US" sz="2800" dirty="0" err="1" smtClean="0"/>
              <a:t>dikaryotic</a:t>
            </a:r>
            <a:r>
              <a:rPr lang="en-US" sz="2800" dirty="0" smtClean="0"/>
              <a:t> structure forms from fused mycelia (</a:t>
            </a:r>
            <a:r>
              <a:rPr lang="en-US" sz="2800" u="sng" dirty="0" err="1" smtClean="0"/>
              <a:t>ascocarp</a:t>
            </a:r>
            <a:r>
              <a:rPr lang="en-US" sz="2800" dirty="0" smtClean="0"/>
              <a:t>) that generates haploid spores from meiosis</a:t>
            </a:r>
            <a:endParaRPr lang="en-US" sz="2800" dirty="0"/>
          </a:p>
          <a:p>
            <a:pPr lvl="2"/>
            <a:r>
              <a:rPr lang="en-US" sz="2800" b="1" dirty="0" smtClean="0"/>
              <a:t>Basidiomycota</a:t>
            </a:r>
            <a:r>
              <a:rPr lang="en-US" sz="2800" dirty="0" smtClean="0"/>
              <a:t> -  haploid mycelia </a:t>
            </a:r>
            <a:r>
              <a:rPr lang="en-US" sz="2800" smtClean="0"/>
              <a:t>are microscopic; </a:t>
            </a:r>
            <a:r>
              <a:rPr lang="en-US" sz="2800" dirty="0" smtClean="0"/>
              <a:t>most of lifetime is growing the </a:t>
            </a:r>
            <a:r>
              <a:rPr lang="en-US" sz="2800" dirty="0" err="1" smtClean="0"/>
              <a:t>dikaryotic</a:t>
            </a:r>
            <a:r>
              <a:rPr lang="en-US" sz="2800" dirty="0" smtClean="0"/>
              <a:t> </a:t>
            </a:r>
            <a:r>
              <a:rPr lang="en-US" sz="2800" u="sng" dirty="0" err="1" smtClean="0"/>
              <a:t>basidiocarp</a:t>
            </a:r>
            <a:r>
              <a:rPr lang="en-US" sz="2800" dirty="0" smtClean="0"/>
              <a:t>; haploid spores immediately form from diploid </a:t>
            </a:r>
            <a:r>
              <a:rPr lang="en-US" sz="2800" dirty="0" err="1" smtClean="0"/>
              <a:t>basidospores</a:t>
            </a:r>
            <a:r>
              <a:rPr lang="en-US" sz="2800" dirty="0" smtClean="0"/>
              <a:t> (</a:t>
            </a:r>
            <a:r>
              <a:rPr lang="en-US" sz="2800" dirty="0" err="1" smtClean="0"/>
              <a:t>basidiophore</a:t>
            </a:r>
            <a:r>
              <a:rPr lang="en-US" sz="2800" dirty="0" smtClean="0"/>
              <a:t> is </a:t>
            </a:r>
            <a:r>
              <a:rPr lang="en-US" sz="2800" dirty="0" err="1" smtClean="0"/>
              <a:t>dikaryotic</a:t>
            </a:r>
            <a:r>
              <a:rPr lang="en-US" sz="2800" dirty="0" smtClean="0"/>
              <a:t>)</a:t>
            </a:r>
            <a:endParaRPr lang="en-US" sz="2800" dirty="0"/>
          </a:p>
          <a:p>
            <a:pPr lvl="1"/>
            <a:endParaRPr lang="en-US" sz="3600" dirty="0"/>
          </a:p>
          <a:p>
            <a:pPr lvl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4210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4343399" cy="584775"/>
          </a:xfrm>
        </p:spPr>
        <p:txBody>
          <a:bodyPr/>
          <a:lstStyle/>
          <a:p>
            <a:pPr lvl="1"/>
            <a:r>
              <a:rPr lang="en-US" b="1" dirty="0"/>
              <a:t>Division </a:t>
            </a:r>
            <a:r>
              <a:rPr lang="en-US" b="1" dirty="0" err="1"/>
              <a:t>Zygomycota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8077199" cy="5867400"/>
          </a:xfrm>
        </p:spPr>
        <p:txBody>
          <a:bodyPr/>
          <a:lstStyle/>
          <a:p>
            <a:r>
              <a:rPr lang="en-US" dirty="0" smtClean="0"/>
              <a:t>1100 </a:t>
            </a:r>
            <a:r>
              <a:rPr lang="en-US" dirty="0"/>
              <a:t>known species</a:t>
            </a:r>
          </a:p>
          <a:p>
            <a:pPr lvl="1"/>
            <a:r>
              <a:rPr lang="en-US" dirty="0"/>
              <a:t>Most are saprobes </a:t>
            </a:r>
          </a:p>
          <a:p>
            <a:pPr lvl="1"/>
            <a:r>
              <a:rPr lang="en-US" dirty="0"/>
              <a:t>Others are obligate </a:t>
            </a:r>
            <a:r>
              <a:rPr lang="en-US" dirty="0" smtClean="0"/>
              <a:t>parasites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of insects, bread, </a:t>
            </a:r>
            <a:r>
              <a:rPr lang="en-US" dirty="0"/>
              <a:t>and other fungi</a:t>
            </a:r>
          </a:p>
          <a:p>
            <a:r>
              <a:rPr lang="en-US" dirty="0"/>
              <a:t>Reproduce asexually via </a:t>
            </a:r>
            <a:r>
              <a:rPr lang="en-US" dirty="0" err="1" smtClean="0"/>
              <a:t>sporangiospores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Most notable human pathogen - Microsporidium </a:t>
            </a:r>
            <a:endParaRPr lang="en-US" dirty="0"/>
          </a:p>
          <a:p>
            <a:pPr lvl="1"/>
            <a:r>
              <a:rPr lang="en-US" dirty="0"/>
              <a:t>Once classified as protozoa </a:t>
            </a:r>
          </a:p>
          <a:p>
            <a:pPr lvl="1"/>
            <a:r>
              <a:rPr lang="en-US" dirty="0" smtClean="0"/>
              <a:t>Obligate </a:t>
            </a:r>
            <a:r>
              <a:rPr lang="en-US" dirty="0"/>
              <a:t>intracellular parasites</a:t>
            </a:r>
          </a:p>
          <a:p>
            <a:pPr lvl="2"/>
            <a:r>
              <a:rPr lang="en-US" dirty="0"/>
              <a:t>Spread as small, resistant </a:t>
            </a:r>
            <a:r>
              <a:rPr lang="en-US" dirty="0" smtClean="0"/>
              <a:t>spores that punch into new cell during germination</a:t>
            </a:r>
          </a:p>
          <a:p>
            <a:pPr lvl="2"/>
            <a:r>
              <a:rPr lang="en-US" dirty="0" smtClean="0"/>
              <a:t>Opportunistic lung infections of immunocompromised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04800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3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12.18  </a:t>
            </a:r>
            <a:r>
              <a:rPr lang="en-US" sz="1800" b="1" dirty="0" err="1"/>
              <a:t>Zygosporangium</a:t>
            </a:r>
            <a:r>
              <a:rPr lang="en-US" sz="1800" b="1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"/>
          <a:stretch/>
        </p:blipFill>
        <p:spPr>
          <a:xfrm>
            <a:off x="456650" y="838200"/>
            <a:ext cx="8230699" cy="55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63" y="334963"/>
            <a:ext cx="8639175" cy="614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726238" y="3886200"/>
            <a:ext cx="220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Learn to distinguish sexual spore formation from asexual spore formation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57200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are rare structures to observe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81200" y="1371600"/>
            <a:ext cx="1447800" cy="990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15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4343399" cy="584775"/>
          </a:xfrm>
        </p:spPr>
        <p:txBody>
          <a:bodyPr/>
          <a:lstStyle/>
          <a:p>
            <a:pPr lvl="1"/>
            <a:r>
              <a:rPr lang="en-US" b="1" dirty="0"/>
              <a:t>Division Ascomycota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7013" y="675262"/>
            <a:ext cx="8689975" cy="6106537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32,000 </a:t>
            </a:r>
            <a:r>
              <a:rPr lang="en-US" dirty="0"/>
              <a:t>known species</a:t>
            </a:r>
          </a:p>
          <a:p>
            <a:r>
              <a:rPr lang="en-US" dirty="0" smtClean="0"/>
              <a:t>Sexual reproduction:  ascomycetes </a:t>
            </a:r>
            <a:r>
              <a:rPr lang="en-US" dirty="0"/>
              <a:t>form </a:t>
            </a:r>
            <a:r>
              <a:rPr lang="en-US" b="1" dirty="0" err="1"/>
              <a:t>ascospores</a:t>
            </a:r>
            <a:r>
              <a:rPr lang="en-US" dirty="0"/>
              <a:t> in sacs called </a:t>
            </a:r>
            <a:r>
              <a:rPr lang="en-US" b="1" dirty="0"/>
              <a:t>asci</a:t>
            </a:r>
          </a:p>
          <a:p>
            <a:r>
              <a:rPr lang="en-US" dirty="0" smtClean="0"/>
              <a:t>Asexual reproduction:  also </a:t>
            </a:r>
            <a:r>
              <a:rPr lang="en-US" dirty="0"/>
              <a:t>reproduce by </a:t>
            </a:r>
            <a:r>
              <a:rPr lang="en-US" dirty="0" smtClean="0"/>
              <a:t>conidiophores and </a:t>
            </a:r>
            <a:r>
              <a:rPr lang="en-US" dirty="0" err="1" smtClean="0"/>
              <a:t>conidiospores</a:t>
            </a:r>
            <a:r>
              <a:rPr lang="en-US" dirty="0" smtClean="0"/>
              <a:t> (</a:t>
            </a:r>
            <a:r>
              <a:rPr lang="en-US" dirty="0" err="1" smtClean="0"/>
              <a:t>a.k.a</a:t>
            </a:r>
            <a:r>
              <a:rPr lang="en-US" dirty="0" smtClean="0"/>
              <a:t> conidia) throughout life cycle</a:t>
            </a:r>
            <a:endParaRPr lang="en-US" dirty="0"/>
          </a:p>
          <a:p>
            <a:r>
              <a:rPr lang="en-US" dirty="0"/>
              <a:t>Includes most of the fungi that spoil food</a:t>
            </a:r>
          </a:p>
          <a:p>
            <a:r>
              <a:rPr lang="en-US" dirty="0"/>
              <a:t>Some infect plants and </a:t>
            </a:r>
            <a:r>
              <a:rPr lang="en-US" dirty="0" smtClean="0"/>
              <a:t>humans</a:t>
            </a:r>
          </a:p>
          <a:p>
            <a:pPr lvl="1"/>
            <a:r>
              <a:rPr lang="en-US" i="1" dirty="0" smtClean="0"/>
              <a:t>Candida </a:t>
            </a:r>
            <a:r>
              <a:rPr lang="en-US" dirty="0" smtClean="0"/>
              <a:t>– yeast infections, thrush, candidiasis</a:t>
            </a:r>
          </a:p>
          <a:p>
            <a:pPr lvl="1"/>
            <a:r>
              <a:rPr lang="en-US" i="1" dirty="0" smtClean="0"/>
              <a:t>Fusarium</a:t>
            </a:r>
            <a:r>
              <a:rPr lang="en-US" dirty="0" smtClean="0"/>
              <a:t> – fungal wilt of barley, banana, tomatoes, etc.</a:t>
            </a:r>
            <a:endParaRPr lang="en-US" dirty="0"/>
          </a:p>
          <a:p>
            <a:r>
              <a:rPr lang="en-US" dirty="0"/>
              <a:t>Many are beneficial</a:t>
            </a:r>
          </a:p>
          <a:p>
            <a:pPr lvl="1"/>
            <a:r>
              <a:rPr lang="en-US" i="1" dirty="0" err="1" smtClean="0"/>
              <a:t>Penicillium</a:t>
            </a:r>
            <a:r>
              <a:rPr lang="en-US" i="1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antiobiotic</a:t>
            </a:r>
            <a:r>
              <a:rPr lang="en-US" dirty="0" smtClean="0"/>
              <a:t> production, otherwise not useful</a:t>
            </a:r>
            <a:endParaRPr lang="en-US" dirty="0"/>
          </a:p>
          <a:p>
            <a:pPr lvl="1"/>
            <a:r>
              <a:rPr lang="en-US" i="1" dirty="0" smtClean="0"/>
              <a:t>Saccharomyces </a:t>
            </a:r>
            <a:r>
              <a:rPr lang="en-US" dirty="0" smtClean="0"/>
              <a:t>– wine, beer, mead, bread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24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63" y="92075"/>
            <a:ext cx="8248650" cy="646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711" y="4648200"/>
            <a:ext cx="2785712" cy="181371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485338" y="3657601"/>
            <a:ext cx="257862" cy="4571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69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Asexual spore formation in </a:t>
            </a:r>
            <a:r>
              <a:rPr lang="en-US" b="1" i="1" dirty="0" err="1" smtClean="0"/>
              <a:t>Penicillium</a:t>
            </a:r>
            <a:endParaRPr lang="en-US" b="1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25" y="838200"/>
            <a:ext cx="7388273" cy="5562600"/>
          </a:xfrm>
        </p:spPr>
      </p:pic>
    </p:spTree>
    <p:extLst>
      <p:ext uri="{BB962C8B-B14F-4D97-AF65-F5344CB8AC3E}">
        <p14:creationId xmlns:p14="http://schemas.microsoft.com/office/powerpoint/2010/main" val="268616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12.19  </a:t>
            </a:r>
            <a:r>
              <a:rPr lang="en-US" sz="1800" b="1" dirty="0" err="1"/>
              <a:t>Ascocarps</a:t>
            </a:r>
            <a:r>
              <a:rPr lang="en-US" sz="1800" b="1" dirty="0"/>
              <a:t> (fruiting bodies) of the common morel, </a:t>
            </a:r>
            <a:r>
              <a:rPr lang="en-US" sz="1800" b="1" i="1" dirty="0" err="1"/>
              <a:t>Morchella</a:t>
            </a:r>
            <a:r>
              <a:rPr lang="en-US" sz="1800" b="1" i="1" dirty="0"/>
              <a:t> </a:t>
            </a:r>
            <a:r>
              <a:rPr lang="en-US" sz="1800" b="1" i="1" dirty="0" err="1"/>
              <a:t>esculenta</a:t>
            </a:r>
            <a:r>
              <a:rPr lang="en-US" sz="1800" b="1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90600"/>
            <a:ext cx="8153400" cy="545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5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4800599" cy="584775"/>
          </a:xfrm>
        </p:spPr>
        <p:txBody>
          <a:bodyPr/>
          <a:lstStyle/>
          <a:p>
            <a:pPr lvl="1"/>
            <a:r>
              <a:rPr lang="en-US" b="1" dirty="0"/>
              <a:t>Division </a:t>
            </a:r>
            <a:r>
              <a:rPr lang="en-US" b="1" dirty="0" smtClean="0"/>
              <a:t>Basidiomycota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762000"/>
            <a:ext cx="8839200" cy="59436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22,000 </a:t>
            </a:r>
            <a:r>
              <a:rPr lang="en-US" dirty="0"/>
              <a:t>known </a:t>
            </a:r>
            <a:r>
              <a:rPr lang="en-US" dirty="0" smtClean="0"/>
              <a:t>species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ostly mushrooms</a:t>
            </a:r>
          </a:p>
          <a:p>
            <a:pPr lvl="1"/>
            <a:r>
              <a:rPr lang="en-US" dirty="0" smtClean="0"/>
              <a:t>Some </a:t>
            </a:r>
            <a:r>
              <a:rPr lang="en-US" dirty="0"/>
              <a:t>infective yeast-like species (</a:t>
            </a:r>
            <a:r>
              <a:rPr lang="en-US" i="1" dirty="0"/>
              <a:t>Cryptococcus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After </a:t>
            </a:r>
            <a:r>
              <a:rPr lang="en-US" dirty="0" err="1" smtClean="0"/>
              <a:t>plasmogamy</a:t>
            </a:r>
            <a:r>
              <a:rPr lang="en-US" dirty="0" smtClean="0"/>
              <a:t>, </a:t>
            </a:r>
            <a:r>
              <a:rPr lang="en-US" dirty="0" err="1" smtClean="0"/>
              <a:t>dikaryotic</a:t>
            </a:r>
            <a:r>
              <a:rPr lang="en-US" dirty="0" smtClean="0"/>
              <a:t> fruiting body (called a </a:t>
            </a:r>
            <a:r>
              <a:rPr lang="en-US" b="1" dirty="0" err="1" smtClean="0"/>
              <a:t>basidiocarp</a:t>
            </a:r>
            <a:r>
              <a:rPr lang="en-US" dirty="0" smtClean="0"/>
              <a:t>) grows before </a:t>
            </a:r>
            <a:r>
              <a:rPr lang="en-US" dirty="0" err="1" smtClean="0"/>
              <a:t>karyogamy</a:t>
            </a:r>
            <a:r>
              <a:rPr lang="en-US" dirty="0" smtClean="0"/>
              <a:t>, then immediate meiosis and distribution of haploid spores</a:t>
            </a:r>
          </a:p>
          <a:p>
            <a:r>
              <a:rPr lang="en-US" dirty="0" smtClean="0"/>
              <a:t>Basidiomycetes </a:t>
            </a:r>
            <a:r>
              <a:rPr lang="en-US" dirty="0"/>
              <a:t>affect humans in several ways</a:t>
            </a:r>
          </a:p>
          <a:p>
            <a:pPr lvl="1"/>
            <a:r>
              <a:rPr lang="en-US" dirty="0"/>
              <a:t>Most are decomposers that return nutrients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soil or make them more bioavailable to others</a:t>
            </a:r>
            <a:endParaRPr lang="en-US" dirty="0"/>
          </a:p>
          <a:p>
            <a:pPr lvl="1"/>
            <a:r>
              <a:rPr lang="en-US" dirty="0" smtClean="0"/>
              <a:t>Most </a:t>
            </a:r>
            <a:r>
              <a:rPr lang="en-US" dirty="0"/>
              <a:t>mushrooms produce toxins or hallucinatory </a:t>
            </a:r>
            <a:r>
              <a:rPr lang="en-US" dirty="0" smtClean="0"/>
              <a:t>chemicals (very few are edible, even after boiling, and even fewer are sold commercially)</a:t>
            </a:r>
            <a:endParaRPr lang="en-US" dirty="0"/>
          </a:p>
          <a:p>
            <a:pPr lvl="1"/>
            <a:r>
              <a:rPr lang="en-US" dirty="0"/>
              <a:t>Some cause expensive crop </a:t>
            </a:r>
            <a:r>
              <a:rPr lang="en-US" dirty="0" smtClean="0"/>
              <a:t>damage (decompose and intoxicate soil and plants)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91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09599"/>
            <a:ext cx="6477000" cy="60627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7000" y="38862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LONG delay of </a:t>
            </a:r>
            <a:r>
              <a:rPr lang="en-US" dirty="0" err="1" smtClean="0">
                <a:solidFill>
                  <a:schemeClr val="bg1"/>
                </a:solidFill>
              </a:rPr>
              <a:t>karyogamy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3565" y="8382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Multinucleate body grows after </a:t>
            </a:r>
            <a:r>
              <a:rPr lang="en-US" dirty="0" err="1" smtClean="0">
                <a:solidFill>
                  <a:schemeClr val="bg1"/>
                </a:solidFill>
              </a:rPr>
              <a:t>plasmogamy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9050"/>
            <a:ext cx="6630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lifecycle of macroscopic </a:t>
            </a:r>
            <a:r>
              <a:rPr lang="en-US" b="1" dirty="0" err="1" smtClean="0"/>
              <a:t>basidiomycota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3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839200" cy="588963"/>
          </a:xfrm>
        </p:spPr>
        <p:txBody>
          <a:bodyPr/>
          <a:lstStyle/>
          <a:p>
            <a:pPr eaLnBrk="1" hangingPunct="1"/>
            <a:r>
              <a:rPr lang="en-US" altLang="en-US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General Characteristics of Eukaryotic Organisms – to review on your own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Nuclear division in Eukaryotes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Nucleus has one or two complete copies of genome</a:t>
            </a:r>
          </a:p>
          <a:p>
            <a:pPr marL="1033463" lvl="2" indent="-228600" eaLnBrk="1" hangingPunct="1">
              <a:lnSpc>
                <a:spcPct val="90000"/>
              </a:lnSpc>
            </a:pPr>
            <a:r>
              <a:rPr lang="en-US" altLang="en-US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Single copy – haploid (most fungi, many algae, some protozoa)</a:t>
            </a:r>
          </a:p>
          <a:p>
            <a:pPr marL="1033463" lvl="2" indent="-228600" eaLnBrk="1" hangingPunct="1">
              <a:lnSpc>
                <a:spcPct val="90000"/>
              </a:lnSpc>
            </a:pPr>
            <a:r>
              <a:rPr lang="en-US" altLang="en-US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Two copies – diploid (remaining fungi, algae, and protozoa, most animals and plants)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Two types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Mitosis – nuclear division for asexual reproduction</a:t>
            </a:r>
          </a:p>
          <a:p>
            <a:pPr marL="1033463" lvl="3" indent="-228600"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start and finish in the same genomic state</a:t>
            </a:r>
          </a:p>
          <a:p>
            <a:pPr marL="1033463" lvl="3" indent="-228600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en-US" alt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iploid </a:t>
            </a:r>
            <a:r>
              <a:rPr lang="en-US" alt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diploid ; haploid 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haploid</a:t>
            </a:r>
          </a:p>
          <a:p>
            <a:pPr marL="746125" lvl="2" indent="-242888" eaLnBrk="1" hangingPunct="1">
              <a:lnSpc>
                <a:spcPct val="90000"/>
              </a:lnSpc>
            </a:pPr>
            <a:r>
              <a:rPr lang="en-US" altLang="en-US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Meiosis – the nuclear division involved in making gametes for (eventual) sexual reproduction</a:t>
            </a:r>
          </a:p>
          <a:p>
            <a:pPr marL="1033463" lvl="3" indent="-228600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en-US" alt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iploid 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haploid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8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2" eaLnBrk="1" hangingPunct="1">
              <a:lnSpc>
                <a:spcPct val="90000"/>
              </a:lnSpc>
            </a:pPr>
            <a:endParaRPr lang="en-US" altLang="en-US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32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8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7987553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3340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The haploid state is </a:t>
            </a:r>
            <a:r>
              <a:rPr lang="en-US" sz="1800" b="1" dirty="0" err="1" smtClean="0">
                <a:solidFill>
                  <a:schemeClr val="bg1"/>
                </a:solidFill>
              </a:rPr>
              <a:t>yeastlike</a:t>
            </a:r>
            <a:r>
              <a:rPr lang="en-US" sz="1800" b="1" dirty="0" smtClean="0">
                <a:solidFill>
                  <a:schemeClr val="bg1"/>
                </a:solidFill>
              </a:rPr>
              <a:t> and opportunistically pathogenic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1" y="1905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lifecycle of </a:t>
            </a:r>
            <a:r>
              <a:rPr lang="en-US" b="1" i="1" dirty="0" smtClean="0"/>
              <a:t>Cryptococcus </a:t>
            </a:r>
            <a:r>
              <a:rPr lang="en-US" b="1" i="1" dirty="0" err="1" smtClean="0"/>
              <a:t>neoformans</a:t>
            </a:r>
            <a:r>
              <a:rPr lang="en-US" b="1" dirty="0" smtClean="0"/>
              <a:t>, the agent of opportunistic </a:t>
            </a:r>
            <a:r>
              <a:rPr lang="en-US" b="1" dirty="0" err="1" smtClean="0"/>
              <a:t>cryptococcal</a:t>
            </a:r>
            <a:r>
              <a:rPr lang="en-US" b="1" dirty="0" smtClean="0"/>
              <a:t> pneumonia and meningitis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824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2400"/>
            <a:ext cx="7124700" cy="661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MARTInkShape-1"/>
          <p:cNvSpPr/>
          <p:nvPr>
            <p:custDataLst>
              <p:tags r:id="rId1"/>
            </p:custDataLst>
          </p:nvPr>
        </p:nvSpPr>
        <p:spPr>
          <a:xfrm>
            <a:off x="7343775" y="422910"/>
            <a:ext cx="17146" cy="17146"/>
          </a:xfrm>
          <a:custGeom>
            <a:avLst/>
            <a:gdLst/>
            <a:ahLst/>
            <a:cxnLst/>
            <a:rect l="0" t="0" r="0" b="0"/>
            <a:pathLst>
              <a:path w="17146" h="17146">
                <a:moveTo>
                  <a:pt x="17145" y="0"/>
                </a:moveTo>
                <a:lnTo>
                  <a:pt x="17145" y="0"/>
                </a:lnTo>
                <a:lnTo>
                  <a:pt x="0" y="17145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76600" y="22860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LONG delay of </a:t>
            </a:r>
            <a:r>
              <a:rPr lang="en-US" dirty="0" err="1" smtClean="0">
                <a:solidFill>
                  <a:schemeClr val="bg1"/>
                </a:solidFill>
              </a:rPr>
              <a:t>karyogamy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803702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Multinucleate body grows after </a:t>
            </a:r>
            <a:r>
              <a:rPr lang="en-US" dirty="0" err="1" smtClean="0">
                <a:solidFill>
                  <a:schemeClr val="bg1"/>
                </a:solidFill>
              </a:rPr>
              <a:t>plasmogamy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1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584775"/>
          </a:xfrm>
        </p:spPr>
        <p:txBody>
          <a:bodyPr/>
          <a:lstStyle/>
          <a:p>
            <a:r>
              <a:rPr lang="en-US" b="1" dirty="0"/>
              <a:t>Figure 12.20  </a:t>
            </a:r>
            <a:r>
              <a:rPr lang="en-US" b="1" dirty="0" err="1"/>
              <a:t>Basidiocarps</a:t>
            </a:r>
            <a:r>
              <a:rPr lang="en-US" b="1" dirty="0"/>
              <a:t> (fruiting bodies).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"/>
          <a:stretch/>
        </p:blipFill>
        <p:spPr>
          <a:xfrm>
            <a:off x="457200" y="990600"/>
            <a:ext cx="4011318" cy="5426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"/>
          <a:stretch/>
        </p:blipFill>
        <p:spPr>
          <a:xfrm>
            <a:off x="4800600" y="990601"/>
            <a:ext cx="4061451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0488"/>
            <a:ext cx="9144000" cy="523220"/>
          </a:xfrm>
        </p:spPr>
        <p:txBody>
          <a:bodyPr/>
          <a:lstStyle/>
          <a:p>
            <a:r>
              <a:rPr lang="en-US" sz="2800" b="1" dirty="0" smtClean="0"/>
              <a:t>Inside the </a:t>
            </a:r>
            <a:r>
              <a:rPr lang="en-US" sz="2800" b="1" dirty="0" err="1" smtClean="0"/>
              <a:t>basidiocarp</a:t>
            </a:r>
            <a:r>
              <a:rPr lang="en-US" sz="2800" b="1" dirty="0" smtClean="0"/>
              <a:t> – where meiosis occurs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4" y="990600"/>
            <a:ext cx="8359098" cy="55626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91000"/>
            <a:ext cx="2645004" cy="1981200"/>
          </a:xfrm>
        </p:spPr>
      </p:pic>
      <p:cxnSp>
        <p:nvCxnSpPr>
          <p:cNvPr id="6" name="Straight Arrow Connector 5"/>
          <p:cNvCxnSpPr/>
          <p:nvPr/>
        </p:nvCxnSpPr>
        <p:spPr bwMode="auto">
          <a:xfrm>
            <a:off x="3200400" y="3505200"/>
            <a:ext cx="533400" cy="990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3352800" y="4625042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production of 4 haploid cells after meiosis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77680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Table 12.3  Characteristics of Fungi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6"/>
          <a:stretch/>
        </p:blipFill>
        <p:spPr>
          <a:xfrm>
            <a:off x="304800" y="915362"/>
            <a:ext cx="8534400" cy="502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7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Other Eukaryotes of Microbiological Interest: Parasitic </a:t>
            </a:r>
            <a:r>
              <a:rPr lang="en-US" dirty="0" err="1"/>
              <a:t>Helminths</a:t>
            </a:r>
            <a:r>
              <a:rPr lang="en-US" dirty="0"/>
              <a:t> and Vectors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8537575" cy="5105400"/>
          </a:xfrm>
        </p:spPr>
        <p:txBody>
          <a:bodyPr/>
          <a:lstStyle/>
          <a:p>
            <a:r>
              <a:rPr lang="en-US" dirty="0" smtClean="0"/>
              <a:t>Helminths</a:t>
            </a:r>
          </a:p>
          <a:p>
            <a:pPr lvl="1"/>
            <a:r>
              <a:rPr lang="en-US" dirty="0" smtClean="0"/>
              <a:t>Tapeworms</a:t>
            </a:r>
            <a:r>
              <a:rPr lang="en-US" dirty="0"/>
              <a:t>, </a:t>
            </a:r>
            <a:r>
              <a:rPr lang="en-US" dirty="0" smtClean="0"/>
              <a:t>Flukes</a:t>
            </a:r>
            <a:r>
              <a:rPr lang="en-US" dirty="0"/>
              <a:t>, </a:t>
            </a:r>
            <a:r>
              <a:rPr lang="en-US" dirty="0" smtClean="0"/>
              <a:t>Nematodes</a:t>
            </a:r>
          </a:p>
          <a:p>
            <a:pPr lvl="1"/>
            <a:r>
              <a:rPr lang="en-US" dirty="0" smtClean="0"/>
              <a:t>They have diagnostic infectious structures </a:t>
            </a:r>
          </a:p>
          <a:p>
            <a:r>
              <a:rPr lang="en-US" dirty="0" smtClean="0"/>
              <a:t>Arthropod </a:t>
            </a:r>
            <a:r>
              <a:rPr lang="en-US" u="sng" dirty="0" smtClean="0"/>
              <a:t>vectors</a:t>
            </a:r>
            <a:r>
              <a:rPr lang="en-US" dirty="0" smtClean="0"/>
              <a:t> – carriers of pathogens</a:t>
            </a:r>
          </a:p>
          <a:p>
            <a:pPr lvl="1"/>
            <a:r>
              <a:rPr lang="en-US" dirty="0" smtClean="0"/>
              <a:t>They are not infective themselves, but carry infectious microbes and pathogens that infect us as they feed off of us.</a:t>
            </a:r>
          </a:p>
          <a:p>
            <a:pPr lvl="1"/>
            <a:r>
              <a:rPr lang="en-US" b="1" dirty="0" smtClean="0"/>
              <a:t>Mechanical vectors</a:t>
            </a:r>
            <a:r>
              <a:rPr lang="en-US" dirty="0" smtClean="0"/>
              <a:t> – transmit disease through physical contact (a bus, or car, or truck)</a:t>
            </a:r>
          </a:p>
          <a:p>
            <a:pPr lvl="1"/>
            <a:r>
              <a:rPr lang="en-US" b="1" dirty="0" smtClean="0"/>
              <a:t>Biological vectors</a:t>
            </a:r>
            <a:r>
              <a:rPr lang="en-US" dirty="0" smtClean="0"/>
              <a:t> – transmit disease </a:t>
            </a:r>
            <a:r>
              <a:rPr lang="en-US" u="sng" dirty="0" smtClean="0"/>
              <a:t>and</a:t>
            </a:r>
            <a:r>
              <a:rPr lang="en-US" dirty="0" smtClean="0"/>
              <a:t> participate in pathogen development (a grease truck, ice cream truck, or pizza delivery man)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65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 smtClean="0"/>
              <a:t>Phylum </a:t>
            </a:r>
            <a:r>
              <a:rPr lang="en-US" dirty="0" err="1" smtClean="0"/>
              <a:t>Platyhelmenthes</a:t>
            </a:r>
            <a:r>
              <a:rPr lang="en-US" dirty="0" smtClean="0"/>
              <a:t> (flatworms) - tapeworms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44599"/>
            <a:ext cx="6781800" cy="5382381"/>
          </a:xfrm>
        </p:spPr>
      </p:pic>
    </p:spTree>
    <p:extLst>
      <p:ext uri="{BB962C8B-B14F-4D97-AF65-F5344CB8AC3E}">
        <p14:creationId xmlns:p14="http://schemas.microsoft.com/office/powerpoint/2010/main" val="137016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 smtClean="0"/>
              <a:t>Phylum Platyhelminthes (flatworms) – the fluke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47800"/>
            <a:ext cx="1911350" cy="37039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299791"/>
            <a:ext cx="37052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Phylum </a:t>
            </a:r>
            <a:r>
              <a:rPr lang="en-US" dirty="0" err="1" smtClean="0"/>
              <a:t>Nematoda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9285"/>
            <a:ext cx="2300201" cy="2209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14" y="708274"/>
            <a:ext cx="3506988" cy="241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3886200"/>
            <a:ext cx="3526098" cy="24960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1" y="3810000"/>
            <a:ext cx="4000360" cy="26662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3848" y="177108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pinworm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77368" y="3371526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hookworm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0583" y="3313710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heartworm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19296" y="1184965"/>
            <a:ext cx="21194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Intracellular – </a:t>
            </a:r>
          </a:p>
          <a:p>
            <a:r>
              <a:rPr lang="en-US" dirty="0" err="1" smtClean="0"/>
              <a:t>trichinella</a:t>
            </a:r>
            <a:endParaRPr lang="en-US" dirty="0" smtClean="0"/>
          </a:p>
          <a:p>
            <a:r>
              <a:rPr lang="en-US" dirty="0" smtClean="0"/>
              <a:t>(cyst form)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 smtClean="0"/>
              <a:t>Arthropods – Microbe Vectors – SUMMARY SLIDE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399" y="1295400"/>
            <a:ext cx="5410201" cy="5334000"/>
          </a:xfrm>
        </p:spPr>
        <p:txBody>
          <a:bodyPr/>
          <a:lstStyle/>
          <a:p>
            <a:r>
              <a:rPr lang="en-US" dirty="0" smtClean="0"/>
              <a:t>Disease </a:t>
            </a:r>
            <a:r>
              <a:rPr lang="en-US" dirty="0"/>
              <a:t>vectors </a:t>
            </a:r>
            <a:r>
              <a:rPr lang="en-US" dirty="0" smtClean="0"/>
              <a:t>are members of two </a:t>
            </a:r>
            <a:r>
              <a:rPr lang="en-US" dirty="0"/>
              <a:t>classes of </a:t>
            </a:r>
            <a:r>
              <a:rPr lang="en-US" dirty="0" smtClean="0"/>
              <a:t>arthropods.</a:t>
            </a:r>
            <a:endParaRPr lang="en-US" dirty="0"/>
          </a:p>
          <a:p>
            <a:pPr lvl="1"/>
            <a:r>
              <a:rPr lang="en-US" dirty="0" smtClean="0"/>
              <a:t>Arachnida</a:t>
            </a:r>
          </a:p>
          <a:p>
            <a:pPr lvl="2"/>
            <a:r>
              <a:rPr lang="en-US" dirty="0" smtClean="0"/>
              <a:t>8 legs</a:t>
            </a:r>
          </a:p>
          <a:p>
            <a:pPr lvl="3"/>
            <a:r>
              <a:rPr lang="en-US" dirty="0"/>
              <a:t>t</a:t>
            </a:r>
            <a:r>
              <a:rPr lang="en-US" dirty="0" smtClean="0"/>
              <a:t>icks</a:t>
            </a:r>
          </a:p>
          <a:p>
            <a:pPr lvl="3"/>
            <a:r>
              <a:rPr lang="en-US" dirty="0" smtClean="0"/>
              <a:t>mites</a:t>
            </a:r>
            <a:endParaRPr lang="en-US" dirty="0"/>
          </a:p>
          <a:p>
            <a:pPr lvl="1"/>
            <a:r>
              <a:rPr lang="en-US" dirty="0" err="1" smtClean="0"/>
              <a:t>Insecta</a:t>
            </a:r>
            <a:endParaRPr lang="en-US" dirty="0"/>
          </a:p>
          <a:p>
            <a:pPr lvl="2"/>
            <a:r>
              <a:rPr lang="en-US" dirty="0" smtClean="0"/>
              <a:t>6 legs</a:t>
            </a:r>
          </a:p>
          <a:p>
            <a:pPr lvl="3"/>
            <a:r>
              <a:rPr lang="en-US" dirty="0"/>
              <a:t>m</a:t>
            </a:r>
            <a:r>
              <a:rPr lang="en-US" dirty="0" smtClean="0"/>
              <a:t>osquitos</a:t>
            </a:r>
          </a:p>
          <a:p>
            <a:pPr lvl="3"/>
            <a:r>
              <a:rPr lang="en-US" dirty="0"/>
              <a:t>f</a:t>
            </a:r>
            <a:r>
              <a:rPr lang="en-US" dirty="0" smtClean="0"/>
              <a:t>leas</a:t>
            </a:r>
          </a:p>
          <a:p>
            <a:pPr lvl="3"/>
            <a:r>
              <a:rPr lang="en-US" dirty="0"/>
              <a:t>l</a:t>
            </a:r>
            <a:r>
              <a:rPr lang="en-US" dirty="0" smtClean="0"/>
              <a:t>ice</a:t>
            </a:r>
          </a:p>
          <a:p>
            <a:pPr lvl="3"/>
            <a:r>
              <a:rPr lang="en-US" dirty="0" smtClean="0"/>
              <a:t>flies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3"/>
          <a:stretch>
            <a:fillRect/>
          </a:stretch>
        </p:blipFill>
        <p:spPr bwMode="auto">
          <a:xfrm>
            <a:off x="3505200" y="3552010"/>
            <a:ext cx="5410200" cy="314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733800"/>
            <a:ext cx="1091406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8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534400" cy="6400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Mitosis – to review on your own</a:t>
            </a:r>
          </a:p>
          <a:p>
            <a:pPr marL="804863" lvl="1" indent="-347663" eaLnBrk="1" hangingPunct="1"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Begins after cell has duplicated its DNA; cell separates replicated DNA equally into two nuclei</a:t>
            </a:r>
          </a:p>
          <a:p>
            <a:pPr marL="804863" lvl="1" indent="-347663" eaLnBrk="1" hangingPunct="1"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Both children have </a:t>
            </a:r>
            <a:r>
              <a:rPr lang="en-US" altLang="en-US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identical</a:t>
            </a:r>
            <a:r>
              <a:rPr lang="en-US" alt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gene content as parent</a:t>
            </a:r>
          </a:p>
          <a:p>
            <a:pPr marL="804863" lvl="1" indent="-347663" eaLnBrk="1" hangingPunct="1"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Haploid </a:t>
            </a:r>
            <a:r>
              <a:rPr lang="en-US" alt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alt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haploid and diploid </a:t>
            </a: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alt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diploid</a:t>
            </a:r>
          </a:p>
          <a:p>
            <a:pPr marL="804863" lvl="1" indent="-347663" eaLnBrk="1" hangingPunct="1"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Four phases – note “palindromic” behavior</a:t>
            </a:r>
          </a:p>
          <a:p>
            <a:pPr marL="1143000" lvl="2" indent="-338138" eaLnBrk="1" hangingPunct="1">
              <a:lnSpc>
                <a:spcPct val="90000"/>
              </a:lnSpc>
            </a:pPr>
            <a:r>
              <a:rPr lang="en-US" altLang="en-US" sz="2600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Prophase</a:t>
            </a:r>
            <a:r>
              <a:rPr lang="en-US" alt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– chromosome condense; nuclear membrane breaks up</a:t>
            </a:r>
          </a:p>
          <a:p>
            <a:pPr marL="1143000" lvl="2" indent="-338138" eaLnBrk="1" hangingPunct="1">
              <a:lnSpc>
                <a:spcPct val="90000"/>
              </a:lnSpc>
            </a:pPr>
            <a:r>
              <a:rPr lang="en-US" altLang="en-US" sz="2600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Metaphase</a:t>
            </a:r>
            <a:r>
              <a:rPr lang="en-US" alt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– chromosomes move to equatorial plate</a:t>
            </a:r>
          </a:p>
          <a:p>
            <a:pPr marL="1143000" lvl="2" indent="-338138" eaLnBrk="1" hangingPunct="1">
              <a:lnSpc>
                <a:spcPct val="90000"/>
              </a:lnSpc>
            </a:pPr>
            <a:r>
              <a:rPr lang="en-US" altLang="en-US" sz="2600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Anaphase</a:t>
            </a:r>
            <a:r>
              <a:rPr lang="en-US" alt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– chromosomes separate </a:t>
            </a:r>
          </a:p>
          <a:p>
            <a:pPr marL="1143000" lvl="2" indent="-338138" eaLnBrk="1" hangingPunct="1">
              <a:lnSpc>
                <a:spcPct val="90000"/>
              </a:lnSpc>
            </a:pPr>
            <a:r>
              <a:rPr lang="en-US" altLang="en-US" sz="2600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Telophase</a:t>
            </a:r>
            <a:r>
              <a:rPr lang="en-US" alt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–nuclear membrane </a:t>
            </a:r>
            <a:r>
              <a:rPr lang="en-US" alt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reforms; chromosomes </a:t>
            </a:r>
            <a:r>
              <a:rPr lang="en-US" alt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relax</a:t>
            </a:r>
          </a:p>
          <a:p>
            <a:pPr lvl="2" eaLnBrk="1" hangingPunct="1">
              <a:lnSpc>
                <a:spcPct val="90000"/>
              </a:lnSpc>
            </a:pPr>
            <a:endParaRPr lang="en-US" altLang="en-US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2" eaLnBrk="1" hangingPunct="1">
              <a:lnSpc>
                <a:spcPct val="90000"/>
              </a:lnSpc>
            </a:pPr>
            <a:endParaRPr lang="en-US" altLang="en-US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36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747712"/>
          </a:xfrm>
        </p:spPr>
        <p:txBody>
          <a:bodyPr anchor="ctr"/>
          <a:lstStyle/>
          <a:p>
            <a:r>
              <a:rPr lang="en-US" b="1" dirty="0" smtClean="0"/>
              <a:t>Arachnid </a:t>
            </a:r>
            <a:r>
              <a:rPr lang="en-US" b="1" dirty="0"/>
              <a:t>Vectors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76200" y="1295400"/>
            <a:ext cx="4117975" cy="5014913"/>
          </a:xfrm>
        </p:spPr>
        <p:txBody>
          <a:bodyPr/>
          <a:lstStyle/>
          <a:p>
            <a:r>
              <a:rPr lang="en-US" dirty="0" smtClean="0"/>
              <a:t>Adult </a:t>
            </a:r>
            <a:r>
              <a:rPr lang="en-US" dirty="0"/>
              <a:t>arachnids have four pairs of </a:t>
            </a:r>
            <a:r>
              <a:rPr lang="en-US" dirty="0" smtClean="0"/>
              <a:t>legs.</a:t>
            </a:r>
            <a:endParaRPr lang="en-US" dirty="0"/>
          </a:p>
          <a:p>
            <a:r>
              <a:rPr lang="en-US" dirty="0"/>
              <a:t>Ticks are the most important arachnid </a:t>
            </a:r>
            <a:r>
              <a:rPr lang="en-US" dirty="0" smtClean="0"/>
              <a:t>vectors.</a:t>
            </a:r>
            <a:endParaRPr lang="en-US" dirty="0"/>
          </a:p>
          <a:p>
            <a:pPr lvl="1"/>
            <a:r>
              <a:rPr lang="en-US" dirty="0"/>
              <a:t>Hard ticks are most prominent tick </a:t>
            </a:r>
            <a:r>
              <a:rPr lang="en-US" dirty="0" smtClean="0"/>
              <a:t>vectors.</a:t>
            </a:r>
            <a:endParaRPr lang="en-US" dirty="0"/>
          </a:p>
          <a:p>
            <a:r>
              <a:rPr lang="en-US" dirty="0"/>
              <a:t>A few mite species transmit </a:t>
            </a:r>
            <a:r>
              <a:rPr lang="en-US" dirty="0" err="1"/>
              <a:t>rickettsial</a:t>
            </a:r>
            <a:r>
              <a:rPr lang="en-US" dirty="0"/>
              <a:t> </a:t>
            </a:r>
            <a:r>
              <a:rPr lang="en-US" dirty="0" smtClean="0"/>
              <a:t>diseases.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315" y="4876800"/>
            <a:ext cx="1176618" cy="1600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1"/>
          <a:stretch/>
        </p:blipFill>
        <p:spPr>
          <a:xfrm>
            <a:off x="3810000" y="1447800"/>
            <a:ext cx="5201768" cy="30758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76800" y="5410200"/>
            <a:ext cx="851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mite </a:t>
            </a:r>
          </a:p>
        </p:txBody>
      </p:sp>
    </p:spTree>
    <p:extLst>
      <p:ext uri="{BB962C8B-B14F-4D97-AF65-F5344CB8AC3E}">
        <p14:creationId xmlns:p14="http://schemas.microsoft.com/office/powerpoint/2010/main" val="108287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171956"/>
            <a:ext cx="9144000" cy="584775"/>
          </a:xfrm>
        </p:spPr>
        <p:txBody>
          <a:bodyPr anchor="ctr"/>
          <a:lstStyle/>
          <a:p>
            <a:r>
              <a:rPr lang="en-US" b="1" dirty="0" smtClean="0"/>
              <a:t>Insect Vectors</a:t>
            </a:r>
            <a:endParaRPr lang="en-US" b="1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152400" y="914400"/>
            <a:ext cx="8458199" cy="1371600"/>
          </a:xfrm>
        </p:spPr>
        <p:txBody>
          <a:bodyPr/>
          <a:lstStyle/>
          <a:p>
            <a:pPr marL="176213" indent="-228600"/>
            <a:r>
              <a:rPr lang="en-US" dirty="0" smtClean="0"/>
              <a:t>Adult </a:t>
            </a:r>
            <a:r>
              <a:rPr lang="en-US" dirty="0"/>
              <a:t>insects have three pairs of legs and three body </a:t>
            </a:r>
            <a:r>
              <a:rPr lang="en-US" dirty="0" smtClean="0"/>
              <a:t>regions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5"/>
          <a:stretch/>
        </p:blipFill>
        <p:spPr>
          <a:xfrm>
            <a:off x="3048000" y="2482599"/>
            <a:ext cx="5876550" cy="3657600"/>
          </a:xfrm>
          <a:prstGeom prst="rect">
            <a:avLst/>
          </a:prstGeom>
        </p:spPr>
      </p:pic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149284" y="1900992"/>
            <a:ext cx="3051116" cy="419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ACF7"/>
              </a:buClr>
              <a:buFont typeface="Times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25425" indent="-228600" eaLnBrk="1" hangingPunct="1"/>
            <a:r>
              <a:rPr lang="en-US" kern="0" dirty="0" smtClean="0"/>
              <a:t>Include:</a:t>
            </a:r>
          </a:p>
          <a:p>
            <a:pPr marL="457200" lvl="2" indent="-288925" eaLnBrk="1" hangingPunct="1"/>
            <a:r>
              <a:rPr lang="en-US" sz="2400" kern="0" dirty="0" smtClean="0"/>
              <a:t>Fleas</a:t>
            </a:r>
          </a:p>
          <a:p>
            <a:pPr marL="457200" lvl="2" indent="-288925" eaLnBrk="1" hangingPunct="1"/>
            <a:r>
              <a:rPr lang="en-US" sz="2400" kern="0" dirty="0" smtClean="0"/>
              <a:t>Lice</a:t>
            </a:r>
          </a:p>
          <a:p>
            <a:pPr marL="457200" lvl="2" indent="-288925" eaLnBrk="1" hangingPunct="1"/>
            <a:r>
              <a:rPr lang="en-US" sz="2400" kern="0" dirty="0" smtClean="0"/>
              <a:t>Flies</a:t>
            </a:r>
          </a:p>
          <a:p>
            <a:pPr marL="457200" lvl="2" indent="-288925" eaLnBrk="1" hangingPunct="1"/>
            <a:r>
              <a:rPr lang="en-US" sz="2400" kern="0" dirty="0" smtClean="0"/>
              <a:t>Mosquitoes</a:t>
            </a:r>
          </a:p>
          <a:p>
            <a:pPr marL="625475" lvl="3" eaLnBrk="1" hangingPunct="1"/>
            <a:r>
              <a:rPr lang="en-US" sz="2400" kern="0" dirty="0" smtClean="0"/>
              <a:t>Most important arthropod vectors of disease</a:t>
            </a:r>
          </a:p>
          <a:p>
            <a:pPr marL="457200" lvl="2" indent="-288925" eaLnBrk="1" hangingPunct="1"/>
            <a:r>
              <a:rPr lang="en-US" sz="2400" kern="0" dirty="0" smtClean="0"/>
              <a:t>Kissing bugs</a:t>
            </a:r>
            <a:endParaRPr lang="en-US" sz="2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008" y="2407848"/>
            <a:ext cx="990600" cy="13472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971800" y="2286000"/>
            <a:ext cx="3048000" cy="1981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2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28600"/>
            <a:ext cx="8839200" cy="685800"/>
          </a:xfrm>
        </p:spPr>
        <p:txBody>
          <a:bodyPr/>
          <a:lstStyle/>
          <a:p>
            <a:pPr marL="46037" indent="0" eaLnBrk="1" hangingPunct="1">
              <a:lnSpc>
                <a:spcPct val="90000"/>
              </a:lnSpc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Mitotic cycle – to review on your own</a:t>
            </a:r>
            <a:endParaRPr lang="en-US" altLang="en-US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0"/>
            <a:ext cx="85725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2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52400"/>
            <a:ext cx="8991599" cy="3200400"/>
          </a:xfrm>
        </p:spPr>
        <p:txBody>
          <a:bodyPr/>
          <a:lstStyle/>
          <a:p>
            <a:pPr eaLnBrk="1" hangingPunct="1"/>
            <a:r>
              <a:rPr lang="en-US" altLang="en-US" sz="3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Cytokinesis (cytoplasmic division)</a:t>
            </a:r>
          </a:p>
          <a:p>
            <a:pPr lvl="1" eaLnBrk="1" hangingPunct="1"/>
            <a:r>
              <a:rPr lang="en-US" alt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In most organisms, cytokinesis occurs simultaneously with telophase of mitosis</a:t>
            </a:r>
          </a:p>
          <a:p>
            <a:pPr lvl="1" eaLnBrk="1" hangingPunct="1"/>
            <a:r>
              <a:rPr lang="en-US" alt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In some algae and fungi, cytokinesis may be postponed or it may not occur at all</a:t>
            </a:r>
          </a:p>
          <a:p>
            <a:pPr lvl="2" eaLnBrk="1" hangingPunct="1"/>
            <a:r>
              <a:rPr lang="en-US" alt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Results in multinucleated cells</a:t>
            </a:r>
          </a:p>
          <a:p>
            <a:pPr lvl="3" eaLnBrk="1" hangingPunct="1"/>
            <a:r>
              <a:rPr lang="en-US" alt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called coenocytes, </a:t>
            </a:r>
            <a:r>
              <a:rPr lang="en-US" altLang="en-US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schizonts</a:t>
            </a:r>
            <a:r>
              <a:rPr lang="en-US" alt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en-US" altLang="en-US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aseptate</a:t>
            </a:r>
            <a:r>
              <a:rPr lang="en-US" alt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hyphae, etc. depending on organism</a:t>
            </a:r>
          </a:p>
          <a:p>
            <a:pPr lvl="2" eaLnBrk="1" hangingPunct="1"/>
            <a:endParaRPr lang="en-US" altLang="en-US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en-US" altLang="en-US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9923" r="3334" b="10881"/>
          <a:stretch/>
        </p:blipFill>
        <p:spPr>
          <a:xfrm>
            <a:off x="1600200" y="5196798"/>
            <a:ext cx="5410200" cy="1591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673256"/>
            <a:ext cx="8686800" cy="15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2703513" y="3197225"/>
            <a:ext cx="338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ea typeface="+mn-ea"/>
                <a:cs typeface="+mn-cs"/>
              </a:rPr>
              <a:t>[INSERT FIGURE 12.2]</a:t>
            </a:r>
          </a:p>
        </p:txBody>
      </p:sp>
      <p:pic>
        <p:nvPicPr>
          <p:cNvPr id="20483" name="Picture 4" descr="12_02Figure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505575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152400"/>
            <a:ext cx="8763000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" indent="0" eaLnBrk="1" hangingPunct="1">
              <a:lnSpc>
                <a:spcPct val="90000"/>
              </a:lnSpc>
              <a:buNone/>
            </a:pPr>
            <a:r>
              <a:rPr lang="en-US" altLang="en-US" sz="2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Cytokinesis occurs differently in different organisms</a:t>
            </a:r>
            <a:endParaRPr lang="en-US" altLang="en-US" sz="2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604832"/>
            <a:ext cx="27432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" indent="0" eaLnBrk="1" hangingPunct="1">
              <a:lnSpc>
                <a:spcPct val="90000"/>
              </a:lnSpc>
              <a:buNone/>
            </a:pPr>
            <a:r>
              <a:rPr lang="en-US" altLang="en-US" sz="1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Plants, green algae</a:t>
            </a:r>
            <a:endParaRPr lang="en-US" altLang="en-US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0" y="648968"/>
            <a:ext cx="19050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" indent="0" eaLnBrk="1" hangingPunct="1">
              <a:lnSpc>
                <a:spcPct val="90000"/>
              </a:lnSpc>
              <a:buNone/>
            </a:pPr>
            <a:r>
              <a:rPr lang="en-US" altLang="en-US" sz="1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Budding yeast</a:t>
            </a:r>
            <a:endParaRPr lang="en-US" altLang="en-US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6440168"/>
            <a:ext cx="35814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" indent="0" eaLnBrk="1" hangingPunct="1">
              <a:lnSpc>
                <a:spcPct val="90000"/>
              </a:lnSpc>
              <a:buNone/>
            </a:pPr>
            <a:r>
              <a:rPr lang="en-US" altLang="en-US" sz="1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Animals, most other </a:t>
            </a:r>
            <a:r>
              <a:rPr lang="en-US" altLang="en-US" sz="18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protists</a:t>
            </a:r>
            <a:endParaRPr lang="en-US" altLang="en-US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98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Custom 2">
      <a:majorFont>
        <a:latin typeface="Wickenden Cafe NDP"/>
        <a:ea typeface=""/>
        <a:cs typeface=""/>
      </a:majorFont>
      <a:minorFont>
        <a:latin typeface="Wickenden Cafe NDP"/>
        <a:ea typeface=""/>
        <a:cs typeface="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Custom 2">
      <a:majorFont>
        <a:latin typeface="Wickenden Cafe NDP"/>
        <a:ea typeface=""/>
        <a:cs typeface=""/>
      </a:majorFont>
      <a:minorFont>
        <a:latin typeface="Wickenden Cafe NDP"/>
        <a:ea typeface=""/>
        <a:cs typeface="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Custom 2">
      <a:majorFont>
        <a:latin typeface="Wickenden Cafe NDP"/>
        <a:ea typeface=""/>
        <a:cs typeface=""/>
      </a:majorFont>
      <a:minorFont>
        <a:latin typeface="Wickenden Cafe NDP"/>
        <a:ea typeface=""/>
        <a:cs typeface="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2760</TotalTime>
  <Words>2414</Words>
  <Application>Microsoft Office PowerPoint</Application>
  <PresentationFormat>On-screen Show (4:3)</PresentationFormat>
  <Paragraphs>416</Paragraphs>
  <Slides>61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61</vt:i4>
      </vt:variant>
    </vt:vector>
  </HeadingPairs>
  <TitlesOfParts>
    <vt:vector size="76" baseType="lpstr">
      <vt:lpstr>ＭＳ Ｐゴシック</vt:lpstr>
      <vt:lpstr>Arial</vt:lpstr>
      <vt:lpstr>Arial Narrow</vt:lpstr>
      <vt:lpstr>Calibri</vt:lpstr>
      <vt:lpstr>Comic Sans MS</vt:lpstr>
      <vt:lpstr>Symbol</vt:lpstr>
      <vt:lpstr>Times</vt:lpstr>
      <vt:lpstr>Verdana</vt:lpstr>
      <vt:lpstr>Wickenden Cafe NDP</vt:lpstr>
      <vt:lpstr>Wingdings</vt:lpstr>
      <vt:lpstr>ヒラギノ角ゴ Pro W3</vt:lpstr>
      <vt:lpstr>Blank Presentation</vt:lpstr>
      <vt:lpstr>Perspective</vt:lpstr>
      <vt:lpstr>1_Perspective</vt:lpstr>
      <vt:lpstr>2_Perspective</vt:lpstr>
      <vt:lpstr>Microbiology</vt:lpstr>
      <vt:lpstr>General Characteristics of Eukaryotic Organisms – SUMMARY SLIDE</vt:lpstr>
      <vt:lpstr>General Characteristics of Eukaryotic Organisms</vt:lpstr>
      <vt:lpstr>General Characteristics of Eukaryotic Organisms</vt:lpstr>
      <vt:lpstr>General Characteristics of Eukaryotic Organisms – to review on your own</vt:lpstr>
      <vt:lpstr>PowerPoint Presentation</vt:lpstr>
      <vt:lpstr>PowerPoint Presentation</vt:lpstr>
      <vt:lpstr>PowerPoint Presentation</vt:lpstr>
      <vt:lpstr>PowerPoint Presentation</vt:lpstr>
      <vt:lpstr>Figure 12.3  Schizogony.</vt:lpstr>
      <vt:lpstr>Protists (over 20 Kingdoms currently)</vt:lpstr>
      <vt:lpstr>Figure 1.6  Locomotive structures of protozoa.</vt:lpstr>
      <vt:lpstr>The changing classification of eukaryotes over the centuries.</vt:lpstr>
      <vt:lpstr>Classification of Protista – SUMMARY SLIDE</vt:lpstr>
      <vt:lpstr>PowerPoint Presentation</vt:lpstr>
      <vt:lpstr>Distribution of Protista</vt:lpstr>
      <vt:lpstr>Morphology of Protozoa</vt:lpstr>
      <vt:lpstr>Nutrition of Protista</vt:lpstr>
      <vt:lpstr>Protozoa</vt:lpstr>
      <vt:lpstr>Kingdoms of Protista</vt:lpstr>
      <vt:lpstr>Kingdoms of Protista</vt:lpstr>
      <vt:lpstr>Kingdoms of Protista</vt:lpstr>
      <vt:lpstr>Classification of Euglenozoa</vt:lpstr>
      <vt:lpstr>Kingdoms of Protists – SUMMARY SLIDE</vt:lpstr>
      <vt:lpstr>Classification of Alveolates</vt:lpstr>
      <vt:lpstr>Classification of Alveolates</vt:lpstr>
      <vt:lpstr>Kingdoms of Protista</vt:lpstr>
      <vt:lpstr>Table 12.2  Characteristics of Protozoa</vt:lpstr>
      <vt:lpstr>FUNGI</vt:lpstr>
      <vt:lpstr>Why are Fungi important to study???</vt:lpstr>
      <vt:lpstr>Morphology of Fungi</vt:lpstr>
      <vt:lpstr>Basic shapes of fungi</vt:lpstr>
      <vt:lpstr>Septate vs. aseptate hyphae</vt:lpstr>
      <vt:lpstr>The fungal mycelium – how nutrients are absorbed, and distributed, throughout the fungus.</vt:lpstr>
      <vt:lpstr>Asexual Reproduction in Fungi</vt:lpstr>
      <vt:lpstr>Sexual Reproduction in Fungi</vt:lpstr>
      <vt:lpstr>Sexual reproduction in molds:  </vt:lpstr>
      <vt:lpstr>Sexual reproduction in yeasts  </vt:lpstr>
      <vt:lpstr>Classification of Fungi – SUMMARY SLIDE</vt:lpstr>
      <vt:lpstr>Classification of Fungi – SUMMARY SLIDE</vt:lpstr>
      <vt:lpstr>Division Zygomycota</vt:lpstr>
      <vt:lpstr>Figure 12.18  Zygosporangium.</vt:lpstr>
      <vt:lpstr>PowerPoint Presentation</vt:lpstr>
      <vt:lpstr>Division Ascomycota</vt:lpstr>
      <vt:lpstr>PowerPoint Presentation</vt:lpstr>
      <vt:lpstr>Asexual spore formation in Penicillium</vt:lpstr>
      <vt:lpstr>Figure 12.19  Ascocarps (fruiting bodies) of the common morel, Morchella esculenta.</vt:lpstr>
      <vt:lpstr>Division Basidiomycota</vt:lpstr>
      <vt:lpstr>PowerPoint Presentation</vt:lpstr>
      <vt:lpstr>PowerPoint Presentation</vt:lpstr>
      <vt:lpstr>PowerPoint Presentation</vt:lpstr>
      <vt:lpstr>Figure 12.20  Basidiocarps (fruiting bodies).</vt:lpstr>
      <vt:lpstr>Inside the basidiocarp – where meiosis occurs</vt:lpstr>
      <vt:lpstr>Table 12.3  Characteristics of Fungi</vt:lpstr>
      <vt:lpstr>Other Eukaryotes of Microbiological Interest: Parasitic Helminths and Vectors</vt:lpstr>
      <vt:lpstr>Phylum Platyhelmenthes (flatworms) - tapeworms</vt:lpstr>
      <vt:lpstr>Phylum Platyhelminthes (flatworms) – the fluke</vt:lpstr>
      <vt:lpstr>Phylum Nematoda</vt:lpstr>
      <vt:lpstr>Arthropods – Microbe Vectors – SUMMARY SLIDE</vt:lpstr>
      <vt:lpstr>Arachnid Vectors</vt:lpstr>
      <vt:lpstr>Insect Vectors</vt:lpstr>
    </vt:vector>
  </TitlesOfParts>
  <Company>PMG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Administrator</cp:lastModifiedBy>
  <cp:revision>561</cp:revision>
  <cp:lastPrinted>2017-03-01T19:35:16Z</cp:lastPrinted>
  <dcterms:created xsi:type="dcterms:W3CDTF">2017-03-03T21:53:27Z</dcterms:created>
  <dcterms:modified xsi:type="dcterms:W3CDTF">2019-08-20T14:14:27Z</dcterms:modified>
</cp:coreProperties>
</file>