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643" r:id="rId2"/>
    <p:sldId id="325" r:id="rId3"/>
    <p:sldId id="571" r:id="rId4"/>
    <p:sldId id="334" r:id="rId5"/>
    <p:sldId id="572" r:id="rId6"/>
    <p:sldId id="573" r:id="rId7"/>
    <p:sldId id="574" r:id="rId8"/>
    <p:sldId id="576" r:id="rId9"/>
    <p:sldId id="578" r:id="rId10"/>
    <p:sldId id="581" r:id="rId11"/>
    <p:sldId id="582" r:id="rId12"/>
    <p:sldId id="583" r:id="rId13"/>
    <p:sldId id="586" r:id="rId14"/>
    <p:sldId id="645" r:id="rId15"/>
    <p:sldId id="591" r:id="rId16"/>
    <p:sldId id="596" r:id="rId17"/>
    <p:sldId id="605" r:id="rId18"/>
    <p:sldId id="644" r:id="rId19"/>
    <p:sldId id="606" r:id="rId20"/>
    <p:sldId id="608" r:id="rId21"/>
    <p:sldId id="610" r:id="rId22"/>
    <p:sldId id="611" r:id="rId23"/>
    <p:sldId id="613" r:id="rId24"/>
    <p:sldId id="646" r:id="rId25"/>
    <p:sldId id="615" r:id="rId26"/>
    <p:sldId id="616" r:id="rId27"/>
    <p:sldId id="620" r:id="rId28"/>
    <p:sldId id="624" r:id="rId29"/>
    <p:sldId id="627" r:id="rId30"/>
    <p:sldId id="631" r:id="rId31"/>
    <p:sldId id="632" r:id="rId32"/>
    <p:sldId id="637" r:id="rId33"/>
    <p:sldId id="639" r:id="rId34"/>
    <p:sldId id="640" r:id="rId35"/>
    <p:sldId id="641" r:id="rId3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2">
          <p15:clr>
            <a:srgbClr val="A4A3A4"/>
          </p15:clr>
        </p15:guide>
        <p15:guide id="2" orient="horz" pos="96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1254">
          <p15:clr>
            <a:srgbClr val="A4A3A4"/>
          </p15:clr>
        </p15:guide>
        <p15:guide id="5" pos="480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2263"/>
    <a:srgbClr val="D6B628"/>
    <a:srgbClr val="5B3163"/>
    <a:srgbClr val="A0CBD1"/>
    <a:srgbClr val="45A1AC"/>
    <a:srgbClr val="533F7A"/>
    <a:srgbClr val="FF6600"/>
    <a:srgbClr val="015D34"/>
    <a:srgbClr val="00ACF7"/>
    <a:srgbClr val="00A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117" autoAdjust="0"/>
    <p:restoredTop sz="94750" autoAdjust="0"/>
  </p:normalViewPr>
  <p:slideViewPr>
    <p:cSldViewPr>
      <p:cViewPr varScale="1">
        <p:scale>
          <a:sx n="100" d="100"/>
          <a:sy n="100" d="100"/>
        </p:scale>
        <p:origin x="897" y="51"/>
      </p:cViewPr>
      <p:guideLst>
        <p:guide orient="horz" pos="342"/>
        <p:guide orient="horz" pos="960"/>
        <p:guide orient="horz" pos="2160"/>
        <p:guide orient="horz" pos="1254"/>
        <p:guide pos="480"/>
        <p:guide pos="2880"/>
      </p:guideLst>
    </p:cSldViewPr>
  </p:slideViewPr>
  <p:outlineViewPr>
    <p:cViewPr>
      <p:scale>
        <a:sx n="33" d="100"/>
        <a:sy n="33" d="100"/>
      </p:scale>
      <p:origin x="0" y="16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-5136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1E7FE9-2BCF-4B85-8A69-38998C67795F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550C15-61B0-41A4-AFBA-859D79CEDA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32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2B7851-FA3F-1543-9FAB-DCD902E6CB3B}" type="datetimeFigureOut">
              <a:rPr lang="en-US" smtClean="0"/>
              <a:pPr/>
              <a:t>7/8/2019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43212C-D7EE-654D-94D3-6D73D6894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256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11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179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373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11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760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222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149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884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815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632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284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939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520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5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3052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032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1516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928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2841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2187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3742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796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1190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480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0554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8583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417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53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321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246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575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92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51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6096000" y="274638"/>
            <a:ext cx="3043238" cy="15542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/>
              <a:t>PowerPoint</a:t>
            </a:r>
            <a:r>
              <a:rPr lang="en-US" sz="1900" baseline="30000" dirty="0"/>
              <a:t>®</a:t>
            </a:r>
            <a:r>
              <a:rPr lang="en-US" sz="1900" dirty="0"/>
              <a:t> Lecture </a:t>
            </a:r>
            <a:r>
              <a:rPr lang="en-US" sz="1900" dirty="0" smtClean="0"/>
              <a:t>Presentations prepared by</a:t>
            </a:r>
          </a:p>
          <a:p>
            <a:r>
              <a:rPr lang="en-US" sz="1900" dirty="0" smtClean="0"/>
              <a:t>Mindy Miller-Kittrell,</a:t>
            </a:r>
          </a:p>
          <a:p>
            <a:r>
              <a:rPr lang="en-US" sz="1900" dirty="0" smtClean="0"/>
              <a:t>North Carolina State University</a:t>
            </a: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6099048" y="2741613"/>
            <a:ext cx="1670050" cy="504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669900"/>
              </a:buClr>
              <a:buFont typeface="Wingdings" charset="0"/>
              <a:buNone/>
            </a:pPr>
            <a:r>
              <a:rPr lang="en-US" sz="1800" b="1" dirty="0"/>
              <a:t>C H A P T E R</a:t>
            </a: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30875" y="4011613"/>
            <a:ext cx="2895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3200" dirty="0">
              <a:solidFill>
                <a:srgbClr val="00ACF7"/>
              </a:solidFill>
            </a:endParaRPr>
          </a:p>
        </p:txBody>
      </p:sp>
      <p:pic>
        <p:nvPicPr>
          <p:cNvPr id="2" name="Picture 1" descr="BAUM7206_05_cvrmec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42395" cy="6553201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 userDrawn="1"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/>
            </a:lvl2pPr>
            <a:lvl3pPr>
              <a:lnSpc>
                <a:spcPct val="100000"/>
              </a:lnSpc>
              <a:buClr>
                <a:schemeClr val="accent2"/>
              </a:buClr>
              <a:defRPr/>
            </a:lvl3pPr>
            <a:lvl4pPr>
              <a:lnSpc>
                <a:spcPct val="100000"/>
              </a:lnSpc>
              <a:buClr>
                <a:schemeClr val="accent2"/>
              </a:buClr>
              <a:defRPr/>
            </a:lvl4pPr>
            <a:lvl5pPr>
              <a:lnSpc>
                <a:spcPct val="100000"/>
              </a:lnSpc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54094"/>
            <a:ext cx="8537575" cy="477050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5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068388"/>
            <a:ext cx="4192588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068388"/>
            <a:ext cx="4192587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3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545214"/>
            <a:ext cx="4192588" cy="4779385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545336"/>
            <a:ext cx="4192587" cy="47823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9048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068388"/>
            <a:ext cx="8537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"/>
          <p:cNvSpPr>
            <a:spLocks/>
          </p:cNvSpPr>
          <p:nvPr userDrawn="1"/>
        </p:nvSpPr>
        <p:spPr bwMode="auto">
          <a:xfrm>
            <a:off x="0" y="0"/>
            <a:ext cx="9153144" cy="152400"/>
          </a:xfrm>
          <a:prstGeom prst="rect">
            <a:avLst/>
          </a:prstGeom>
          <a:solidFill>
            <a:srgbClr val="D6B628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sz="3200" dirty="0"/>
          </a:p>
        </p:txBody>
      </p:sp>
      <p:sp>
        <p:nvSpPr>
          <p:cNvPr id="109570" name="Rectangle 2"/>
          <p:cNvSpPr>
            <a:spLocks noChangeArrowheads="1"/>
          </p:cNvSpPr>
          <p:nvPr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4" r:id="rId5"/>
  </p:sldLayoutIdLst>
  <p:timing>
    <p:tnLst>
      <p:par>
        <p:cTn id="1" dur="indefinite" restart="never" nodeType="tmRoot"/>
      </p:par>
    </p:tnLst>
  </p:timing>
  <p:txStyles>
    <p:titleStyle>
      <a:lvl1pPr marL="287338" indent="0" algn="l" rtl="0" fontAlgn="base">
        <a:spcBef>
          <a:spcPct val="0"/>
        </a:spcBef>
        <a:spcAft>
          <a:spcPct val="0"/>
        </a:spcAft>
        <a:defRPr sz="3200">
          <a:solidFill>
            <a:srgbClr val="54226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Chapter 11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Characterizing and Classifying Prokaryotes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General Characteristics of Prokaryotic Organisms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76136"/>
            <a:ext cx="7775575" cy="4652208"/>
          </a:xfrm>
        </p:spPr>
        <p:txBody>
          <a:bodyPr/>
          <a:lstStyle/>
          <a:p>
            <a:r>
              <a:rPr lang="en-US" b="1" dirty="0"/>
              <a:t>Arrangements of Prokaryotic Cells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NOT the same as colony morphology!</a:t>
            </a:r>
          </a:p>
          <a:p>
            <a:pPr lvl="1"/>
            <a:r>
              <a:rPr lang="en-US" dirty="0" smtClean="0"/>
              <a:t>Visible only under microscope</a:t>
            </a:r>
          </a:p>
          <a:p>
            <a:pPr lvl="1"/>
            <a:r>
              <a:rPr lang="en-US" dirty="0" smtClean="0"/>
              <a:t>Seen from solid culture or gentle liquid culture</a:t>
            </a:r>
          </a:p>
          <a:p>
            <a:pPr lvl="1"/>
            <a:r>
              <a:rPr lang="en-US" dirty="0" smtClean="0"/>
              <a:t>Results </a:t>
            </a:r>
            <a:r>
              <a:rPr lang="en-US" dirty="0"/>
              <a:t>from two aspects of division during binary fission:</a:t>
            </a:r>
          </a:p>
          <a:p>
            <a:pPr lvl="2"/>
            <a:r>
              <a:rPr lang="en-US" dirty="0"/>
              <a:t>Planes </a:t>
            </a:r>
            <a:r>
              <a:rPr lang="en-US" dirty="0" smtClean="0"/>
              <a:t>by </a:t>
            </a:r>
            <a:r>
              <a:rPr lang="en-US" dirty="0"/>
              <a:t>which cells divide</a:t>
            </a:r>
          </a:p>
          <a:p>
            <a:pPr lvl="2"/>
            <a:r>
              <a:rPr lang="en-US" dirty="0" smtClean="0"/>
              <a:t>Must</a:t>
            </a:r>
            <a:r>
              <a:rPr lang="en-US" dirty="0" smtClean="0"/>
              <a:t> the daughter cells separate from each other to divide again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11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101025"/>
            <a:ext cx="9144000" cy="584775"/>
          </a:xfrm>
        </p:spPr>
        <p:txBody>
          <a:bodyPr/>
          <a:lstStyle/>
          <a:p>
            <a:r>
              <a:rPr lang="en-US" b="1" dirty="0" smtClean="0"/>
              <a:t>Know each of these arrangements of </a:t>
            </a:r>
            <a:r>
              <a:rPr lang="en-US" b="1" dirty="0"/>
              <a:t>cocci.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5486400" y="644033"/>
            <a:ext cx="3477768" cy="60453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884200"/>
            <a:ext cx="4977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Single division plane; cells separate easily</a:t>
            </a:r>
          </a:p>
          <a:p>
            <a:r>
              <a:rPr lang="en-US" sz="2000" dirty="0" smtClean="0"/>
              <a:t>Or stop dividing when bound to neighbor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2088844"/>
            <a:ext cx="5032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Single division plane; cells do not separate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3200286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two division planes at right angles; cells stop dividing when bound to neighbors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426556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three division planes at right angles; cells stop dividing when bound to neighbors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23837" y="5516371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RANDOM division planes; cells do not need to separate to keep dividing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0032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152400"/>
            <a:ext cx="9144000" cy="584775"/>
          </a:xfrm>
        </p:spPr>
        <p:txBody>
          <a:bodyPr/>
          <a:lstStyle/>
          <a:p>
            <a:r>
              <a:rPr lang="en-US" b="1" dirty="0" smtClean="0"/>
              <a:t>Know each of these arrangements </a:t>
            </a:r>
            <a:r>
              <a:rPr lang="en-US" b="1" dirty="0"/>
              <a:t>of bacilli.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5304797" y="762000"/>
            <a:ext cx="3839203" cy="59989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1073377"/>
            <a:ext cx="2494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cells separate easily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1" y="220980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Single division plane (short axis); cells stop dividing when bound to neighbor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1" y="3889801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Single division plane (short axis); cells </a:t>
            </a:r>
            <a:r>
              <a:rPr lang="en-US" sz="2000" dirty="0" smtClean="0"/>
              <a:t>do not stop dividing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00038" y="5334000"/>
            <a:ext cx="4881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Single division </a:t>
            </a:r>
            <a:r>
              <a:rPr lang="en-US" sz="2000" dirty="0" smtClean="0"/>
              <a:t>plane; </a:t>
            </a:r>
            <a:r>
              <a:rPr lang="en-US" sz="2000" dirty="0"/>
              <a:t>cells do not stop </a:t>
            </a:r>
            <a:r>
              <a:rPr lang="en-US" sz="2000" dirty="0" smtClean="0"/>
              <a:t>dividing; snapping division keeps them clustered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4738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Modern Prokaryotic Classification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dirty="0"/>
              <a:t>Currently based on genetic relatedness of </a:t>
            </a:r>
            <a:r>
              <a:rPr lang="en-US" dirty="0" smtClean="0"/>
              <a:t>16S or 18S </a:t>
            </a:r>
            <a:r>
              <a:rPr lang="en-US" dirty="0" err="1" smtClean="0"/>
              <a:t>rRNA</a:t>
            </a:r>
            <a:r>
              <a:rPr lang="en-US" dirty="0" smtClean="0"/>
              <a:t> sequences</a:t>
            </a:r>
          </a:p>
          <a:p>
            <a:r>
              <a:rPr lang="en-US" dirty="0" smtClean="0"/>
              <a:t>This </a:t>
            </a:r>
            <a:r>
              <a:rPr lang="en-US" dirty="0" err="1" smtClean="0"/>
              <a:t>rRNA</a:t>
            </a:r>
            <a:r>
              <a:rPr lang="en-US" dirty="0" smtClean="0"/>
              <a:t> channels the mRNA into and through the ribosome</a:t>
            </a:r>
          </a:p>
          <a:p>
            <a:pPr lvl="1"/>
            <a:r>
              <a:rPr lang="en-US" dirty="0" smtClean="0"/>
              <a:t>critical function for ribosome</a:t>
            </a:r>
          </a:p>
          <a:p>
            <a:pPr lvl="1"/>
            <a:r>
              <a:rPr lang="en-US" dirty="0" smtClean="0"/>
              <a:t>TIGHTLY conserved through billions of years</a:t>
            </a:r>
            <a:endParaRPr lang="en-US" dirty="0"/>
          </a:p>
          <a:p>
            <a:r>
              <a:rPr lang="en-US" dirty="0"/>
              <a:t>Three D</a:t>
            </a:r>
            <a:r>
              <a:rPr lang="en-US" dirty="0" smtClean="0"/>
              <a:t>omains of life on Earth:</a:t>
            </a:r>
            <a:endParaRPr lang="en-US" dirty="0"/>
          </a:p>
          <a:p>
            <a:pPr lvl="1"/>
            <a:r>
              <a:rPr lang="en-US" u="sng" dirty="0"/>
              <a:t>Bacteria</a:t>
            </a:r>
            <a:r>
              <a:rPr lang="en-US" dirty="0"/>
              <a:t> (sorted by 16S </a:t>
            </a:r>
            <a:r>
              <a:rPr lang="en-US" dirty="0" err="1"/>
              <a:t>rRNA</a:t>
            </a:r>
            <a:r>
              <a:rPr lang="en-US" dirty="0"/>
              <a:t> gene sequence)</a:t>
            </a:r>
          </a:p>
          <a:p>
            <a:pPr lvl="1"/>
            <a:r>
              <a:rPr lang="en-US" u="sng" dirty="0" smtClean="0"/>
              <a:t>Archaea</a:t>
            </a:r>
            <a:r>
              <a:rPr lang="en-US" dirty="0" smtClean="0"/>
              <a:t> (</a:t>
            </a:r>
            <a:r>
              <a:rPr lang="en-US" dirty="0"/>
              <a:t>sorted by 18S </a:t>
            </a:r>
            <a:r>
              <a:rPr lang="en-US" dirty="0" err="1" smtClean="0"/>
              <a:t>rRNA</a:t>
            </a:r>
            <a:r>
              <a:rPr lang="en-US" dirty="0" smtClean="0"/>
              <a:t> gene sequence)</a:t>
            </a:r>
            <a:endParaRPr lang="en-US" dirty="0"/>
          </a:p>
          <a:p>
            <a:pPr lvl="1"/>
            <a:r>
              <a:rPr lang="en-US" u="sng" dirty="0" smtClean="0"/>
              <a:t>Eukarya</a:t>
            </a:r>
            <a:r>
              <a:rPr lang="en-US" dirty="0" smtClean="0"/>
              <a:t> (sorted by 18S </a:t>
            </a:r>
            <a:r>
              <a:rPr lang="en-US" dirty="0" err="1" smtClean="0"/>
              <a:t>rRNA</a:t>
            </a:r>
            <a:r>
              <a:rPr lang="en-US" dirty="0" smtClean="0"/>
              <a:t> gene sequence)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87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461665"/>
          </a:xfrm>
        </p:spPr>
        <p:txBody>
          <a:bodyPr/>
          <a:lstStyle/>
          <a:p>
            <a:r>
              <a:rPr lang="en-US" sz="2400" b="1" dirty="0"/>
              <a:t>Figure 11.10  Prokaryotic </a:t>
            </a:r>
            <a:r>
              <a:rPr lang="en-US" sz="2400" b="1" dirty="0" smtClean="0"/>
              <a:t>taxonomy – SUMMARY SLIDE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04801" y="762000"/>
            <a:ext cx="85344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Archaea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Extremophiles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thermophiles, halophiles, methanogens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Bacteria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Gram (+) bacteria – phylogenetically older group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low G+C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Clostridium, Mycoplasma, Bacillus, Listeria, Lactobacillus, Streptococcus, Enterococcus, Staphylococcus,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high G+C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Corynebacterium, Mycobacterium, </a:t>
            </a:r>
            <a:r>
              <a:rPr lang="en-US" sz="1800" dirty="0" err="1" smtClean="0"/>
              <a:t>Actinomycetes</a:t>
            </a:r>
            <a:endParaRPr lang="en-US" sz="1800" dirty="0" smtClean="0"/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Gram (-) bacteria – phylogenetically younger group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Proteobacteria</a:t>
            </a:r>
            <a:endParaRPr lang="en-US" sz="2000" dirty="0" smtClean="0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alpha-, beta-, gamma, delta-, epsilon-, zeta-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hlamydia, Spirochetes, </a:t>
            </a:r>
            <a:r>
              <a:rPr lang="en-US" sz="2000" dirty="0" err="1" smtClean="0"/>
              <a:t>Bacterioides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87935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Survey of </a:t>
            </a:r>
            <a:r>
              <a:rPr lang="en-US" b="1" dirty="0" err="1"/>
              <a:t>Archaea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4429310" cy="4652208"/>
          </a:xfrm>
        </p:spPr>
        <p:txBody>
          <a:bodyPr/>
          <a:lstStyle/>
          <a:p>
            <a:r>
              <a:rPr lang="en-US" dirty="0" smtClean="0"/>
              <a:t>Generally not pathogenic</a:t>
            </a:r>
          </a:p>
          <a:p>
            <a:r>
              <a:rPr lang="en-US" b="1" dirty="0" smtClean="0"/>
              <a:t>Extremophiles</a:t>
            </a:r>
            <a:endParaRPr lang="en-US" b="1" dirty="0"/>
          </a:p>
          <a:p>
            <a:pPr lvl="1"/>
            <a:r>
              <a:rPr lang="en-US" dirty="0"/>
              <a:t>Require extreme conditions to survive</a:t>
            </a:r>
          </a:p>
          <a:p>
            <a:pPr lvl="2"/>
            <a:r>
              <a:rPr lang="en-US" dirty="0"/>
              <a:t>Temperature, pH, and/or salinity</a:t>
            </a:r>
          </a:p>
          <a:p>
            <a:pPr lvl="1"/>
            <a:r>
              <a:rPr lang="en-US" dirty="0"/>
              <a:t>Prominent members are </a:t>
            </a:r>
            <a:r>
              <a:rPr lang="en-US" b="1" dirty="0"/>
              <a:t>thermophiles</a:t>
            </a:r>
            <a:r>
              <a:rPr lang="en-US" dirty="0"/>
              <a:t> </a:t>
            </a:r>
            <a:r>
              <a:rPr lang="en-US" dirty="0" smtClean="0"/>
              <a:t>(&gt; 60 C) and </a:t>
            </a:r>
            <a:r>
              <a:rPr lang="en-US" b="1" dirty="0" smtClean="0"/>
              <a:t>halophiles</a:t>
            </a:r>
            <a:r>
              <a:rPr lang="en-US" dirty="0" smtClean="0"/>
              <a:t> (&gt; 9% </a:t>
            </a:r>
            <a:r>
              <a:rPr lang="en-US" dirty="0" err="1" smtClean="0"/>
              <a:t>NaCl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884" y="746760"/>
            <a:ext cx="4108315" cy="2758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72" y="3733800"/>
            <a:ext cx="409432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0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Survey of </a:t>
            </a:r>
            <a:r>
              <a:rPr lang="en-US" b="1" dirty="0" err="1"/>
              <a:t>Archaea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156575" cy="4652208"/>
          </a:xfrm>
        </p:spPr>
        <p:txBody>
          <a:bodyPr/>
          <a:lstStyle/>
          <a:p>
            <a:r>
              <a:rPr lang="en-US" b="1" dirty="0"/>
              <a:t>Methanogens</a:t>
            </a:r>
          </a:p>
          <a:p>
            <a:pPr lvl="1"/>
            <a:r>
              <a:rPr lang="en-US" dirty="0"/>
              <a:t>Largest group of </a:t>
            </a:r>
            <a:r>
              <a:rPr lang="en-US" dirty="0" err="1"/>
              <a:t>archaea</a:t>
            </a:r>
            <a:endParaRPr lang="en-US" dirty="0"/>
          </a:p>
          <a:p>
            <a:pPr lvl="1"/>
            <a:r>
              <a:rPr lang="en-US" dirty="0"/>
              <a:t>Convert carbon dioxide, hydrogen gas, and organic acids to methane gas</a:t>
            </a:r>
          </a:p>
          <a:p>
            <a:pPr lvl="1"/>
            <a:r>
              <a:rPr lang="en-US" dirty="0"/>
              <a:t>Convert organic wastes in pond, lake, and ocean sediments to methane</a:t>
            </a:r>
          </a:p>
          <a:p>
            <a:pPr lvl="1"/>
            <a:r>
              <a:rPr lang="en-US" dirty="0"/>
              <a:t>Some live in colons of </a:t>
            </a:r>
            <a:r>
              <a:rPr lang="en-US" dirty="0" smtClean="0"/>
              <a:t>animals (cows)</a:t>
            </a:r>
            <a:endParaRPr lang="en-US" dirty="0"/>
          </a:p>
          <a:p>
            <a:pPr lvl="2"/>
            <a:r>
              <a:rPr lang="en-US" dirty="0"/>
              <a:t>One of primary sources of environmental methane</a:t>
            </a:r>
          </a:p>
          <a:p>
            <a:pPr lvl="1"/>
            <a:r>
              <a:rPr lang="en-US" dirty="0"/>
              <a:t>Have produced ~10 trillion tons of methane that is buried in mud on ocean floor</a:t>
            </a:r>
          </a:p>
        </p:txBody>
      </p:sp>
    </p:spTree>
    <p:extLst>
      <p:ext uri="{BB962C8B-B14F-4D97-AF65-F5344CB8AC3E}">
        <p14:creationId xmlns:p14="http://schemas.microsoft.com/office/powerpoint/2010/main" val="266835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89975" cy="5257800"/>
          </a:xfrm>
        </p:spPr>
        <p:txBody>
          <a:bodyPr/>
          <a:lstStyle/>
          <a:p>
            <a:r>
              <a:rPr lang="en-US" b="1" dirty="0"/>
              <a:t>Low G + C Gram-Positive Bacteria</a:t>
            </a:r>
          </a:p>
          <a:p>
            <a:pPr lvl="1"/>
            <a:r>
              <a:rPr lang="en-US" dirty="0" smtClean="0"/>
              <a:t>Clostridia (</a:t>
            </a:r>
            <a:r>
              <a:rPr lang="en-US" i="1" dirty="0" smtClean="0"/>
              <a:t>Clostridium or </a:t>
            </a:r>
            <a:r>
              <a:rPr lang="en-US" i="1" dirty="0" err="1"/>
              <a:t>C</a:t>
            </a:r>
            <a:r>
              <a:rPr lang="en-US" i="1" dirty="0" err="1" smtClean="0"/>
              <a:t>lostridioides</a:t>
            </a:r>
            <a:r>
              <a:rPr lang="en-US" dirty="0" smtClean="0"/>
              <a:t> </a:t>
            </a:r>
            <a:r>
              <a:rPr lang="en-US" dirty="0" smtClean="0"/>
              <a:t>sp.)</a:t>
            </a:r>
            <a:endParaRPr lang="en-US" dirty="0"/>
          </a:p>
          <a:p>
            <a:pPr lvl="2"/>
            <a:r>
              <a:rPr lang="en-US" dirty="0"/>
              <a:t>Rod-shaped, obligate </a:t>
            </a:r>
            <a:r>
              <a:rPr lang="en-US" dirty="0" smtClean="0"/>
              <a:t>anaerobes</a:t>
            </a:r>
            <a:endParaRPr lang="en-US" dirty="0"/>
          </a:p>
          <a:p>
            <a:pPr lvl="2"/>
            <a:r>
              <a:rPr lang="en-US" dirty="0"/>
              <a:t>Many form </a:t>
            </a:r>
            <a:r>
              <a:rPr lang="en-US" dirty="0" smtClean="0"/>
              <a:t>endospores spontaneously</a:t>
            </a:r>
          </a:p>
          <a:p>
            <a:pPr lvl="3"/>
            <a:r>
              <a:rPr lang="en-US" dirty="0" smtClean="0"/>
              <a:t>In preparation for exposure to oxygen-rich world until </a:t>
            </a:r>
            <a:r>
              <a:rPr lang="en-US" dirty="0" err="1" smtClean="0"/>
              <a:t>reingested</a:t>
            </a:r>
            <a:r>
              <a:rPr lang="en-US" dirty="0" smtClean="0"/>
              <a:t> into an oxygen-poor environment</a:t>
            </a:r>
            <a:endParaRPr lang="en-US" dirty="0"/>
          </a:p>
          <a:p>
            <a:pPr lvl="2"/>
            <a:r>
              <a:rPr lang="en-US" dirty="0"/>
              <a:t>Important in </a:t>
            </a:r>
            <a:r>
              <a:rPr lang="en-US" dirty="0" smtClean="0"/>
              <a:t>medicine, industry, </a:t>
            </a:r>
            <a:r>
              <a:rPr lang="en-US" dirty="0" smtClean="0"/>
              <a:t>and </a:t>
            </a:r>
            <a:r>
              <a:rPr lang="en-US" dirty="0" smtClean="0"/>
              <a:t>bioenergy</a:t>
            </a:r>
          </a:p>
          <a:p>
            <a:pPr lvl="2"/>
            <a:r>
              <a:rPr lang="en-US" i="1" dirty="0" smtClean="0"/>
              <a:t>C. difficile</a:t>
            </a:r>
            <a:r>
              <a:rPr lang="en-US" dirty="0" smtClean="0"/>
              <a:t> – gastroenteritis from overuse of antibiotics</a:t>
            </a:r>
          </a:p>
          <a:p>
            <a:pPr lvl="2"/>
            <a:r>
              <a:rPr lang="en-US" i="1" dirty="0" smtClean="0"/>
              <a:t>C. perfringens</a:t>
            </a:r>
            <a:r>
              <a:rPr lang="en-US" dirty="0" smtClean="0"/>
              <a:t> – gas gangrene</a:t>
            </a:r>
          </a:p>
          <a:p>
            <a:pPr lvl="2"/>
            <a:r>
              <a:rPr lang="en-US" i="1" dirty="0" smtClean="0"/>
              <a:t>C. </a:t>
            </a:r>
            <a:r>
              <a:rPr lang="en-US" i="1" dirty="0" err="1" smtClean="0"/>
              <a:t>tetani</a:t>
            </a:r>
            <a:r>
              <a:rPr lang="en-US" dirty="0" smtClean="0"/>
              <a:t> – tetanus</a:t>
            </a:r>
          </a:p>
          <a:p>
            <a:pPr lvl="2"/>
            <a:r>
              <a:rPr lang="en-US" i="1" dirty="0" smtClean="0"/>
              <a:t>C. botulinum</a:t>
            </a:r>
            <a:r>
              <a:rPr lang="en-US" dirty="0" smtClean="0"/>
              <a:t> – botulism, </a:t>
            </a:r>
            <a:r>
              <a:rPr lang="en-US" dirty="0" err="1" smtClean="0"/>
              <a:t>botox</a:t>
            </a:r>
            <a:r>
              <a:rPr lang="en-US" dirty="0" smtClean="0"/>
              <a:t>-based therapies (inhibit muscle spasms, relax muscles for cosmetics</a:t>
            </a:r>
          </a:p>
          <a:p>
            <a:pPr lvl="2"/>
            <a:r>
              <a:rPr lang="en-US" i="1" dirty="0" smtClean="0"/>
              <a:t>C. </a:t>
            </a:r>
            <a:r>
              <a:rPr lang="en-US" i="1" dirty="0" err="1" smtClean="0"/>
              <a:t>thermocellum</a:t>
            </a:r>
            <a:r>
              <a:rPr lang="en-US" dirty="0" smtClean="0"/>
              <a:t> – cellulose-based ethanol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9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are the endospores?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71" y="1068388"/>
            <a:ext cx="7008282" cy="5256212"/>
          </a:xfrm>
        </p:spPr>
      </p:pic>
    </p:spTree>
    <p:extLst>
      <p:ext uri="{BB962C8B-B14F-4D97-AF65-F5344CB8AC3E}">
        <p14:creationId xmlns:p14="http://schemas.microsoft.com/office/powerpoint/2010/main" val="1886860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004175" cy="4652208"/>
          </a:xfrm>
        </p:spPr>
        <p:txBody>
          <a:bodyPr/>
          <a:lstStyle/>
          <a:p>
            <a:r>
              <a:rPr lang="en-US" b="1" dirty="0"/>
              <a:t>Low G + C Gram-Positive Bacteria</a:t>
            </a:r>
          </a:p>
          <a:p>
            <a:pPr lvl="1"/>
            <a:r>
              <a:rPr lang="en-US" i="1" dirty="0" smtClean="0"/>
              <a:t>Mycoplasma</a:t>
            </a:r>
            <a:r>
              <a:rPr lang="en-US" dirty="0" smtClean="0"/>
              <a:t> species</a:t>
            </a:r>
            <a:endParaRPr lang="en-US" dirty="0"/>
          </a:p>
          <a:p>
            <a:pPr lvl="2"/>
            <a:r>
              <a:rPr lang="en-US" dirty="0"/>
              <a:t>Facultative or obligate anaerobes</a:t>
            </a:r>
          </a:p>
          <a:p>
            <a:pPr lvl="2"/>
            <a:r>
              <a:rPr lang="en-US" dirty="0"/>
              <a:t>Lack cell </a:t>
            </a:r>
            <a:r>
              <a:rPr lang="en-US" dirty="0" smtClean="0"/>
              <a:t>walls (Which antibiotics will not work???)</a:t>
            </a:r>
            <a:endParaRPr lang="en-US" dirty="0"/>
          </a:p>
          <a:p>
            <a:pPr lvl="2"/>
            <a:r>
              <a:rPr lang="en-US" dirty="0"/>
              <a:t>Smallest free-living </a:t>
            </a:r>
            <a:r>
              <a:rPr lang="en-US" dirty="0" smtClean="0"/>
              <a:t>cells – cannot resolve most cells clearly in a light microscope</a:t>
            </a:r>
            <a:endParaRPr lang="en-US" dirty="0"/>
          </a:p>
          <a:p>
            <a:pPr lvl="2"/>
            <a:r>
              <a:rPr lang="en-US" dirty="0"/>
              <a:t>Colonize mucous membranes of the respiratory </a:t>
            </a:r>
            <a:r>
              <a:rPr lang="en-US" dirty="0" smtClean="0"/>
              <a:t>(atypical pneumonia) and </a:t>
            </a:r>
            <a:r>
              <a:rPr lang="en-US" dirty="0"/>
              <a:t>urinary </a:t>
            </a:r>
            <a:r>
              <a:rPr lang="en-US" dirty="0" smtClean="0"/>
              <a:t>tracts (vaginoses, pelvic inflammatory disease)</a:t>
            </a:r>
          </a:p>
          <a:p>
            <a:pPr lvl="2"/>
            <a:r>
              <a:rPr lang="en-US" dirty="0" smtClean="0"/>
              <a:t>Major contaminant of mammalian cell culture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6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 smtClean="0"/>
              <a:t>We can characterize prokaryotes by structure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84160"/>
            <a:ext cx="8537575" cy="4804608"/>
          </a:xfrm>
        </p:spPr>
        <p:txBody>
          <a:bodyPr/>
          <a:lstStyle/>
          <a:p>
            <a:r>
              <a:rPr lang="en-US" b="1" dirty="0"/>
              <a:t>Morphology of Prokaryotic Cells</a:t>
            </a:r>
          </a:p>
          <a:p>
            <a:pPr lvl="1"/>
            <a:r>
              <a:rPr lang="en-US" dirty="0"/>
              <a:t>Most diverse group of cellular microbes</a:t>
            </a:r>
          </a:p>
          <a:p>
            <a:pPr lvl="1"/>
            <a:r>
              <a:rPr lang="en-US" dirty="0"/>
              <a:t>Thrive in various habitats</a:t>
            </a:r>
          </a:p>
          <a:p>
            <a:pPr lvl="1"/>
            <a:r>
              <a:rPr lang="en-US" dirty="0"/>
              <a:t>Only a few </a:t>
            </a:r>
            <a:r>
              <a:rPr lang="en-US" dirty="0" smtClean="0"/>
              <a:t>are capable </a:t>
            </a:r>
            <a:r>
              <a:rPr lang="en-US" dirty="0"/>
              <a:t>of colonizing humans and causing disease</a:t>
            </a:r>
          </a:p>
          <a:p>
            <a:pPr lvl="1"/>
            <a:r>
              <a:rPr lang="en-US" dirty="0"/>
              <a:t>Exist in a variety of shapes</a:t>
            </a:r>
          </a:p>
        </p:txBody>
      </p:sp>
    </p:spTree>
    <p:extLst>
      <p:ext uri="{BB962C8B-B14F-4D97-AF65-F5344CB8AC3E}">
        <p14:creationId xmlns:p14="http://schemas.microsoft.com/office/powerpoint/2010/main" val="347685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667000" y="675263"/>
            <a:ext cx="6327775" cy="4876800"/>
          </a:xfrm>
        </p:spPr>
        <p:txBody>
          <a:bodyPr/>
          <a:lstStyle/>
          <a:p>
            <a:r>
              <a:rPr lang="en-US" b="1" dirty="0"/>
              <a:t>Low G + C Gram-Positive Bacteria</a:t>
            </a:r>
          </a:p>
          <a:p>
            <a:pPr lvl="1"/>
            <a:r>
              <a:rPr lang="en-US" sz="2800" i="1" dirty="0" smtClean="0"/>
              <a:t>Bacillus</a:t>
            </a:r>
            <a:endParaRPr lang="en-US" sz="2800" i="1" dirty="0"/>
          </a:p>
          <a:p>
            <a:pPr lvl="2"/>
            <a:r>
              <a:rPr lang="en-US" sz="2400" dirty="0"/>
              <a:t>Many are common in soil</a:t>
            </a:r>
          </a:p>
          <a:p>
            <a:pPr lvl="2"/>
            <a:r>
              <a:rPr lang="en-US" sz="2400" dirty="0"/>
              <a:t>Form </a:t>
            </a:r>
            <a:r>
              <a:rPr lang="en-US" sz="2400" dirty="0" smtClean="0"/>
              <a:t>endospores – highly resistant to UV</a:t>
            </a:r>
            <a:endParaRPr lang="en-US" sz="2400" dirty="0"/>
          </a:p>
          <a:p>
            <a:pPr lvl="3"/>
            <a:r>
              <a:rPr lang="en-US" sz="2400" i="1" dirty="0" smtClean="0"/>
              <a:t>Bacillus </a:t>
            </a:r>
            <a:r>
              <a:rPr lang="en-US" sz="2400" i="1" dirty="0"/>
              <a:t>anthracis</a:t>
            </a:r>
            <a:r>
              <a:rPr lang="en-US" sz="2400" dirty="0"/>
              <a:t> </a:t>
            </a:r>
            <a:r>
              <a:rPr lang="en-US" sz="2400" dirty="0" smtClean="0"/>
              <a:t>- </a:t>
            </a:r>
            <a:r>
              <a:rPr lang="en-US" sz="2400" dirty="0" smtClean="0"/>
              <a:t>anthrax</a:t>
            </a:r>
          </a:p>
          <a:p>
            <a:pPr lvl="3"/>
            <a:r>
              <a:rPr lang="en-US" sz="2400" i="1" dirty="0" smtClean="0"/>
              <a:t>Bacillus cereus</a:t>
            </a:r>
            <a:r>
              <a:rPr lang="en-US" sz="2400" dirty="0" smtClean="0"/>
              <a:t> </a:t>
            </a:r>
            <a:r>
              <a:rPr lang="en-US" sz="2400" dirty="0" smtClean="0"/>
              <a:t>- grain-based food poisoning</a:t>
            </a:r>
          </a:p>
          <a:p>
            <a:pPr lvl="3"/>
            <a:r>
              <a:rPr lang="en-US" sz="2400" i="1" dirty="0" smtClean="0"/>
              <a:t>Bacillus thuringiensis</a:t>
            </a:r>
            <a:r>
              <a:rPr lang="en-US" sz="2400" dirty="0" smtClean="0"/>
              <a:t> toxin used by farmers and gardeners as an insecticide</a:t>
            </a:r>
          </a:p>
          <a:p>
            <a:pPr lvl="4"/>
            <a:r>
              <a:rPr lang="en-US" sz="2400" dirty="0" smtClean="0"/>
              <a:t>(cloned toxin gene used to create </a:t>
            </a:r>
            <a:r>
              <a:rPr lang="en-US" sz="2400" dirty="0" err="1" smtClean="0"/>
              <a:t>Bt</a:t>
            </a:r>
            <a:r>
              <a:rPr lang="en-US" sz="2400" dirty="0" smtClean="0"/>
              <a:t> transgenic </a:t>
            </a:r>
            <a:r>
              <a:rPr lang="en-US" sz="2400" dirty="0" err="1" smtClean="0"/>
              <a:t>vegatables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76200" y="2895600"/>
            <a:ext cx="3962400" cy="349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0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5105400"/>
          </a:xfrm>
        </p:spPr>
        <p:txBody>
          <a:bodyPr/>
          <a:lstStyle/>
          <a:p>
            <a:r>
              <a:rPr lang="en-US" b="1" dirty="0"/>
              <a:t>Low G + C Gram-Positive Bacteria</a:t>
            </a:r>
          </a:p>
          <a:p>
            <a:pPr lvl="1"/>
            <a:r>
              <a:rPr lang="en-US" sz="2800" i="1" dirty="0" smtClean="0"/>
              <a:t>Listeria</a:t>
            </a:r>
            <a:r>
              <a:rPr lang="en-US" sz="2800" dirty="0" smtClean="0"/>
              <a:t> species</a:t>
            </a:r>
            <a:endParaRPr lang="en-US" sz="2800" dirty="0"/>
          </a:p>
          <a:p>
            <a:pPr lvl="2"/>
            <a:r>
              <a:rPr lang="en-US" sz="2400" i="1" dirty="0"/>
              <a:t>L. monocytogenes</a:t>
            </a:r>
            <a:r>
              <a:rPr lang="en-US" sz="2400" dirty="0"/>
              <a:t> </a:t>
            </a:r>
            <a:r>
              <a:rPr lang="en-US" sz="2400" dirty="0" smtClean="0"/>
              <a:t>– </a:t>
            </a:r>
            <a:r>
              <a:rPr lang="en-US" sz="2400" dirty="0" err="1" smtClean="0"/>
              <a:t>listeriosis</a:t>
            </a:r>
            <a:r>
              <a:rPr lang="en-US" sz="2400" dirty="0" smtClean="0"/>
              <a:t> through </a:t>
            </a:r>
            <a:r>
              <a:rPr lang="en-US" sz="2400" dirty="0" smtClean="0"/>
              <a:t>contaminated </a:t>
            </a:r>
            <a:r>
              <a:rPr lang="en-US" sz="2400" dirty="0"/>
              <a:t>milk and meat </a:t>
            </a:r>
            <a:r>
              <a:rPr lang="en-US" sz="2400" dirty="0" smtClean="0"/>
              <a:t>products</a:t>
            </a:r>
            <a:endParaRPr lang="en-US" sz="2400" dirty="0"/>
          </a:p>
          <a:p>
            <a:pPr lvl="2"/>
            <a:r>
              <a:rPr lang="en-US" sz="2400" dirty="0"/>
              <a:t>Capable of reproducing under refrigeration</a:t>
            </a:r>
          </a:p>
          <a:p>
            <a:pPr lvl="2"/>
            <a:r>
              <a:rPr lang="en-US" sz="2400" dirty="0"/>
              <a:t>Can cross the placenta in pregnant </a:t>
            </a:r>
            <a:r>
              <a:rPr lang="en-US" sz="2400" dirty="0" smtClean="0"/>
              <a:t>women</a:t>
            </a:r>
          </a:p>
          <a:p>
            <a:pPr lvl="2"/>
            <a:endParaRPr lang="en-US" sz="2400" dirty="0"/>
          </a:p>
          <a:p>
            <a:pPr lvl="1"/>
            <a:r>
              <a:rPr lang="en-US" sz="2800" i="1" dirty="0" smtClean="0"/>
              <a:t>Lactobacillus</a:t>
            </a:r>
            <a:r>
              <a:rPr lang="en-US" sz="2800" dirty="0" smtClean="0"/>
              <a:t> species</a:t>
            </a:r>
            <a:endParaRPr lang="en-US" sz="2800" dirty="0"/>
          </a:p>
          <a:p>
            <a:pPr lvl="2"/>
            <a:r>
              <a:rPr lang="en-US" sz="2400" dirty="0"/>
              <a:t>Grows in the body </a:t>
            </a:r>
            <a:r>
              <a:rPr lang="en-US" sz="2400" dirty="0" smtClean="0"/>
              <a:t>naturally but </a:t>
            </a:r>
            <a:r>
              <a:rPr lang="en-US" sz="2400" dirty="0"/>
              <a:t>rarely causes disease</a:t>
            </a:r>
          </a:p>
          <a:p>
            <a:pPr lvl="2"/>
            <a:r>
              <a:rPr lang="en-US" sz="2400" dirty="0"/>
              <a:t>Used in the production of various </a:t>
            </a:r>
            <a:r>
              <a:rPr lang="en-US" sz="2400" dirty="0" smtClean="0"/>
              <a:t>foods (yogurt, kefir)</a:t>
            </a:r>
          </a:p>
          <a:p>
            <a:pPr lvl="2"/>
            <a:r>
              <a:rPr lang="en-US" sz="2400" dirty="0" smtClean="0"/>
              <a:t>Primary genus used in probiotic formulations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202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838200"/>
            <a:ext cx="8156575" cy="5486400"/>
          </a:xfrm>
        </p:spPr>
        <p:txBody>
          <a:bodyPr/>
          <a:lstStyle/>
          <a:p>
            <a:r>
              <a:rPr lang="en-US" b="1" dirty="0"/>
              <a:t>Low G + C Gram-Positive Bacteria</a:t>
            </a:r>
          </a:p>
          <a:p>
            <a:pPr lvl="1"/>
            <a:r>
              <a:rPr lang="en-US" sz="2800" i="1" dirty="0" smtClean="0"/>
              <a:t>Streptococcus</a:t>
            </a:r>
            <a:r>
              <a:rPr lang="en-US" sz="2800" dirty="0" smtClean="0"/>
              <a:t> </a:t>
            </a:r>
            <a:r>
              <a:rPr lang="en-US" sz="2800" dirty="0"/>
              <a:t>and </a:t>
            </a:r>
            <a:r>
              <a:rPr lang="en-US" sz="2800" i="1" dirty="0"/>
              <a:t>Enterococcus</a:t>
            </a:r>
          </a:p>
          <a:p>
            <a:pPr lvl="2"/>
            <a:r>
              <a:rPr lang="en-US" sz="2400" dirty="0"/>
              <a:t>Cause numerous </a:t>
            </a:r>
            <a:r>
              <a:rPr lang="en-US" sz="2400" dirty="0" smtClean="0"/>
              <a:t>diseases (mucosa and gut)</a:t>
            </a:r>
            <a:endParaRPr lang="en-US" sz="2400" dirty="0"/>
          </a:p>
          <a:p>
            <a:pPr lvl="2"/>
            <a:r>
              <a:rPr lang="en-US" sz="2400" dirty="0"/>
              <a:t>Various strains of multi-drug-resistant </a:t>
            </a:r>
            <a:r>
              <a:rPr lang="en-US" sz="2400" dirty="0" smtClean="0"/>
              <a:t>streptococci</a:t>
            </a:r>
          </a:p>
          <a:p>
            <a:pPr lvl="2"/>
            <a:r>
              <a:rPr lang="en-US" sz="2400" dirty="0" smtClean="0"/>
              <a:t>MDR enterococci often precede MDR </a:t>
            </a:r>
            <a:r>
              <a:rPr lang="en-US" sz="2400" dirty="0" smtClean="0"/>
              <a:t>streptococci and staphylococci</a:t>
            </a:r>
          </a:p>
          <a:p>
            <a:pPr lvl="2"/>
            <a:endParaRPr lang="en-US" sz="2400" dirty="0"/>
          </a:p>
          <a:p>
            <a:pPr lvl="1"/>
            <a:r>
              <a:rPr lang="en-US" sz="2800" i="1" dirty="0"/>
              <a:t>Staphylococcus</a:t>
            </a:r>
          </a:p>
          <a:p>
            <a:pPr lvl="2"/>
            <a:r>
              <a:rPr lang="en-US" sz="2400" dirty="0" smtClean="0"/>
              <a:t>Cause numerous disease (skin, mucosa)</a:t>
            </a:r>
          </a:p>
          <a:p>
            <a:pPr lvl="2"/>
            <a:r>
              <a:rPr lang="en-US" sz="2400" dirty="0" smtClean="0"/>
              <a:t>One </a:t>
            </a:r>
            <a:r>
              <a:rPr lang="en-US" sz="2400" dirty="0"/>
              <a:t>of the most common inhabitants of </a:t>
            </a:r>
            <a:r>
              <a:rPr lang="en-US" sz="2400" dirty="0" smtClean="0"/>
              <a:t>humans</a:t>
            </a:r>
            <a:endParaRPr lang="en-US" sz="2400" dirty="0"/>
          </a:p>
          <a:p>
            <a:pPr lvl="2"/>
            <a:r>
              <a:rPr lang="en-US" sz="2400" dirty="0"/>
              <a:t>Produces toxins and enzymes that contribute to </a:t>
            </a:r>
            <a:r>
              <a:rPr lang="en-US" sz="2400" dirty="0" smtClean="0"/>
              <a:t>disease, especially when patient or skin weakened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099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530225" y="675263"/>
            <a:ext cx="8613775" cy="6030935"/>
          </a:xfrm>
        </p:spPr>
        <p:txBody>
          <a:bodyPr/>
          <a:lstStyle/>
          <a:p>
            <a:r>
              <a:rPr lang="en-US" b="1" dirty="0"/>
              <a:t>High G + C Gram-Positive Bacteria</a:t>
            </a:r>
          </a:p>
          <a:p>
            <a:pPr lvl="1"/>
            <a:r>
              <a:rPr lang="en-US" i="1" dirty="0" err="1"/>
              <a:t>Corynebacterium</a:t>
            </a:r>
            <a:endParaRPr lang="en-US" i="1" dirty="0"/>
          </a:p>
          <a:p>
            <a:pPr lvl="2"/>
            <a:r>
              <a:rPr lang="en-US" dirty="0"/>
              <a:t>Pleomorphic aerobes and facultative </a:t>
            </a:r>
            <a:r>
              <a:rPr lang="en-US" dirty="0" smtClean="0"/>
              <a:t>anaerobes</a:t>
            </a:r>
          </a:p>
          <a:p>
            <a:pPr lvl="2"/>
            <a:r>
              <a:rPr lang="en-US" dirty="0" smtClean="0"/>
              <a:t>Most are harmless</a:t>
            </a:r>
          </a:p>
          <a:p>
            <a:pPr lvl="2"/>
            <a:r>
              <a:rPr lang="en-US" i="1" dirty="0" smtClean="0"/>
              <a:t>C. </a:t>
            </a:r>
            <a:r>
              <a:rPr lang="en-US" i="1" dirty="0" err="1" smtClean="0"/>
              <a:t>diphtheriae</a:t>
            </a:r>
            <a:r>
              <a:rPr lang="en-US" dirty="0" smtClean="0"/>
              <a:t> - diphtheria </a:t>
            </a:r>
            <a:endParaRPr lang="en-US" dirty="0" smtClean="0"/>
          </a:p>
          <a:p>
            <a:pPr lvl="2"/>
            <a:r>
              <a:rPr lang="en-US" dirty="0" smtClean="0"/>
              <a:t>Produces </a:t>
            </a:r>
            <a:r>
              <a:rPr lang="en-US" b="1" dirty="0"/>
              <a:t>metachromatic </a:t>
            </a:r>
            <a:r>
              <a:rPr lang="en-US" b="1" dirty="0" smtClean="0"/>
              <a:t>granules</a:t>
            </a:r>
            <a:r>
              <a:rPr lang="en-US" dirty="0" smtClean="0"/>
              <a:t> (phosphates</a:t>
            </a:r>
            <a:r>
              <a:rPr lang="en-US" dirty="0" smtClean="0"/>
              <a:t>) and V-shaped arrangements of cells</a:t>
            </a:r>
          </a:p>
          <a:p>
            <a:pPr lvl="2"/>
            <a:endParaRPr lang="en-US" dirty="0"/>
          </a:p>
          <a:p>
            <a:pPr lvl="1"/>
            <a:r>
              <a:rPr lang="en-US" i="1" dirty="0"/>
              <a:t>Mycobacterium</a:t>
            </a:r>
          </a:p>
          <a:p>
            <a:pPr lvl="2"/>
            <a:r>
              <a:rPr lang="en-US" dirty="0"/>
              <a:t>Aerobic rods that sometimes form filaments</a:t>
            </a:r>
          </a:p>
          <a:p>
            <a:pPr lvl="2"/>
            <a:r>
              <a:rPr lang="en-US" dirty="0"/>
              <a:t>Slow growth partly due to </a:t>
            </a:r>
            <a:r>
              <a:rPr lang="en-US" b="1" dirty="0"/>
              <a:t>mycolic acid</a:t>
            </a:r>
            <a:r>
              <a:rPr lang="en-US" dirty="0"/>
              <a:t> in its cell </a:t>
            </a:r>
            <a:r>
              <a:rPr lang="en-US" dirty="0" smtClean="0"/>
              <a:t>walls</a:t>
            </a:r>
          </a:p>
          <a:p>
            <a:pPr lvl="2"/>
            <a:r>
              <a:rPr lang="en-US" dirty="0" smtClean="0"/>
              <a:t>Mycolic acid </a:t>
            </a:r>
            <a:r>
              <a:rPr lang="en-US" dirty="0" smtClean="0"/>
              <a:t>makes </a:t>
            </a:r>
            <a:r>
              <a:rPr lang="en-US" dirty="0" smtClean="0"/>
              <a:t>it resistant to antibiotics, detergents, and the immune </a:t>
            </a:r>
            <a:r>
              <a:rPr lang="en-US" dirty="0" smtClean="0"/>
              <a:t>system</a:t>
            </a:r>
          </a:p>
          <a:p>
            <a:pPr lvl="2"/>
            <a:r>
              <a:rPr lang="en-US" i="1" dirty="0" smtClean="0"/>
              <a:t>M. tuberculosis</a:t>
            </a:r>
            <a:r>
              <a:rPr lang="en-US" dirty="0" smtClean="0"/>
              <a:t> – tuberculosis (consumption)</a:t>
            </a:r>
          </a:p>
          <a:p>
            <a:pPr lvl="2"/>
            <a:r>
              <a:rPr lang="en-US" i="1" dirty="0" smtClean="0"/>
              <a:t>M. </a:t>
            </a:r>
            <a:r>
              <a:rPr lang="en-US" i="1" dirty="0" err="1" smtClean="0"/>
              <a:t>leprae</a:t>
            </a:r>
            <a:r>
              <a:rPr lang="en-US" dirty="0" smtClean="0"/>
              <a:t> – Hansen’s disease (leprosy)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20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76200" y="688538"/>
            <a:ext cx="8613775" cy="6030935"/>
          </a:xfrm>
        </p:spPr>
        <p:txBody>
          <a:bodyPr/>
          <a:lstStyle/>
          <a:p>
            <a:r>
              <a:rPr lang="en-US" b="1" dirty="0"/>
              <a:t>High G + C Gram-Positive Bacteria</a:t>
            </a:r>
          </a:p>
          <a:p>
            <a:pPr lvl="1"/>
            <a:r>
              <a:rPr lang="en-US" dirty="0" err="1" smtClean="0"/>
              <a:t>Actinomycetes</a:t>
            </a:r>
            <a:endParaRPr lang="en-US" dirty="0"/>
          </a:p>
          <a:p>
            <a:pPr lvl="2"/>
            <a:r>
              <a:rPr lang="en-US" dirty="0"/>
              <a:t>Form branching filaments resembling fungi</a:t>
            </a:r>
          </a:p>
          <a:p>
            <a:pPr lvl="2"/>
            <a:r>
              <a:rPr lang="en-US" dirty="0"/>
              <a:t>Important genera include </a:t>
            </a:r>
            <a:r>
              <a:rPr lang="en-US" i="1" dirty="0" err="1" smtClean="0"/>
              <a:t>Actinomyces</a:t>
            </a:r>
            <a:r>
              <a:rPr lang="en-US" i="1" dirty="0" smtClean="0"/>
              <a:t>, Streptomyces</a:t>
            </a:r>
          </a:p>
          <a:p>
            <a:pPr lvl="2"/>
            <a:r>
              <a:rPr lang="en-US" i="1" dirty="0" smtClean="0"/>
              <a:t>Generally live in the soil and are not pathogenic</a:t>
            </a:r>
          </a:p>
          <a:p>
            <a:pPr lvl="2"/>
            <a:r>
              <a:rPr lang="en-US" i="1" dirty="0" err="1" smtClean="0"/>
              <a:t>Nocardia</a:t>
            </a:r>
            <a:r>
              <a:rPr lang="en-US" dirty="0" smtClean="0"/>
              <a:t> can colonize human oral mucosa if inhaled or </a:t>
            </a:r>
            <a:r>
              <a:rPr lang="en-US" dirty="0" err="1" smtClean="0"/>
              <a:t>ingestde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9"/>
          <a:stretch/>
        </p:blipFill>
        <p:spPr>
          <a:xfrm>
            <a:off x="3982623" y="3224810"/>
            <a:ext cx="5008977" cy="3476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0600" y="3505200"/>
            <a:ext cx="3048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2" indent="-228600">
              <a:buFont typeface="Arial" panose="020B0604020202020204" pitchFamily="34" charset="0"/>
              <a:buChar char="•"/>
            </a:pPr>
            <a:r>
              <a:rPr lang="en-US" sz="2200" dirty="0"/>
              <a:t>Some </a:t>
            </a:r>
            <a:r>
              <a:rPr lang="en-US" sz="2200" i="1" dirty="0" err="1"/>
              <a:t>Nocardia</a:t>
            </a:r>
            <a:r>
              <a:rPr lang="en-US" sz="2200" dirty="0"/>
              <a:t> species can cause opportunistic oral or gingival </a:t>
            </a:r>
            <a:r>
              <a:rPr lang="en-US" sz="2200" dirty="0" smtClean="0"/>
              <a:t>disease</a:t>
            </a:r>
          </a:p>
          <a:p>
            <a:pPr marL="685800" lvl="3" indent="-228600">
              <a:buFont typeface="Arial" panose="020B0604020202020204" pitchFamily="34" charset="0"/>
              <a:buChar char="•"/>
            </a:pPr>
            <a:r>
              <a:rPr lang="en-US" sz="2200" dirty="0" smtClean="0"/>
              <a:t>can </a:t>
            </a:r>
            <a:r>
              <a:rPr lang="en-US" sz="2200" dirty="0"/>
              <a:t>progress to pneumonia, endocarditis or </a:t>
            </a:r>
            <a:r>
              <a:rPr lang="en-US" sz="2200" dirty="0" smtClean="0"/>
              <a:t>encephalitis with high mortality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9556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Largest and most diverse group of </a:t>
            </a:r>
            <a:r>
              <a:rPr lang="en-US" dirty="0" smtClean="0"/>
              <a:t>gram-</a:t>
            </a:r>
            <a:r>
              <a:rPr lang="en-US" dirty="0" err="1" smtClean="0"/>
              <a:t>neg</a:t>
            </a:r>
            <a:r>
              <a:rPr lang="en-US" dirty="0" smtClean="0"/>
              <a:t> bacteria</a:t>
            </a:r>
            <a:endParaRPr lang="en-US" dirty="0"/>
          </a:p>
          <a:p>
            <a:pPr lvl="1"/>
            <a:r>
              <a:rPr lang="en-US" dirty="0" smtClean="0"/>
              <a:t>At least six </a:t>
            </a:r>
            <a:r>
              <a:rPr lang="en-US" dirty="0"/>
              <a:t>classes of </a:t>
            </a:r>
            <a:r>
              <a:rPr lang="en-US" dirty="0" err="1"/>
              <a:t>proteobacteria</a:t>
            </a:r>
            <a:r>
              <a:rPr lang="en-US" dirty="0"/>
              <a:t>:</a:t>
            </a:r>
          </a:p>
          <a:p>
            <a:pPr lvl="2"/>
            <a:r>
              <a:rPr lang="en-US" dirty="0" err="1"/>
              <a:t>Alphaproteobacteria</a:t>
            </a:r>
            <a:endParaRPr lang="en-US" dirty="0"/>
          </a:p>
          <a:p>
            <a:pPr lvl="2"/>
            <a:r>
              <a:rPr lang="en-US" dirty="0" err="1"/>
              <a:t>Betaproteobacteria</a:t>
            </a:r>
            <a:endParaRPr lang="en-US" dirty="0"/>
          </a:p>
          <a:p>
            <a:pPr lvl="2"/>
            <a:r>
              <a:rPr lang="en-US" dirty="0" err="1"/>
              <a:t>Gammaproteobacteria</a:t>
            </a:r>
            <a:endParaRPr lang="en-US" dirty="0"/>
          </a:p>
          <a:p>
            <a:pPr lvl="2"/>
            <a:r>
              <a:rPr lang="en-US" dirty="0" err="1"/>
              <a:t>Deltaproteobacteria</a:t>
            </a:r>
            <a:endParaRPr lang="en-US" dirty="0"/>
          </a:p>
          <a:p>
            <a:pPr lvl="2"/>
            <a:r>
              <a:rPr lang="en-US" dirty="0" err="1"/>
              <a:t>Epsilonproteobacteria</a:t>
            </a:r>
            <a:endParaRPr lang="en-US" dirty="0"/>
          </a:p>
          <a:p>
            <a:pPr lvl="2"/>
            <a:r>
              <a:rPr lang="en-US" dirty="0" err="1"/>
              <a:t>Zetaproteobacteria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5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54133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u="sng" dirty="0" err="1"/>
              <a:t>Alphaproteobacteria</a:t>
            </a:r>
            <a:endParaRPr lang="en-US" u="sng" dirty="0"/>
          </a:p>
          <a:p>
            <a:pPr lvl="2"/>
            <a:r>
              <a:rPr lang="en-US" dirty="0" smtClean="0"/>
              <a:t>Nonpathogenic species</a:t>
            </a:r>
          </a:p>
          <a:p>
            <a:pPr lvl="2"/>
            <a:r>
              <a:rPr lang="en-US" dirty="0" smtClean="0"/>
              <a:t>Nitrogen fixers and nitrifying bacteria</a:t>
            </a:r>
            <a:endParaRPr lang="en-US" dirty="0"/>
          </a:p>
          <a:p>
            <a:pPr lvl="3"/>
            <a:r>
              <a:rPr lang="en-US" dirty="0"/>
              <a:t>Grow in association with the roots of plants</a:t>
            </a:r>
          </a:p>
          <a:p>
            <a:pPr lvl="3"/>
            <a:r>
              <a:rPr lang="en-US" dirty="0" smtClean="0"/>
              <a:t>Oxidation </a:t>
            </a:r>
            <a:r>
              <a:rPr lang="en-US" dirty="0"/>
              <a:t>of nitrogenous compounds provides electrons</a:t>
            </a:r>
          </a:p>
          <a:p>
            <a:pPr lvl="3"/>
            <a:r>
              <a:rPr lang="en-US" dirty="0"/>
              <a:t>Important in the environment and </a:t>
            </a:r>
            <a:r>
              <a:rPr lang="en-US" dirty="0" smtClean="0"/>
              <a:t>agriculture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28600"/>
            <a:ext cx="3593592" cy="429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7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dirty="0" err="1"/>
              <a:t>Alphaproteobacteria</a:t>
            </a:r>
            <a:endParaRPr lang="en-US" dirty="0"/>
          </a:p>
          <a:p>
            <a:pPr lvl="2"/>
            <a:r>
              <a:rPr lang="en-US" dirty="0"/>
              <a:t>Pathogenic </a:t>
            </a:r>
            <a:r>
              <a:rPr lang="en-US" dirty="0" smtClean="0"/>
              <a:t>species</a:t>
            </a:r>
            <a:endParaRPr lang="en-US" dirty="0"/>
          </a:p>
          <a:p>
            <a:pPr lvl="3"/>
            <a:r>
              <a:rPr lang="en-US" i="1" dirty="0"/>
              <a:t>Rickettsia</a:t>
            </a:r>
          </a:p>
          <a:p>
            <a:pPr lvl="4"/>
            <a:r>
              <a:rPr lang="en-US" dirty="0"/>
              <a:t>Transmitted through bite of an arthropod</a:t>
            </a:r>
          </a:p>
          <a:p>
            <a:pPr lvl="4"/>
            <a:r>
              <a:rPr lang="en-US" dirty="0"/>
              <a:t>Causes several human </a:t>
            </a:r>
            <a:r>
              <a:rPr lang="en-US" dirty="0" smtClean="0"/>
              <a:t>diseases -typh</a:t>
            </a:r>
            <a:r>
              <a:rPr lang="en-US" b="1" u="sng" dirty="0" smtClean="0"/>
              <a:t>us</a:t>
            </a:r>
            <a:r>
              <a:rPr lang="en-US" dirty="0" smtClean="0"/>
              <a:t>,(NOT Typhoid!), Rocky Mountain spotted fever</a:t>
            </a:r>
            <a:endParaRPr lang="en-US" dirty="0"/>
          </a:p>
          <a:p>
            <a:pPr lvl="3"/>
            <a:r>
              <a:rPr lang="en-US" i="1" dirty="0" err="1"/>
              <a:t>Brucella</a:t>
            </a:r>
            <a:endParaRPr lang="en-US" i="1" dirty="0"/>
          </a:p>
          <a:p>
            <a:pPr lvl="4"/>
            <a:r>
              <a:rPr lang="en-US" dirty="0"/>
              <a:t>Causes </a:t>
            </a:r>
            <a:r>
              <a:rPr lang="en-US" dirty="0" smtClean="0"/>
              <a:t>brucellosis (Malta fever) – undulating fever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31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762000"/>
            <a:ext cx="8613775" cy="5562600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u="sng" dirty="0" err="1"/>
              <a:t>Betaproteobacteria</a:t>
            </a:r>
            <a:endParaRPr lang="en-US" u="sng" dirty="0"/>
          </a:p>
          <a:p>
            <a:pPr lvl="2"/>
            <a:r>
              <a:rPr lang="en-US" dirty="0"/>
              <a:t>Pathogenic </a:t>
            </a:r>
            <a:r>
              <a:rPr lang="en-US" dirty="0" err="1"/>
              <a:t>betaproteobacteria</a:t>
            </a:r>
            <a:endParaRPr lang="en-US" dirty="0"/>
          </a:p>
          <a:p>
            <a:pPr lvl="3"/>
            <a:r>
              <a:rPr lang="en-US" i="1" dirty="0" smtClean="0"/>
              <a:t>Neisseria - </a:t>
            </a:r>
            <a:r>
              <a:rPr lang="en-US" dirty="0" smtClean="0"/>
              <a:t>inhabits </a:t>
            </a:r>
            <a:r>
              <a:rPr lang="en-US" dirty="0"/>
              <a:t>mucous membranes of mammals</a:t>
            </a:r>
          </a:p>
          <a:p>
            <a:pPr lvl="4"/>
            <a:r>
              <a:rPr lang="en-US" i="1" dirty="0" smtClean="0"/>
              <a:t>N. gonorrhea</a:t>
            </a:r>
            <a:r>
              <a:rPr lang="en-US" dirty="0" smtClean="0"/>
              <a:t> – gonorrhea</a:t>
            </a:r>
            <a:r>
              <a:rPr lang="en-US" dirty="0" smtClean="0"/>
              <a:t>, </a:t>
            </a:r>
            <a:r>
              <a:rPr lang="en-US" i="1" dirty="0" smtClean="0"/>
              <a:t>N. </a:t>
            </a:r>
            <a:r>
              <a:rPr lang="en-US" i="1" dirty="0" err="1" smtClean="0"/>
              <a:t>meningiditis</a:t>
            </a:r>
            <a:r>
              <a:rPr lang="en-US" dirty="0"/>
              <a:t> </a:t>
            </a:r>
            <a:r>
              <a:rPr lang="en-US" dirty="0" smtClean="0"/>
              <a:t>- meningitis</a:t>
            </a:r>
            <a:endParaRPr lang="en-US" dirty="0"/>
          </a:p>
          <a:p>
            <a:pPr lvl="3"/>
            <a:r>
              <a:rPr lang="en-US" i="1" dirty="0" smtClean="0"/>
              <a:t>Bordetella</a:t>
            </a:r>
            <a:r>
              <a:rPr lang="en-US" dirty="0" smtClean="0"/>
              <a:t> – </a:t>
            </a:r>
            <a:r>
              <a:rPr lang="en-US" dirty="0" smtClean="0"/>
              <a:t>upper respiratory infections</a:t>
            </a:r>
            <a:endParaRPr lang="en-US" dirty="0"/>
          </a:p>
          <a:p>
            <a:pPr lvl="4"/>
            <a:r>
              <a:rPr lang="en-US" i="1" dirty="0" smtClean="0"/>
              <a:t>B</a:t>
            </a:r>
            <a:r>
              <a:rPr lang="en-US" i="1" dirty="0"/>
              <a:t>. </a:t>
            </a:r>
            <a:r>
              <a:rPr lang="en-US" i="1" dirty="0" smtClean="0"/>
              <a:t>pertussis</a:t>
            </a:r>
            <a:r>
              <a:rPr lang="en-US" dirty="0" smtClean="0"/>
              <a:t> – whooping cough</a:t>
            </a:r>
          </a:p>
          <a:p>
            <a:pPr lvl="4"/>
            <a:r>
              <a:rPr lang="en-US" i="1" dirty="0" smtClean="0"/>
              <a:t>B</a:t>
            </a:r>
            <a:r>
              <a:rPr lang="en-US" i="1" dirty="0" smtClean="0"/>
              <a:t>. </a:t>
            </a:r>
            <a:r>
              <a:rPr lang="en-US" i="1" dirty="0" err="1" smtClean="0"/>
              <a:t>bronchioseptica</a:t>
            </a:r>
            <a:r>
              <a:rPr lang="en-US" dirty="0" smtClean="0"/>
              <a:t> – kennel cough</a:t>
            </a:r>
            <a:endParaRPr lang="en-US" dirty="0"/>
          </a:p>
          <a:p>
            <a:pPr lvl="3"/>
            <a:r>
              <a:rPr lang="en-US" i="1" dirty="0" err="1" smtClean="0"/>
              <a:t>Burkholderia</a:t>
            </a:r>
            <a:r>
              <a:rPr lang="en-US" dirty="0" smtClean="0"/>
              <a:t> - colonizes </a:t>
            </a:r>
            <a:r>
              <a:rPr lang="en-US" dirty="0"/>
              <a:t>moist </a:t>
            </a:r>
            <a:r>
              <a:rPr lang="en-US" dirty="0" smtClean="0"/>
              <a:t>surfaces </a:t>
            </a:r>
            <a:r>
              <a:rPr lang="en-US" dirty="0"/>
              <a:t>and respiratory passages </a:t>
            </a:r>
            <a:endParaRPr lang="en-US" dirty="0" smtClean="0"/>
          </a:p>
          <a:p>
            <a:pPr lvl="4"/>
            <a:r>
              <a:rPr lang="en-US" i="1" dirty="0" smtClean="0"/>
              <a:t>B. </a:t>
            </a:r>
            <a:r>
              <a:rPr lang="en-US" i="1" dirty="0" err="1" smtClean="0"/>
              <a:t>cepacia</a:t>
            </a:r>
            <a:r>
              <a:rPr lang="en-US" dirty="0" smtClean="0"/>
              <a:t>) – opportunistic pneumonia (especially in cystic fibrosis patients)</a:t>
            </a:r>
            <a:endParaRPr lang="en-US" dirty="0" smtClean="0"/>
          </a:p>
          <a:p>
            <a:pPr lvl="4"/>
            <a:r>
              <a:rPr lang="en-US" i="1" dirty="0" smtClean="0"/>
              <a:t>B</a:t>
            </a:r>
            <a:r>
              <a:rPr lang="en-US" i="1" dirty="0" smtClean="0"/>
              <a:t>. </a:t>
            </a:r>
            <a:r>
              <a:rPr lang="en-US" i="1" dirty="0" smtClean="0"/>
              <a:t>mallei</a:t>
            </a:r>
            <a:r>
              <a:rPr lang="en-US" dirty="0" smtClean="0"/>
              <a:t> – </a:t>
            </a:r>
            <a:r>
              <a:rPr lang="en-US" dirty="0" err="1" smtClean="0"/>
              <a:t>glanders</a:t>
            </a:r>
            <a:r>
              <a:rPr lang="en-US" dirty="0" smtClean="0"/>
              <a:t> (equine disease); </a:t>
            </a:r>
            <a:r>
              <a:rPr lang="en-US" dirty="0" smtClean="0"/>
              <a:t>bioweapon?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94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5181600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u="sng" dirty="0" err="1"/>
              <a:t>Gammaproteobacteria</a:t>
            </a:r>
            <a:endParaRPr lang="en-US" u="sng" dirty="0"/>
          </a:p>
          <a:p>
            <a:pPr lvl="2"/>
            <a:r>
              <a:rPr lang="en-US" dirty="0"/>
              <a:t>Largest and most diverse class of </a:t>
            </a:r>
            <a:r>
              <a:rPr lang="en-US" dirty="0" err="1" smtClean="0"/>
              <a:t>proteobacteria</a:t>
            </a:r>
            <a:endParaRPr lang="en-US" dirty="0" smtClean="0"/>
          </a:p>
          <a:p>
            <a:pPr lvl="2"/>
            <a:r>
              <a:rPr lang="en-US" dirty="0" smtClean="0"/>
              <a:t>Some are intracellular </a:t>
            </a:r>
            <a:r>
              <a:rPr lang="en-US" dirty="0"/>
              <a:t>pathogens</a:t>
            </a:r>
          </a:p>
          <a:p>
            <a:pPr lvl="3"/>
            <a:r>
              <a:rPr lang="en-US" i="1" dirty="0"/>
              <a:t>Legionella</a:t>
            </a:r>
          </a:p>
          <a:p>
            <a:pPr lvl="4"/>
            <a:r>
              <a:rPr lang="en-US" dirty="0"/>
              <a:t>Causes Legionnaires’ disease</a:t>
            </a:r>
          </a:p>
          <a:p>
            <a:pPr lvl="3"/>
            <a:r>
              <a:rPr lang="en-US" i="1" dirty="0" err="1" smtClean="0"/>
              <a:t>Coxiella</a:t>
            </a:r>
            <a:endParaRPr lang="en-US" i="1" dirty="0"/>
          </a:p>
          <a:p>
            <a:pPr lvl="4"/>
            <a:r>
              <a:rPr lang="en-US" i="1" dirty="0" smtClean="0"/>
              <a:t>C. </a:t>
            </a:r>
            <a:r>
              <a:rPr lang="en-US" i="1" dirty="0" err="1" smtClean="0"/>
              <a:t>burnetti</a:t>
            </a:r>
            <a:r>
              <a:rPr lang="en-US" dirty="0" smtClean="0"/>
              <a:t> – Q Fever</a:t>
            </a:r>
          </a:p>
          <a:p>
            <a:pPr lvl="5">
              <a:lnSpc>
                <a:spcPct val="100000"/>
              </a:lnSpc>
            </a:pPr>
            <a:r>
              <a:rPr lang="en-US" dirty="0" smtClean="0"/>
              <a:t>transmitted by ticks</a:t>
            </a:r>
          </a:p>
          <a:p>
            <a:pPr lvl="5">
              <a:lnSpc>
                <a:spcPct val="100000"/>
              </a:lnSpc>
            </a:pPr>
            <a:r>
              <a:rPr lang="en-US" dirty="0" smtClean="0"/>
              <a:t>was developed as a bioweapon due to its considerable heat, dryness, and disinfectant resistance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42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11.1  Typical prokaryotic morphologies.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1725328" y="649705"/>
            <a:ext cx="5669280" cy="59226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2954" y="3639585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“rod”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5287" y="4876800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“curved”</a:t>
            </a:r>
            <a:endParaRPr lang="en-US" dirty="0"/>
          </a:p>
        </p:txBody>
      </p:sp>
      <p:sp>
        <p:nvSpPr>
          <p:cNvPr id="4" name="&quot;No&quot; Symbol 3"/>
          <p:cNvSpPr/>
          <p:nvPr/>
        </p:nvSpPr>
        <p:spPr bwMode="auto">
          <a:xfrm>
            <a:off x="4876800" y="4648200"/>
            <a:ext cx="1219200" cy="12192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10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Table 11.3  Representative Glycolytic Facultative Anaerobes of the Class </a:t>
            </a:r>
            <a:r>
              <a:rPr lang="en-US" sz="1800" b="1" dirty="0" err="1"/>
              <a:t>Gammaproteobacteria</a:t>
            </a:r>
            <a:endParaRPr lang="en-US" sz="1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8"/>
          <a:stretch/>
        </p:blipFill>
        <p:spPr>
          <a:xfrm>
            <a:off x="228600" y="3043892"/>
            <a:ext cx="8534400" cy="30561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" y="10668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dirty="0" smtClean="0"/>
              <a:t>Many pathogenic </a:t>
            </a:r>
            <a:r>
              <a:rPr lang="en-US" dirty="0" err="1" smtClean="0"/>
              <a:t>gammaproteobacteria</a:t>
            </a:r>
            <a:r>
              <a:rPr lang="en-US" dirty="0" smtClean="0"/>
              <a:t> </a:t>
            </a:r>
            <a:r>
              <a:rPr lang="en-US" dirty="0"/>
              <a:t>are divided into three </a:t>
            </a:r>
            <a:r>
              <a:rPr lang="en-US" dirty="0" smtClean="0"/>
              <a:t>families:</a:t>
            </a:r>
            <a:endParaRPr lang="en-US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 err="1"/>
              <a:t>Enterobacteriaceae</a:t>
            </a:r>
            <a:endParaRPr lang="en-US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 err="1"/>
              <a:t>Vibronaceae</a:t>
            </a:r>
            <a:endParaRPr lang="en-US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 err="1"/>
              <a:t>Pasturellaceae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65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362200" y="640306"/>
            <a:ext cx="6708775" cy="5150894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dirty="0" err="1"/>
              <a:t>Gammaproteobacteria</a:t>
            </a:r>
            <a:endParaRPr lang="en-US" dirty="0"/>
          </a:p>
          <a:p>
            <a:pPr lvl="2"/>
            <a:r>
              <a:rPr lang="en-US" i="1" dirty="0" smtClean="0"/>
              <a:t>Pseudomonas</a:t>
            </a:r>
            <a:r>
              <a:rPr lang="en-US" dirty="0" smtClean="0"/>
              <a:t> species</a:t>
            </a:r>
            <a:endParaRPr lang="en-US" dirty="0"/>
          </a:p>
          <a:p>
            <a:pPr lvl="3"/>
            <a:r>
              <a:rPr lang="en-US" dirty="0" smtClean="0"/>
              <a:t>obligate </a:t>
            </a:r>
            <a:r>
              <a:rPr lang="en-US" dirty="0" smtClean="0"/>
              <a:t>aerobes</a:t>
            </a:r>
          </a:p>
          <a:p>
            <a:pPr lvl="3"/>
            <a:r>
              <a:rPr lang="en-US" dirty="0" smtClean="0"/>
              <a:t>Break </a:t>
            </a:r>
            <a:r>
              <a:rPr lang="en-US" dirty="0"/>
              <a:t>down numerous organic compounds</a:t>
            </a:r>
          </a:p>
          <a:p>
            <a:pPr lvl="3"/>
            <a:r>
              <a:rPr lang="en-US" dirty="0"/>
              <a:t>Important pathogens of humans and animals</a:t>
            </a:r>
          </a:p>
          <a:p>
            <a:pPr lvl="4"/>
            <a:r>
              <a:rPr lang="en-US" dirty="0"/>
              <a:t>Pseudomonas causes urinary tract, ear, and lung </a:t>
            </a:r>
            <a:r>
              <a:rPr lang="en-US" dirty="0" smtClean="0"/>
              <a:t>infections</a:t>
            </a:r>
          </a:p>
          <a:p>
            <a:pPr lvl="4"/>
            <a:r>
              <a:rPr lang="en-US" dirty="0" smtClean="0"/>
              <a:t>Naturally </a:t>
            </a:r>
            <a:r>
              <a:rPr lang="en-US" dirty="0" smtClean="0"/>
              <a:t>multi-drug resistant</a:t>
            </a:r>
            <a:endParaRPr lang="en-US" dirty="0" smtClean="0"/>
          </a:p>
          <a:p>
            <a:pPr lvl="4"/>
            <a:r>
              <a:rPr lang="en-US" dirty="0" smtClean="0"/>
              <a:t>Common nosocomial infectious agents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"/>
          <a:stretch/>
        </p:blipFill>
        <p:spPr>
          <a:xfrm>
            <a:off x="95251" y="3810000"/>
            <a:ext cx="3733800" cy="295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79279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i="1" dirty="0" err="1"/>
              <a:t>Epsilonproteobacteria</a:t>
            </a:r>
            <a:endParaRPr lang="en-US" i="1" dirty="0"/>
          </a:p>
          <a:p>
            <a:pPr lvl="2"/>
            <a:r>
              <a:rPr lang="en-US" dirty="0"/>
              <a:t>Important genera include</a:t>
            </a:r>
          </a:p>
          <a:p>
            <a:pPr lvl="3"/>
            <a:r>
              <a:rPr lang="en-US" i="1" dirty="0" smtClean="0"/>
              <a:t>Campylobacter </a:t>
            </a:r>
            <a:r>
              <a:rPr lang="en-US" dirty="0" smtClean="0"/>
              <a:t>– food poisoning</a:t>
            </a:r>
            <a:endParaRPr lang="en-US" dirty="0"/>
          </a:p>
          <a:p>
            <a:pPr lvl="3"/>
            <a:r>
              <a:rPr lang="en-US" i="1" dirty="0" smtClean="0"/>
              <a:t>Helicobacter</a:t>
            </a:r>
            <a:r>
              <a:rPr lang="en-US" dirty="0" smtClean="0"/>
              <a:t> – gastric </a:t>
            </a:r>
            <a:r>
              <a:rPr lang="en-US" dirty="0" smtClean="0"/>
              <a:t>ulcers; present </a:t>
            </a:r>
            <a:r>
              <a:rPr lang="en-US" dirty="0" smtClean="0"/>
              <a:t>in half the </a:t>
            </a:r>
            <a:r>
              <a:rPr lang="en-US" dirty="0" smtClean="0"/>
              <a:t>population, most of which do not have peptic ulcers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41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7699375" cy="5410200"/>
          </a:xfrm>
        </p:spPr>
        <p:txBody>
          <a:bodyPr/>
          <a:lstStyle/>
          <a:p>
            <a:r>
              <a:rPr lang="en-US" b="1" dirty="0"/>
              <a:t>Other Gram-Negative Bacteria</a:t>
            </a:r>
          </a:p>
          <a:p>
            <a:pPr lvl="1"/>
            <a:r>
              <a:rPr lang="en-US" i="1" dirty="0" smtClean="0"/>
              <a:t>Chlamydia</a:t>
            </a:r>
            <a:r>
              <a:rPr lang="en-US" dirty="0" smtClean="0"/>
              <a:t> species</a:t>
            </a:r>
            <a:endParaRPr lang="en-US" dirty="0"/>
          </a:p>
          <a:p>
            <a:pPr lvl="2"/>
            <a:r>
              <a:rPr lang="en-US" dirty="0"/>
              <a:t>Grow intracellularly in mammals, birds, and some </a:t>
            </a:r>
            <a:r>
              <a:rPr lang="en-US" dirty="0" smtClean="0"/>
              <a:t>invertebrates (spore-like form is contagious)</a:t>
            </a:r>
            <a:endParaRPr lang="en-US" dirty="0"/>
          </a:p>
          <a:p>
            <a:pPr lvl="2"/>
            <a:r>
              <a:rPr lang="en-US" dirty="0"/>
              <a:t>Some are smaller than viruses</a:t>
            </a:r>
          </a:p>
          <a:p>
            <a:pPr lvl="2"/>
            <a:r>
              <a:rPr lang="en-US" i="1" dirty="0" smtClean="0"/>
              <a:t>Chlamydia trachomatis</a:t>
            </a:r>
          </a:p>
          <a:p>
            <a:pPr lvl="3"/>
            <a:r>
              <a:rPr lang="en-US" dirty="0" smtClean="0"/>
              <a:t>Most </a:t>
            </a:r>
            <a:r>
              <a:rPr lang="en-US" dirty="0"/>
              <a:t>common sexually transmitted bacteria in the United </a:t>
            </a:r>
            <a:r>
              <a:rPr lang="en-US" dirty="0" smtClean="0"/>
              <a:t>States</a:t>
            </a:r>
            <a:endParaRPr lang="en-US" dirty="0" smtClean="0"/>
          </a:p>
          <a:p>
            <a:pPr lvl="3"/>
            <a:r>
              <a:rPr lang="en-US" dirty="0" smtClean="0"/>
              <a:t>Common </a:t>
            </a:r>
            <a:r>
              <a:rPr lang="en-US" dirty="0" smtClean="0"/>
              <a:t>causes of pulmonary and ocular </a:t>
            </a:r>
            <a:r>
              <a:rPr lang="en-US" dirty="0" smtClean="0"/>
              <a:t>infection in immunocompromised</a:t>
            </a:r>
          </a:p>
          <a:p>
            <a:pPr lvl="4"/>
            <a:r>
              <a:rPr lang="en-US" dirty="0" smtClean="0"/>
              <a:t>trachoma - blindness </a:t>
            </a:r>
            <a:r>
              <a:rPr lang="en-US" dirty="0" smtClean="0"/>
              <a:t>from </a:t>
            </a:r>
            <a:r>
              <a:rPr lang="en-US" i="1" dirty="0" smtClean="0"/>
              <a:t>C. </a:t>
            </a:r>
            <a:r>
              <a:rPr lang="en-US" i="1" dirty="0" smtClean="0"/>
              <a:t>trachomatis</a:t>
            </a:r>
            <a:endParaRPr lang="en-US" dirty="0" smtClean="0"/>
          </a:p>
          <a:p>
            <a:pPr lvl="3"/>
            <a:r>
              <a:rPr lang="en-US" dirty="0" smtClean="0"/>
              <a:t>Antibiotic </a:t>
            </a:r>
            <a:r>
              <a:rPr lang="en-US" dirty="0" err="1" smtClean="0"/>
              <a:t>eyedrops</a:t>
            </a:r>
            <a:r>
              <a:rPr lang="en-US" dirty="0" smtClean="0"/>
              <a:t> to newborns of infected mothers </a:t>
            </a:r>
            <a:r>
              <a:rPr lang="en-US" dirty="0" smtClean="0"/>
              <a:t>commonly done </a:t>
            </a:r>
            <a:r>
              <a:rPr lang="en-US" dirty="0" smtClean="0"/>
              <a:t>to prevent blindness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16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749297"/>
            <a:ext cx="7699375" cy="3048000"/>
          </a:xfrm>
        </p:spPr>
        <p:txBody>
          <a:bodyPr/>
          <a:lstStyle/>
          <a:p>
            <a:r>
              <a:rPr lang="en-US" b="1" dirty="0"/>
              <a:t>Other Gram-Negative Bacteria</a:t>
            </a:r>
          </a:p>
          <a:p>
            <a:pPr lvl="1"/>
            <a:r>
              <a:rPr lang="en-US" dirty="0"/>
              <a:t>Spirochetes</a:t>
            </a:r>
          </a:p>
          <a:p>
            <a:pPr lvl="2"/>
            <a:r>
              <a:rPr lang="en-US" dirty="0" smtClean="0"/>
              <a:t>Unique morphology – called spirochete</a:t>
            </a:r>
          </a:p>
          <a:p>
            <a:pPr lvl="2"/>
            <a:r>
              <a:rPr lang="en-US" dirty="0" smtClean="0"/>
              <a:t>Motile </a:t>
            </a:r>
            <a:r>
              <a:rPr lang="en-US" dirty="0"/>
              <a:t>bacteria that move in a corkscrew </a:t>
            </a:r>
            <a:r>
              <a:rPr lang="en-US" dirty="0" smtClean="0"/>
              <a:t>motion</a:t>
            </a:r>
          </a:p>
          <a:p>
            <a:pPr lvl="2"/>
            <a:r>
              <a:rPr lang="en-US" dirty="0" smtClean="0"/>
              <a:t>Flagella integrated with outer membrane</a:t>
            </a:r>
            <a:endParaRPr lang="en-US" dirty="0"/>
          </a:p>
          <a:p>
            <a:pPr lvl="2"/>
            <a:r>
              <a:rPr lang="en-US" i="1" dirty="0" smtClean="0"/>
              <a:t>Treponema</a:t>
            </a:r>
            <a:r>
              <a:rPr lang="en-US" dirty="0" smtClean="0"/>
              <a:t> </a:t>
            </a:r>
            <a:r>
              <a:rPr lang="en-US" i="1" dirty="0" smtClean="0"/>
              <a:t>pallidum</a:t>
            </a:r>
            <a:r>
              <a:rPr lang="en-US" dirty="0" smtClean="0"/>
              <a:t> – syphilis</a:t>
            </a:r>
          </a:p>
          <a:p>
            <a:pPr lvl="2"/>
            <a:r>
              <a:rPr lang="en-US" i="1" dirty="0" err="1" smtClean="0"/>
              <a:t>Borrelia</a:t>
            </a:r>
            <a:r>
              <a:rPr lang="en-US" dirty="0" smtClean="0"/>
              <a:t> </a:t>
            </a:r>
            <a:r>
              <a:rPr lang="en-US" i="1" dirty="0" err="1" smtClean="0"/>
              <a:t>burgdorferi</a:t>
            </a:r>
            <a:r>
              <a:rPr lang="en-US" dirty="0" smtClean="0"/>
              <a:t> </a:t>
            </a:r>
            <a:r>
              <a:rPr lang="en-US" dirty="0" smtClean="0"/>
              <a:t>– Lyme </a:t>
            </a:r>
            <a:r>
              <a:rPr lang="en-US" dirty="0" smtClean="0"/>
              <a:t>Disease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33800"/>
            <a:ext cx="4105275" cy="2779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10" y="4640766"/>
            <a:ext cx="3944605" cy="186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9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81000" y="675263"/>
            <a:ext cx="7699375" cy="5257800"/>
          </a:xfrm>
        </p:spPr>
        <p:txBody>
          <a:bodyPr/>
          <a:lstStyle/>
          <a:p>
            <a:r>
              <a:rPr lang="en-US" b="1" dirty="0"/>
              <a:t>Other Gram-Negative Bacteria</a:t>
            </a:r>
          </a:p>
          <a:p>
            <a:pPr lvl="1"/>
            <a:r>
              <a:rPr lang="en-US" dirty="0" err="1" smtClean="0"/>
              <a:t>Bacteroids</a:t>
            </a:r>
            <a:endParaRPr lang="en-US" dirty="0" smtClean="0"/>
          </a:p>
          <a:p>
            <a:pPr lvl="2"/>
            <a:r>
              <a:rPr lang="en-US" dirty="0"/>
              <a:t>Obligate </a:t>
            </a:r>
            <a:r>
              <a:rPr lang="en-US" dirty="0" smtClean="0"/>
              <a:t>anaerobe</a:t>
            </a:r>
          </a:p>
          <a:p>
            <a:pPr lvl="2"/>
            <a:r>
              <a:rPr lang="en-US" dirty="0"/>
              <a:t>Their preferred food sources are potentially toxic plant </a:t>
            </a:r>
            <a:r>
              <a:rPr lang="en-US" dirty="0" smtClean="0"/>
              <a:t>sugars – mutualism with mammals</a:t>
            </a:r>
            <a:endParaRPr lang="en-US" dirty="0"/>
          </a:p>
          <a:p>
            <a:pPr lvl="2"/>
            <a:r>
              <a:rPr lang="en-US" i="1" dirty="0" err="1" smtClean="0"/>
              <a:t>Prevotella</a:t>
            </a:r>
            <a:endParaRPr lang="en-US" dirty="0" smtClean="0"/>
          </a:p>
          <a:p>
            <a:pPr lvl="3"/>
            <a:r>
              <a:rPr lang="en-US" dirty="0" smtClean="0"/>
              <a:t>Inhabits the gut, gingiva, and women’s reproductive system</a:t>
            </a:r>
          </a:p>
          <a:p>
            <a:pPr lvl="3"/>
            <a:r>
              <a:rPr lang="en-US" dirty="0" smtClean="0"/>
              <a:t>More common in guts of those with a carbohydrate-rich diet</a:t>
            </a:r>
            <a:endParaRPr lang="en-US" dirty="0"/>
          </a:p>
          <a:p>
            <a:pPr lvl="2"/>
            <a:r>
              <a:rPr lang="en-US" i="1" dirty="0" err="1"/>
              <a:t>Bacteroides</a:t>
            </a:r>
            <a:endParaRPr lang="en-US" i="1" dirty="0"/>
          </a:p>
          <a:p>
            <a:pPr lvl="3"/>
            <a:r>
              <a:rPr lang="en-US" dirty="0" smtClean="0"/>
              <a:t>Inhabit </a:t>
            </a:r>
            <a:r>
              <a:rPr lang="en-US" dirty="0"/>
              <a:t>digestive tracts of humans and </a:t>
            </a:r>
            <a:r>
              <a:rPr lang="en-US" dirty="0" smtClean="0"/>
              <a:t>animals (50-90% of enteric bacteria by number</a:t>
            </a:r>
            <a:r>
              <a:rPr lang="en-US" dirty="0" smtClean="0"/>
              <a:t>)</a:t>
            </a:r>
          </a:p>
          <a:p>
            <a:pPr lvl="3"/>
            <a:r>
              <a:rPr lang="en-US" dirty="0" smtClean="0"/>
              <a:t>Especially </a:t>
            </a:r>
            <a:r>
              <a:rPr lang="en-US" dirty="0" smtClean="0"/>
              <a:t>common in those whose diets are rich in protein and </a:t>
            </a:r>
            <a:r>
              <a:rPr lang="en-US" smtClean="0"/>
              <a:t>animal </a:t>
            </a:r>
            <a:r>
              <a:rPr lang="en-US" smtClean="0"/>
              <a:t>fats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809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General Characteristics of Prokaryotic Organisms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76201" y="1219200"/>
            <a:ext cx="8915400" cy="5009144"/>
          </a:xfrm>
        </p:spPr>
        <p:txBody>
          <a:bodyPr/>
          <a:lstStyle/>
          <a:p>
            <a:r>
              <a:rPr lang="en-US" b="1" dirty="0"/>
              <a:t>Endospores</a:t>
            </a:r>
          </a:p>
          <a:p>
            <a:pPr lvl="1"/>
            <a:r>
              <a:rPr lang="en-US" dirty="0"/>
              <a:t>Produced by </a:t>
            </a:r>
            <a:r>
              <a:rPr lang="en-US" dirty="0" smtClean="0"/>
              <a:t>the Gram-positive </a:t>
            </a:r>
            <a:r>
              <a:rPr lang="en-US" dirty="0"/>
              <a:t>bacteria </a:t>
            </a:r>
            <a:r>
              <a:rPr lang="en-US" i="1" dirty="0"/>
              <a:t>Bacillus</a:t>
            </a:r>
            <a:r>
              <a:rPr lang="en-US" dirty="0"/>
              <a:t> and </a:t>
            </a:r>
            <a:r>
              <a:rPr lang="en-US" i="1" dirty="0"/>
              <a:t>Clostridium</a:t>
            </a:r>
          </a:p>
          <a:p>
            <a:pPr lvl="1"/>
            <a:r>
              <a:rPr lang="en-US" dirty="0"/>
              <a:t>Each </a:t>
            </a:r>
            <a:r>
              <a:rPr lang="en-US" i="1" dirty="0"/>
              <a:t>vegetative</a:t>
            </a:r>
            <a:r>
              <a:rPr lang="en-US" dirty="0"/>
              <a:t> </a:t>
            </a:r>
            <a:r>
              <a:rPr lang="en-US" i="1" dirty="0"/>
              <a:t>cell</a:t>
            </a:r>
            <a:r>
              <a:rPr lang="en-US" dirty="0"/>
              <a:t> transforms into one endospore</a:t>
            </a:r>
          </a:p>
          <a:p>
            <a:pPr lvl="1"/>
            <a:r>
              <a:rPr lang="en-US" dirty="0"/>
              <a:t>Each endospore germinates to form one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vegetative </a:t>
            </a:r>
            <a:r>
              <a:rPr lang="en-US" dirty="0"/>
              <a:t>cell</a:t>
            </a:r>
          </a:p>
          <a:p>
            <a:pPr lvl="1"/>
            <a:r>
              <a:rPr lang="en-US" dirty="0"/>
              <a:t>Defensive strategy against unfavorable conditions</a:t>
            </a:r>
          </a:p>
          <a:p>
            <a:pPr lvl="1"/>
            <a:r>
              <a:rPr lang="en-US" dirty="0"/>
              <a:t>Concern </a:t>
            </a:r>
            <a:r>
              <a:rPr lang="en-US" dirty="0" smtClean="0"/>
              <a:t>to:</a:t>
            </a:r>
          </a:p>
          <a:p>
            <a:pPr lvl="2"/>
            <a:r>
              <a:rPr lang="en-US" dirty="0" smtClean="0"/>
              <a:t>food processors (food must be destroyed)</a:t>
            </a:r>
          </a:p>
          <a:p>
            <a:pPr lvl="2"/>
            <a:r>
              <a:rPr lang="en-US" dirty="0" smtClean="0"/>
              <a:t>health </a:t>
            </a:r>
            <a:r>
              <a:rPr lang="en-US" dirty="0"/>
              <a:t>care </a:t>
            </a:r>
            <a:r>
              <a:rPr lang="en-US" dirty="0" smtClean="0"/>
              <a:t>professionals (extra-hard cleaning and decontamination)</a:t>
            </a:r>
          </a:p>
          <a:p>
            <a:pPr lvl="2"/>
            <a:r>
              <a:rPr lang="en-US" dirty="0" smtClean="0"/>
              <a:t>governments (public health hazard; food unable to be sold)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8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11.2  Locations of endospores.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1190244" y="762000"/>
            <a:ext cx="6763512" cy="561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9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General Characteristics of Prokaryotic </a:t>
            </a:r>
            <a:r>
              <a:rPr lang="en-US" dirty="0" smtClean="0"/>
              <a:t>Organisms – SUMMARY SLIDE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76136"/>
            <a:ext cx="8232775" cy="4652208"/>
          </a:xfrm>
        </p:spPr>
        <p:txBody>
          <a:bodyPr/>
          <a:lstStyle/>
          <a:p>
            <a:r>
              <a:rPr lang="en-US" sz="3600" b="1" dirty="0"/>
              <a:t>Reproduction of Prokaryotic Cells</a:t>
            </a:r>
          </a:p>
          <a:p>
            <a:pPr lvl="1"/>
            <a:r>
              <a:rPr lang="en-US" sz="3200" dirty="0"/>
              <a:t>All reproduce asexually</a:t>
            </a:r>
          </a:p>
          <a:p>
            <a:pPr lvl="1"/>
            <a:r>
              <a:rPr lang="en-US" sz="3200" dirty="0"/>
              <a:t>Three main methods:</a:t>
            </a:r>
          </a:p>
          <a:p>
            <a:pPr lvl="2"/>
            <a:r>
              <a:rPr lang="en-US" sz="2800" dirty="0"/>
              <a:t>Binary fission (most common)</a:t>
            </a:r>
          </a:p>
          <a:p>
            <a:pPr lvl="2"/>
            <a:r>
              <a:rPr lang="en-US" sz="2800" dirty="0"/>
              <a:t>Snapping </a:t>
            </a:r>
            <a:r>
              <a:rPr lang="en-US" sz="2800" dirty="0" smtClean="0"/>
              <a:t>division (old cell wall does not break for daughter cells until they get big enough)</a:t>
            </a:r>
          </a:p>
          <a:p>
            <a:pPr lvl="2"/>
            <a:r>
              <a:rPr lang="en-US" sz="2800" dirty="0" smtClean="0"/>
              <a:t>Budding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410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11.3  Binary </a:t>
            </a:r>
            <a:r>
              <a:rPr lang="en-US" sz="1800" b="1" dirty="0" smtClean="0"/>
              <a:t>fission (in gram positive bacteria).</a:t>
            </a:r>
            <a:endParaRPr lang="en-US" sz="1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413816" y="762000"/>
            <a:ext cx="4120896" cy="5953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1000" y="47244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Each cell begins making its own cell wall as the septum forms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4267200" y="586740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 two cells physically rip themselves away from each other and their old cell wall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4452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11.4  Snapping division, a variation of binary </a:t>
            </a:r>
            <a:r>
              <a:rPr lang="en-US" sz="1800" b="1" dirty="0" smtClean="0"/>
              <a:t>fission (in gram positive).</a:t>
            </a:r>
            <a:endParaRPr lang="en-US" sz="1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2360676" y="685800"/>
            <a:ext cx="4422648" cy="582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3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11.6  Budding.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9"/>
          <a:stretch/>
        </p:blipFill>
        <p:spPr>
          <a:xfrm>
            <a:off x="533400" y="762000"/>
            <a:ext cx="8077200" cy="569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2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2225</TotalTime>
  <Words>1616</Words>
  <Application>Microsoft Office PowerPoint</Application>
  <PresentationFormat>On-screen Show (4:3)</PresentationFormat>
  <Paragraphs>308</Paragraphs>
  <Slides>35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ＭＳ Ｐゴシック</vt:lpstr>
      <vt:lpstr>Arial</vt:lpstr>
      <vt:lpstr>Calibri</vt:lpstr>
      <vt:lpstr>Times</vt:lpstr>
      <vt:lpstr>Wingdings</vt:lpstr>
      <vt:lpstr>ヒラギノ角ゴ Pro W3</vt:lpstr>
      <vt:lpstr>Blank Presentation</vt:lpstr>
      <vt:lpstr>Microbiology</vt:lpstr>
      <vt:lpstr>We can characterize prokaryotes by structure</vt:lpstr>
      <vt:lpstr>Figure 11.1  Typical prokaryotic morphologies.</vt:lpstr>
      <vt:lpstr>General Characteristics of Prokaryotic Organisms</vt:lpstr>
      <vt:lpstr>Figure 11.2  Locations of endospores.</vt:lpstr>
      <vt:lpstr>General Characteristics of Prokaryotic Organisms – SUMMARY SLIDE</vt:lpstr>
      <vt:lpstr>Figure 11.3  Binary fission (in gram positive bacteria).</vt:lpstr>
      <vt:lpstr>Figure 11.4  Snapping division, a variation of binary fission (in gram positive).</vt:lpstr>
      <vt:lpstr>Figure 11.6  Budding.</vt:lpstr>
      <vt:lpstr>General Characteristics of Prokaryotic Organisms</vt:lpstr>
      <vt:lpstr>Know each of these arrangements of cocci.</vt:lpstr>
      <vt:lpstr>Know each of these arrangements of bacilli.</vt:lpstr>
      <vt:lpstr>Modern Prokaryotic Classification</vt:lpstr>
      <vt:lpstr>Figure 11.10  Prokaryotic taxonomy – SUMMARY SLIDE</vt:lpstr>
      <vt:lpstr>Survey of Archaea</vt:lpstr>
      <vt:lpstr>Survey of Archaea</vt:lpstr>
      <vt:lpstr>Survey of Bacteria</vt:lpstr>
      <vt:lpstr>Which are the endospores?</vt:lpstr>
      <vt:lpstr>Survey of Bacteria</vt:lpstr>
      <vt:lpstr>Survey of Bacteria</vt:lpstr>
      <vt:lpstr>Survey of Bacteria</vt:lpstr>
      <vt:lpstr>Survey of Bacteria</vt:lpstr>
      <vt:lpstr>Survey of Bacteria</vt:lpstr>
      <vt:lpstr>Survey of Bacteria</vt:lpstr>
      <vt:lpstr>Survey of Bacteria</vt:lpstr>
      <vt:lpstr>Survey of Bacteria</vt:lpstr>
      <vt:lpstr>Survey of Bacteria</vt:lpstr>
      <vt:lpstr>Survey of Bacteria</vt:lpstr>
      <vt:lpstr>Survey of Bacteria</vt:lpstr>
      <vt:lpstr>Table 11.3  Representative Glycolytic Facultative Anaerobes of the Class Gammaproteobacteria</vt:lpstr>
      <vt:lpstr>Survey of Bacteria</vt:lpstr>
      <vt:lpstr>Survey of Bacteria</vt:lpstr>
      <vt:lpstr>Survey of Bacteria</vt:lpstr>
      <vt:lpstr>Survey of Bacteria</vt:lpstr>
      <vt:lpstr>Survey of Bacteria</vt:lpstr>
    </vt:vector>
  </TitlesOfParts>
  <Company>PMG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Title</dc:title>
  <dc:creator>PMG</dc:creator>
  <cp:lastModifiedBy>Christopher D. Krause</cp:lastModifiedBy>
  <cp:revision>507</cp:revision>
  <cp:lastPrinted>2017-03-01T19:35:16Z</cp:lastPrinted>
  <dcterms:created xsi:type="dcterms:W3CDTF">2017-03-03T21:53:27Z</dcterms:created>
  <dcterms:modified xsi:type="dcterms:W3CDTF">2019-07-08T20:56:51Z</dcterms:modified>
</cp:coreProperties>
</file>