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813" r:id="rId2"/>
    <p:sldId id="325" r:id="rId3"/>
    <p:sldId id="571" r:id="rId4"/>
    <p:sldId id="787" r:id="rId5"/>
    <p:sldId id="761" r:id="rId6"/>
    <p:sldId id="650" r:id="rId7"/>
    <p:sldId id="763" r:id="rId8"/>
    <p:sldId id="764" r:id="rId9"/>
    <p:sldId id="770" r:id="rId10"/>
    <p:sldId id="765" r:id="rId11"/>
    <p:sldId id="766" r:id="rId12"/>
    <p:sldId id="768" r:id="rId13"/>
    <p:sldId id="769" r:id="rId14"/>
    <p:sldId id="771" r:id="rId15"/>
    <p:sldId id="772" r:id="rId16"/>
    <p:sldId id="773" r:id="rId17"/>
    <p:sldId id="775" r:id="rId18"/>
    <p:sldId id="830" r:id="rId19"/>
    <p:sldId id="776" r:id="rId20"/>
    <p:sldId id="778" r:id="rId21"/>
    <p:sldId id="785" r:id="rId22"/>
    <p:sldId id="783" r:id="rId23"/>
    <p:sldId id="788" r:id="rId24"/>
    <p:sldId id="789" r:id="rId25"/>
    <p:sldId id="790" r:id="rId26"/>
    <p:sldId id="791" r:id="rId27"/>
    <p:sldId id="792" r:id="rId28"/>
    <p:sldId id="793" r:id="rId29"/>
    <p:sldId id="795" r:id="rId30"/>
    <p:sldId id="796" r:id="rId31"/>
    <p:sldId id="797" r:id="rId32"/>
    <p:sldId id="798" r:id="rId33"/>
    <p:sldId id="799" r:id="rId34"/>
    <p:sldId id="801" r:id="rId35"/>
    <p:sldId id="802" r:id="rId36"/>
    <p:sldId id="804" r:id="rId37"/>
    <p:sldId id="805" r:id="rId38"/>
    <p:sldId id="829" r:id="rId39"/>
    <p:sldId id="808" r:id="rId40"/>
    <p:sldId id="809" r:id="rId41"/>
    <p:sldId id="810" r:id="rId42"/>
    <p:sldId id="811" r:id="rId43"/>
    <p:sldId id="828" r:id="rId44"/>
    <p:sldId id="814" r:id="rId45"/>
    <p:sldId id="815" r:id="rId46"/>
    <p:sldId id="816" r:id="rId47"/>
    <p:sldId id="817" r:id="rId48"/>
    <p:sldId id="818" r:id="rId49"/>
    <p:sldId id="819" r:id="rId50"/>
    <p:sldId id="820" r:id="rId51"/>
    <p:sldId id="821" r:id="rId52"/>
    <p:sldId id="822" r:id="rId53"/>
    <p:sldId id="823" r:id="rId54"/>
    <p:sldId id="824" r:id="rId55"/>
    <p:sldId id="825" r:id="rId56"/>
    <p:sldId id="826" r:id="rId57"/>
    <p:sldId id="827" r:id="rId58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42">
          <p15:clr>
            <a:srgbClr val="A4A3A4"/>
          </p15:clr>
        </p15:guide>
        <p15:guide id="2" orient="horz" pos="960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orient="horz" pos="1254">
          <p15:clr>
            <a:srgbClr val="A4A3A4"/>
          </p15:clr>
        </p15:guide>
        <p15:guide id="5" pos="480">
          <p15:clr>
            <a:srgbClr val="A4A3A4"/>
          </p15:clr>
        </p15:guide>
        <p15:guide id="6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D6B628"/>
    <a:srgbClr val="542263"/>
    <a:srgbClr val="5B3163"/>
    <a:srgbClr val="A0CBD1"/>
    <a:srgbClr val="45A1AC"/>
    <a:srgbClr val="533F7A"/>
    <a:srgbClr val="FF6600"/>
    <a:srgbClr val="015D34"/>
    <a:srgbClr val="00AC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50" autoAdjust="0"/>
    <p:restoredTop sz="94750" autoAdjust="0"/>
  </p:normalViewPr>
  <p:slideViewPr>
    <p:cSldViewPr>
      <p:cViewPr varScale="1">
        <p:scale>
          <a:sx n="75" d="100"/>
          <a:sy n="75" d="100"/>
        </p:scale>
        <p:origin x="1092" y="76"/>
      </p:cViewPr>
      <p:guideLst>
        <p:guide orient="horz" pos="342"/>
        <p:guide orient="horz" pos="960"/>
        <p:guide orient="horz" pos="2160"/>
        <p:guide orient="horz" pos="1254"/>
        <p:guide pos="480"/>
        <p:guide pos="2880"/>
      </p:guideLst>
    </p:cSldViewPr>
  </p:slideViewPr>
  <p:outlineViewPr>
    <p:cViewPr>
      <p:scale>
        <a:sx n="33" d="100"/>
        <a:sy n="33" d="100"/>
      </p:scale>
      <p:origin x="0" y="163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0" d="100"/>
          <a:sy n="110" d="100"/>
        </p:scale>
        <p:origin x="-5136" y="-10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01E7FE9-2BCF-4B85-8A69-38998C67795F}" type="datetimeFigureOut">
              <a:rPr lang="en-US" smtClean="0"/>
              <a:pPr/>
              <a:t>7/10/2019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5550C15-61B0-41A4-AFBA-859D79CEDA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32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42B7851-FA3F-1543-9FAB-DCD902E6CB3B}" type="datetimeFigureOut">
              <a:rPr lang="en-US" smtClean="0"/>
              <a:pPr/>
              <a:t>7/10/2019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A43212C-D7EE-654D-94D3-6D73D6894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48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4291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11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616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5018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13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882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7048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15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1481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16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7555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17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6228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19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0792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20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0889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21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086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3011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22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8637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23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1358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24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31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25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3426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26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4442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27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8593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28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9631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29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5187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30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2038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31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744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631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32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1820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33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7678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2478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35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6337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36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7666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37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1099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38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2529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39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1305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40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2008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41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931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5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4149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0372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679B26A-2017-4CC9-A262-3DB80F0615C0}" type="slidenum">
              <a:rPr lang="en-US" altLang="en-US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44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0692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3713E41-AFDD-41FB-84E7-2AE62E9D2AFE}" type="slidenum">
              <a:rPr lang="en-US" altLang="en-US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45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6748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B6F5F5D-05B3-4D30-A513-BAA901D60961}" type="slidenum">
              <a:rPr lang="en-US" altLang="en-US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46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9223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9307008-838F-48C9-8E56-B1A14533DC15}" type="slidenum">
              <a:rPr lang="en-US" altLang="en-US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47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94821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6B2DC18-29CB-4B9A-83A1-22C17C247733}" type="slidenum">
              <a:rPr lang="en-US" altLang="en-US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48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31066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203EAE-7804-4FDF-B42B-E40AB5727E81}" type="slidenum">
              <a:rPr lang="en-US" altLang="en-US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49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54671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46657B2-A305-4102-9730-FD5E620B5E53}" type="slidenum">
              <a:rPr lang="en-US" altLang="en-US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50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71637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B7156CC-C165-416F-BE37-828631DF3AF9}" type="slidenum">
              <a:rPr lang="en-US" altLang="en-US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51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30537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CCF3978-0525-46AB-9EE2-27D1AF9CED83}" type="slidenum">
              <a:rPr lang="en-US" altLang="en-US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52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319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6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70372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A5132FD-C003-4ED3-AC2F-EC1BBE7B5C29}" type="slidenum">
              <a:rPr lang="en-US" altLang="en-US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53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02649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5C884B8-8FF4-403F-84F4-FE46332F39C6}" type="slidenum">
              <a:rPr lang="en-US" altLang="en-US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54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10642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3885D65-0163-41DA-92F9-8F5A87CEB7CF}" type="slidenum">
              <a:rPr lang="en-US" altLang="en-US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55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72798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AFA8C7C-0A5C-4FCC-9892-55D325B2DEDE}" type="slidenum">
              <a:rPr lang="en-US" altLang="en-US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56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01980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F170AED-35A7-4758-9015-7FFFD3252F86}" type="slidenum">
              <a:rPr lang="en-US" altLang="en-US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57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981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257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8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962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9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023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10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534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 userDrawn="1"/>
        </p:nvSpPr>
        <p:spPr bwMode="auto">
          <a:xfrm>
            <a:off x="6096000" y="274638"/>
            <a:ext cx="3043238" cy="155427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900" dirty="0"/>
              <a:t>PowerPoint</a:t>
            </a:r>
            <a:r>
              <a:rPr lang="en-US" sz="1900" baseline="30000" dirty="0"/>
              <a:t>®</a:t>
            </a:r>
            <a:r>
              <a:rPr lang="en-US" sz="1900" dirty="0"/>
              <a:t> Lecture </a:t>
            </a:r>
            <a:r>
              <a:rPr lang="en-US" sz="1900" dirty="0" smtClean="0"/>
              <a:t>Presentations prepared by</a:t>
            </a:r>
          </a:p>
          <a:p>
            <a:r>
              <a:rPr lang="en-US" sz="1900" dirty="0" smtClean="0"/>
              <a:t>Mindy Miller-Kittrell,</a:t>
            </a:r>
          </a:p>
          <a:p>
            <a:r>
              <a:rPr lang="en-US" sz="1900" dirty="0" smtClean="0"/>
              <a:t>North Carolina State University</a:t>
            </a:r>
          </a:p>
        </p:txBody>
      </p:sp>
      <p:sp>
        <p:nvSpPr>
          <p:cNvPr id="9" name="Text Box 7"/>
          <p:cNvSpPr txBox="1">
            <a:spLocks noChangeArrowheads="1"/>
          </p:cNvSpPr>
          <p:nvPr userDrawn="1"/>
        </p:nvSpPr>
        <p:spPr bwMode="auto">
          <a:xfrm>
            <a:off x="6099048" y="2741613"/>
            <a:ext cx="1670050" cy="504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ct val="50000"/>
              </a:spcAft>
              <a:buClr>
                <a:srgbClr val="669900"/>
              </a:buClr>
              <a:buFont typeface="Wingdings" charset="0"/>
              <a:buNone/>
            </a:pPr>
            <a:r>
              <a:rPr lang="en-US" sz="1800" b="1" dirty="0"/>
              <a:t>C H A P T E R</a:t>
            </a:r>
          </a:p>
        </p:txBody>
      </p:sp>
      <p:sp>
        <p:nvSpPr>
          <p:cNvPr id="3084" name="Rectangle 12"/>
          <p:cNvSpPr>
            <a:spLocks noChangeArrowheads="1"/>
          </p:cNvSpPr>
          <p:nvPr userDrawn="1"/>
        </p:nvSpPr>
        <p:spPr bwMode="auto">
          <a:xfrm>
            <a:off x="5730875" y="4011613"/>
            <a:ext cx="2895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3200" dirty="0">
              <a:solidFill>
                <a:srgbClr val="00ACF7"/>
              </a:solidFill>
            </a:endParaRPr>
          </a:p>
        </p:txBody>
      </p:sp>
      <p:pic>
        <p:nvPicPr>
          <p:cNvPr id="2" name="Picture 1" descr="BAUM7206_05_cvrmech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742395" cy="6553201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 userDrawn="1"/>
        </p:nvSpPr>
        <p:spPr bwMode="gray">
          <a:xfrm>
            <a:off x="87313" y="6611112"/>
            <a:ext cx="5399087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r>
              <a:rPr lang="en-GB" sz="900" dirty="0">
                <a:cs typeface="Arial" charset="0"/>
              </a:rPr>
              <a:t>© </a:t>
            </a:r>
            <a:r>
              <a:rPr lang="en-GB" sz="900" dirty="0" smtClean="0">
                <a:cs typeface="Arial" charset="0"/>
              </a:rPr>
              <a:t>2018 </a:t>
            </a:r>
            <a:r>
              <a:rPr lang="en-GB" sz="900" dirty="0">
                <a:cs typeface="Arial" charset="0"/>
              </a:rPr>
              <a:t>Pearson Education, Inc.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buClr>
                <a:schemeClr val="accent2"/>
              </a:buClr>
              <a:defRPr/>
            </a:lvl2pPr>
            <a:lvl3pPr>
              <a:lnSpc>
                <a:spcPct val="100000"/>
              </a:lnSpc>
              <a:buClr>
                <a:schemeClr val="accent2"/>
              </a:buClr>
              <a:defRPr/>
            </a:lvl3pPr>
            <a:lvl4pPr>
              <a:lnSpc>
                <a:spcPct val="100000"/>
              </a:lnSpc>
              <a:buClr>
                <a:schemeClr val="accent2"/>
              </a:buClr>
              <a:defRPr/>
            </a:lvl4pPr>
            <a:lvl5pPr>
              <a:lnSpc>
                <a:spcPct val="100000"/>
              </a:lnSpc>
              <a:buClr>
                <a:schemeClr val="accent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76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2575" y="90488"/>
            <a:ext cx="8861425" cy="1077218"/>
          </a:xfrm>
        </p:spPr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554094"/>
            <a:ext cx="8537575" cy="4770505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354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068388"/>
            <a:ext cx="4192588" cy="5256212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068388"/>
            <a:ext cx="4192587" cy="5256212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831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2575" y="90488"/>
            <a:ext cx="8861425" cy="1077218"/>
          </a:xfrm>
        </p:spPr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545214"/>
            <a:ext cx="4192588" cy="4779385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545336"/>
            <a:ext cx="4192587" cy="4782312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22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F3E7D-29FB-4568-9B39-461A5010D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915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90488"/>
            <a:ext cx="9144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1625" y="1068388"/>
            <a:ext cx="853757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2"/>
          <p:cNvSpPr>
            <a:spLocks/>
          </p:cNvSpPr>
          <p:nvPr userDrawn="1"/>
        </p:nvSpPr>
        <p:spPr bwMode="auto">
          <a:xfrm>
            <a:off x="0" y="0"/>
            <a:ext cx="9153144" cy="152400"/>
          </a:xfrm>
          <a:prstGeom prst="rect">
            <a:avLst/>
          </a:prstGeom>
          <a:solidFill>
            <a:srgbClr val="D6B628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endParaRPr lang="en-US" sz="3200" dirty="0"/>
          </a:p>
        </p:txBody>
      </p:sp>
      <p:sp>
        <p:nvSpPr>
          <p:cNvPr id="109570" name="Rectangle 2"/>
          <p:cNvSpPr>
            <a:spLocks noChangeArrowheads="1"/>
          </p:cNvSpPr>
          <p:nvPr/>
        </p:nvSpPr>
        <p:spPr bwMode="gray">
          <a:xfrm>
            <a:off x="87313" y="6611112"/>
            <a:ext cx="5399087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r>
              <a:rPr lang="en-GB" sz="900" dirty="0">
                <a:cs typeface="Arial" charset="0"/>
              </a:rPr>
              <a:t>© </a:t>
            </a:r>
            <a:r>
              <a:rPr lang="en-GB" sz="900" dirty="0" smtClean="0">
                <a:cs typeface="Arial" charset="0"/>
              </a:rPr>
              <a:t>2018 </a:t>
            </a:r>
            <a:r>
              <a:rPr lang="en-GB" sz="900" dirty="0">
                <a:cs typeface="Arial" charset="0"/>
              </a:rPr>
              <a:t>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2" r:id="rId4"/>
    <p:sldLayoutId id="2147483654" r:id="rId5"/>
    <p:sldLayoutId id="2147483655" r:id="rId6"/>
  </p:sldLayoutIdLst>
  <p:timing>
    <p:tnLst>
      <p:par>
        <p:cTn id="1" dur="indefinite" restart="never" nodeType="tmRoot"/>
      </p:par>
    </p:tnLst>
  </p:timing>
  <p:txStyles>
    <p:titleStyle>
      <a:lvl1pPr marL="287338" indent="0" algn="l" rtl="0" fontAlgn="base">
        <a:spcBef>
          <a:spcPct val="0"/>
        </a:spcBef>
        <a:spcAft>
          <a:spcPct val="0"/>
        </a:spcAft>
        <a:defRPr sz="3200">
          <a:solidFill>
            <a:srgbClr val="54226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Microbiology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Chapter 10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Antimicrobial Drugs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00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Mechanisms of Antimicrobial Action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678506"/>
            <a:ext cx="8689975" cy="3733800"/>
          </a:xfrm>
        </p:spPr>
        <p:txBody>
          <a:bodyPr/>
          <a:lstStyle/>
          <a:p>
            <a:r>
              <a:rPr lang="en-US" b="1" dirty="0"/>
              <a:t>Inhibition of Cell Wall Synthesis</a:t>
            </a:r>
          </a:p>
          <a:p>
            <a:pPr lvl="1"/>
            <a:r>
              <a:rPr lang="en-US" b="1" dirty="0" smtClean="0"/>
              <a:t>Beta-lactams</a:t>
            </a:r>
            <a:r>
              <a:rPr lang="en-US" dirty="0" smtClean="0"/>
              <a:t> </a:t>
            </a:r>
            <a:r>
              <a:rPr lang="en-US" dirty="0"/>
              <a:t>are most prominent in this group</a:t>
            </a:r>
          </a:p>
          <a:p>
            <a:pPr lvl="2"/>
            <a:r>
              <a:rPr lang="en-US" dirty="0"/>
              <a:t>Functional groups are beta-lactam rings</a:t>
            </a:r>
          </a:p>
          <a:p>
            <a:pPr lvl="2"/>
            <a:r>
              <a:rPr lang="en-US" dirty="0"/>
              <a:t>Beta-lactams bind to enzymes that cross-link NAM </a:t>
            </a:r>
            <a:r>
              <a:rPr lang="en-US" dirty="0" smtClean="0"/>
              <a:t>subunits with </a:t>
            </a:r>
            <a:r>
              <a:rPr lang="en-US" dirty="0" err="1" smtClean="0"/>
              <a:t>pentapeptides</a:t>
            </a:r>
            <a:endParaRPr lang="en-US" dirty="0"/>
          </a:p>
          <a:p>
            <a:pPr lvl="2"/>
            <a:r>
              <a:rPr lang="en-US" dirty="0" smtClean="0"/>
              <a:t>prevent cross-hatching; think of how quickly nylons are ruined if one cannot bind together the “runners”</a:t>
            </a:r>
            <a:endParaRPr lang="en-US" dirty="0"/>
          </a:p>
          <a:p>
            <a:pPr lvl="1"/>
            <a:r>
              <a:rPr lang="en-US" dirty="0"/>
              <a:t>Bacteria </a:t>
            </a:r>
            <a:r>
              <a:rPr lang="en-US" dirty="0" smtClean="0"/>
              <a:t>with </a:t>
            </a:r>
            <a:r>
              <a:rPr lang="en-US" dirty="0"/>
              <a:t>weakened cell walls </a:t>
            </a:r>
            <a:r>
              <a:rPr lang="en-US" dirty="0" smtClean="0"/>
              <a:t>that cannot be fully stabilized are far more easily lysed or digested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" t="2945" r="2678" b="51414"/>
          <a:stretch/>
        </p:blipFill>
        <p:spPr>
          <a:xfrm>
            <a:off x="533401" y="4419600"/>
            <a:ext cx="8077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4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646331"/>
          </a:xfrm>
        </p:spPr>
        <p:txBody>
          <a:bodyPr/>
          <a:lstStyle/>
          <a:p>
            <a:r>
              <a:rPr lang="en-US" sz="1800" b="1" dirty="0"/>
              <a:t>Figure 10.3a-b  Bacterial cell wall synthesis and the inhibitory effects of beta-lactams on it.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0"/>
          <a:stretch/>
        </p:blipFill>
        <p:spPr>
          <a:xfrm>
            <a:off x="114300" y="1905000"/>
            <a:ext cx="8915400" cy="22720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579" y="913279"/>
            <a:ext cx="91998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Growth of cell wall under normal circumstances:  </a:t>
            </a:r>
            <a:r>
              <a:rPr lang="en-US" sz="2200" b="1" dirty="0" err="1" smtClean="0"/>
              <a:t>pentapeptide</a:t>
            </a:r>
            <a:r>
              <a:rPr lang="en-US" sz="2200" b="1" dirty="0" smtClean="0"/>
              <a:t> crosslinks the NAM’s and crosshatches each peptidoglycan layer;</a:t>
            </a:r>
          </a:p>
          <a:p>
            <a:pPr algn="ctr"/>
            <a:r>
              <a:rPr lang="en-US" sz="2200" b="1" dirty="0" smtClean="0"/>
              <a:t>beta-lactams block this crosslinking</a:t>
            </a:r>
            <a:endParaRPr lang="en-US" sz="2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76" r="54464" b="3273"/>
          <a:stretch/>
        </p:blipFill>
        <p:spPr>
          <a:xfrm>
            <a:off x="108096" y="4191000"/>
            <a:ext cx="3886200" cy="21866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" b="3444"/>
          <a:stretch/>
        </p:blipFill>
        <p:spPr>
          <a:xfrm>
            <a:off x="4953000" y="4243222"/>
            <a:ext cx="3886200" cy="208225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3559248" y="5486400"/>
            <a:ext cx="1393752" cy="605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Rectangle 9"/>
          <p:cNvSpPr/>
          <p:nvPr/>
        </p:nvSpPr>
        <p:spPr>
          <a:xfrm>
            <a:off x="3847122" y="5192871"/>
            <a:ext cx="7248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Growth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0459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Mechanisms of Antimicrobial Action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838200"/>
            <a:ext cx="8689975" cy="5486400"/>
          </a:xfrm>
        </p:spPr>
        <p:txBody>
          <a:bodyPr/>
          <a:lstStyle/>
          <a:p>
            <a:r>
              <a:rPr lang="en-US" b="1" dirty="0" smtClean="0"/>
              <a:t>Chemicals that inhibit Bacterial Cell </a:t>
            </a:r>
            <a:r>
              <a:rPr lang="en-US" b="1" dirty="0"/>
              <a:t>Wall Synthesis</a:t>
            </a:r>
          </a:p>
          <a:p>
            <a:pPr lvl="1"/>
            <a:r>
              <a:rPr lang="en-US" dirty="0" smtClean="0"/>
              <a:t>Natural beta-lactams (penicillin, cephalosporin)</a:t>
            </a:r>
          </a:p>
          <a:p>
            <a:pPr lvl="2"/>
            <a:r>
              <a:rPr lang="en-US" dirty="0" smtClean="0"/>
              <a:t>Useful for gram-positive oral (or topical) infections </a:t>
            </a:r>
          </a:p>
          <a:p>
            <a:pPr lvl="2"/>
            <a:r>
              <a:rPr lang="en-US" u="sng" dirty="0" smtClean="0"/>
              <a:t>Ineffective</a:t>
            </a:r>
            <a:r>
              <a:rPr lang="en-US" dirty="0" smtClean="0"/>
              <a:t> against gram-negative bacteria</a:t>
            </a:r>
          </a:p>
          <a:p>
            <a:pPr lvl="2"/>
            <a:r>
              <a:rPr lang="en-US" dirty="0" smtClean="0"/>
              <a:t>Needs to be injected, </a:t>
            </a:r>
            <a:r>
              <a:rPr lang="en-US" u="sng" dirty="0" smtClean="0"/>
              <a:t>cannot be ingested</a:t>
            </a:r>
          </a:p>
          <a:p>
            <a:pPr lvl="2"/>
            <a:r>
              <a:rPr lang="en-US" u="sng" dirty="0" smtClean="0"/>
              <a:t>Destroyed by liver quickly</a:t>
            </a:r>
            <a:r>
              <a:rPr lang="en-US" dirty="0" smtClean="0"/>
              <a:t>, requiring frequent injections</a:t>
            </a:r>
            <a:endParaRPr lang="en-US" dirty="0"/>
          </a:p>
          <a:p>
            <a:pPr lvl="1"/>
            <a:r>
              <a:rPr lang="en-US" dirty="0"/>
              <a:t>Semisynthetic derivatives of beta-lactams </a:t>
            </a:r>
          </a:p>
          <a:p>
            <a:pPr lvl="2"/>
            <a:r>
              <a:rPr lang="en-US" u="sng" dirty="0"/>
              <a:t>More stable</a:t>
            </a:r>
            <a:r>
              <a:rPr lang="en-US" dirty="0"/>
              <a:t> in acidic </a:t>
            </a:r>
            <a:r>
              <a:rPr lang="en-US" dirty="0" smtClean="0"/>
              <a:t>environments (e.g., stomach)</a:t>
            </a:r>
            <a:endParaRPr lang="en-US" dirty="0"/>
          </a:p>
          <a:p>
            <a:pPr lvl="2"/>
            <a:r>
              <a:rPr lang="en-US" u="sng" dirty="0"/>
              <a:t>More readily </a:t>
            </a:r>
            <a:r>
              <a:rPr lang="en-US" u="sng" dirty="0" smtClean="0"/>
              <a:t>absorbed</a:t>
            </a:r>
            <a:r>
              <a:rPr lang="en-US" dirty="0" smtClean="0"/>
              <a:t> into stomach and intestines</a:t>
            </a:r>
            <a:endParaRPr lang="en-US" dirty="0"/>
          </a:p>
          <a:p>
            <a:pPr lvl="2"/>
            <a:r>
              <a:rPr lang="en-US" u="sng" dirty="0"/>
              <a:t>Less susceptible to </a:t>
            </a:r>
            <a:r>
              <a:rPr lang="en-US" u="sng" dirty="0" smtClean="0"/>
              <a:t>deactivation</a:t>
            </a:r>
            <a:r>
              <a:rPr lang="en-US" dirty="0" smtClean="0"/>
              <a:t> by liver enzymes</a:t>
            </a:r>
            <a:endParaRPr lang="en-US" dirty="0"/>
          </a:p>
          <a:p>
            <a:pPr lvl="2"/>
            <a:r>
              <a:rPr lang="en-US" u="sng" dirty="0"/>
              <a:t>More active </a:t>
            </a:r>
            <a:r>
              <a:rPr lang="en-US" dirty="0"/>
              <a:t>against </a:t>
            </a:r>
            <a:r>
              <a:rPr lang="en-US" u="sng" dirty="0"/>
              <a:t>more types</a:t>
            </a:r>
            <a:r>
              <a:rPr lang="en-US" dirty="0"/>
              <a:t> of </a:t>
            </a:r>
            <a:r>
              <a:rPr lang="en-US" dirty="0" smtClean="0"/>
              <a:t>bacteria (especially gram-negative bacteria)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67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Mechanisms of Antimicrobial Action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52401" y="675262"/>
            <a:ext cx="8915399" cy="6030338"/>
          </a:xfrm>
        </p:spPr>
        <p:txBody>
          <a:bodyPr/>
          <a:lstStyle/>
          <a:p>
            <a:r>
              <a:rPr lang="en-US" b="1" dirty="0" smtClean="0"/>
              <a:t>Other inhibitors </a:t>
            </a:r>
            <a:r>
              <a:rPr lang="en-US" b="1" dirty="0"/>
              <a:t>of Cell Wall Synthesis</a:t>
            </a:r>
          </a:p>
          <a:p>
            <a:pPr lvl="1"/>
            <a:r>
              <a:rPr lang="en-US" b="1" dirty="0" smtClean="0"/>
              <a:t>Vancomycin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b="1" dirty="0" err="1"/>
              <a:t>cycloserine</a:t>
            </a:r>
            <a:r>
              <a:rPr lang="en-US" dirty="0"/>
              <a:t> </a:t>
            </a:r>
          </a:p>
          <a:p>
            <a:pPr lvl="2"/>
            <a:r>
              <a:rPr lang="en-US" dirty="0" smtClean="0"/>
              <a:t>Commonly used when treating MRSA or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dirty="0" smtClean="0"/>
              <a:t>-lactam resisters</a:t>
            </a:r>
          </a:p>
          <a:p>
            <a:pPr lvl="2"/>
            <a:r>
              <a:rPr lang="en-US" dirty="0" smtClean="0"/>
              <a:t>Interferes </a:t>
            </a:r>
            <a:r>
              <a:rPr lang="en-US" dirty="0"/>
              <a:t>with </a:t>
            </a:r>
            <a:r>
              <a:rPr lang="en-US" dirty="0" err="1" smtClean="0"/>
              <a:t>pentapeptide</a:t>
            </a:r>
            <a:r>
              <a:rPr lang="en-US" dirty="0" smtClean="0"/>
              <a:t> formation onto disaccharides </a:t>
            </a:r>
          </a:p>
          <a:p>
            <a:pPr lvl="2"/>
            <a:r>
              <a:rPr lang="en-US" dirty="0" smtClean="0"/>
              <a:t>This step precedes the crosslinking of polysaccharide polymers discussed before</a:t>
            </a:r>
            <a:endParaRPr lang="en-US" dirty="0"/>
          </a:p>
          <a:p>
            <a:pPr lvl="1"/>
            <a:r>
              <a:rPr lang="en-US" b="1" dirty="0"/>
              <a:t>Bacitracin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Blocks transport of NAG and NAM from </a:t>
            </a:r>
            <a:r>
              <a:rPr lang="en-US" dirty="0" smtClean="0"/>
              <a:t>cytoplasm</a:t>
            </a:r>
          </a:p>
          <a:p>
            <a:pPr lvl="2"/>
            <a:r>
              <a:rPr lang="en-US" dirty="0" smtClean="0"/>
              <a:t>One of the components of Neosporin</a:t>
            </a:r>
            <a:endParaRPr lang="en-US" dirty="0"/>
          </a:p>
          <a:p>
            <a:pPr lvl="1"/>
            <a:r>
              <a:rPr lang="en-US" b="1" dirty="0"/>
              <a:t>Isoniazid</a:t>
            </a:r>
            <a:r>
              <a:rPr lang="en-US" dirty="0"/>
              <a:t> and </a:t>
            </a:r>
            <a:r>
              <a:rPr lang="en-US" b="1" dirty="0" err="1"/>
              <a:t>ethambutol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Disrupt </a:t>
            </a:r>
            <a:r>
              <a:rPr lang="en-US" i="1" dirty="0"/>
              <a:t>mycolic acid</a:t>
            </a:r>
            <a:r>
              <a:rPr lang="en-US" dirty="0"/>
              <a:t> formation in mycobacterial </a:t>
            </a:r>
            <a:r>
              <a:rPr lang="en-US" dirty="0" smtClean="0"/>
              <a:t>species</a:t>
            </a:r>
          </a:p>
          <a:p>
            <a:pPr lvl="2"/>
            <a:r>
              <a:rPr lang="en-US" dirty="0" smtClean="0"/>
              <a:t>Mycolic acid sits on peptidoglycan and makes it impenetrable by most compounds.</a:t>
            </a:r>
          </a:p>
          <a:p>
            <a:pPr lvl="2"/>
            <a:r>
              <a:rPr lang="en-US" dirty="0" smtClean="0"/>
              <a:t>Causes mycobacterial cell walls to be far more sensitive to other antibiotics and cellular immune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96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Mechanisms of Antimicrobial Action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004175" cy="5256212"/>
          </a:xfrm>
        </p:spPr>
        <p:txBody>
          <a:bodyPr/>
          <a:lstStyle/>
          <a:p>
            <a:r>
              <a:rPr lang="en-US" b="1" dirty="0"/>
              <a:t>Inhibition of </a:t>
            </a:r>
            <a:r>
              <a:rPr lang="en-US" b="1" dirty="0" smtClean="0">
                <a:solidFill>
                  <a:srgbClr val="FF0000"/>
                </a:solidFill>
              </a:rPr>
              <a:t>FUNGAL Cell </a:t>
            </a:r>
            <a:r>
              <a:rPr lang="en-US" b="1" dirty="0">
                <a:solidFill>
                  <a:srgbClr val="FF0000"/>
                </a:solidFill>
              </a:rPr>
              <a:t>Wall Synthesis</a:t>
            </a:r>
          </a:p>
          <a:p>
            <a:pPr lvl="1"/>
            <a:r>
              <a:rPr lang="en-US" dirty="0" smtClean="0"/>
              <a:t>Fungal </a:t>
            </a:r>
            <a:r>
              <a:rPr lang="en-US" dirty="0"/>
              <a:t>cells composed of various polysaccharides not found in mammalian </a:t>
            </a:r>
            <a:r>
              <a:rPr lang="en-US" dirty="0" smtClean="0"/>
              <a:t>cells</a:t>
            </a:r>
          </a:p>
          <a:p>
            <a:pPr lvl="1"/>
            <a:r>
              <a:rPr lang="en-US" dirty="0" smtClean="0"/>
              <a:t>In principal, drugs that act here SHOULD be able to be discovered and used successfully</a:t>
            </a:r>
            <a:endParaRPr lang="en-US" dirty="0"/>
          </a:p>
          <a:p>
            <a:pPr lvl="1"/>
            <a:r>
              <a:rPr lang="en-US" b="1" dirty="0" err="1"/>
              <a:t>Echinocandins</a:t>
            </a:r>
            <a:r>
              <a:rPr lang="en-US" dirty="0"/>
              <a:t> inhibit the enzyme that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synthesizes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dirty="0" smtClean="0"/>
              <a:t>-glucan</a:t>
            </a:r>
          </a:p>
          <a:p>
            <a:pPr lvl="1"/>
            <a:r>
              <a:rPr lang="en-US" dirty="0" smtClean="0"/>
              <a:t>Should make fungi more susceptible to osmotic shock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90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Mechanisms of Antimicrobial Action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52400" y="762000"/>
            <a:ext cx="8839200" cy="5715000"/>
          </a:xfrm>
        </p:spPr>
        <p:txBody>
          <a:bodyPr/>
          <a:lstStyle/>
          <a:p>
            <a:r>
              <a:rPr lang="en-US" b="1" dirty="0"/>
              <a:t>Inhibition of </a:t>
            </a:r>
            <a:r>
              <a:rPr lang="en-US" b="1" dirty="0" smtClean="0">
                <a:solidFill>
                  <a:srgbClr val="00B0F0"/>
                </a:solidFill>
              </a:rPr>
              <a:t>BACTERIAL Protein </a:t>
            </a:r>
            <a:r>
              <a:rPr lang="en-US" b="1" dirty="0">
                <a:solidFill>
                  <a:srgbClr val="00B0F0"/>
                </a:solidFill>
              </a:rPr>
              <a:t>Synthesis</a:t>
            </a:r>
          </a:p>
          <a:p>
            <a:pPr lvl="1"/>
            <a:r>
              <a:rPr lang="en-US" dirty="0"/>
              <a:t>Interference with </a:t>
            </a:r>
            <a:r>
              <a:rPr lang="en-US" u="sng" dirty="0"/>
              <a:t>prokaryotic ribosomes</a:t>
            </a:r>
          </a:p>
          <a:p>
            <a:pPr lvl="2"/>
            <a:r>
              <a:rPr lang="en-US" dirty="0"/>
              <a:t>Prokaryotic ribosomes are 70S (30S and 50S)</a:t>
            </a:r>
          </a:p>
          <a:p>
            <a:pPr lvl="2"/>
            <a:r>
              <a:rPr lang="en-US" dirty="0"/>
              <a:t>Eukaryotic ribosomes are 80S (40S and 60S)</a:t>
            </a:r>
          </a:p>
          <a:p>
            <a:pPr lvl="2"/>
            <a:r>
              <a:rPr lang="en-US" dirty="0"/>
              <a:t>Drugs can selectively target </a:t>
            </a:r>
            <a:r>
              <a:rPr lang="en-US" dirty="0" smtClean="0"/>
              <a:t>translation by MANY ways</a:t>
            </a:r>
          </a:p>
          <a:p>
            <a:pPr lvl="3"/>
            <a:r>
              <a:rPr lang="en-US" u="sng" dirty="0" smtClean="0"/>
              <a:t>Aminoglycosides</a:t>
            </a:r>
            <a:r>
              <a:rPr lang="en-US" dirty="0" smtClean="0"/>
              <a:t> - streptomycin, gentamycin, neomycin</a:t>
            </a:r>
          </a:p>
          <a:p>
            <a:pPr lvl="3"/>
            <a:r>
              <a:rPr lang="en-US" u="sng" dirty="0"/>
              <a:t>T</a:t>
            </a:r>
            <a:r>
              <a:rPr lang="en-US" u="sng" dirty="0" smtClean="0"/>
              <a:t>etracycline</a:t>
            </a:r>
            <a:r>
              <a:rPr lang="en-US" dirty="0" smtClean="0"/>
              <a:t> - doxycycline</a:t>
            </a:r>
          </a:p>
          <a:p>
            <a:pPr lvl="3"/>
            <a:r>
              <a:rPr lang="en-US" u="sng" dirty="0" smtClean="0"/>
              <a:t>Chloramphenicol</a:t>
            </a:r>
          </a:p>
          <a:p>
            <a:pPr lvl="3"/>
            <a:r>
              <a:rPr lang="en-US" u="sng" dirty="0" smtClean="0"/>
              <a:t>Macrolides</a:t>
            </a:r>
            <a:r>
              <a:rPr lang="en-US" dirty="0" smtClean="0"/>
              <a:t> – erythromycin, clarithromycin</a:t>
            </a:r>
          </a:p>
          <a:p>
            <a:pPr lvl="3"/>
            <a:r>
              <a:rPr lang="en-US" u="sng" dirty="0" err="1" smtClean="0"/>
              <a:t>Oxazolidinone</a:t>
            </a:r>
            <a:endParaRPr lang="en-US" u="sng" dirty="0"/>
          </a:p>
          <a:p>
            <a:pPr lvl="2"/>
            <a:r>
              <a:rPr lang="en-US" dirty="0"/>
              <a:t>Mitochondria of animals and humans contain </a:t>
            </a:r>
            <a:r>
              <a:rPr lang="en-US" dirty="0" smtClean="0"/>
              <a:t>prokaryotic-like 70S </a:t>
            </a:r>
            <a:r>
              <a:rPr lang="en-US" dirty="0"/>
              <a:t>ribosomes </a:t>
            </a:r>
          </a:p>
          <a:p>
            <a:pPr lvl="3"/>
            <a:r>
              <a:rPr lang="en-US" dirty="0"/>
              <a:t>Can be </a:t>
            </a:r>
            <a:r>
              <a:rPr lang="en-US" dirty="0" smtClean="0"/>
              <a:t>harmful – source of human toxicity when allergic reactions are not seen – mitochondrial dysfunction</a:t>
            </a:r>
            <a:endParaRPr lang="en-US" dirty="0"/>
          </a:p>
        </p:txBody>
      </p:sp>
      <p:sp>
        <p:nvSpPr>
          <p:cNvPr id="2" name="Right Brace 1"/>
          <p:cNvSpPr/>
          <p:nvPr/>
        </p:nvSpPr>
        <p:spPr bwMode="auto">
          <a:xfrm flipH="1">
            <a:off x="1143000" y="2971800"/>
            <a:ext cx="381000" cy="1981200"/>
          </a:xfrm>
          <a:prstGeom prst="righ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589978" y="3876054"/>
            <a:ext cx="2475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KNOW THESE!!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8013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646331"/>
          </a:xfrm>
        </p:spPr>
        <p:txBody>
          <a:bodyPr/>
          <a:lstStyle/>
          <a:p>
            <a:r>
              <a:rPr lang="en-US" sz="1800" b="1" dirty="0" smtClean="0"/>
              <a:t>NOT ON EXAMS - Some </a:t>
            </a:r>
            <a:r>
              <a:rPr lang="en-US" sz="1800" b="1" dirty="0"/>
              <a:t>mechanisms by which antimicrobials target prokaryotic ribosomes to inhibit protein synthesis.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83"/>
          <a:stretch/>
        </p:blipFill>
        <p:spPr>
          <a:xfrm>
            <a:off x="228600" y="1143000"/>
            <a:ext cx="4343400" cy="51790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59" b="2485"/>
          <a:stretch/>
        </p:blipFill>
        <p:spPr>
          <a:xfrm>
            <a:off x="4789209" y="1066800"/>
            <a:ext cx="4141233" cy="517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8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Mechanisms of Antimicrobial Action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52400" y="693848"/>
            <a:ext cx="8613775" cy="5859352"/>
          </a:xfrm>
        </p:spPr>
        <p:txBody>
          <a:bodyPr/>
          <a:lstStyle/>
          <a:p>
            <a:r>
              <a:rPr lang="en-US" b="1" dirty="0"/>
              <a:t>Disruption of </a:t>
            </a:r>
            <a:r>
              <a:rPr lang="en-US" b="1" dirty="0" smtClean="0">
                <a:solidFill>
                  <a:srgbClr val="7030A0"/>
                </a:solidFill>
              </a:rPr>
              <a:t>Cytoplasmic </a:t>
            </a:r>
            <a:r>
              <a:rPr lang="en-US" b="1" dirty="0">
                <a:solidFill>
                  <a:srgbClr val="7030A0"/>
                </a:solidFill>
              </a:rPr>
              <a:t>Membranes</a:t>
            </a:r>
          </a:p>
          <a:p>
            <a:pPr lvl="1"/>
            <a:r>
              <a:rPr lang="en-US" dirty="0"/>
              <a:t>Some drugs form </a:t>
            </a:r>
            <a:r>
              <a:rPr lang="en-US" dirty="0" smtClean="0"/>
              <a:t>channels </a:t>
            </a:r>
            <a:r>
              <a:rPr lang="en-US" dirty="0"/>
              <a:t>through cytoplasmic membrane and damage its </a:t>
            </a:r>
            <a:r>
              <a:rPr lang="en-US" dirty="0" smtClean="0"/>
              <a:t>fluidity and signaling capacity</a:t>
            </a:r>
            <a:endParaRPr lang="en-US" dirty="0"/>
          </a:p>
          <a:p>
            <a:pPr lvl="1"/>
            <a:r>
              <a:rPr lang="en-US" i="1" dirty="0" err="1"/>
              <a:t>Nystatin</a:t>
            </a:r>
            <a:r>
              <a:rPr lang="en-US" dirty="0"/>
              <a:t> and</a:t>
            </a:r>
            <a:r>
              <a:rPr lang="en-US" i="1" dirty="0"/>
              <a:t> amphotericin B </a:t>
            </a:r>
            <a:r>
              <a:rPr lang="en-US" dirty="0"/>
              <a:t>attach to </a:t>
            </a:r>
            <a:r>
              <a:rPr lang="en-US" i="1" dirty="0" err="1"/>
              <a:t>ergosterol</a:t>
            </a:r>
            <a:r>
              <a:rPr lang="en-US" dirty="0"/>
              <a:t> in </a:t>
            </a:r>
            <a:r>
              <a:rPr lang="en-US" u="sng" dirty="0"/>
              <a:t>fungal membranes</a:t>
            </a:r>
          </a:p>
          <a:p>
            <a:pPr lvl="2"/>
            <a:r>
              <a:rPr lang="en-US" dirty="0"/>
              <a:t>Humans somewhat susceptible because cholesterol similar to </a:t>
            </a:r>
            <a:r>
              <a:rPr lang="en-US" dirty="0" err="1" smtClean="0"/>
              <a:t>ergosterol</a:t>
            </a:r>
            <a:r>
              <a:rPr lang="en-US" dirty="0" smtClean="0"/>
              <a:t> and nystatin and amphotericin will bind cholesterol weakly</a:t>
            </a:r>
            <a:endParaRPr lang="en-US" dirty="0"/>
          </a:p>
          <a:p>
            <a:pPr lvl="2"/>
            <a:r>
              <a:rPr lang="en-US" dirty="0"/>
              <a:t>Bacteria lack sterols; </a:t>
            </a:r>
            <a:r>
              <a:rPr lang="en-US" dirty="0" smtClean="0"/>
              <a:t>these drugs cannot affect bacteria and so bacteria are not susceptible</a:t>
            </a:r>
          </a:p>
          <a:p>
            <a:pPr lvl="1"/>
            <a:r>
              <a:rPr lang="en-US" i="1" dirty="0" err="1"/>
              <a:t>Polymyxin</a:t>
            </a:r>
            <a:r>
              <a:rPr lang="en-US" dirty="0"/>
              <a:t> disrupts cytoplasmic membranes of </a:t>
            </a:r>
            <a:r>
              <a:rPr lang="en-US" u="sng" dirty="0"/>
              <a:t>Gram-negative </a:t>
            </a:r>
            <a:r>
              <a:rPr lang="en-US" u="sng" dirty="0" smtClean="0"/>
              <a:t>bacteria</a:t>
            </a:r>
            <a:r>
              <a:rPr lang="en-US" dirty="0" smtClean="0"/>
              <a:t> (outer membrane crucial to function)</a:t>
            </a:r>
            <a:endParaRPr lang="en-US" dirty="0"/>
          </a:p>
          <a:p>
            <a:pPr lvl="2"/>
            <a:r>
              <a:rPr lang="en-US" dirty="0"/>
              <a:t>Toxic to human kidneys</a:t>
            </a:r>
          </a:p>
          <a:p>
            <a:pPr lvl="1"/>
            <a:r>
              <a:rPr lang="en-US" dirty="0"/>
              <a:t>Some parasitic drugs act against cytoplasmic </a:t>
            </a:r>
            <a:r>
              <a:rPr lang="en-US" dirty="0" smtClean="0"/>
              <a:t>membranes; often human toxicity</a:t>
            </a:r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0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Why does Neosporin </a:t>
            </a:r>
            <a:r>
              <a:rPr lang="en-US" dirty="0" smtClean="0"/>
              <a:t>work?  What </a:t>
            </a:r>
            <a:r>
              <a:rPr lang="en-US" dirty="0"/>
              <a:t>is in it?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2" t="7778" r="8333" b="27778"/>
          <a:stretch/>
        </p:blipFill>
        <p:spPr>
          <a:xfrm>
            <a:off x="2895600" y="762000"/>
            <a:ext cx="5943600" cy="59436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>
            <a:off x="1447800" y="3200400"/>
            <a:ext cx="1600200" cy="9144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57836" y="2861846"/>
            <a:ext cx="27799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Bacterial cell well inhibitor</a:t>
            </a:r>
            <a:endParaRPr lang="en-US" sz="1600" b="1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1447800" y="3804998"/>
            <a:ext cx="1600200" cy="46220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116329" y="3487311"/>
            <a:ext cx="20553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Ribosome inhibitor</a:t>
            </a:r>
            <a:endParaRPr lang="en-US" sz="1600" b="1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1447800" y="4267200"/>
            <a:ext cx="1600200" cy="1524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174697" y="3894133"/>
            <a:ext cx="2102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Plasma membrane disruptor</a:t>
            </a:r>
            <a:endParaRPr lang="en-US" sz="1600" b="1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 flipV="1">
            <a:off x="1600200" y="4678848"/>
            <a:ext cx="1476718" cy="87582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1600200" y="4990143"/>
            <a:ext cx="1473968" cy="56452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0" name="TextBox 19"/>
          <p:cNvSpPr txBox="1"/>
          <p:nvPr/>
        </p:nvSpPr>
        <p:spPr>
          <a:xfrm>
            <a:off x="152927" y="4990143"/>
            <a:ext cx="17520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Reduce toxicity by restricting use to topical administration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86591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646331"/>
          </a:xfrm>
        </p:spPr>
        <p:txBody>
          <a:bodyPr/>
          <a:lstStyle/>
          <a:p>
            <a:r>
              <a:rPr lang="en-US" sz="1800" b="1" dirty="0"/>
              <a:t>Figure 10.5  Disruption of the cytoplasmic membrane by the antifungal amphotericin B.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2"/>
          <a:stretch/>
        </p:blipFill>
        <p:spPr>
          <a:xfrm>
            <a:off x="1611194" y="905376"/>
            <a:ext cx="5921611" cy="557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0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The History of Antimicrobial Agents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537575" cy="5256212"/>
          </a:xfrm>
        </p:spPr>
        <p:txBody>
          <a:bodyPr/>
          <a:lstStyle/>
          <a:p>
            <a:r>
              <a:rPr lang="en-US" dirty="0"/>
              <a:t>Drugs</a:t>
            </a:r>
          </a:p>
          <a:p>
            <a:pPr lvl="1"/>
            <a:r>
              <a:rPr lang="en-US" dirty="0"/>
              <a:t>Chemicals that affect physiology in any manner</a:t>
            </a:r>
          </a:p>
          <a:p>
            <a:r>
              <a:rPr lang="en-US" dirty="0"/>
              <a:t>Chemotherapeutic agents</a:t>
            </a:r>
          </a:p>
          <a:p>
            <a:pPr lvl="1"/>
            <a:r>
              <a:rPr lang="en-US" dirty="0"/>
              <a:t>Drugs that act against </a:t>
            </a:r>
            <a:r>
              <a:rPr lang="en-US" u="sng" dirty="0" smtClean="0"/>
              <a:t>diseases (not just cancer!)</a:t>
            </a:r>
            <a:endParaRPr lang="en-US" u="sng" dirty="0"/>
          </a:p>
          <a:p>
            <a:r>
              <a:rPr lang="en-US" dirty="0"/>
              <a:t>Antimicrobial agents (antimicrobials)</a:t>
            </a:r>
          </a:p>
          <a:p>
            <a:pPr lvl="1"/>
            <a:r>
              <a:rPr lang="en-US" dirty="0" smtClean="0"/>
              <a:t>Chemotherapeutic agents </a:t>
            </a:r>
            <a:r>
              <a:rPr lang="en-US" dirty="0"/>
              <a:t>that treat </a:t>
            </a:r>
            <a:r>
              <a:rPr lang="en-US" u="sng" dirty="0" smtClean="0"/>
              <a:t>infections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47685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Mechanisms of Antimicrobial Action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51607" y="675262"/>
            <a:ext cx="8840787" cy="5877937"/>
          </a:xfrm>
        </p:spPr>
        <p:txBody>
          <a:bodyPr/>
          <a:lstStyle/>
          <a:p>
            <a:r>
              <a:rPr lang="en-US" b="1" dirty="0"/>
              <a:t>Inhibition of </a:t>
            </a:r>
            <a:r>
              <a:rPr lang="en-US" b="1" dirty="0">
                <a:solidFill>
                  <a:srgbClr val="D6B628"/>
                </a:solidFill>
              </a:rPr>
              <a:t>Metabolic Pathways</a:t>
            </a:r>
          </a:p>
          <a:p>
            <a:pPr lvl="1"/>
            <a:r>
              <a:rPr lang="en-US" i="1" dirty="0" err="1"/>
              <a:t>Antimetabolic</a:t>
            </a:r>
            <a:r>
              <a:rPr lang="en-US" i="1" dirty="0"/>
              <a:t> agents</a:t>
            </a:r>
            <a:r>
              <a:rPr lang="en-US" dirty="0"/>
              <a:t> can be effective when pathogen and host metabolic processes differ</a:t>
            </a:r>
          </a:p>
          <a:p>
            <a:pPr lvl="2"/>
            <a:r>
              <a:rPr lang="en-US" dirty="0"/>
              <a:t>Metabolic antagonists – </a:t>
            </a:r>
            <a:r>
              <a:rPr lang="en-US" u="sng" dirty="0"/>
              <a:t>sulfa drugs</a:t>
            </a:r>
            <a:r>
              <a:rPr lang="en-US" dirty="0"/>
              <a:t> inhibit DNA, RNA synthesis in bacteria</a:t>
            </a:r>
          </a:p>
          <a:p>
            <a:pPr lvl="2"/>
            <a:r>
              <a:rPr lang="en-US" dirty="0"/>
              <a:t>Quinolones and fluoroquinolones </a:t>
            </a:r>
          </a:p>
          <a:p>
            <a:pPr lvl="3"/>
            <a:r>
              <a:rPr lang="en-US" dirty="0"/>
              <a:t>Act against prokaryotic </a:t>
            </a:r>
            <a:r>
              <a:rPr lang="en-US" i="1" dirty="0"/>
              <a:t>DNA </a:t>
            </a:r>
            <a:r>
              <a:rPr lang="en-US" i="1" dirty="0" smtClean="0"/>
              <a:t>gyrase</a:t>
            </a:r>
            <a:r>
              <a:rPr lang="en-US" dirty="0" smtClean="0"/>
              <a:t> – replication </a:t>
            </a:r>
            <a:r>
              <a:rPr lang="en-US" dirty="0"/>
              <a:t>f</a:t>
            </a:r>
            <a:r>
              <a:rPr lang="en-US" dirty="0" smtClean="0"/>
              <a:t>ork opening</a:t>
            </a:r>
            <a:endParaRPr lang="en-US" dirty="0"/>
          </a:p>
          <a:p>
            <a:pPr lvl="2"/>
            <a:r>
              <a:rPr lang="en-US" u="sng" dirty="0" smtClean="0"/>
              <a:t>Trimethoprim</a:t>
            </a:r>
            <a:r>
              <a:rPr lang="en-US" dirty="0" smtClean="0"/>
              <a:t> </a:t>
            </a:r>
            <a:r>
              <a:rPr lang="en-US" dirty="0"/>
              <a:t>also interferes with nucleotide </a:t>
            </a:r>
            <a:r>
              <a:rPr lang="en-US" dirty="0" smtClean="0"/>
              <a:t>synthesis (lice).</a:t>
            </a:r>
            <a:endParaRPr lang="en-US" dirty="0"/>
          </a:p>
          <a:p>
            <a:pPr lvl="2"/>
            <a:r>
              <a:rPr lang="en-US" dirty="0" smtClean="0"/>
              <a:t>Agents </a:t>
            </a:r>
            <a:r>
              <a:rPr lang="en-US" dirty="0"/>
              <a:t>that disrupt tubulin polymerization </a:t>
            </a:r>
            <a:r>
              <a:rPr lang="en-US" dirty="0" smtClean="0"/>
              <a:t>(</a:t>
            </a:r>
            <a:r>
              <a:rPr lang="en-US" u="sng" dirty="0" err="1" smtClean="0"/>
              <a:t>albendazole</a:t>
            </a:r>
            <a:r>
              <a:rPr lang="en-US" dirty="0" smtClean="0"/>
              <a:t>) are used to inhibit protozoa </a:t>
            </a:r>
            <a:r>
              <a:rPr lang="en-US" dirty="0"/>
              <a:t>and parasitic </a:t>
            </a:r>
            <a:r>
              <a:rPr lang="en-US" dirty="0" smtClean="0"/>
              <a:t>worms.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17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Mechanisms of Antimicrobial Action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52400" y="609600"/>
            <a:ext cx="8613775" cy="6172200"/>
          </a:xfrm>
          <a:solidFill>
            <a:schemeClr val="bg1"/>
          </a:solidFill>
        </p:spPr>
        <p:txBody>
          <a:bodyPr/>
          <a:lstStyle/>
          <a:p>
            <a:r>
              <a:rPr lang="en-US" b="1" dirty="0" smtClean="0"/>
              <a:t>Inhibiting stages of the viral life cycle</a:t>
            </a:r>
            <a:endParaRPr lang="en-US" b="1" dirty="0"/>
          </a:p>
          <a:p>
            <a:pPr lvl="1"/>
            <a:r>
              <a:rPr lang="en-US" dirty="0" smtClean="0"/>
              <a:t>Viral life cycle events do not occur in normal cells, and so are good targets for slowing viral disease</a:t>
            </a:r>
          </a:p>
          <a:p>
            <a:pPr lvl="1"/>
            <a:r>
              <a:rPr lang="en-US" dirty="0" smtClean="0"/>
              <a:t>Most are virus specific due to rapid evolution of viruses</a:t>
            </a:r>
          </a:p>
          <a:p>
            <a:pPr lvl="1"/>
            <a:r>
              <a:rPr lang="en-US" dirty="0" smtClean="0"/>
              <a:t>Viral attachment - </a:t>
            </a:r>
            <a:r>
              <a:rPr lang="en-US" u="sng" dirty="0" err="1" smtClean="0"/>
              <a:t>Pleconaril</a:t>
            </a:r>
            <a:r>
              <a:rPr lang="en-US" dirty="0" smtClean="0"/>
              <a:t> blocks</a:t>
            </a:r>
          </a:p>
          <a:p>
            <a:pPr lvl="1"/>
            <a:r>
              <a:rPr lang="en-US" dirty="0" smtClean="0"/>
              <a:t>Viral </a:t>
            </a:r>
            <a:r>
              <a:rPr lang="en-US" dirty="0" err="1" smtClean="0"/>
              <a:t>uncoating</a:t>
            </a:r>
            <a:r>
              <a:rPr lang="en-US" dirty="0" smtClean="0"/>
              <a:t> - </a:t>
            </a:r>
            <a:r>
              <a:rPr lang="en-US" u="sng" dirty="0" smtClean="0"/>
              <a:t>amantadine</a:t>
            </a:r>
            <a:r>
              <a:rPr lang="en-US" dirty="0"/>
              <a:t>, </a:t>
            </a:r>
            <a:r>
              <a:rPr lang="en-US" u="sng" dirty="0" err="1" smtClean="0"/>
              <a:t>rimantadine</a:t>
            </a:r>
            <a:r>
              <a:rPr lang="en-US" dirty="0" smtClean="0"/>
              <a:t>, </a:t>
            </a:r>
            <a:r>
              <a:rPr lang="en-US" u="sng" dirty="0" err="1" smtClean="0"/>
              <a:t>arildone</a:t>
            </a:r>
            <a:endParaRPr lang="en-US" u="sng" dirty="0"/>
          </a:p>
          <a:p>
            <a:pPr lvl="1"/>
            <a:r>
              <a:rPr lang="en-US" dirty="0" smtClean="0"/>
              <a:t>Polymerase activation -  </a:t>
            </a:r>
            <a:r>
              <a:rPr lang="en-US" u="sng" dirty="0" smtClean="0"/>
              <a:t>Protease </a:t>
            </a:r>
            <a:r>
              <a:rPr lang="en-US" u="sng" dirty="0"/>
              <a:t>inhibitors</a:t>
            </a:r>
            <a:r>
              <a:rPr lang="en-US" dirty="0"/>
              <a:t> </a:t>
            </a:r>
            <a:r>
              <a:rPr lang="en-US" dirty="0" smtClean="0"/>
              <a:t>block</a:t>
            </a:r>
          </a:p>
          <a:p>
            <a:pPr lvl="1"/>
            <a:r>
              <a:rPr lang="en-US" dirty="0" smtClean="0"/>
              <a:t>RNA, DNA polymerase – multiple </a:t>
            </a:r>
            <a:r>
              <a:rPr lang="en-US" u="sng" dirty="0" smtClean="0"/>
              <a:t>polymerase inhibitors </a:t>
            </a:r>
            <a:r>
              <a:rPr lang="en-US" dirty="0" smtClean="0"/>
              <a:t>developed</a:t>
            </a:r>
            <a:endParaRPr lang="en-US" dirty="0"/>
          </a:p>
          <a:p>
            <a:pPr lvl="1"/>
            <a:r>
              <a:rPr lang="en-US" dirty="0" smtClean="0"/>
              <a:t>Reverse transcriptase inhibitors </a:t>
            </a:r>
          </a:p>
          <a:p>
            <a:pPr lvl="2"/>
            <a:r>
              <a:rPr lang="en-US" dirty="0" smtClean="0"/>
              <a:t>Act </a:t>
            </a:r>
            <a:r>
              <a:rPr lang="en-US" dirty="0"/>
              <a:t>against an enzyme HIV uses in its replication cycle</a:t>
            </a:r>
          </a:p>
          <a:p>
            <a:pPr lvl="2"/>
            <a:r>
              <a:rPr lang="en-US" dirty="0"/>
              <a:t>Do not harm people because humans lack reverse </a:t>
            </a:r>
            <a:r>
              <a:rPr lang="en-US" dirty="0" smtClean="0"/>
              <a:t>transcriptase</a:t>
            </a:r>
          </a:p>
          <a:p>
            <a:pPr lvl="2"/>
            <a:r>
              <a:rPr lang="en-US" dirty="0" smtClean="0"/>
              <a:t>Have limited duration of use due to rapid evolution of viral escape mutants</a:t>
            </a:r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2870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10.7  Nucleosides and some of their antimicrobial analogs.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2"/>
          <a:stretch/>
        </p:blipFill>
        <p:spPr>
          <a:xfrm>
            <a:off x="1231189" y="709863"/>
            <a:ext cx="6681622" cy="58072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00600" y="5105400"/>
            <a:ext cx="3581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movie “Dallas Buyers Club” featured AZT (OD and toxic) and </a:t>
            </a:r>
            <a:r>
              <a:rPr lang="en-US" dirty="0" err="1" smtClean="0"/>
              <a:t>ddC</a:t>
            </a:r>
            <a:r>
              <a:rPr lang="en-US" dirty="0" smtClean="0"/>
              <a:t> (neurotoxic)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99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Clinical Considerations in Prescribing Antimicrobial Drugs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7851775" cy="5486400"/>
          </a:xfrm>
        </p:spPr>
        <p:txBody>
          <a:bodyPr/>
          <a:lstStyle/>
          <a:p>
            <a:r>
              <a:rPr lang="en-US" b="1" dirty="0"/>
              <a:t>Spectrum of Action</a:t>
            </a:r>
          </a:p>
          <a:p>
            <a:pPr lvl="1"/>
            <a:r>
              <a:rPr lang="en-US" dirty="0" smtClean="0"/>
              <a:t>Defined by the number </a:t>
            </a:r>
            <a:r>
              <a:rPr lang="en-US" dirty="0"/>
              <a:t>of </a:t>
            </a:r>
            <a:r>
              <a:rPr lang="en-US" dirty="0" smtClean="0"/>
              <a:t>distinct </a:t>
            </a:r>
            <a:r>
              <a:rPr lang="en-US" dirty="0" err="1" smtClean="0"/>
              <a:t>microbres</a:t>
            </a:r>
            <a:r>
              <a:rPr lang="en-US" dirty="0" smtClean="0"/>
              <a:t> </a:t>
            </a:r>
            <a:r>
              <a:rPr lang="en-US" dirty="0"/>
              <a:t>a drug acts against</a:t>
            </a:r>
          </a:p>
          <a:p>
            <a:pPr lvl="2"/>
            <a:r>
              <a:rPr lang="en-US" b="1" dirty="0"/>
              <a:t>Narrow-spectrum</a:t>
            </a:r>
            <a:r>
              <a:rPr lang="en-US" dirty="0"/>
              <a:t> effective against </a:t>
            </a:r>
            <a:r>
              <a:rPr lang="en-US" u="sng" dirty="0"/>
              <a:t>few</a:t>
            </a:r>
            <a:r>
              <a:rPr lang="en-US" dirty="0"/>
              <a:t> </a:t>
            </a:r>
            <a:r>
              <a:rPr lang="en-US" dirty="0" smtClean="0"/>
              <a:t>organisms</a:t>
            </a:r>
          </a:p>
          <a:p>
            <a:pPr lvl="3"/>
            <a:r>
              <a:rPr lang="en-US" dirty="0" smtClean="0"/>
              <a:t>Con - Useful for only a few diseases</a:t>
            </a:r>
          </a:p>
          <a:p>
            <a:pPr lvl="3"/>
            <a:r>
              <a:rPr lang="en-US" dirty="0" smtClean="0"/>
              <a:t>Pro - Kill only a few species; allows remaining flora to be unaffected to maintain antagonism</a:t>
            </a:r>
            <a:endParaRPr lang="en-US" dirty="0"/>
          </a:p>
          <a:p>
            <a:pPr lvl="2"/>
            <a:r>
              <a:rPr lang="en-US" b="1" dirty="0"/>
              <a:t>Broad-spectrum </a:t>
            </a:r>
            <a:r>
              <a:rPr lang="en-US" dirty="0"/>
              <a:t>effective against </a:t>
            </a:r>
            <a:r>
              <a:rPr lang="en-US" u="sng" dirty="0"/>
              <a:t>many</a:t>
            </a:r>
            <a:r>
              <a:rPr lang="en-US" dirty="0"/>
              <a:t> organisms</a:t>
            </a:r>
          </a:p>
          <a:p>
            <a:pPr lvl="3"/>
            <a:r>
              <a:rPr lang="en-US" dirty="0" smtClean="0"/>
              <a:t>Pro - Useful for many diseases</a:t>
            </a:r>
          </a:p>
          <a:p>
            <a:pPr lvl="3"/>
            <a:r>
              <a:rPr lang="en-US" dirty="0" smtClean="0"/>
              <a:t>Con - Killing </a:t>
            </a:r>
            <a:r>
              <a:rPr lang="en-US" dirty="0"/>
              <a:t>of normal flora </a:t>
            </a:r>
            <a:r>
              <a:rPr lang="en-US" dirty="0" smtClean="0"/>
              <a:t>also - reduces </a:t>
            </a:r>
            <a:r>
              <a:rPr lang="en-US" dirty="0"/>
              <a:t>microbial </a:t>
            </a:r>
            <a:r>
              <a:rPr lang="en-US" dirty="0" smtClean="0"/>
              <a:t>antagonism</a:t>
            </a:r>
          </a:p>
          <a:p>
            <a:pPr lvl="3"/>
            <a:r>
              <a:rPr lang="en-US" dirty="0" smtClean="0"/>
              <a:t>MAJOR Con - May </a:t>
            </a:r>
            <a:r>
              <a:rPr lang="en-US" dirty="0"/>
              <a:t>allow for secondary or </a:t>
            </a:r>
            <a:r>
              <a:rPr lang="en-US" dirty="0" smtClean="0"/>
              <a:t>superinfections to </a:t>
            </a:r>
            <a:r>
              <a:rPr lang="en-US" dirty="0"/>
              <a:t>develop </a:t>
            </a:r>
            <a:r>
              <a:rPr lang="en-US" dirty="0" smtClean="0"/>
              <a:t>(e.g., </a:t>
            </a:r>
            <a:r>
              <a:rPr lang="en-US" i="1" dirty="0" smtClean="0"/>
              <a:t>Candida</a:t>
            </a:r>
            <a:r>
              <a:rPr lang="en-US" dirty="0" smtClean="0"/>
              <a:t>, </a:t>
            </a:r>
            <a:r>
              <a:rPr lang="en-US" i="1" dirty="0" smtClean="0"/>
              <a:t>C. diff</a:t>
            </a:r>
            <a:r>
              <a:rPr lang="en-US" dirty="0" smtClean="0"/>
              <a:t>, diphtheria, </a:t>
            </a:r>
            <a:r>
              <a:rPr lang="en-US" i="1" dirty="0" smtClean="0"/>
              <a:t>S. pyogenes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27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10.8  Spectrum of action for selected antimicrobial agents.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3"/>
          <a:stretch/>
        </p:blipFill>
        <p:spPr>
          <a:xfrm>
            <a:off x="114300" y="1761119"/>
            <a:ext cx="8915400" cy="334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0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b="1" dirty="0"/>
              <a:t>Clinical Considerations in Prescribing Antimicrobial </a:t>
            </a:r>
            <a:r>
              <a:rPr lang="en-US" b="1" dirty="0" smtClean="0"/>
              <a:t>Drugs – SUMMARY SLIDE</a:t>
            </a:r>
            <a:endParaRPr lang="en-US" b="1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584160"/>
            <a:ext cx="7851775" cy="3140240"/>
          </a:xfrm>
        </p:spPr>
        <p:txBody>
          <a:bodyPr/>
          <a:lstStyle/>
          <a:p>
            <a:r>
              <a:rPr lang="en-US" b="1" dirty="0"/>
              <a:t>Effectiveness</a:t>
            </a:r>
          </a:p>
          <a:p>
            <a:pPr lvl="1"/>
            <a:r>
              <a:rPr lang="en-US" dirty="0"/>
              <a:t>Ascertained by</a:t>
            </a:r>
          </a:p>
          <a:p>
            <a:pPr lvl="2"/>
            <a:r>
              <a:rPr lang="en-US" dirty="0"/>
              <a:t>Diffusion susceptibility </a:t>
            </a:r>
            <a:r>
              <a:rPr lang="en-US" dirty="0" smtClean="0"/>
              <a:t>test</a:t>
            </a:r>
          </a:p>
          <a:p>
            <a:pPr lvl="3"/>
            <a:r>
              <a:rPr lang="en-US" dirty="0" smtClean="0"/>
              <a:t>Kirby-Bauer</a:t>
            </a:r>
            <a:endParaRPr lang="en-US" dirty="0"/>
          </a:p>
          <a:p>
            <a:pPr lvl="2"/>
            <a:r>
              <a:rPr lang="en-US" dirty="0"/>
              <a:t>Minimum inhibitory concentration </a:t>
            </a:r>
            <a:r>
              <a:rPr lang="en-US" dirty="0" smtClean="0"/>
              <a:t>test</a:t>
            </a:r>
          </a:p>
          <a:p>
            <a:pPr lvl="3"/>
            <a:r>
              <a:rPr lang="en-US" dirty="0" smtClean="0"/>
              <a:t>Smallest amount that will inhibit growth</a:t>
            </a:r>
          </a:p>
          <a:p>
            <a:pPr lvl="2"/>
            <a:r>
              <a:rPr lang="en-US" dirty="0" smtClean="0"/>
              <a:t>Minimum bactericidal concentration test</a:t>
            </a:r>
          </a:p>
          <a:p>
            <a:pPr lvl="3"/>
            <a:r>
              <a:rPr lang="en-US" dirty="0" smtClean="0"/>
              <a:t>Smallest amount to kill microbe instead of simply stop growth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58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10.9  Zones of inhibition in a diffusion susceptibility (Kirby-Bauer) test.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5"/>
          <a:stretch/>
        </p:blipFill>
        <p:spPr>
          <a:xfrm>
            <a:off x="685800" y="833502"/>
            <a:ext cx="7772400" cy="557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10.10  Minimum inhibitory concentration (MIC) test in wells.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3"/>
          <a:stretch/>
        </p:blipFill>
        <p:spPr>
          <a:xfrm>
            <a:off x="596201" y="842211"/>
            <a:ext cx="7951597" cy="540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18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10.11  An </a:t>
            </a:r>
            <a:r>
              <a:rPr lang="en-US" sz="1800" b="1" dirty="0" smtClean="0"/>
              <a:t>E-test</a:t>
            </a:r>
            <a:r>
              <a:rPr lang="en-US" sz="1800" b="1" dirty="0"/>
              <a:t>, which combines aspects of Kirby-Bauer and MIC tests.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358" y="685800"/>
            <a:ext cx="5791200" cy="579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4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Clinical Considerations in Prescribing Antimicrobial Drugs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3213" y="1295400"/>
            <a:ext cx="8537575" cy="4969040"/>
          </a:xfrm>
        </p:spPr>
        <p:txBody>
          <a:bodyPr/>
          <a:lstStyle/>
          <a:p>
            <a:r>
              <a:rPr lang="en-US" b="1" dirty="0"/>
              <a:t>Routes of Administration</a:t>
            </a:r>
          </a:p>
          <a:p>
            <a:pPr lvl="1"/>
            <a:r>
              <a:rPr lang="en-US" u="sng" dirty="0"/>
              <a:t>Topical</a:t>
            </a:r>
            <a:r>
              <a:rPr lang="en-US" dirty="0"/>
              <a:t> application of drug for external infections</a:t>
            </a:r>
          </a:p>
          <a:p>
            <a:pPr lvl="1"/>
            <a:r>
              <a:rPr lang="en-US" u="sng" dirty="0"/>
              <a:t>Oral</a:t>
            </a:r>
            <a:r>
              <a:rPr lang="en-US" dirty="0"/>
              <a:t> route requires no needles and is self-administered</a:t>
            </a:r>
          </a:p>
          <a:p>
            <a:pPr lvl="1"/>
            <a:r>
              <a:rPr lang="en-US" u="sng" dirty="0"/>
              <a:t>Intramuscular</a:t>
            </a:r>
            <a:r>
              <a:rPr lang="en-US" dirty="0"/>
              <a:t> administration delivers drug via needle into </a:t>
            </a:r>
            <a:r>
              <a:rPr lang="en-US" dirty="0" smtClean="0"/>
              <a:t>muscle; levels in blood never approach that of IV</a:t>
            </a:r>
            <a:endParaRPr lang="en-US" dirty="0"/>
          </a:p>
          <a:p>
            <a:pPr lvl="1"/>
            <a:r>
              <a:rPr lang="en-US" u="sng" dirty="0"/>
              <a:t>Intravenous</a:t>
            </a:r>
            <a:r>
              <a:rPr lang="en-US" dirty="0"/>
              <a:t> administration </a:t>
            </a:r>
            <a:r>
              <a:rPr lang="en-US" dirty="0" smtClean="0"/>
              <a:t>(needle and/or catheter) delivers </a:t>
            </a:r>
            <a:r>
              <a:rPr lang="en-US" dirty="0"/>
              <a:t>drug directly to </a:t>
            </a:r>
            <a:r>
              <a:rPr lang="en-US" dirty="0" smtClean="0"/>
              <a:t>bloodstream</a:t>
            </a:r>
          </a:p>
          <a:p>
            <a:pPr lvl="2"/>
            <a:r>
              <a:rPr lang="en-US" dirty="0" smtClean="0"/>
              <a:t>Kidneys and liver remove drug from circulation</a:t>
            </a:r>
            <a:endParaRPr lang="en-US" dirty="0"/>
          </a:p>
          <a:p>
            <a:pPr lvl="1"/>
            <a:r>
              <a:rPr lang="en-US" dirty="0"/>
              <a:t>Must know how antimicrobial agent will be distributed to infected </a:t>
            </a:r>
            <a:r>
              <a:rPr lang="en-US" dirty="0" smtClean="0"/>
              <a:t>tissues</a:t>
            </a:r>
          </a:p>
          <a:p>
            <a:pPr lvl="1"/>
            <a:r>
              <a:rPr lang="en-US" dirty="0" smtClean="0"/>
              <a:t>Must know if drug is powerful enough to work even with low blood availability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9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10.1  Antibiotic effect of the mold </a:t>
            </a:r>
            <a:r>
              <a:rPr lang="en-US" sz="1800" b="1" i="1" dirty="0" err="1"/>
              <a:t>Penicillium</a:t>
            </a:r>
            <a:r>
              <a:rPr lang="en-US" sz="1800" b="1" i="1" dirty="0"/>
              <a:t> </a:t>
            </a:r>
            <a:r>
              <a:rPr lang="en-US" sz="1800" b="1" i="1" dirty="0" err="1"/>
              <a:t>chrysogenum</a:t>
            </a:r>
            <a:r>
              <a:rPr lang="en-US" sz="1800" b="1" dirty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9"/>
          <a:stretch/>
        </p:blipFill>
        <p:spPr>
          <a:xfrm>
            <a:off x="495300" y="685800"/>
            <a:ext cx="8153400" cy="577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0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646331"/>
          </a:xfrm>
        </p:spPr>
        <p:txBody>
          <a:bodyPr/>
          <a:lstStyle/>
          <a:p>
            <a:r>
              <a:rPr lang="en-US" sz="1800" b="1" dirty="0"/>
              <a:t>Figure 10.13  The effect of route of administration on blood levels of a chemotherapeutic agent.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2"/>
          <a:stretch/>
        </p:blipFill>
        <p:spPr>
          <a:xfrm>
            <a:off x="5715000" y="1066800"/>
            <a:ext cx="3140569" cy="55786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6840" t="22223" b="8888"/>
          <a:stretch/>
        </p:blipFill>
        <p:spPr>
          <a:xfrm>
            <a:off x="228600" y="1295400"/>
            <a:ext cx="5105400" cy="28314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4343400"/>
            <a:ext cx="457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Which method will not get enough drug to body tissues through the blood?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Which method allows a large interval between repeated treatment?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7074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958" b="4048"/>
          <a:stretch/>
        </p:blipFill>
        <p:spPr>
          <a:xfrm>
            <a:off x="6476999" y="761999"/>
            <a:ext cx="2500315" cy="2209801"/>
          </a:xfrm>
          <a:prstGeom prst="rect">
            <a:avLst/>
          </a:prstGeom>
        </p:spPr>
      </p:pic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Clinical Considerations in Prescribing Antimicrobial Drugs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76201" y="1015306"/>
            <a:ext cx="7696200" cy="5842694"/>
          </a:xfrm>
        </p:spPr>
        <p:txBody>
          <a:bodyPr/>
          <a:lstStyle/>
          <a:p>
            <a:r>
              <a:rPr lang="en-US" b="1" dirty="0"/>
              <a:t>Safety and Side Effects</a:t>
            </a:r>
          </a:p>
          <a:p>
            <a:pPr lvl="1"/>
            <a:r>
              <a:rPr lang="en-US" dirty="0"/>
              <a:t>Toxicity</a:t>
            </a:r>
          </a:p>
          <a:p>
            <a:pPr lvl="2"/>
            <a:r>
              <a:rPr lang="en-US" dirty="0"/>
              <a:t>Cause of many adverse reactions poorly understood</a:t>
            </a:r>
          </a:p>
          <a:p>
            <a:pPr lvl="2"/>
            <a:r>
              <a:rPr lang="en-US" dirty="0"/>
              <a:t>Drugs may be toxic to kidneys, liver, or nerves</a:t>
            </a:r>
          </a:p>
          <a:p>
            <a:pPr lvl="2"/>
            <a:r>
              <a:rPr lang="en-US" dirty="0"/>
              <a:t>Consideration </a:t>
            </a:r>
            <a:r>
              <a:rPr lang="en-US" dirty="0" smtClean="0"/>
              <a:t>especially needed </a:t>
            </a:r>
            <a:r>
              <a:rPr lang="en-US" dirty="0"/>
              <a:t>when prescribing drugs to pregnant women</a:t>
            </a:r>
          </a:p>
          <a:p>
            <a:pPr lvl="2"/>
            <a:r>
              <a:rPr lang="en-US" b="1" dirty="0"/>
              <a:t>Therapeutic index</a:t>
            </a:r>
            <a:r>
              <a:rPr lang="en-US" dirty="0"/>
              <a:t> is the ratio of the dose of a drug that can be tolerated to the drug</a:t>
            </a:r>
            <a:r>
              <a:rPr lang="fr-FR" dirty="0"/>
              <a:t>'</a:t>
            </a:r>
            <a:r>
              <a:rPr lang="en-US" dirty="0"/>
              <a:t>s effective </a:t>
            </a:r>
            <a:r>
              <a:rPr lang="en-US" dirty="0" smtClean="0"/>
              <a:t>dose</a:t>
            </a:r>
          </a:p>
          <a:p>
            <a:pPr lvl="3"/>
            <a:r>
              <a:rPr lang="en-US" dirty="0" smtClean="0"/>
              <a:t>If much greater than 1, the drug can be used at high levels before toxic effects are seen</a:t>
            </a:r>
          </a:p>
          <a:p>
            <a:pPr lvl="3"/>
            <a:r>
              <a:rPr lang="en-US" dirty="0" smtClean="0"/>
              <a:t>If close to 1, then drug will cause side effects very easily when therapeutic doses seen</a:t>
            </a:r>
          </a:p>
          <a:p>
            <a:pPr lvl="3"/>
            <a:r>
              <a:rPr lang="en-US" dirty="0" smtClean="0"/>
              <a:t>If less than 1, then what?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07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10.14  Some side effects resulting from toxicity of antimicrobial agents.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5"/>
          <a:stretch/>
        </p:blipFill>
        <p:spPr>
          <a:xfrm>
            <a:off x="304801" y="838200"/>
            <a:ext cx="8534400" cy="37525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1" y="4618478"/>
            <a:ext cx="3368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Oral thrush from</a:t>
            </a:r>
          </a:p>
          <a:p>
            <a:pPr algn="ctr"/>
            <a:r>
              <a:rPr lang="en-US" dirty="0" smtClean="0"/>
              <a:t>destruction of oral flora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24400" y="4617455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yellowing of teeth from</a:t>
            </a:r>
          </a:p>
          <a:p>
            <a:pPr algn="ctr"/>
            <a:r>
              <a:rPr lang="en-US" dirty="0" smtClean="0"/>
              <a:t>tetracycline treatment during youth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65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Clinical Considerations in Prescribing Antimicrobial Drugs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52400" y="1184432"/>
            <a:ext cx="8232775" cy="5444968"/>
          </a:xfrm>
        </p:spPr>
        <p:txBody>
          <a:bodyPr/>
          <a:lstStyle/>
          <a:p>
            <a:r>
              <a:rPr lang="en-US" b="1" dirty="0"/>
              <a:t>Safety and Side Effects</a:t>
            </a:r>
          </a:p>
          <a:p>
            <a:pPr lvl="1"/>
            <a:r>
              <a:rPr lang="en-US" dirty="0"/>
              <a:t>Allergies</a:t>
            </a:r>
          </a:p>
          <a:p>
            <a:pPr lvl="2"/>
            <a:r>
              <a:rPr lang="en-US" dirty="0"/>
              <a:t>Allergic reactions are rare but may be life threatening</a:t>
            </a:r>
          </a:p>
          <a:p>
            <a:pPr lvl="2"/>
            <a:r>
              <a:rPr lang="en-US" u="sng" dirty="0"/>
              <a:t>Anaphylactic </a:t>
            </a:r>
            <a:r>
              <a:rPr lang="en-US" u="sng" dirty="0" smtClean="0"/>
              <a:t>shock</a:t>
            </a:r>
          </a:p>
          <a:p>
            <a:pPr lvl="3"/>
            <a:r>
              <a:rPr lang="en-US" dirty="0" smtClean="0"/>
              <a:t>Immune system starts up immediate systemic protection if “foreign molecule” is found throughout the body too quickly</a:t>
            </a:r>
            <a:endParaRPr lang="en-US" dirty="0"/>
          </a:p>
          <a:p>
            <a:pPr lvl="1"/>
            <a:r>
              <a:rPr lang="en-US" dirty="0"/>
              <a:t>Disruption of normal </a:t>
            </a:r>
            <a:r>
              <a:rPr lang="en-US" dirty="0" err="1"/>
              <a:t>microbiota</a:t>
            </a:r>
            <a:endParaRPr lang="en-US" dirty="0"/>
          </a:p>
          <a:p>
            <a:pPr lvl="2"/>
            <a:r>
              <a:rPr lang="en-US" u="sng" dirty="0" smtClean="0"/>
              <a:t>Secondary infection</a:t>
            </a:r>
            <a:r>
              <a:rPr lang="en-US" dirty="0" smtClean="0"/>
              <a:t> - dominant pathogenic organism changes (e.g., inflammatory acne)</a:t>
            </a:r>
            <a:endParaRPr lang="en-US" dirty="0"/>
          </a:p>
          <a:p>
            <a:pPr lvl="2"/>
            <a:r>
              <a:rPr lang="en-US" u="sng" dirty="0" smtClean="0"/>
              <a:t>Superinfection</a:t>
            </a:r>
            <a:r>
              <a:rPr lang="en-US" dirty="0" smtClean="0"/>
              <a:t> - Overgrowth </a:t>
            </a:r>
            <a:r>
              <a:rPr lang="en-US" dirty="0"/>
              <a:t>of </a:t>
            </a:r>
            <a:r>
              <a:rPr lang="en-US" dirty="0" smtClean="0"/>
              <a:t>normal (often, minority) flora when dominant flora eliminated (e.g., </a:t>
            </a:r>
            <a:r>
              <a:rPr lang="en-US" i="1" dirty="0" smtClean="0"/>
              <a:t>Candida</a:t>
            </a:r>
            <a:r>
              <a:rPr lang="en-US" dirty="0" smtClean="0"/>
              <a:t> infection, </a:t>
            </a:r>
            <a:r>
              <a:rPr lang="en-US" i="1" dirty="0" smtClean="0"/>
              <a:t>Corynebacterium </a:t>
            </a:r>
            <a:r>
              <a:rPr lang="en-US" i="1" dirty="0" err="1" smtClean="0"/>
              <a:t>diphtheriae</a:t>
            </a:r>
            <a:r>
              <a:rPr lang="en-US" dirty="0" smtClean="0"/>
              <a:t>)</a:t>
            </a:r>
            <a:endParaRPr lang="en-US" b="1" dirty="0"/>
          </a:p>
          <a:p>
            <a:pPr lvl="2"/>
            <a:r>
              <a:rPr lang="en-US" dirty="0"/>
              <a:t>Of greatest concern for hospitalized </a:t>
            </a:r>
            <a:r>
              <a:rPr lang="en-US" dirty="0" smtClean="0"/>
              <a:t>patients – why?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12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23220"/>
          </a:xfrm>
        </p:spPr>
        <p:txBody>
          <a:bodyPr/>
          <a:lstStyle/>
          <a:p>
            <a:r>
              <a:rPr lang="en-US" sz="2800" b="1" dirty="0"/>
              <a:t>The Development of Resistance in Populations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28600" y="838200"/>
            <a:ext cx="8232775" cy="5867400"/>
          </a:xfrm>
        </p:spPr>
        <p:txBody>
          <a:bodyPr/>
          <a:lstStyle/>
          <a:p>
            <a:r>
              <a:rPr lang="en-US" dirty="0" smtClean="0"/>
              <a:t>Antibiotics can stop working 1-10 years after they begin being used</a:t>
            </a:r>
          </a:p>
          <a:p>
            <a:pPr lvl="1"/>
            <a:r>
              <a:rPr lang="en-US" dirty="0" smtClean="0"/>
              <a:t>Some </a:t>
            </a:r>
            <a:r>
              <a:rPr lang="en-US" dirty="0"/>
              <a:t>pathogens are naturally resistant </a:t>
            </a:r>
          </a:p>
          <a:p>
            <a:pPr lvl="1"/>
            <a:r>
              <a:rPr lang="en-US" dirty="0"/>
              <a:t>Resistance by bacteria acquired in two ways:</a:t>
            </a:r>
          </a:p>
          <a:p>
            <a:pPr lvl="2"/>
            <a:r>
              <a:rPr lang="en-US" dirty="0"/>
              <a:t>New mutations of chromosomal </a:t>
            </a:r>
            <a:r>
              <a:rPr lang="en-US" dirty="0" smtClean="0"/>
              <a:t>genes – RARE</a:t>
            </a:r>
          </a:p>
          <a:p>
            <a:pPr lvl="2"/>
            <a:r>
              <a:rPr lang="en-US" dirty="0" smtClean="0"/>
              <a:t>Acquisition </a:t>
            </a:r>
            <a:r>
              <a:rPr lang="en-US" dirty="0"/>
              <a:t>of </a:t>
            </a:r>
            <a:r>
              <a:rPr lang="en-US" b="1" dirty="0"/>
              <a:t>R plasmids</a:t>
            </a:r>
            <a:r>
              <a:rPr lang="en-US" dirty="0"/>
              <a:t> </a:t>
            </a:r>
            <a:r>
              <a:rPr lang="en-US" dirty="0" smtClean="0"/>
              <a:t>or </a:t>
            </a:r>
            <a:r>
              <a:rPr lang="en-US" b="1" dirty="0" smtClean="0"/>
              <a:t>R variants of genes </a:t>
            </a:r>
            <a:r>
              <a:rPr lang="en-US" dirty="0" smtClean="0"/>
              <a:t>via </a:t>
            </a:r>
            <a:r>
              <a:rPr lang="en-US" dirty="0"/>
              <a:t>transformation, transduction, and </a:t>
            </a:r>
            <a:r>
              <a:rPr lang="en-US" dirty="0" smtClean="0"/>
              <a:t>conjugation</a:t>
            </a:r>
          </a:p>
          <a:p>
            <a:pPr lvl="3"/>
            <a:r>
              <a:rPr lang="en-US" dirty="0" smtClean="0"/>
              <a:t>Most cases of multi-drug resistance involved these mechanisms</a:t>
            </a:r>
          </a:p>
          <a:p>
            <a:pPr lvl="3"/>
            <a:r>
              <a:rPr lang="en-US" dirty="0" smtClean="0"/>
              <a:t>Integration into genome through recombination (or maintenance of plasmid) make these strains permanently resistant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19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10.15  The development of a resistant strain of bacteria.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5"/>
          <a:stretch/>
        </p:blipFill>
        <p:spPr>
          <a:xfrm>
            <a:off x="114300" y="2514599"/>
            <a:ext cx="8915400" cy="175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9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Resistance to Antimicrobial Drugs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838200"/>
            <a:ext cx="8232775" cy="5486400"/>
          </a:xfrm>
        </p:spPr>
        <p:txBody>
          <a:bodyPr/>
          <a:lstStyle/>
          <a:p>
            <a:r>
              <a:rPr lang="en-US" b="1" dirty="0"/>
              <a:t>Mechanisms of Resistance</a:t>
            </a:r>
          </a:p>
          <a:p>
            <a:pPr lvl="1"/>
            <a:r>
              <a:rPr lang="en-US" dirty="0" smtClean="0"/>
              <a:t>Many mechanisms </a:t>
            </a:r>
            <a:r>
              <a:rPr lang="en-US" dirty="0"/>
              <a:t>of microbial resistance</a:t>
            </a:r>
          </a:p>
          <a:p>
            <a:pPr lvl="2"/>
            <a:r>
              <a:rPr lang="en-US" dirty="0"/>
              <a:t>Produce enzyme that destroys or deactivates drug</a:t>
            </a:r>
          </a:p>
          <a:p>
            <a:pPr lvl="2"/>
            <a:r>
              <a:rPr lang="en-US" dirty="0" smtClean="0"/>
              <a:t>Slows </a:t>
            </a:r>
            <a:r>
              <a:rPr lang="en-US" dirty="0"/>
              <a:t>or </a:t>
            </a:r>
            <a:r>
              <a:rPr lang="en-US" dirty="0" smtClean="0"/>
              <a:t>prevents </a:t>
            </a:r>
            <a:r>
              <a:rPr lang="en-US" dirty="0"/>
              <a:t>entry of drug into the cell</a:t>
            </a:r>
          </a:p>
          <a:p>
            <a:pPr lvl="2"/>
            <a:r>
              <a:rPr lang="en-US" dirty="0"/>
              <a:t>Alter target of drug so </a:t>
            </a:r>
            <a:r>
              <a:rPr lang="en-US" dirty="0" smtClean="0"/>
              <a:t>the drug </a:t>
            </a:r>
            <a:r>
              <a:rPr lang="en-US" dirty="0"/>
              <a:t>binds less effectively</a:t>
            </a:r>
          </a:p>
          <a:p>
            <a:pPr lvl="2"/>
            <a:r>
              <a:rPr lang="en-US" dirty="0"/>
              <a:t>Alter their own metabolic </a:t>
            </a:r>
            <a:r>
              <a:rPr lang="en-US" dirty="0" smtClean="0"/>
              <a:t>chemistry </a:t>
            </a:r>
            <a:r>
              <a:rPr lang="en-US" dirty="0"/>
              <a:t>t</a:t>
            </a:r>
            <a:r>
              <a:rPr lang="en-US" dirty="0" smtClean="0"/>
              <a:t>o circumvent drug effect (e.g. with sulfa drugs, or viral escape mutants)</a:t>
            </a:r>
            <a:endParaRPr lang="en-US" dirty="0"/>
          </a:p>
          <a:p>
            <a:pPr lvl="2"/>
            <a:r>
              <a:rPr lang="en-US" dirty="0"/>
              <a:t>Pump antimicrobial drug out of the cell before it can </a:t>
            </a:r>
            <a:r>
              <a:rPr lang="en-US" dirty="0" smtClean="0"/>
              <a:t>act (especially common with </a:t>
            </a:r>
            <a:r>
              <a:rPr lang="en-US" dirty="0" err="1" smtClean="0"/>
              <a:t>porins</a:t>
            </a:r>
            <a:r>
              <a:rPr lang="en-US" dirty="0" smtClean="0"/>
              <a:t> in gram-negative bacteria – </a:t>
            </a:r>
            <a:r>
              <a:rPr lang="en-US" i="1" dirty="0" smtClean="0"/>
              <a:t>Pseudomonas</a:t>
            </a:r>
            <a:r>
              <a:rPr lang="en-US" dirty="0" smtClean="0"/>
              <a:t> is infamous for this)</a:t>
            </a:r>
            <a:endParaRPr lang="en-US" dirty="0"/>
          </a:p>
          <a:p>
            <a:pPr lvl="2"/>
            <a:r>
              <a:rPr lang="en-US" dirty="0"/>
              <a:t>Bacteria in biofilms can resist antimicrobials</a:t>
            </a:r>
          </a:p>
          <a:p>
            <a:pPr lvl="2"/>
            <a:r>
              <a:rPr lang="en-US" i="1" dirty="0"/>
              <a:t>Mycobacterium tuberculosis</a:t>
            </a:r>
            <a:r>
              <a:rPr lang="en-US" dirty="0"/>
              <a:t> produces </a:t>
            </a:r>
            <a:r>
              <a:rPr lang="en-US" dirty="0" err="1"/>
              <a:t>MfpA</a:t>
            </a:r>
            <a:r>
              <a:rPr lang="en-US" dirty="0"/>
              <a:t> protein</a:t>
            </a:r>
          </a:p>
          <a:p>
            <a:pPr lvl="3"/>
            <a:r>
              <a:rPr lang="en-US" dirty="0"/>
              <a:t>Binds DNA </a:t>
            </a:r>
            <a:r>
              <a:rPr lang="en-US" dirty="0" err="1"/>
              <a:t>gyrase</a:t>
            </a:r>
            <a:r>
              <a:rPr lang="en-US" dirty="0"/>
              <a:t>, preventing the binding of </a:t>
            </a:r>
            <a:r>
              <a:rPr lang="en-US" dirty="0" err="1"/>
              <a:t>fluoroquinolone</a:t>
            </a:r>
            <a:r>
              <a:rPr lang="en-US" dirty="0"/>
              <a:t> drugs</a:t>
            </a:r>
          </a:p>
        </p:txBody>
      </p:sp>
    </p:spTree>
    <p:extLst>
      <p:ext uri="{BB962C8B-B14F-4D97-AF65-F5344CB8AC3E}">
        <p14:creationId xmlns:p14="http://schemas.microsoft.com/office/powerpoint/2010/main" val="222391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10.16  How beta-lactamase (</a:t>
            </a:r>
            <a:r>
              <a:rPr lang="en-US" sz="1800" b="1" dirty="0" err="1"/>
              <a:t>penicillinase</a:t>
            </a:r>
            <a:r>
              <a:rPr lang="en-US" sz="1800" b="1" dirty="0"/>
              <a:t>) renders penicillin inactive.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6"/>
          <a:stretch/>
        </p:blipFill>
        <p:spPr>
          <a:xfrm>
            <a:off x="114300" y="3267370"/>
            <a:ext cx="8915400" cy="20666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7650" y="1143000"/>
            <a:ext cx="8648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Beta-lactamase is an enzyme encoded by a gene (</a:t>
            </a:r>
            <a:r>
              <a:rPr lang="en-US" sz="3200" dirty="0" err="1" smtClean="0"/>
              <a:t>bla</a:t>
            </a:r>
            <a:r>
              <a:rPr lang="en-US" sz="3200" dirty="0" smtClean="0"/>
              <a:t>) that is most commonly found in plasmids acquired by horizontal gene transfer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9981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Resistance to Antimicrobial Drugs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28600" y="700072"/>
            <a:ext cx="8686800" cy="5853128"/>
          </a:xfrm>
        </p:spPr>
        <p:txBody>
          <a:bodyPr/>
          <a:lstStyle/>
          <a:p>
            <a:r>
              <a:rPr lang="en-US" b="1" dirty="0"/>
              <a:t>Multiple Resistance and Cross Resistance</a:t>
            </a:r>
          </a:p>
          <a:p>
            <a:pPr lvl="1"/>
            <a:r>
              <a:rPr lang="en-US" dirty="0"/>
              <a:t>Pathogen can acquire resistance to more than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one drug </a:t>
            </a:r>
          </a:p>
          <a:p>
            <a:pPr lvl="1"/>
            <a:r>
              <a:rPr lang="en-US" dirty="0" smtClean="0"/>
              <a:t>Common </a:t>
            </a:r>
            <a:r>
              <a:rPr lang="en-US" dirty="0"/>
              <a:t>when R plasmids </a:t>
            </a:r>
            <a:r>
              <a:rPr lang="en-US" dirty="0" smtClean="0"/>
              <a:t>exchanged or recombined</a:t>
            </a:r>
            <a:endParaRPr lang="en-US" dirty="0"/>
          </a:p>
          <a:p>
            <a:pPr lvl="1"/>
            <a:r>
              <a:rPr lang="en-US" dirty="0" smtClean="0"/>
              <a:t>Develops </a:t>
            </a:r>
            <a:r>
              <a:rPr lang="en-US" dirty="0"/>
              <a:t>in hospitals and nursing </a:t>
            </a:r>
            <a:r>
              <a:rPr lang="en-US" dirty="0" smtClean="0"/>
              <a:t>homes</a:t>
            </a:r>
          </a:p>
          <a:p>
            <a:pPr lvl="2"/>
            <a:r>
              <a:rPr lang="en-US" dirty="0" smtClean="0"/>
              <a:t>Patients get them:  </a:t>
            </a:r>
            <a:r>
              <a:rPr lang="en-US" u="sng" dirty="0" smtClean="0"/>
              <a:t>hospital-acquired (HA)</a:t>
            </a:r>
            <a:endParaRPr lang="en-US" u="sng" dirty="0"/>
          </a:p>
          <a:p>
            <a:pPr lvl="3"/>
            <a:r>
              <a:rPr lang="en-US" dirty="0"/>
              <a:t>Constant use of drugs eliminates sensitive </a:t>
            </a:r>
            <a:r>
              <a:rPr lang="en-US" dirty="0" smtClean="0"/>
              <a:t>cells that may help repress the growth of often slower-growing drug-resistant strains</a:t>
            </a:r>
          </a:p>
          <a:p>
            <a:pPr lvl="3"/>
            <a:r>
              <a:rPr lang="en-US" dirty="0" smtClean="0"/>
              <a:t>Favors expansion of resistant cells (superinfection?)</a:t>
            </a:r>
          </a:p>
          <a:p>
            <a:pPr lvl="1"/>
            <a:r>
              <a:rPr lang="en-US" dirty="0" smtClean="0"/>
              <a:t>Tough strains that escape hospital and survive in the outside world can become </a:t>
            </a:r>
            <a:r>
              <a:rPr lang="en-US" u="sng" dirty="0" smtClean="0"/>
              <a:t>community-associated (CA)</a:t>
            </a:r>
          </a:p>
          <a:p>
            <a:pPr lvl="1"/>
            <a:r>
              <a:rPr lang="en-US" dirty="0" smtClean="0"/>
              <a:t>CA strains (</a:t>
            </a:r>
            <a:r>
              <a:rPr lang="en-US" i="1" dirty="0" smtClean="0"/>
              <a:t>S. aureus</a:t>
            </a:r>
            <a:r>
              <a:rPr lang="en-US" dirty="0" smtClean="0"/>
              <a:t>) can be very problematic for even healthy people!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99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Resistance to Antimicrobial Drugs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8686800" cy="4191000"/>
          </a:xfrm>
        </p:spPr>
        <p:txBody>
          <a:bodyPr/>
          <a:lstStyle/>
          <a:p>
            <a:r>
              <a:rPr lang="en-US" b="1" dirty="0"/>
              <a:t>Multiple Resistance and Cross Resistance</a:t>
            </a:r>
          </a:p>
          <a:p>
            <a:pPr lvl="1"/>
            <a:r>
              <a:rPr lang="en-US" b="1" dirty="0" smtClean="0"/>
              <a:t>Multiple-drug-resistant (MDR) pathogens</a:t>
            </a:r>
            <a:r>
              <a:rPr lang="en-US" dirty="0" smtClean="0"/>
              <a:t> </a:t>
            </a:r>
            <a:r>
              <a:rPr lang="en-US" dirty="0"/>
              <a:t>are resistant to at least three antimicrobial </a:t>
            </a:r>
            <a:r>
              <a:rPr lang="en-US" dirty="0" smtClean="0"/>
              <a:t>agents</a:t>
            </a:r>
          </a:p>
          <a:p>
            <a:pPr lvl="2"/>
            <a:r>
              <a:rPr lang="en-US" dirty="0" smtClean="0"/>
              <a:t>S. aureus, K. pneumonia, M. tuberculosis now have MDR strains</a:t>
            </a:r>
          </a:p>
          <a:p>
            <a:pPr lvl="1"/>
            <a:r>
              <a:rPr lang="en-US" b="1" dirty="0" smtClean="0"/>
              <a:t>Cross resistance</a:t>
            </a:r>
            <a:r>
              <a:rPr lang="en-US" dirty="0" smtClean="0"/>
              <a:t> (one mutation makes a bug resistant to multiple antibiotics at once) can occur when drugs are similar in structure</a:t>
            </a:r>
          </a:p>
          <a:p>
            <a:pPr lvl="2"/>
            <a:r>
              <a:rPr lang="en-US" dirty="0" smtClean="0"/>
              <a:t>seen in multi-generation drugs like </a:t>
            </a:r>
            <a:r>
              <a:rPr lang="en-US" dirty="0" err="1" smtClean="0"/>
              <a:t>penicillins</a:t>
            </a:r>
            <a:r>
              <a:rPr lang="en-US" dirty="0" smtClean="0"/>
              <a:t> and </a:t>
            </a:r>
            <a:r>
              <a:rPr lang="en-US" dirty="0" err="1" smtClean="0"/>
              <a:t>cephalosporins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3824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Clinical Considerations in Prescribing Antimicrobial Drugs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584160"/>
            <a:ext cx="8613775" cy="4804608"/>
          </a:xfrm>
        </p:spPr>
        <p:txBody>
          <a:bodyPr/>
          <a:lstStyle/>
          <a:p>
            <a:r>
              <a:rPr lang="en-US" b="1" dirty="0"/>
              <a:t>Ideal Antimicrobial Agent</a:t>
            </a:r>
          </a:p>
          <a:p>
            <a:pPr lvl="1"/>
            <a:r>
              <a:rPr lang="en-US" dirty="0"/>
              <a:t>Readily available</a:t>
            </a:r>
          </a:p>
          <a:p>
            <a:pPr lvl="1"/>
            <a:r>
              <a:rPr lang="en-US" dirty="0"/>
              <a:t>Inexpensive</a:t>
            </a:r>
          </a:p>
          <a:p>
            <a:pPr lvl="1"/>
            <a:r>
              <a:rPr lang="en-US" dirty="0"/>
              <a:t>Chemically stable</a:t>
            </a:r>
          </a:p>
          <a:p>
            <a:pPr lvl="1"/>
            <a:r>
              <a:rPr lang="en-US" dirty="0"/>
              <a:t>Easily administered</a:t>
            </a:r>
          </a:p>
          <a:p>
            <a:pPr lvl="1"/>
            <a:r>
              <a:rPr lang="en-US" dirty="0"/>
              <a:t>Nontoxic and </a:t>
            </a:r>
            <a:r>
              <a:rPr lang="en-US" dirty="0" err="1"/>
              <a:t>nonallergenic</a:t>
            </a:r>
            <a:endParaRPr lang="en-US" dirty="0"/>
          </a:p>
          <a:p>
            <a:pPr lvl="1"/>
            <a:r>
              <a:rPr lang="en-US" dirty="0"/>
              <a:t>Selectively toxic against wide range of pathogens</a:t>
            </a:r>
          </a:p>
        </p:txBody>
      </p:sp>
    </p:spTree>
    <p:extLst>
      <p:ext uri="{BB962C8B-B14F-4D97-AF65-F5344CB8AC3E}">
        <p14:creationId xmlns:p14="http://schemas.microsoft.com/office/powerpoint/2010/main" val="341121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Resistance to Antimicrobial Drugs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232775" cy="5562600"/>
          </a:xfrm>
        </p:spPr>
        <p:txBody>
          <a:bodyPr/>
          <a:lstStyle/>
          <a:p>
            <a:r>
              <a:rPr lang="en-US" b="1" dirty="0"/>
              <a:t>Retarding Resistance </a:t>
            </a:r>
          </a:p>
          <a:p>
            <a:pPr lvl="1"/>
            <a:r>
              <a:rPr lang="en-US" dirty="0"/>
              <a:t>Maintain high concentration of drug in patient for sufficient time</a:t>
            </a:r>
          </a:p>
          <a:p>
            <a:pPr lvl="2"/>
            <a:r>
              <a:rPr lang="en-US" dirty="0"/>
              <a:t>Inhibit the pathogen so immune system can </a:t>
            </a:r>
            <a:r>
              <a:rPr lang="en-US" dirty="0" smtClean="0"/>
              <a:t>eliminate all microbes, even the antibiotic-resistant ones</a:t>
            </a:r>
            <a:endParaRPr lang="en-US" dirty="0"/>
          </a:p>
          <a:p>
            <a:pPr lvl="1"/>
            <a:r>
              <a:rPr lang="en-US" dirty="0" smtClean="0"/>
              <a:t>Inhibit the resistance factor</a:t>
            </a:r>
          </a:p>
          <a:p>
            <a:pPr lvl="2"/>
            <a:r>
              <a:rPr lang="en-US" dirty="0" smtClean="0"/>
              <a:t>Allows antibiotics to become useful again</a:t>
            </a:r>
          </a:p>
          <a:p>
            <a:pPr lvl="2"/>
            <a:r>
              <a:rPr lang="en-US" dirty="0" err="1" smtClean="0"/>
              <a:t>Clavulinic</a:t>
            </a:r>
            <a:r>
              <a:rPr lang="en-US" dirty="0" smtClean="0"/>
              <a:t> acid inhibits penicillinase, prolonging the lifetime and activity of </a:t>
            </a:r>
            <a:r>
              <a:rPr lang="en-US" dirty="0" err="1" smtClean="0"/>
              <a:t>penecillins</a:t>
            </a:r>
            <a:r>
              <a:rPr lang="en-US" dirty="0" smtClean="0"/>
              <a:t> or </a:t>
            </a:r>
            <a:r>
              <a:rPr lang="en-US" dirty="0" err="1" smtClean="0"/>
              <a:t>cephalosporins</a:t>
            </a:r>
            <a:endParaRPr lang="en-US" dirty="0" smtClean="0"/>
          </a:p>
          <a:p>
            <a:pPr lvl="1"/>
            <a:r>
              <a:rPr lang="en-US" dirty="0" smtClean="0"/>
              <a:t>Use multiple antimicrobial </a:t>
            </a:r>
            <a:r>
              <a:rPr lang="en-US" dirty="0"/>
              <a:t>agents in combination</a:t>
            </a:r>
          </a:p>
          <a:p>
            <a:pPr lvl="2"/>
            <a:r>
              <a:rPr lang="en-US" u="sng" dirty="0"/>
              <a:t>Synergism</a:t>
            </a:r>
            <a:r>
              <a:rPr lang="en-US" dirty="0"/>
              <a:t> </a:t>
            </a:r>
            <a:r>
              <a:rPr lang="en-US" dirty="0" smtClean="0"/>
              <a:t>– second drug enhances the effect of a first drug</a:t>
            </a:r>
            <a:endParaRPr lang="en-US" dirty="0"/>
          </a:p>
          <a:p>
            <a:pPr lvl="2"/>
            <a:r>
              <a:rPr lang="en-US" u="sng" dirty="0"/>
              <a:t>Antagonism</a:t>
            </a:r>
            <a:r>
              <a:rPr lang="en-US" dirty="0"/>
              <a:t> </a:t>
            </a:r>
            <a:r>
              <a:rPr lang="en-US" dirty="0" smtClean="0"/>
              <a:t>- drugs </a:t>
            </a:r>
            <a:r>
              <a:rPr lang="en-US" dirty="0"/>
              <a:t>interfere with </a:t>
            </a:r>
            <a:r>
              <a:rPr lang="en-US" dirty="0" smtClean="0"/>
              <a:t>each </a:t>
            </a:r>
            <a:r>
              <a:rPr lang="en-US" dirty="0"/>
              <a:t>other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93091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10.17  An example of synergism between two antimicrobial agents.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0"/>
          <a:stretch/>
        </p:blipFill>
        <p:spPr>
          <a:xfrm>
            <a:off x="592097" y="870282"/>
            <a:ext cx="7959805" cy="548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1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Resistance to Antimicrobial Drugs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762000"/>
            <a:ext cx="8232775" cy="5791200"/>
          </a:xfrm>
        </p:spPr>
        <p:txBody>
          <a:bodyPr/>
          <a:lstStyle/>
          <a:p>
            <a:r>
              <a:rPr lang="en-US" b="1" dirty="0"/>
              <a:t>Retarding Resistance</a:t>
            </a:r>
          </a:p>
          <a:p>
            <a:pPr lvl="1"/>
            <a:r>
              <a:rPr lang="en-US" dirty="0"/>
              <a:t>Use antimicrobials only when necessary</a:t>
            </a:r>
          </a:p>
          <a:p>
            <a:pPr lvl="1"/>
            <a:r>
              <a:rPr lang="en-US" dirty="0"/>
              <a:t>Develop new variations of existing drugs</a:t>
            </a:r>
          </a:p>
          <a:p>
            <a:pPr lvl="2"/>
            <a:r>
              <a:rPr lang="en-US" i="1" dirty="0"/>
              <a:t>Second-generation drugs</a:t>
            </a:r>
          </a:p>
          <a:p>
            <a:pPr lvl="2"/>
            <a:r>
              <a:rPr lang="en-US" i="1" dirty="0"/>
              <a:t>Third-generation </a:t>
            </a:r>
            <a:r>
              <a:rPr lang="en-US" i="1" dirty="0" smtClean="0"/>
              <a:t>drugs</a:t>
            </a:r>
          </a:p>
          <a:p>
            <a:pPr lvl="2"/>
            <a:r>
              <a:rPr lang="en-US" i="1" dirty="0" smtClean="0"/>
              <a:t>Fourth-generation drugs</a:t>
            </a:r>
            <a:endParaRPr lang="en-US" i="1" dirty="0"/>
          </a:p>
          <a:p>
            <a:pPr lvl="1"/>
            <a:r>
              <a:rPr lang="en-US" dirty="0"/>
              <a:t>Search for new </a:t>
            </a:r>
            <a:r>
              <a:rPr lang="en-US" dirty="0" smtClean="0"/>
              <a:t>antibiotics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Design </a:t>
            </a:r>
            <a:r>
              <a:rPr lang="en-US" dirty="0"/>
              <a:t>drugs complementary to the shape of microbial proteins to inhibit </a:t>
            </a:r>
            <a:r>
              <a:rPr lang="en-US" dirty="0" smtClean="0"/>
              <a:t>them</a:t>
            </a:r>
          </a:p>
          <a:p>
            <a:pPr lvl="3"/>
            <a:r>
              <a:rPr lang="en-US" dirty="0" smtClean="0"/>
              <a:t>should be harder for resistance to develop because the mode of action is novel</a:t>
            </a:r>
          </a:p>
          <a:p>
            <a:pPr lvl="3"/>
            <a:r>
              <a:rPr lang="en-US" dirty="0" smtClean="0"/>
              <a:t>few compounds have been discovered through this strategy, and resistance did develop quickly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93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Text Box 2"/>
          <p:cNvSpPr txBox="1">
            <a:spLocks noChangeArrowheads="1"/>
          </p:cNvSpPr>
          <p:nvPr/>
        </p:nvSpPr>
        <p:spPr bwMode="auto">
          <a:xfrm>
            <a:off x="-3755" y="162580"/>
            <a:ext cx="91149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The Ongoing Battle of the Mouse and the Mousetrap</a:t>
            </a:r>
          </a:p>
        </p:txBody>
      </p:sp>
      <p:sp>
        <p:nvSpPr>
          <p:cNvPr id="225283" name="Text Box 3"/>
          <p:cNvSpPr txBox="1">
            <a:spLocks noChangeArrowheads="1"/>
          </p:cNvSpPr>
          <p:nvPr/>
        </p:nvSpPr>
        <p:spPr bwMode="auto">
          <a:xfrm>
            <a:off x="3924300" y="676275"/>
            <a:ext cx="1082348" cy="26161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100" b="1" u="none" dirty="0">
                <a:latin typeface="Arial" pitchFamily="34" charset="0"/>
                <a:cs typeface="Arial" pitchFamily="34" charset="0"/>
              </a:rPr>
              <a:t>Penicillin G/V</a:t>
            </a:r>
          </a:p>
        </p:txBody>
      </p:sp>
      <p:sp>
        <p:nvSpPr>
          <p:cNvPr id="225284" name="Line 4"/>
          <p:cNvSpPr>
            <a:spLocks noChangeShapeType="1"/>
          </p:cNvSpPr>
          <p:nvPr/>
        </p:nvSpPr>
        <p:spPr bwMode="auto">
          <a:xfrm>
            <a:off x="4445000" y="948898"/>
            <a:ext cx="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225285" name="Text Box 5"/>
          <p:cNvSpPr txBox="1">
            <a:spLocks noChangeArrowheads="1"/>
          </p:cNvSpPr>
          <p:nvPr/>
        </p:nvSpPr>
        <p:spPr bwMode="auto">
          <a:xfrm>
            <a:off x="4646036" y="2158662"/>
            <a:ext cx="2270173" cy="461665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1" u="none" dirty="0" err="1">
                <a:latin typeface="Arial" pitchFamily="34" charset="0"/>
                <a:cs typeface="Arial" pitchFamily="34" charset="0"/>
              </a:rPr>
              <a:t>Bla</a:t>
            </a:r>
            <a:r>
              <a:rPr lang="en-US" sz="1200" b="1" u="none" dirty="0">
                <a:latin typeface="Arial" pitchFamily="34" charset="0"/>
                <a:cs typeface="Arial" pitchFamily="34" charset="0"/>
              </a:rPr>
              <a:t> gene becomes common;</a:t>
            </a:r>
          </a:p>
          <a:p>
            <a:r>
              <a:rPr lang="en-US" sz="1200" b="1" dirty="0">
                <a:latin typeface="Arial" pitchFamily="34" charset="0"/>
                <a:cs typeface="Arial" pitchFamily="34" charset="0"/>
              </a:rPr>
              <a:t>i</a:t>
            </a:r>
            <a:r>
              <a:rPr lang="en-US" sz="1200" b="1" u="none" dirty="0" smtClean="0">
                <a:latin typeface="Arial" pitchFamily="34" charset="0"/>
                <a:cs typeface="Arial" pitchFamily="34" charset="0"/>
              </a:rPr>
              <a:t>nsufficiently </a:t>
            </a:r>
            <a:r>
              <a:rPr lang="en-US" sz="1200" b="1" u="none" dirty="0">
                <a:latin typeface="Arial" pitchFamily="34" charset="0"/>
                <a:cs typeface="Arial" pitchFamily="34" charset="0"/>
              </a:rPr>
              <a:t>wide spectrum</a:t>
            </a:r>
          </a:p>
        </p:txBody>
      </p:sp>
      <p:sp>
        <p:nvSpPr>
          <p:cNvPr id="225286" name="Text Box 6"/>
          <p:cNvSpPr txBox="1">
            <a:spLocks noChangeArrowheads="1"/>
          </p:cNvSpPr>
          <p:nvPr/>
        </p:nvSpPr>
        <p:spPr bwMode="auto">
          <a:xfrm>
            <a:off x="4646036" y="958423"/>
            <a:ext cx="2669164" cy="461665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b="1" dirty="0">
                <a:latin typeface="Arial" pitchFamily="34" charset="0"/>
                <a:cs typeface="Arial" pitchFamily="34" charset="0"/>
              </a:rPr>
              <a:t>n</a:t>
            </a:r>
            <a:r>
              <a:rPr lang="en-US" sz="1200" b="1" u="none" dirty="0" smtClean="0">
                <a:latin typeface="Arial" pitchFamily="34" charset="0"/>
                <a:cs typeface="Arial" pitchFamily="34" charset="0"/>
              </a:rPr>
              <a:t>atural compounds had inconveniences; narrow </a:t>
            </a:r>
            <a:r>
              <a:rPr lang="en-US" sz="1200" b="1" u="none" dirty="0">
                <a:latin typeface="Arial" pitchFamily="34" charset="0"/>
                <a:cs typeface="Arial" pitchFamily="34" charset="0"/>
              </a:rPr>
              <a:t>spectrum</a:t>
            </a:r>
          </a:p>
        </p:txBody>
      </p:sp>
      <p:sp>
        <p:nvSpPr>
          <p:cNvPr id="225287" name="Text Box 7"/>
          <p:cNvSpPr txBox="1">
            <a:spLocks noChangeArrowheads="1"/>
          </p:cNvSpPr>
          <p:nvPr/>
        </p:nvSpPr>
        <p:spPr bwMode="auto">
          <a:xfrm>
            <a:off x="3733799" y="1558498"/>
            <a:ext cx="1518364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100" b="1" u="none" dirty="0" err="1">
                <a:latin typeface="Arial" pitchFamily="34" charset="0"/>
                <a:cs typeface="Arial" pitchFamily="34" charset="0"/>
              </a:rPr>
              <a:t>Aminopenicillins</a:t>
            </a:r>
            <a:r>
              <a:rPr lang="en-US" sz="1100" b="1" u="none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en-US" sz="1100" b="1" u="none" dirty="0" err="1">
                <a:latin typeface="Arial" pitchFamily="34" charset="0"/>
                <a:cs typeface="Arial" pitchFamily="34" charset="0"/>
              </a:rPr>
              <a:t>Oxacillin</a:t>
            </a:r>
            <a:r>
              <a:rPr lang="en-US" sz="1100" b="1" u="none" dirty="0">
                <a:latin typeface="Arial" pitchFamily="34" charset="0"/>
                <a:cs typeface="Arial" pitchFamily="34" charset="0"/>
              </a:rPr>
              <a:t>, Ampicillin</a:t>
            </a:r>
          </a:p>
          <a:p>
            <a:pPr algn="ctr"/>
            <a:r>
              <a:rPr lang="en-US" sz="1100" b="1" u="none" dirty="0">
                <a:latin typeface="Arial" pitchFamily="34" charset="0"/>
                <a:cs typeface="Arial" pitchFamily="34" charset="0"/>
              </a:rPr>
              <a:t>Amoxicillin</a:t>
            </a:r>
          </a:p>
        </p:txBody>
      </p:sp>
      <p:sp>
        <p:nvSpPr>
          <p:cNvPr id="225288" name="Line 8"/>
          <p:cNvSpPr>
            <a:spLocks noChangeShapeType="1"/>
          </p:cNvSpPr>
          <p:nvPr/>
        </p:nvSpPr>
        <p:spPr bwMode="auto">
          <a:xfrm>
            <a:off x="4445000" y="2158662"/>
            <a:ext cx="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225289" name="Text Box 9"/>
          <p:cNvSpPr txBox="1">
            <a:spLocks noChangeArrowheads="1"/>
          </p:cNvSpPr>
          <p:nvPr/>
        </p:nvSpPr>
        <p:spPr bwMode="auto">
          <a:xfrm>
            <a:off x="781547" y="2819399"/>
            <a:ext cx="188545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100" b="1" u="none" dirty="0">
                <a:latin typeface="Arial" pitchFamily="34" charset="0"/>
                <a:cs typeface="Arial" pitchFamily="34" charset="0"/>
              </a:rPr>
              <a:t>(1) Methicillin</a:t>
            </a:r>
          </a:p>
          <a:p>
            <a:pPr algn="ctr"/>
            <a:r>
              <a:rPr lang="en-US" sz="1100" b="1" u="none" dirty="0" err="1">
                <a:latin typeface="Arial" pitchFamily="34" charset="0"/>
                <a:cs typeface="Arial" pitchFamily="34" charset="0"/>
              </a:rPr>
              <a:t>Penicillins</a:t>
            </a:r>
            <a:r>
              <a:rPr lang="en-US" sz="1100" b="1" u="none" dirty="0">
                <a:latin typeface="Arial" pitchFamily="34" charset="0"/>
                <a:cs typeface="Arial" pitchFamily="34" charset="0"/>
              </a:rPr>
              <a:t> + </a:t>
            </a:r>
            <a:r>
              <a:rPr lang="en-US" sz="1100" b="1" u="none" dirty="0" err="1">
                <a:latin typeface="Arial" pitchFamily="34" charset="0"/>
                <a:cs typeface="Arial" pitchFamily="34" charset="0"/>
              </a:rPr>
              <a:t>clavulanates</a:t>
            </a:r>
            <a:endParaRPr lang="en-US" sz="1100" b="1" u="non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5290" name="Line 10"/>
          <p:cNvSpPr>
            <a:spLocks noChangeShapeType="1"/>
          </p:cNvSpPr>
          <p:nvPr/>
        </p:nvSpPr>
        <p:spPr bwMode="auto">
          <a:xfrm>
            <a:off x="1600200" y="4876800"/>
            <a:ext cx="0" cy="77639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225291" name="Text Box 11"/>
          <p:cNvSpPr txBox="1">
            <a:spLocks noChangeArrowheads="1"/>
          </p:cNvSpPr>
          <p:nvPr/>
        </p:nvSpPr>
        <p:spPr bwMode="auto">
          <a:xfrm>
            <a:off x="695325" y="4419600"/>
            <a:ext cx="2010487" cy="400110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 i="1" u="none" dirty="0" err="1">
                <a:latin typeface="Arial" pitchFamily="34" charset="0"/>
                <a:cs typeface="Arial" pitchFamily="34" charset="0"/>
              </a:rPr>
              <a:t>Bla</a:t>
            </a:r>
            <a:r>
              <a:rPr lang="en-US" sz="1000" b="1" u="none" dirty="0">
                <a:latin typeface="Arial" pitchFamily="34" charset="0"/>
                <a:cs typeface="Arial" pitchFamily="34" charset="0"/>
              </a:rPr>
              <a:t> gene mutants circumvent</a:t>
            </a:r>
            <a:r>
              <a:rPr lang="en-US" sz="1000" b="1" u="none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en-US" sz="1000" b="1" u="none" dirty="0" smtClean="0">
                <a:latin typeface="Arial" pitchFamily="34" charset="0"/>
                <a:cs typeface="Arial" pitchFamily="34" charset="0"/>
              </a:rPr>
              <a:t>appearance </a:t>
            </a:r>
            <a:r>
              <a:rPr lang="en-US" sz="1000" b="1" u="none" dirty="0">
                <a:latin typeface="Arial" pitchFamily="34" charset="0"/>
                <a:cs typeface="Arial" pitchFamily="34" charset="0"/>
              </a:rPr>
              <a:t>of MRSA</a:t>
            </a:r>
          </a:p>
        </p:txBody>
      </p:sp>
      <p:sp>
        <p:nvSpPr>
          <p:cNvPr id="225292" name="Text Box 12"/>
          <p:cNvSpPr txBox="1">
            <a:spLocks noChangeArrowheads="1"/>
          </p:cNvSpPr>
          <p:nvPr/>
        </p:nvSpPr>
        <p:spPr bwMode="auto">
          <a:xfrm>
            <a:off x="3642521" y="2819400"/>
            <a:ext cx="172194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100" b="1" u="none" dirty="0">
                <a:latin typeface="Arial" pitchFamily="34" charset="0"/>
                <a:cs typeface="Arial" pitchFamily="34" charset="0"/>
              </a:rPr>
              <a:t>(2) </a:t>
            </a:r>
            <a:r>
              <a:rPr lang="en-US" sz="1100" b="1" u="none" dirty="0" err="1">
                <a:latin typeface="Arial" pitchFamily="34" charset="0"/>
                <a:cs typeface="Arial" pitchFamily="34" charset="0"/>
              </a:rPr>
              <a:t>Carboxycillins</a:t>
            </a:r>
            <a:r>
              <a:rPr lang="en-US" sz="1100" b="1" u="none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en-US" sz="1100" b="1" u="none" dirty="0" err="1">
                <a:latin typeface="Arial" pitchFamily="34" charset="0"/>
                <a:cs typeface="Arial" pitchFamily="34" charset="0"/>
              </a:rPr>
              <a:t>Carbenicillin</a:t>
            </a:r>
            <a:r>
              <a:rPr lang="en-US" sz="1100" b="1" u="none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100" b="1" u="none" dirty="0" err="1">
                <a:latin typeface="Arial" pitchFamily="34" charset="0"/>
                <a:cs typeface="Arial" pitchFamily="34" charset="0"/>
              </a:rPr>
              <a:t>ticarcillin</a:t>
            </a:r>
            <a:endParaRPr lang="en-US" sz="1100" b="1" u="non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5293" name="Text Box 13"/>
          <p:cNvSpPr txBox="1">
            <a:spLocks noChangeArrowheads="1"/>
          </p:cNvSpPr>
          <p:nvPr/>
        </p:nvSpPr>
        <p:spPr bwMode="auto">
          <a:xfrm>
            <a:off x="6668000" y="2808288"/>
            <a:ext cx="158889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100" b="1" u="none" dirty="0">
                <a:latin typeface="Arial" pitchFamily="34" charset="0"/>
                <a:cs typeface="Arial" pitchFamily="34" charset="0"/>
              </a:rPr>
              <a:t>(3) </a:t>
            </a:r>
            <a:r>
              <a:rPr lang="en-US" sz="1100" b="1" u="none" dirty="0" err="1">
                <a:latin typeface="Arial" pitchFamily="34" charset="0"/>
                <a:cs typeface="Arial" pitchFamily="34" charset="0"/>
              </a:rPr>
              <a:t>Ureidopenicillins</a:t>
            </a:r>
            <a:r>
              <a:rPr lang="en-US" sz="1100" b="1" u="none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en-US" sz="1100" b="1" u="none" dirty="0" err="1">
                <a:latin typeface="Arial" pitchFamily="34" charset="0"/>
                <a:cs typeface="Arial" pitchFamily="34" charset="0"/>
              </a:rPr>
              <a:t>Mezlocillin</a:t>
            </a:r>
            <a:r>
              <a:rPr lang="en-US" sz="1100" b="1" u="none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100" b="1" u="none" dirty="0" err="1">
                <a:latin typeface="Arial" pitchFamily="34" charset="0"/>
                <a:cs typeface="Arial" pitchFamily="34" charset="0"/>
              </a:rPr>
              <a:t>Azlocillin</a:t>
            </a:r>
            <a:endParaRPr lang="en-US" sz="1100" b="1" u="non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5294" name="Text Box 14"/>
          <p:cNvSpPr txBox="1">
            <a:spLocks noChangeArrowheads="1"/>
          </p:cNvSpPr>
          <p:nvPr/>
        </p:nvSpPr>
        <p:spPr bwMode="auto">
          <a:xfrm>
            <a:off x="781547" y="3463881"/>
            <a:ext cx="1702709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100" b="1" u="none" dirty="0">
                <a:latin typeface="Arial" pitchFamily="34" charset="0"/>
                <a:cs typeface="Arial" pitchFamily="34" charset="0"/>
              </a:rPr>
              <a:t>(4) </a:t>
            </a:r>
            <a:r>
              <a:rPr lang="en-US" sz="1100" b="1" u="none" dirty="0" err="1">
                <a:latin typeface="Arial" pitchFamily="34" charset="0"/>
                <a:cs typeface="Arial" pitchFamily="34" charset="0"/>
              </a:rPr>
              <a:t>Carbapenems</a:t>
            </a:r>
            <a:r>
              <a:rPr lang="en-US" sz="1100" b="1" u="none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en-US" sz="1100" b="1" u="none" dirty="0" err="1">
                <a:latin typeface="Arial" pitchFamily="34" charset="0"/>
                <a:cs typeface="Arial" pitchFamily="34" charset="0"/>
              </a:rPr>
              <a:t>Imipenem</a:t>
            </a:r>
            <a:r>
              <a:rPr lang="en-US" sz="1100" b="1" u="none" dirty="0">
                <a:latin typeface="Arial" pitchFamily="34" charset="0"/>
                <a:cs typeface="Arial" pitchFamily="34" charset="0"/>
              </a:rPr>
              <a:t> (+ </a:t>
            </a:r>
            <a:r>
              <a:rPr lang="en-US" sz="1100" b="1" u="none" dirty="0" err="1">
                <a:latin typeface="Arial" pitchFamily="34" charset="0"/>
                <a:cs typeface="Arial" pitchFamily="34" charset="0"/>
              </a:rPr>
              <a:t>cilastatin</a:t>
            </a:r>
            <a:r>
              <a:rPr lang="en-US" sz="1100" b="1" u="none" dirty="0">
                <a:latin typeface="Arial" pitchFamily="34" charset="0"/>
                <a:cs typeface="Arial" pitchFamily="34" charset="0"/>
              </a:rPr>
              <a:t>)</a:t>
            </a:r>
          </a:p>
          <a:p>
            <a:pPr algn="ctr"/>
            <a:r>
              <a:rPr lang="en-US" sz="1100" b="1" u="none" dirty="0">
                <a:latin typeface="Arial" pitchFamily="34" charset="0"/>
                <a:cs typeface="Arial" pitchFamily="34" charset="0"/>
              </a:rPr>
              <a:t> = </a:t>
            </a:r>
            <a:r>
              <a:rPr lang="en-US" sz="1100" b="1" u="none" dirty="0" err="1">
                <a:latin typeface="Arial" pitchFamily="34" charset="0"/>
                <a:cs typeface="Arial" pitchFamily="34" charset="0"/>
              </a:rPr>
              <a:t>Primaxin</a:t>
            </a:r>
            <a:endParaRPr lang="en-US" sz="1100" b="1" u="non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5295" name="Text Box 15"/>
          <p:cNvSpPr txBox="1">
            <a:spLocks noChangeArrowheads="1"/>
          </p:cNvSpPr>
          <p:nvPr/>
        </p:nvSpPr>
        <p:spPr bwMode="auto">
          <a:xfrm>
            <a:off x="3831675" y="3463881"/>
            <a:ext cx="134363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100" b="1" u="none" dirty="0">
                <a:latin typeface="Arial" pitchFamily="34" charset="0"/>
                <a:cs typeface="Arial" pitchFamily="34" charset="0"/>
              </a:rPr>
              <a:t>(5) </a:t>
            </a:r>
            <a:r>
              <a:rPr lang="en-US" sz="1100" b="1" u="none" dirty="0" err="1">
                <a:latin typeface="Arial" pitchFamily="34" charset="0"/>
                <a:cs typeface="Arial" pitchFamily="34" charset="0"/>
              </a:rPr>
              <a:t>Monobactams</a:t>
            </a:r>
            <a:endParaRPr lang="en-US" sz="1100" b="1" u="none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100" b="1" u="none" dirty="0" err="1">
                <a:latin typeface="Arial" pitchFamily="34" charset="0"/>
                <a:cs typeface="Arial" pitchFamily="34" charset="0"/>
              </a:rPr>
              <a:t>Aztreonam</a:t>
            </a:r>
            <a:endParaRPr lang="en-US" sz="1100" b="1" u="non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5296" name="Text Box 16"/>
          <p:cNvSpPr txBox="1">
            <a:spLocks noChangeArrowheads="1"/>
          </p:cNvSpPr>
          <p:nvPr/>
        </p:nvSpPr>
        <p:spPr bwMode="auto">
          <a:xfrm>
            <a:off x="3733799" y="3948629"/>
            <a:ext cx="1858201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900" b="1" u="none" dirty="0">
                <a:latin typeface="Arial" pitchFamily="34" charset="0"/>
                <a:cs typeface="Arial" pitchFamily="34" charset="0"/>
              </a:rPr>
              <a:t>Narrow spectrum but nontoxic</a:t>
            </a:r>
          </a:p>
        </p:txBody>
      </p:sp>
      <p:sp>
        <p:nvSpPr>
          <p:cNvPr id="225297" name="Text Box 17"/>
          <p:cNvSpPr txBox="1">
            <a:spLocks noChangeArrowheads="1"/>
          </p:cNvSpPr>
          <p:nvPr/>
        </p:nvSpPr>
        <p:spPr bwMode="auto">
          <a:xfrm>
            <a:off x="6713227" y="3486964"/>
            <a:ext cx="1508746" cy="800219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100" b="1" u="none" dirty="0">
                <a:latin typeface="Arial" pitchFamily="34" charset="0"/>
                <a:cs typeface="Arial" pitchFamily="34" charset="0"/>
              </a:rPr>
              <a:t>(6) </a:t>
            </a:r>
            <a:r>
              <a:rPr lang="en-US" sz="1100" b="1" u="none" dirty="0" err="1">
                <a:latin typeface="Arial" pitchFamily="34" charset="0"/>
                <a:cs typeface="Arial" pitchFamily="34" charset="0"/>
              </a:rPr>
              <a:t>Cephalosporins</a:t>
            </a:r>
            <a:r>
              <a:rPr lang="en-US" sz="1100" b="1" u="none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en-US" sz="700" b="1" u="none" dirty="0">
                <a:latin typeface="Arial" pitchFamily="34" charset="0"/>
                <a:cs typeface="Arial" pitchFamily="34" charset="0"/>
              </a:rPr>
              <a:t>(6.1) </a:t>
            </a:r>
            <a:r>
              <a:rPr lang="en-US" sz="700" b="1" u="none" dirty="0" err="1">
                <a:latin typeface="Arial" pitchFamily="34" charset="0"/>
                <a:cs typeface="Arial" pitchFamily="34" charset="0"/>
              </a:rPr>
              <a:t>cephalothin</a:t>
            </a:r>
            <a:endParaRPr lang="en-US" sz="700" b="1" u="none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700" b="1" u="none" dirty="0">
                <a:latin typeface="Arial" pitchFamily="34" charset="0"/>
                <a:cs typeface="Arial" pitchFamily="34" charset="0"/>
              </a:rPr>
              <a:t>(6.2) </a:t>
            </a:r>
            <a:r>
              <a:rPr lang="en-US" sz="700" b="1" u="none" dirty="0" err="1">
                <a:latin typeface="Arial" pitchFamily="34" charset="0"/>
                <a:cs typeface="Arial" pitchFamily="34" charset="0"/>
              </a:rPr>
              <a:t>cefamandol</a:t>
            </a:r>
            <a:r>
              <a:rPr lang="en-US" sz="700" b="1" u="none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700" b="1" u="none" dirty="0" err="1">
                <a:latin typeface="Arial" pitchFamily="34" charset="0"/>
                <a:cs typeface="Arial" pitchFamily="34" charset="0"/>
              </a:rPr>
              <a:t>cefalcor</a:t>
            </a:r>
            <a:endParaRPr lang="en-US" sz="700" b="1" u="none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700" b="1" u="none" dirty="0">
                <a:latin typeface="Arial" pitchFamily="34" charset="0"/>
                <a:cs typeface="Arial" pitchFamily="34" charset="0"/>
              </a:rPr>
              <a:t>(6.3) </a:t>
            </a:r>
            <a:r>
              <a:rPr lang="en-US" sz="700" b="1" u="none" dirty="0" err="1">
                <a:latin typeface="Arial" pitchFamily="34" charset="0"/>
                <a:cs typeface="Arial" pitchFamily="34" charset="0"/>
              </a:rPr>
              <a:t>cefixime</a:t>
            </a:r>
            <a:endParaRPr lang="en-US" sz="700" b="1" u="none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700" b="1" u="none" dirty="0">
                <a:latin typeface="Arial" pitchFamily="34" charset="0"/>
                <a:cs typeface="Arial" pitchFamily="34" charset="0"/>
              </a:rPr>
              <a:t>(6.4) </a:t>
            </a:r>
            <a:r>
              <a:rPr lang="en-US" sz="700" b="1" u="none" dirty="0" err="1" smtClean="0">
                <a:latin typeface="Arial" pitchFamily="34" charset="0"/>
                <a:cs typeface="Arial" pitchFamily="34" charset="0"/>
              </a:rPr>
              <a:t>cefepime</a:t>
            </a:r>
            <a:endParaRPr lang="en-US" sz="7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700" b="1" u="none" dirty="0" smtClean="0">
                <a:latin typeface="Arial" pitchFamily="34" charset="0"/>
                <a:cs typeface="Arial" pitchFamily="34" charset="0"/>
              </a:rPr>
              <a:t>(6.5) </a:t>
            </a:r>
            <a:r>
              <a:rPr lang="en-US" sz="700" b="1" u="none" dirty="0" err="1" smtClean="0">
                <a:latin typeface="Arial" pitchFamily="34" charset="0"/>
                <a:cs typeface="Arial" pitchFamily="34" charset="0"/>
              </a:rPr>
              <a:t>ceftobiprole</a:t>
            </a:r>
            <a:endParaRPr lang="en-US" sz="700" b="1" u="non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5298" name="Freeform 18"/>
          <p:cNvSpPr>
            <a:spLocks/>
          </p:cNvSpPr>
          <p:nvPr/>
        </p:nvSpPr>
        <p:spPr bwMode="auto">
          <a:xfrm>
            <a:off x="2732965" y="4377528"/>
            <a:ext cx="4972369" cy="249184"/>
          </a:xfrm>
          <a:custGeom>
            <a:avLst/>
            <a:gdLst>
              <a:gd name="T0" fmla="*/ 4320 w 4320"/>
              <a:gd name="T1" fmla="*/ 0 h 528"/>
              <a:gd name="T2" fmla="*/ 4320 w 4320"/>
              <a:gd name="T3" fmla="*/ 528 h 528"/>
              <a:gd name="T4" fmla="*/ 0 w 4320"/>
              <a:gd name="T5" fmla="*/ 528 h 528"/>
              <a:gd name="connsiteX0" fmla="*/ 11587 w 11587"/>
              <a:gd name="connsiteY0" fmla="*/ 0 h 25357"/>
              <a:gd name="connsiteX1" fmla="*/ 11587 w 11587"/>
              <a:gd name="connsiteY1" fmla="*/ 10000 h 25357"/>
              <a:gd name="connsiteX2" fmla="*/ 0 w 11587"/>
              <a:gd name="connsiteY2" fmla="*/ 25357 h 25357"/>
              <a:gd name="connsiteX0" fmla="*/ 11587 w 11587"/>
              <a:gd name="connsiteY0" fmla="*/ 0 h 25357"/>
              <a:gd name="connsiteX1" fmla="*/ 11587 w 11587"/>
              <a:gd name="connsiteY1" fmla="*/ 10000 h 25357"/>
              <a:gd name="connsiteX2" fmla="*/ 0 w 11587"/>
              <a:gd name="connsiteY2" fmla="*/ 25357 h 25357"/>
              <a:gd name="connsiteX0" fmla="*/ 11587 w 11587"/>
              <a:gd name="connsiteY0" fmla="*/ 0 h 25357"/>
              <a:gd name="connsiteX1" fmla="*/ 11587 w 11587"/>
              <a:gd name="connsiteY1" fmla="*/ 10000 h 25357"/>
              <a:gd name="connsiteX2" fmla="*/ 0 w 11587"/>
              <a:gd name="connsiteY2" fmla="*/ 25357 h 25357"/>
              <a:gd name="connsiteX0" fmla="*/ 10317 w 10317"/>
              <a:gd name="connsiteY0" fmla="*/ 0 h 10585"/>
              <a:gd name="connsiteX1" fmla="*/ 10317 w 10317"/>
              <a:gd name="connsiteY1" fmla="*/ 10000 h 10585"/>
              <a:gd name="connsiteX2" fmla="*/ 0 w 10317"/>
              <a:gd name="connsiteY2" fmla="*/ 4107 h 10585"/>
              <a:gd name="connsiteX0" fmla="*/ 10317 w 10317"/>
              <a:gd name="connsiteY0" fmla="*/ 0 h 10903"/>
              <a:gd name="connsiteX1" fmla="*/ 10317 w 10317"/>
              <a:gd name="connsiteY1" fmla="*/ 10000 h 10903"/>
              <a:gd name="connsiteX2" fmla="*/ 0 w 10317"/>
              <a:gd name="connsiteY2" fmla="*/ 4107 h 10903"/>
              <a:gd name="connsiteX0" fmla="*/ 10317 w 10357"/>
              <a:gd name="connsiteY0" fmla="*/ 0 h 7573"/>
              <a:gd name="connsiteX1" fmla="*/ 10357 w 10357"/>
              <a:gd name="connsiteY1" fmla="*/ 6250 h 7573"/>
              <a:gd name="connsiteX2" fmla="*/ 0 w 10357"/>
              <a:gd name="connsiteY2" fmla="*/ 4107 h 7573"/>
              <a:gd name="connsiteX0" fmla="*/ 9961 w 10000"/>
              <a:gd name="connsiteY0" fmla="*/ 0 h 8253"/>
              <a:gd name="connsiteX1" fmla="*/ 10000 w 10000"/>
              <a:gd name="connsiteY1" fmla="*/ 8253 h 8253"/>
              <a:gd name="connsiteX2" fmla="*/ 0 w 10000"/>
              <a:gd name="connsiteY2" fmla="*/ 5423 h 8253"/>
              <a:gd name="connsiteX0" fmla="*/ 9961 w 9961"/>
              <a:gd name="connsiteY0" fmla="*/ 0 h 10000"/>
              <a:gd name="connsiteX1" fmla="*/ 9885 w 9961"/>
              <a:gd name="connsiteY1" fmla="*/ 10000 h 10000"/>
              <a:gd name="connsiteX2" fmla="*/ 0 w 9961"/>
              <a:gd name="connsiteY2" fmla="*/ 6571 h 10000"/>
              <a:gd name="connsiteX0" fmla="*/ 10000 w 10043"/>
              <a:gd name="connsiteY0" fmla="*/ 0 h 10286"/>
              <a:gd name="connsiteX1" fmla="*/ 10039 w 10043"/>
              <a:gd name="connsiteY1" fmla="*/ 10286 h 10286"/>
              <a:gd name="connsiteX2" fmla="*/ 0 w 10043"/>
              <a:gd name="connsiteY2" fmla="*/ 6571 h 10286"/>
              <a:gd name="connsiteX0" fmla="*/ 10000 w 10000"/>
              <a:gd name="connsiteY0" fmla="*/ 0 h 10000"/>
              <a:gd name="connsiteX1" fmla="*/ 9962 w 10000"/>
              <a:gd name="connsiteY1" fmla="*/ 10000 h 10000"/>
              <a:gd name="connsiteX2" fmla="*/ 0 w 10000"/>
              <a:gd name="connsiteY2" fmla="*/ 6571 h 10000"/>
              <a:gd name="connsiteX0" fmla="*/ 10000 w 10025"/>
              <a:gd name="connsiteY0" fmla="*/ 0 h 10000"/>
              <a:gd name="connsiteX1" fmla="*/ 10020 w 10025"/>
              <a:gd name="connsiteY1" fmla="*/ 10000 h 10000"/>
              <a:gd name="connsiteX2" fmla="*/ 0 w 10025"/>
              <a:gd name="connsiteY2" fmla="*/ 6571 h 10000"/>
              <a:gd name="connsiteX0" fmla="*/ 10000 w 10025"/>
              <a:gd name="connsiteY0" fmla="*/ 0 h 8000"/>
              <a:gd name="connsiteX1" fmla="*/ 10020 w 10025"/>
              <a:gd name="connsiteY1" fmla="*/ 8000 h 8000"/>
              <a:gd name="connsiteX2" fmla="*/ 0 w 10025"/>
              <a:gd name="connsiteY2" fmla="*/ 6571 h 8000"/>
              <a:gd name="connsiteX0" fmla="*/ 9975 w 9975"/>
              <a:gd name="connsiteY0" fmla="*/ 0 h 10000"/>
              <a:gd name="connsiteX1" fmla="*/ 9957 w 9975"/>
              <a:gd name="connsiteY1" fmla="*/ 10000 h 10000"/>
              <a:gd name="connsiteX2" fmla="*/ 0 w 9975"/>
              <a:gd name="connsiteY2" fmla="*/ 8214 h 10000"/>
              <a:gd name="connsiteX0" fmla="*/ 10000 w 10000"/>
              <a:gd name="connsiteY0" fmla="*/ 0 h 10000"/>
              <a:gd name="connsiteX1" fmla="*/ 9982 w 10000"/>
              <a:gd name="connsiteY1" fmla="*/ 10000 h 10000"/>
              <a:gd name="connsiteX2" fmla="*/ 0 w 10000"/>
              <a:gd name="connsiteY2" fmla="*/ 8214 h 10000"/>
              <a:gd name="connsiteX0" fmla="*/ 10000 w 10040"/>
              <a:gd name="connsiteY0" fmla="*/ 0 h 8628"/>
              <a:gd name="connsiteX1" fmla="*/ 10040 w 10040"/>
              <a:gd name="connsiteY1" fmla="*/ 8571 h 8628"/>
              <a:gd name="connsiteX2" fmla="*/ 0 w 10040"/>
              <a:gd name="connsiteY2" fmla="*/ 8214 h 8628"/>
              <a:gd name="connsiteX0" fmla="*/ 9960 w 10000"/>
              <a:gd name="connsiteY0" fmla="*/ 0 h 10001"/>
              <a:gd name="connsiteX1" fmla="*/ 10000 w 10000"/>
              <a:gd name="connsiteY1" fmla="*/ 9934 h 10001"/>
              <a:gd name="connsiteX2" fmla="*/ 0 w 10000"/>
              <a:gd name="connsiteY2" fmla="*/ 9520 h 10001"/>
              <a:gd name="connsiteX0" fmla="*/ 9960 w 10001"/>
              <a:gd name="connsiteY0" fmla="*/ 0 h 10001"/>
              <a:gd name="connsiteX1" fmla="*/ 10000 w 10001"/>
              <a:gd name="connsiteY1" fmla="*/ 9934 h 10001"/>
              <a:gd name="connsiteX2" fmla="*/ 0 w 10001"/>
              <a:gd name="connsiteY2" fmla="*/ 9520 h 10001"/>
              <a:gd name="connsiteX0" fmla="*/ 9960 w 10001"/>
              <a:gd name="connsiteY0" fmla="*/ 0 h 10829"/>
              <a:gd name="connsiteX1" fmla="*/ 10000 w 10001"/>
              <a:gd name="connsiteY1" fmla="*/ 10762 h 10829"/>
              <a:gd name="connsiteX2" fmla="*/ 0 w 10001"/>
              <a:gd name="connsiteY2" fmla="*/ 10348 h 10829"/>
              <a:gd name="connsiteX0" fmla="*/ 9979 w 10004"/>
              <a:gd name="connsiteY0" fmla="*/ 0 h 10415"/>
              <a:gd name="connsiteX1" fmla="*/ 10000 w 10004"/>
              <a:gd name="connsiteY1" fmla="*/ 10348 h 10415"/>
              <a:gd name="connsiteX2" fmla="*/ 0 w 10004"/>
              <a:gd name="connsiteY2" fmla="*/ 9934 h 10415"/>
              <a:gd name="connsiteX0" fmla="*/ 10611 w 10612"/>
              <a:gd name="connsiteY0" fmla="*/ 0 h 10829"/>
              <a:gd name="connsiteX1" fmla="*/ 10000 w 10612"/>
              <a:gd name="connsiteY1" fmla="*/ 10762 h 10829"/>
              <a:gd name="connsiteX2" fmla="*/ 0 w 10612"/>
              <a:gd name="connsiteY2" fmla="*/ 10348 h 10829"/>
              <a:gd name="connsiteX0" fmla="*/ 10611 w 10611"/>
              <a:gd name="connsiteY0" fmla="*/ 0 h 10829"/>
              <a:gd name="connsiteX1" fmla="*/ 10000 w 10611"/>
              <a:gd name="connsiteY1" fmla="*/ 10762 h 10829"/>
              <a:gd name="connsiteX2" fmla="*/ 0 w 10611"/>
              <a:gd name="connsiteY2" fmla="*/ 10348 h 10829"/>
              <a:gd name="connsiteX0" fmla="*/ 9979 w 10000"/>
              <a:gd name="connsiteY0" fmla="*/ 0 h 10829"/>
              <a:gd name="connsiteX1" fmla="*/ 10000 w 10000"/>
              <a:gd name="connsiteY1" fmla="*/ 10762 h 10829"/>
              <a:gd name="connsiteX2" fmla="*/ 0 w 10000"/>
              <a:gd name="connsiteY2" fmla="*/ 10348 h 1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00" h="10829">
                <a:moveTo>
                  <a:pt x="9979" y="0"/>
                </a:moveTo>
                <a:cubicBezTo>
                  <a:pt x="9973" y="9795"/>
                  <a:pt x="10006" y="966"/>
                  <a:pt x="10000" y="10762"/>
                </a:cubicBezTo>
                <a:cubicBezTo>
                  <a:pt x="6705" y="9934"/>
                  <a:pt x="3236" y="11591"/>
                  <a:pt x="0" y="10348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225299" name="Text Box 19"/>
          <p:cNvSpPr txBox="1">
            <a:spLocks noChangeArrowheads="1"/>
          </p:cNvSpPr>
          <p:nvPr/>
        </p:nvSpPr>
        <p:spPr bwMode="auto">
          <a:xfrm>
            <a:off x="762000" y="5638800"/>
            <a:ext cx="1651413" cy="938719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100" b="1" u="none" dirty="0">
                <a:latin typeface="Arial" pitchFamily="34" charset="0"/>
                <a:cs typeface="Arial" pitchFamily="34" charset="0"/>
              </a:rPr>
              <a:t>Inhibit earlier </a:t>
            </a:r>
            <a:r>
              <a:rPr lang="en-US" sz="1100" b="1" u="none" dirty="0" smtClean="0">
                <a:latin typeface="Arial" pitchFamily="34" charset="0"/>
                <a:cs typeface="Arial" pitchFamily="34" charset="0"/>
              </a:rPr>
              <a:t>steps</a:t>
            </a:r>
            <a:endParaRPr lang="en-US" sz="1100" b="1" u="none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100" b="1" u="none" dirty="0">
                <a:latin typeface="Arial" pitchFamily="34" charset="0"/>
                <a:cs typeface="Arial" pitchFamily="34" charset="0"/>
              </a:rPr>
              <a:t>Of cell wall synthesis:</a:t>
            </a:r>
          </a:p>
          <a:p>
            <a:pPr algn="ctr"/>
            <a:r>
              <a:rPr lang="en-US" sz="1100" b="1" u="none" dirty="0">
                <a:latin typeface="Arial" pitchFamily="34" charset="0"/>
                <a:cs typeface="Arial" pitchFamily="34" charset="0"/>
              </a:rPr>
              <a:t>Bacitracin (topical</a:t>
            </a:r>
            <a:r>
              <a:rPr lang="en-US" sz="1100" b="1" u="none" dirty="0" smtClean="0">
                <a:latin typeface="Arial" pitchFamily="34" charset="0"/>
                <a:cs typeface="Arial" pitchFamily="34" charset="0"/>
              </a:rPr>
              <a:t>),</a:t>
            </a:r>
            <a:endParaRPr lang="en-US" sz="1100" b="1" u="none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100" b="1" u="none" dirty="0" smtClean="0">
                <a:latin typeface="Arial" pitchFamily="34" charset="0"/>
                <a:cs typeface="Arial" pitchFamily="34" charset="0"/>
              </a:rPr>
              <a:t>Vancomycin,</a:t>
            </a:r>
          </a:p>
          <a:p>
            <a:pPr algn="ctr"/>
            <a:r>
              <a:rPr lang="en-US" sz="1100" b="1" u="none" dirty="0" err="1" smtClean="0">
                <a:latin typeface="Arial" pitchFamily="34" charset="0"/>
                <a:cs typeface="Arial" pitchFamily="34" charset="0"/>
              </a:rPr>
              <a:t>cycloserine</a:t>
            </a:r>
            <a:endParaRPr lang="en-US" sz="1100" b="1" u="non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5300" name="Line 20"/>
          <p:cNvSpPr>
            <a:spLocks noChangeShapeType="1"/>
          </p:cNvSpPr>
          <p:nvPr/>
        </p:nvSpPr>
        <p:spPr bwMode="auto">
          <a:xfrm rot="-27007520">
            <a:off x="3641727" y="5526878"/>
            <a:ext cx="1588" cy="144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225301" name="Text Box 21"/>
          <p:cNvSpPr txBox="1">
            <a:spLocks noChangeArrowheads="1"/>
          </p:cNvSpPr>
          <p:nvPr/>
        </p:nvSpPr>
        <p:spPr bwMode="auto">
          <a:xfrm>
            <a:off x="2831448" y="5691200"/>
            <a:ext cx="151195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000" b="1" u="none" dirty="0" err="1">
                <a:latin typeface="Arial" pitchFamily="34" charset="0"/>
                <a:cs typeface="Arial" pitchFamily="34" charset="0"/>
              </a:rPr>
              <a:t>Vancomycin</a:t>
            </a:r>
            <a:r>
              <a:rPr lang="en-US" sz="1000" b="1" u="none" dirty="0">
                <a:latin typeface="Arial" pitchFamily="34" charset="0"/>
                <a:cs typeface="Arial" pitchFamily="34" charset="0"/>
              </a:rPr>
              <a:t>-resistant</a:t>
            </a:r>
          </a:p>
          <a:p>
            <a:pPr algn="ctr"/>
            <a:r>
              <a:rPr lang="en-US" sz="1000" b="1" u="none" dirty="0">
                <a:latin typeface="Arial" pitchFamily="34" charset="0"/>
                <a:cs typeface="Arial" pitchFamily="34" charset="0"/>
              </a:rPr>
              <a:t>Enterococci (VRE)</a:t>
            </a:r>
          </a:p>
        </p:txBody>
      </p:sp>
      <p:sp>
        <p:nvSpPr>
          <p:cNvPr id="225302" name="Line 22"/>
          <p:cNvSpPr>
            <a:spLocks noChangeShapeType="1"/>
          </p:cNvSpPr>
          <p:nvPr/>
        </p:nvSpPr>
        <p:spPr bwMode="auto">
          <a:xfrm rot="-27007520">
            <a:off x="5944243" y="5512731"/>
            <a:ext cx="1588" cy="144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225303" name="Text Box 23"/>
          <p:cNvSpPr txBox="1">
            <a:spLocks noChangeArrowheads="1"/>
          </p:cNvSpPr>
          <p:nvPr/>
        </p:nvSpPr>
        <p:spPr bwMode="auto">
          <a:xfrm>
            <a:off x="5144162" y="5691200"/>
            <a:ext cx="1524776" cy="400110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000" b="1" u="none" dirty="0">
                <a:latin typeface="Arial" pitchFamily="34" charset="0"/>
                <a:cs typeface="Arial" pitchFamily="34" charset="0"/>
              </a:rPr>
              <a:t>VRE </a:t>
            </a:r>
            <a:r>
              <a:rPr lang="en-US" sz="1000" b="1" u="none" dirty="0" smtClean="0">
                <a:latin typeface="Arial" pitchFamily="34" charset="0"/>
                <a:cs typeface="Arial" pitchFamily="34" charset="0"/>
              </a:rPr>
              <a:t>genes appears </a:t>
            </a:r>
            <a:r>
              <a:rPr lang="en-US" sz="1000" b="1" u="none" dirty="0">
                <a:latin typeface="Arial" pitchFamily="34" charset="0"/>
                <a:cs typeface="Arial" pitchFamily="34" charset="0"/>
              </a:rPr>
              <a:t>in</a:t>
            </a:r>
          </a:p>
          <a:p>
            <a:pPr algn="ctr"/>
            <a:r>
              <a:rPr lang="en-US" sz="1000" b="1" u="none" dirty="0">
                <a:latin typeface="Arial" pitchFamily="34" charset="0"/>
                <a:cs typeface="Arial" pitchFamily="34" charset="0"/>
              </a:rPr>
              <a:t>MRSA = VRSA</a:t>
            </a:r>
          </a:p>
        </p:txBody>
      </p:sp>
      <p:sp>
        <p:nvSpPr>
          <p:cNvPr id="225304" name="Text Box 24"/>
          <p:cNvSpPr txBox="1">
            <a:spLocks noChangeArrowheads="1"/>
          </p:cNvSpPr>
          <p:nvPr/>
        </p:nvSpPr>
        <p:spPr bwMode="auto">
          <a:xfrm>
            <a:off x="6791109" y="5891255"/>
            <a:ext cx="2012089" cy="60016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100" b="1" u="none" dirty="0" smtClean="0">
                <a:latin typeface="Arial" pitchFamily="34" charset="0"/>
                <a:cs typeface="Arial" pitchFamily="34" charset="0"/>
              </a:rPr>
              <a:t>Second-gen. </a:t>
            </a:r>
            <a:r>
              <a:rPr lang="en-US" sz="1100" b="1" u="none" dirty="0" err="1" smtClean="0">
                <a:latin typeface="Arial" pitchFamily="34" charset="0"/>
                <a:cs typeface="Arial" pitchFamily="34" charset="0"/>
              </a:rPr>
              <a:t>vancomycins</a:t>
            </a:r>
            <a:r>
              <a:rPr lang="en-US" sz="1100" b="1" u="none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en-US" sz="1100" b="1" dirty="0" err="1" smtClean="0">
                <a:latin typeface="Arial" pitchFamily="34" charset="0"/>
                <a:cs typeface="Arial" pitchFamily="34" charset="0"/>
              </a:rPr>
              <a:t>telavancin</a:t>
            </a:r>
            <a:endParaRPr lang="en-US" sz="11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100" b="1" u="none" dirty="0" err="1" smtClean="0">
                <a:latin typeface="Arial" pitchFamily="34" charset="0"/>
                <a:cs typeface="Arial" pitchFamily="34" charset="0"/>
              </a:rPr>
              <a:t>oritavancin</a:t>
            </a:r>
            <a:endParaRPr lang="en-US" sz="1100" b="1" u="non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8242082" y="3544671"/>
            <a:ext cx="752691" cy="57708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050" b="1" u="none" dirty="0" smtClean="0">
                <a:latin typeface="Arial" pitchFamily="34" charset="0"/>
                <a:cs typeface="Arial" pitchFamily="34" charset="0"/>
              </a:rPr>
              <a:t>newly isolated drug</a:t>
            </a:r>
            <a:endParaRPr lang="en-US" sz="1050" b="1" u="none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8284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3"/>
          <p:cNvSpPr txBox="1">
            <a:spLocks noChangeArrowheads="1"/>
          </p:cNvSpPr>
          <p:nvPr/>
        </p:nvSpPr>
        <p:spPr bwMode="auto">
          <a:xfrm>
            <a:off x="2797175" y="3197225"/>
            <a:ext cx="3198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[INSERT TABLE 10.2]</a:t>
            </a:r>
          </a:p>
        </p:txBody>
      </p:sp>
      <p:pic>
        <p:nvPicPr>
          <p:cNvPr id="103427" name="Picture 6" descr="10_Table02A-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400"/>
            <a:ext cx="6553200" cy="653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926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3"/>
          <p:cNvSpPr txBox="1">
            <a:spLocks noChangeArrowheads="1"/>
          </p:cNvSpPr>
          <p:nvPr/>
        </p:nvSpPr>
        <p:spPr bwMode="auto">
          <a:xfrm>
            <a:off x="2797175" y="3197225"/>
            <a:ext cx="3198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[INSERT TABLE 10.2]</a:t>
            </a:r>
          </a:p>
        </p:txBody>
      </p:sp>
      <p:pic>
        <p:nvPicPr>
          <p:cNvPr id="105475" name="Picture 4" descr="10_Table02B-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30188"/>
            <a:ext cx="6276975" cy="625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656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3"/>
          <p:cNvSpPr txBox="1">
            <a:spLocks noChangeArrowheads="1"/>
          </p:cNvSpPr>
          <p:nvPr/>
        </p:nvSpPr>
        <p:spPr bwMode="auto">
          <a:xfrm>
            <a:off x="2797175" y="3197225"/>
            <a:ext cx="3198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[INSERT TABLE 10.2]</a:t>
            </a:r>
          </a:p>
        </p:txBody>
      </p:sp>
      <p:pic>
        <p:nvPicPr>
          <p:cNvPr id="107523" name="Picture 4" descr="10_Table02C-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0850"/>
            <a:ext cx="7643813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832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3"/>
          <p:cNvSpPr txBox="1">
            <a:spLocks noChangeArrowheads="1"/>
          </p:cNvSpPr>
          <p:nvPr/>
        </p:nvSpPr>
        <p:spPr bwMode="auto">
          <a:xfrm>
            <a:off x="2797175" y="3197225"/>
            <a:ext cx="3198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[INSERT TABLE 10.2]</a:t>
            </a:r>
          </a:p>
        </p:txBody>
      </p:sp>
      <p:pic>
        <p:nvPicPr>
          <p:cNvPr id="109571" name="Picture 4" descr="10_Table02D-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525588"/>
            <a:ext cx="8548687" cy="479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273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3"/>
          <p:cNvSpPr txBox="1">
            <a:spLocks noChangeArrowheads="1"/>
          </p:cNvSpPr>
          <p:nvPr/>
        </p:nvSpPr>
        <p:spPr bwMode="auto">
          <a:xfrm>
            <a:off x="2797175" y="3197225"/>
            <a:ext cx="3198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[INSERT TABLE 10.2]</a:t>
            </a:r>
          </a:p>
        </p:txBody>
      </p:sp>
      <p:pic>
        <p:nvPicPr>
          <p:cNvPr id="111619" name="Picture 4" descr="10_Table02E-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46088"/>
            <a:ext cx="7010400" cy="599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483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3"/>
          <p:cNvSpPr txBox="1">
            <a:spLocks noChangeArrowheads="1"/>
          </p:cNvSpPr>
          <p:nvPr/>
        </p:nvSpPr>
        <p:spPr bwMode="auto">
          <a:xfrm>
            <a:off x="2797175" y="3197225"/>
            <a:ext cx="3198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[INSERT TABLE 10.3]</a:t>
            </a:r>
          </a:p>
        </p:txBody>
      </p:sp>
      <p:pic>
        <p:nvPicPr>
          <p:cNvPr id="113667" name="Picture 4" descr="10_Table03A-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8548688" cy="286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737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smtClean="0"/>
              <a:t>Chemistry </a:t>
            </a:r>
            <a:r>
              <a:rPr lang="en-US" dirty="0"/>
              <a:t>of Antimicrobial Agents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28600" y="609600"/>
            <a:ext cx="8537575" cy="5943600"/>
          </a:xfrm>
        </p:spPr>
        <p:txBody>
          <a:bodyPr/>
          <a:lstStyle/>
          <a:p>
            <a:r>
              <a:rPr lang="en-US" b="1" dirty="0" smtClean="0"/>
              <a:t>Naturally Produced</a:t>
            </a:r>
          </a:p>
          <a:p>
            <a:pPr lvl="1"/>
            <a:r>
              <a:rPr lang="en-US" dirty="0" smtClean="0"/>
              <a:t>Isolated from medium in situ</a:t>
            </a:r>
          </a:p>
          <a:p>
            <a:pPr lvl="1"/>
            <a:r>
              <a:rPr lang="en-US" dirty="0" smtClean="0"/>
              <a:t>First available before below chemistries developed</a:t>
            </a:r>
          </a:p>
          <a:p>
            <a:r>
              <a:rPr lang="en-US" b="1" dirty="0" smtClean="0"/>
              <a:t>Semisynthetic</a:t>
            </a:r>
            <a:endParaRPr lang="en-US" b="1" dirty="0"/>
          </a:p>
          <a:p>
            <a:pPr lvl="1"/>
            <a:r>
              <a:rPr lang="en-US" dirty="0"/>
              <a:t>N</a:t>
            </a:r>
            <a:r>
              <a:rPr lang="en-US" dirty="0" smtClean="0"/>
              <a:t>aturally-produced antibiotics that are chemically modified</a:t>
            </a:r>
          </a:p>
          <a:p>
            <a:pPr lvl="1"/>
            <a:r>
              <a:rPr lang="en-US" dirty="0" smtClean="0"/>
              <a:t>Modifications make them more </a:t>
            </a:r>
            <a:r>
              <a:rPr lang="en-US" dirty="0"/>
              <a:t>effective, longer lasting, or easier to administer than </a:t>
            </a:r>
            <a:r>
              <a:rPr lang="en-US" dirty="0" smtClean="0"/>
              <a:t>natural predecessor (</a:t>
            </a:r>
            <a:r>
              <a:rPr lang="en-US" dirty="0"/>
              <a:t>s</a:t>
            </a:r>
            <a:r>
              <a:rPr lang="en-US" dirty="0" smtClean="0"/>
              <a:t>wallowed vs. injected)</a:t>
            </a:r>
            <a:endParaRPr lang="en-US" dirty="0"/>
          </a:p>
          <a:p>
            <a:r>
              <a:rPr lang="en-US" b="1" dirty="0" smtClean="0"/>
              <a:t>Synthetic</a:t>
            </a:r>
            <a:endParaRPr lang="en-US" b="1" dirty="0"/>
          </a:p>
          <a:p>
            <a:pPr lvl="1"/>
            <a:r>
              <a:rPr lang="en-US" dirty="0"/>
              <a:t>Antimicrobials that are completely synthesized in a </a:t>
            </a:r>
            <a:r>
              <a:rPr lang="en-US" dirty="0" smtClean="0"/>
              <a:t>lab</a:t>
            </a:r>
          </a:p>
          <a:p>
            <a:pPr lvl="1"/>
            <a:r>
              <a:rPr lang="en-US" dirty="0" smtClean="0"/>
              <a:t>Often cheaper, especially when produced in bulk</a:t>
            </a:r>
          </a:p>
          <a:p>
            <a:pPr lvl="1"/>
            <a:r>
              <a:rPr lang="en-US" dirty="0" smtClean="0"/>
              <a:t>Greatly allows the development of far more diverse derivatives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46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3"/>
          <p:cNvSpPr txBox="1">
            <a:spLocks noChangeArrowheads="1"/>
          </p:cNvSpPr>
          <p:nvPr/>
        </p:nvSpPr>
        <p:spPr bwMode="auto">
          <a:xfrm>
            <a:off x="2797175" y="3197225"/>
            <a:ext cx="3198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[INSERT TABLE 10.3]</a:t>
            </a:r>
          </a:p>
        </p:txBody>
      </p:sp>
      <p:pic>
        <p:nvPicPr>
          <p:cNvPr id="115715" name="Picture 5" descr="10_Table03B-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914400"/>
            <a:ext cx="8064500" cy="549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663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3"/>
          <p:cNvSpPr txBox="1">
            <a:spLocks noChangeArrowheads="1"/>
          </p:cNvSpPr>
          <p:nvPr/>
        </p:nvSpPr>
        <p:spPr bwMode="auto">
          <a:xfrm>
            <a:off x="2797175" y="3197225"/>
            <a:ext cx="3198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[INSERT TABLE 10.3]</a:t>
            </a:r>
          </a:p>
        </p:txBody>
      </p:sp>
      <p:pic>
        <p:nvPicPr>
          <p:cNvPr id="117763" name="Picture 5" descr="10_Table03C-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670050"/>
            <a:ext cx="8548687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58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 Box 3"/>
          <p:cNvSpPr txBox="1">
            <a:spLocks noChangeArrowheads="1"/>
          </p:cNvSpPr>
          <p:nvPr/>
        </p:nvSpPr>
        <p:spPr bwMode="auto">
          <a:xfrm>
            <a:off x="2797175" y="3197225"/>
            <a:ext cx="3198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[INSERT TABLE 10.4]</a:t>
            </a:r>
          </a:p>
        </p:txBody>
      </p:sp>
      <p:pic>
        <p:nvPicPr>
          <p:cNvPr id="119811" name="Picture 4" descr="10_Table04-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551738" cy="533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673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3"/>
          <p:cNvSpPr txBox="1">
            <a:spLocks noChangeArrowheads="1"/>
          </p:cNvSpPr>
          <p:nvPr/>
        </p:nvSpPr>
        <p:spPr bwMode="auto">
          <a:xfrm>
            <a:off x="2797175" y="3197225"/>
            <a:ext cx="3198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[INSERT TABLE 10.5]</a:t>
            </a:r>
          </a:p>
        </p:txBody>
      </p:sp>
      <p:pic>
        <p:nvPicPr>
          <p:cNvPr id="121859" name="Picture 4" descr="10_Table05A-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697038"/>
            <a:ext cx="8548687" cy="401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257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3"/>
          <p:cNvSpPr txBox="1">
            <a:spLocks noChangeArrowheads="1"/>
          </p:cNvSpPr>
          <p:nvPr/>
        </p:nvSpPr>
        <p:spPr bwMode="auto">
          <a:xfrm>
            <a:off x="2797175" y="3197225"/>
            <a:ext cx="3198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[INSERT TABLE 10.5]</a:t>
            </a:r>
          </a:p>
        </p:txBody>
      </p:sp>
      <p:pic>
        <p:nvPicPr>
          <p:cNvPr id="123907" name="Picture 5" descr="10_Table05B-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465263"/>
            <a:ext cx="8548687" cy="470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844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 Box 3"/>
          <p:cNvSpPr txBox="1">
            <a:spLocks noChangeArrowheads="1"/>
          </p:cNvSpPr>
          <p:nvPr/>
        </p:nvSpPr>
        <p:spPr bwMode="auto">
          <a:xfrm>
            <a:off x="2797175" y="3197225"/>
            <a:ext cx="3198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[INSERT TABLE 10.6]</a:t>
            </a:r>
          </a:p>
        </p:txBody>
      </p:sp>
      <p:pic>
        <p:nvPicPr>
          <p:cNvPr id="125955" name="Picture 4" descr="10_Table06A-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7980363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261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 Box 3"/>
          <p:cNvSpPr txBox="1">
            <a:spLocks noChangeArrowheads="1"/>
          </p:cNvSpPr>
          <p:nvPr/>
        </p:nvSpPr>
        <p:spPr bwMode="auto">
          <a:xfrm>
            <a:off x="2797175" y="3197225"/>
            <a:ext cx="3198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[INSERT TABLE 10.6]</a:t>
            </a:r>
          </a:p>
        </p:txBody>
      </p:sp>
      <p:pic>
        <p:nvPicPr>
          <p:cNvPr id="128003" name="Picture 4" descr="10_Table06B-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563688"/>
            <a:ext cx="8548687" cy="476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940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ext Box 3"/>
          <p:cNvSpPr txBox="1">
            <a:spLocks noChangeArrowheads="1"/>
          </p:cNvSpPr>
          <p:nvPr/>
        </p:nvSpPr>
        <p:spPr bwMode="auto">
          <a:xfrm>
            <a:off x="2797175" y="3197225"/>
            <a:ext cx="3198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[INSERT TABLE 10.6]</a:t>
            </a:r>
          </a:p>
        </p:txBody>
      </p:sp>
      <p:pic>
        <p:nvPicPr>
          <p:cNvPr id="130051" name="Picture 4" descr="10_Table06C-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685800"/>
            <a:ext cx="7618413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63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Table 10.1  Sources of Some Common Antibiotics and </a:t>
            </a:r>
            <a:r>
              <a:rPr lang="en-US" sz="1800" b="1" dirty="0" err="1"/>
              <a:t>Semisynthetics</a:t>
            </a:r>
            <a:endParaRPr lang="en-US" sz="1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5"/>
          <a:stretch/>
        </p:blipFill>
        <p:spPr>
          <a:xfrm>
            <a:off x="1993392" y="762000"/>
            <a:ext cx="5157216" cy="592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2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Mechanisms of Antimicrobial Action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762000"/>
            <a:ext cx="8763000" cy="5633204"/>
          </a:xfrm>
        </p:spPr>
        <p:txBody>
          <a:bodyPr/>
          <a:lstStyle/>
          <a:p>
            <a:r>
              <a:rPr lang="en-US" dirty="0"/>
              <a:t>Successful chemotherapy requires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selective toxicity</a:t>
            </a:r>
            <a:r>
              <a:rPr lang="en-US" dirty="0" smtClean="0"/>
              <a:t> (kill the microbe; not the human)</a:t>
            </a:r>
            <a:endParaRPr lang="en-US" dirty="0"/>
          </a:p>
          <a:p>
            <a:r>
              <a:rPr lang="en-US" dirty="0"/>
              <a:t>Antibacterial drugs constitute </a:t>
            </a:r>
            <a:r>
              <a:rPr lang="en-US" dirty="0">
                <a:solidFill>
                  <a:srgbClr val="FF0000"/>
                </a:solidFill>
              </a:rPr>
              <a:t>largest number and diversity</a:t>
            </a:r>
            <a:r>
              <a:rPr lang="en-US" dirty="0"/>
              <a:t> of antimicrobial </a:t>
            </a:r>
            <a:r>
              <a:rPr lang="en-US" dirty="0" smtClean="0"/>
              <a:t>agents</a:t>
            </a:r>
          </a:p>
          <a:p>
            <a:pPr lvl="1"/>
            <a:r>
              <a:rPr lang="en-US" dirty="0" smtClean="0"/>
              <a:t>big difference between humans and bacteria</a:t>
            </a:r>
          </a:p>
          <a:p>
            <a:pPr lvl="1"/>
            <a:r>
              <a:rPr lang="en-US" dirty="0" smtClean="0"/>
              <a:t>HOWEVER less difference between bacteria and mitochondria…why?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Fewer drugs</a:t>
            </a:r>
            <a:r>
              <a:rPr lang="en-US" dirty="0"/>
              <a:t> to treat eukaryotic infections</a:t>
            </a:r>
          </a:p>
          <a:p>
            <a:r>
              <a:rPr lang="en-US" dirty="0"/>
              <a:t>Antiviral drugs </a:t>
            </a:r>
            <a:r>
              <a:rPr lang="en-US" dirty="0" smtClean="0">
                <a:solidFill>
                  <a:srgbClr val="FF0000"/>
                </a:solidFill>
              </a:rPr>
              <a:t>limited and harder to develop</a:t>
            </a:r>
          </a:p>
          <a:p>
            <a:pPr lvl="1"/>
            <a:r>
              <a:rPr lang="en-US" dirty="0" smtClean="0"/>
              <a:t>Viral polymerases are often derived from cellular polymerases and therefore are too similar to make a drug easily to discriminate between the viral polymerase and cellular polymerases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22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10.2  Mechanisms of action of microbial </a:t>
            </a:r>
            <a:r>
              <a:rPr lang="en-US" sz="1800" b="1" dirty="0" smtClean="0"/>
              <a:t>drugs – SUMMARY SLIDE</a:t>
            </a:r>
            <a:endParaRPr lang="en-US" sz="1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5"/>
          <a:stretch/>
        </p:blipFill>
        <p:spPr>
          <a:xfrm>
            <a:off x="571500" y="645093"/>
            <a:ext cx="8001000" cy="5908107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 bwMode="auto">
          <a:xfrm rot="1753140">
            <a:off x="236587" y="317711"/>
            <a:ext cx="8874308" cy="6235276"/>
          </a:xfrm>
          <a:custGeom>
            <a:avLst/>
            <a:gdLst>
              <a:gd name="connsiteX0" fmla="*/ 0 w 8214957"/>
              <a:gd name="connsiteY0" fmla="*/ 3005086 h 6010171"/>
              <a:gd name="connsiteX1" fmla="*/ 4107479 w 8214957"/>
              <a:gd name="connsiteY1" fmla="*/ 0 h 6010171"/>
              <a:gd name="connsiteX2" fmla="*/ 8214958 w 8214957"/>
              <a:gd name="connsiteY2" fmla="*/ 3005086 h 6010171"/>
              <a:gd name="connsiteX3" fmla="*/ 4107479 w 8214957"/>
              <a:gd name="connsiteY3" fmla="*/ 6010172 h 6010171"/>
              <a:gd name="connsiteX4" fmla="*/ 0 w 8214957"/>
              <a:gd name="connsiteY4" fmla="*/ 3005086 h 6010171"/>
              <a:gd name="connsiteX0" fmla="*/ 0 w 8214958"/>
              <a:gd name="connsiteY0" fmla="*/ 3005086 h 6010172"/>
              <a:gd name="connsiteX1" fmla="*/ 4107479 w 8214958"/>
              <a:gd name="connsiteY1" fmla="*/ 0 h 6010172"/>
              <a:gd name="connsiteX2" fmla="*/ 8214958 w 8214958"/>
              <a:gd name="connsiteY2" fmla="*/ 3005086 h 6010172"/>
              <a:gd name="connsiteX3" fmla="*/ 4107479 w 8214958"/>
              <a:gd name="connsiteY3" fmla="*/ 6010172 h 6010172"/>
              <a:gd name="connsiteX4" fmla="*/ 91440 w 8214958"/>
              <a:gd name="connsiteY4" fmla="*/ 3096526 h 6010172"/>
              <a:gd name="connsiteX0" fmla="*/ 4019308 w 8126787"/>
              <a:gd name="connsiteY0" fmla="*/ 0 h 6010172"/>
              <a:gd name="connsiteX1" fmla="*/ 8126787 w 8126787"/>
              <a:gd name="connsiteY1" fmla="*/ 3005086 h 6010172"/>
              <a:gd name="connsiteX2" fmla="*/ 4019308 w 8126787"/>
              <a:gd name="connsiteY2" fmla="*/ 6010172 h 6010172"/>
              <a:gd name="connsiteX3" fmla="*/ 3269 w 8126787"/>
              <a:gd name="connsiteY3" fmla="*/ 3096526 h 6010172"/>
              <a:gd name="connsiteX0" fmla="*/ 4766880 w 8874359"/>
              <a:gd name="connsiteY0" fmla="*/ 0 h 6028003"/>
              <a:gd name="connsiteX1" fmla="*/ 8874359 w 8874359"/>
              <a:gd name="connsiteY1" fmla="*/ 3005086 h 6028003"/>
              <a:gd name="connsiteX2" fmla="*/ 4766880 w 8874359"/>
              <a:gd name="connsiteY2" fmla="*/ 6010172 h 6028003"/>
              <a:gd name="connsiteX3" fmla="*/ 1820 w 8874359"/>
              <a:gd name="connsiteY3" fmla="*/ 3864703 h 6028003"/>
              <a:gd name="connsiteX0" fmla="*/ 4766829 w 8874308"/>
              <a:gd name="connsiteY0" fmla="*/ 0 h 6235276"/>
              <a:gd name="connsiteX1" fmla="*/ 8874308 w 8874308"/>
              <a:gd name="connsiteY1" fmla="*/ 3005086 h 6235276"/>
              <a:gd name="connsiteX2" fmla="*/ 4868276 w 8874308"/>
              <a:gd name="connsiteY2" fmla="*/ 6220816 h 6235276"/>
              <a:gd name="connsiteX3" fmla="*/ 1769 w 8874308"/>
              <a:gd name="connsiteY3" fmla="*/ 3864703 h 6235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74308" h="6235276">
                <a:moveTo>
                  <a:pt x="4766829" y="0"/>
                </a:moveTo>
                <a:cubicBezTo>
                  <a:pt x="7035327" y="0"/>
                  <a:pt x="8874308" y="1345423"/>
                  <a:pt x="8874308" y="3005086"/>
                </a:cubicBezTo>
                <a:cubicBezTo>
                  <a:pt x="8874308" y="4664749"/>
                  <a:pt x="6347032" y="6077547"/>
                  <a:pt x="4868276" y="6220816"/>
                </a:cubicBezTo>
                <a:cubicBezTo>
                  <a:pt x="3389520" y="6364085"/>
                  <a:pt x="-89671" y="5432926"/>
                  <a:pt x="1769" y="3864703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00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Mechanisms of Antimicrobial Action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28600" y="838200"/>
            <a:ext cx="8153400" cy="5486400"/>
          </a:xfrm>
        </p:spPr>
        <p:txBody>
          <a:bodyPr/>
          <a:lstStyle/>
          <a:p>
            <a:r>
              <a:rPr lang="en-US" b="1" dirty="0"/>
              <a:t>Inhibition of </a:t>
            </a:r>
            <a:r>
              <a:rPr lang="en-US" b="1" dirty="0" smtClean="0">
                <a:solidFill>
                  <a:srgbClr val="FF0000"/>
                </a:solidFill>
              </a:rPr>
              <a:t>BACTERIAL Cell </a:t>
            </a:r>
            <a:r>
              <a:rPr lang="en-US" b="1" dirty="0">
                <a:solidFill>
                  <a:srgbClr val="FF0000"/>
                </a:solidFill>
              </a:rPr>
              <a:t>Wall Synthesis</a:t>
            </a:r>
          </a:p>
          <a:p>
            <a:pPr lvl="1"/>
            <a:r>
              <a:rPr lang="en-US" dirty="0"/>
              <a:t>Inhibition of synthesis of bacterial </a:t>
            </a:r>
            <a:r>
              <a:rPr lang="en-US" dirty="0" smtClean="0"/>
              <a:t>walls</a:t>
            </a:r>
          </a:p>
          <a:p>
            <a:pPr lvl="2"/>
            <a:r>
              <a:rPr lang="en-US" dirty="0" smtClean="0"/>
              <a:t>New peptidoglycan made at cell membrane, pushing “older” layers away from membrane and toward </a:t>
            </a:r>
            <a:r>
              <a:rPr lang="en-US" dirty="0" err="1" smtClean="0"/>
              <a:t>glycocalyx</a:t>
            </a:r>
            <a:endParaRPr lang="en-US" dirty="0"/>
          </a:p>
          <a:p>
            <a:pPr lvl="2"/>
            <a:r>
              <a:rPr lang="en-US" dirty="0" smtClean="0"/>
              <a:t>Prevents </a:t>
            </a:r>
            <a:r>
              <a:rPr lang="en-US" dirty="0"/>
              <a:t>bacteria from increasing amount of </a:t>
            </a:r>
            <a:r>
              <a:rPr lang="en-US" dirty="0" smtClean="0"/>
              <a:t>stable three-dimensional peptidoglycan</a:t>
            </a:r>
            <a:endParaRPr lang="en-US" dirty="0"/>
          </a:p>
          <a:p>
            <a:pPr lvl="2"/>
            <a:r>
              <a:rPr lang="en-US" dirty="0" smtClean="0"/>
              <a:t>Have </a:t>
            </a:r>
            <a:r>
              <a:rPr lang="en-US" dirty="0"/>
              <a:t>no effect on existing peptidoglycan layer</a:t>
            </a:r>
          </a:p>
          <a:p>
            <a:pPr lvl="2"/>
            <a:r>
              <a:rPr lang="en-US" dirty="0" smtClean="0"/>
              <a:t>Biggest need for proteoglycan is when bacteria are growing and dividing; thus the are effective at SLOWING DOWN the growth of cells</a:t>
            </a:r>
            <a:endParaRPr lang="en-US" dirty="0"/>
          </a:p>
          <a:p>
            <a:pPr lvl="2"/>
            <a:r>
              <a:rPr lang="en-US" dirty="0" smtClean="0"/>
              <a:t>Will these drugs be </a:t>
            </a:r>
            <a:r>
              <a:rPr lang="en-US" dirty="0" err="1" smtClean="0"/>
              <a:t>bacteriocidal</a:t>
            </a:r>
            <a:r>
              <a:rPr lang="en-US" dirty="0" smtClean="0"/>
              <a:t> or bacteriostatic?</a:t>
            </a:r>
          </a:p>
          <a:p>
            <a:pPr lvl="2"/>
            <a:r>
              <a:rPr lang="en-US" dirty="0" smtClean="0"/>
              <a:t>If these do not kill cells, how does our body decrease the numbers of bacteria while using these drugs?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44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2496</TotalTime>
  <Words>2315</Words>
  <Application>Microsoft Office PowerPoint</Application>
  <PresentationFormat>On-screen Show (4:3)</PresentationFormat>
  <Paragraphs>378</Paragraphs>
  <Slides>57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5" baseType="lpstr">
      <vt:lpstr>ＭＳ Ｐゴシック</vt:lpstr>
      <vt:lpstr>Arial</vt:lpstr>
      <vt:lpstr>Calibri</vt:lpstr>
      <vt:lpstr>Symbol</vt:lpstr>
      <vt:lpstr>Times</vt:lpstr>
      <vt:lpstr>Wingdings</vt:lpstr>
      <vt:lpstr>ヒラギノ角ゴ Pro W3</vt:lpstr>
      <vt:lpstr>Blank Presentation</vt:lpstr>
      <vt:lpstr>Microbiology</vt:lpstr>
      <vt:lpstr>The History of Antimicrobial Agents</vt:lpstr>
      <vt:lpstr>Figure 10.1  Antibiotic effect of the mold Penicillium chrysogenum.</vt:lpstr>
      <vt:lpstr>Clinical Considerations in Prescribing Antimicrobial Drugs</vt:lpstr>
      <vt:lpstr>The Chemistry of Antimicrobial Agents</vt:lpstr>
      <vt:lpstr>Table 10.1  Sources of Some Common Antibiotics and Semisynthetics</vt:lpstr>
      <vt:lpstr>Mechanisms of Antimicrobial Action</vt:lpstr>
      <vt:lpstr>Figure 10.2  Mechanisms of action of microbial drugs – SUMMARY SLIDE</vt:lpstr>
      <vt:lpstr>Mechanisms of Antimicrobial Action</vt:lpstr>
      <vt:lpstr>Mechanisms of Antimicrobial Action</vt:lpstr>
      <vt:lpstr>Figure 10.3a-b  Bacterial cell wall synthesis and the inhibitory effects of beta-lactams on it.</vt:lpstr>
      <vt:lpstr>Mechanisms of Antimicrobial Action</vt:lpstr>
      <vt:lpstr>Mechanisms of Antimicrobial Action</vt:lpstr>
      <vt:lpstr>Mechanisms of Antimicrobial Action</vt:lpstr>
      <vt:lpstr>Mechanisms of Antimicrobial Action</vt:lpstr>
      <vt:lpstr>NOT ON EXAMS - Some mechanisms by which antimicrobials target prokaryotic ribosomes to inhibit protein synthesis.</vt:lpstr>
      <vt:lpstr>Mechanisms of Antimicrobial Action</vt:lpstr>
      <vt:lpstr>Why does Neosporin work?  What is in it?</vt:lpstr>
      <vt:lpstr>Figure 10.5  Disruption of the cytoplasmic membrane by the antifungal amphotericin B.</vt:lpstr>
      <vt:lpstr>Mechanisms of Antimicrobial Action</vt:lpstr>
      <vt:lpstr>Mechanisms of Antimicrobial Action</vt:lpstr>
      <vt:lpstr>Figure 10.7  Nucleosides and some of their antimicrobial analogs.</vt:lpstr>
      <vt:lpstr>Clinical Considerations in Prescribing Antimicrobial Drugs</vt:lpstr>
      <vt:lpstr>Figure 10.8  Spectrum of action for selected antimicrobial agents.</vt:lpstr>
      <vt:lpstr>Clinical Considerations in Prescribing Antimicrobial Drugs – SUMMARY SLIDE</vt:lpstr>
      <vt:lpstr>Figure 10.9  Zones of inhibition in a diffusion susceptibility (Kirby-Bauer) test.</vt:lpstr>
      <vt:lpstr>Figure 10.10  Minimum inhibitory concentration (MIC) test in wells.</vt:lpstr>
      <vt:lpstr>Figure 10.11  An E-test, which combines aspects of Kirby-Bauer and MIC tests.</vt:lpstr>
      <vt:lpstr>Clinical Considerations in Prescribing Antimicrobial Drugs</vt:lpstr>
      <vt:lpstr>Figure 10.13  The effect of route of administration on blood levels of a chemotherapeutic agent.</vt:lpstr>
      <vt:lpstr>Clinical Considerations in Prescribing Antimicrobial Drugs</vt:lpstr>
      <vt:lpstr>Figure 10.14  Some side effects resulting from toxicity of antimicrobial agents.</vt:lpstr>
      <vt:lpstr>Clinical Considerations in Prescribing Antimicrobial Drugs</vt:lpstr>
      <vt:lpstr>The Development of Resistance in Populations</vt:lpstr>
      <vt:lpstr>Figure 10.15  The development of a resistant strain of bacteria.</vt:lpstr>
      <vt:lpstr>Resistance to Antimicrobial Drugs</vt:lpstr>
      <vt:lpstr>Figure 10.16  How beta-lactamase (penicillinase) renders penicillin inactive.</vt:lpstr>
      <vt:lpstr>Resistance to Antimicrobial Drugs</vt:lpstr>
      <vt:lpstr>Resistance to Antimicrobial Drugs</vt:lpstr>
      <vt:lpstr>Resistance to Antimicrobial Drugs</vt:lpstr>
      <vt:lpstr>Figure 10.17  An example of synergism between two antimicrobial agents.</vt:lpstr>
      <vt:lpstr>Resistance to Antimicrobial Drugs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PMG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Title</dc:title>
  <dc:creator>PMG</dc:creator>
  <cp:lastModifiedBy>user</cp:lastModifiedBy>
  <cp:revision>521</cp:revision>
  <cp:lastPrinted>2017-03-01T19:35:16Z</cp:lastPrinted>
  <dcterms:created xsi:type="dcterms:W3CDTF">2017-03-03T21:53:27Z</dcterms:created>
  <dcterms:modified xsi:type="dcterms:W3CDTF">2019-07-10T23:13:50Z</dcterms:modified>
</cp:coreProperties>
</file>