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sldIdLst>
    <p:sldId id="256" r:id="rId2"/>
    <p:sldId id="313" r:id="rId3"/>
    <p:sldId id="312" r:id="rId4"/>
    <p:sldId id="263" r:id="rId5"/>
    <p:sldId id="345" r:id="rId6"/>
    <p:sldId id="265" r:id="rId7"/>
    <p:sldId id="266" r:id="rId8"/>
    <p:sldId id="344" r:id="rId9"/>
    <p:sldId id="268" r:id="rId10"/>
    <p:sldId id="347" r:id="rId11"/>
    <p:sldId id="346" r:id="rId12"/>
    <p:sldId id="334" r:id="rId13"/>
    <p:sldId id="294" r:id="rId14"/>
    <p:sldId id="332" r:id="rId15"/>
    <p:sldId id="274" r:id="rId16"/>
    <p:sldId id="335" r:id="rId17"/>
    <p:sldId id="276" r:id="rId18"/>
    <p:sldId id="277" r:id="rId19"/>
    <p:sldId id="278" r:id="rId20"/>
    <p:sldId id="319" r:id="rId21"/>
    <p:sldId id="322" r:id="rId22"/>
    <p:sldId id="282" r:id="rId23"/>
    <p:sldId id="337" r:id="rId24"/>
    <p:sldId id="284" r:id="rId25"/>
    <p:sldId id="285" r:id="rId26"/>
    <p:sldId id="286" r:id="rId27"/>
    <p:sldId id="325" r:id="rId28"/>
    <p:sldId id="338" r:id="rId29"/>
    <p:sldId id="328" r:id="rId30"/>
    <p:sldId id="290" r:id="rId31"/>
    <p:sldId id="291" r:id="rId32"/>
    <p:sldId id="293" r:id="rId33"/>
    <p:sldId id="339" r:id="rId34"/>
    <p:sldId id="296" r:id="rId35"/>
    <p:sldId id="297" r:id="rId36"/>
    <p:sldId id="299" r:id="rId37"/>
    <p:sldId id="300" r:id="rId38"/>
    <p:sldId id="340" r:id="rId39"/>
    <p:sldId id="302" r:id="rId40"/>
    <p:sldId id="303" r:id="rId41"/>
    <p:sldId id="348" r:id="rId42"/>
    <p:sldId id="305" r:id="rId43"/>
    <p:sldId id="307" r:id="rId44"/>
    <p:sldId id="308" r:id="rId45"/>
    <p:sldId id="309" r:id="rId46"/>
    <p:sldId id="310" r:id="rId47"/>
    <p:sldId id="342" r:id="rId48"/>
    <p:sldId id="31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56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288">
          <p15:clr>
            <a:srgbClr val="A4A3A4"/>
          </p15:clr>
        </p15:guide>
        <p15:guide id="5" pos="2736">
          <p15:clr>
            <a:srgbClr val="A4A3A4"/>
          </p15:clr>
        </p15:guide>
        <p15:guide id="6" pos="96">
          <p15:clr>
            <a:srgbClr val="A4A3A4"/>
          </p15:clr>
        </p15:guide>
        <p15:guide id="7" pos="384">
          <p15:clr>
            <a:srgbClr val="A4A3A4"/>
          </p15:clr>
        </p15:guide>
        <p15:guide id="8" pos="1240">
          <p15:clr>
            <a:srgbClr val="A4A3A4"/>
          </p15:clr>
        </p15:guide>
        <p15:guide id="9" pos="672">
          <p15:clr>
            <a:srgbClr val="A4A3A4"/>
          </p15:clr>
        </p15:guide>
        <p15:guide id="10" pos="9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082"/>
    <a:srgbClr val="967EA4"/>
    <a:srgbClr val="32127A"/>
    <a:srgbClr val="E0E0E0"/>
    <a:srgbClr val="F0E25F"/>
    <a:srgbClr val="6E6D96"/>
    <a:srgbClr val="858D9D"/>
    <a:srgbClr val="1A4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9" autoAdjust="0"/>
    <p:restoredTop sz="94923" autoAdjust="0"/>
  </p:normalViewPr>
  <p:slideViewPr>
    <p:cSldViewPr>
      <p:cViewPr varScale="1">
        <p:scale>
          <a:sx n="75" d="100"/>
          <a:sy n="75" d="100"/>
        </p:scale>
        <p:origin x="804" y="56"/>
      </p:cViewPr>
      <p:guideLst>
        <p:guide orient="horz" pos="2160"/>
        <p:guide orient="horz" pos="456"/>
        <p:guide orient="horz" pos="1200"/>
        <p:guide orient="horz" pos="288"/>
        <p:guide pos="2736"/>
        <p:guide pos="96"/>
        <p:guide pos="384"/>
        <p:guide pos="1240"/>
        <p:guide pos="672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50"/>
    </p:cViewPr>
  </p:sorterViewPr>
  <p:notesViewPr>
    <p:cSldViewPr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3123E9-6811-43ED-9967-0F15F2D9F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84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559414-5065-430A-AAB6-D5ED6862403A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32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45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0D76E4-9477-4AA0-AA47-FB9676088F99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75138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81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628D16-717C-4DBA-83AE-2F2058E36FA6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9799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457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01CC96-002F-49FF-95C4-2D7D6FFC4E9E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8238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20C13D-7786-4B58-A25F-6E5B54D97E3E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88681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8F38AE-95A3-4AA7-A194-56B671694E50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6005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19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11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0863" indent="-38185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708096D-B517-405E-8EF7-978EBAA2AC35}" type="slidenum">
              <a:rPr lang="en-US" altLang="en-US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chemeClr val="tx2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5564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0863" indent="-38185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708096D-B517-405E-8EF7-978EBAA2AC35}" type="slidenum">
              <a:rPr lang="en-US" altLang="en-US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chemeClr val="tx2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778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06885C-5B53-4512-99AA-34ED298BF59D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5136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41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75872C-DE0F-4DCD-9DD2-FA7F7F6B2CBC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55035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33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0731B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5" name="Picture 12" descr="71271Bauman3e_thumbnai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200"/>
            <a:ext cx="56102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smtClean="0">
                <a:latin typeface="Times New Roman" panose="02020603050405020304" pitchFamily="18" charset="0"/>
              </a:rPr>
              <a:t>© 2012 Pearson Education Inc.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5792788" y="6278563"/>
            <a:ext cx="281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smtClean="0">
                <a:latin typeface="Times New Roman" panose="02020603050405020304" pitchFamily="18" charset="0"/>
              </a:rPr>
              <a:t>Lecture prepared by Mindy Miller-Kittrell</a:t>
            </a:r>
          </a:p>
          <a:p>
            <a:pPr>
              <a:defRPr/>
            </a:pPr>
            <a:r>
              <a:rPr lang="en-US" altLang="en-US" sz="1200" i="1" smtClean="0">
                <a:latin typeface="Times New Roman" panose="02020603050405020304" pitchFamily="18" charset="0"/>
              </a:rPr>
              <a:t>North Carolina State University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C865-50F4-4691-827B-391E9998C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53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A546-6C72-4048-AA9F-861E0981D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07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7450" y="190500"/>
            <a:ext cx="2038350" cy="5295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90500"/>
            <a:ext cx="5962650" cy="5295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A49C-ECF9-4F84-B5FE-7E8517FBC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87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806D-316F-4048-930A-E74B68A27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5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7204-909E-4DBF-9EEC-DA7452651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73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F6F6-97A0-4C05-8345-679B24401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99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E3668-363B-45F4-8D6E-D1FFA2140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7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E99A-17D0-4050-B802-7F40AD9F4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17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F9B63-2A20-4534-AC9D-B75F7AC60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61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53C5C-0EFC-441C-BE04-A3E933981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0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99C8-21F6-4112-B633-9F7A853B2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8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B8480-0D29-4FD9-A99B-C2AFFABBE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55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04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958C7D-6F78-4375-B527-6748611B6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empus Sans ITC" pitchFamily="82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empus Sans ITC" pitchFamily="82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empus Sans ITC" pitchFamily="82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empus Sans ITC" pitchFamily="82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84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84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84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84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A4D98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NQKEFeFKsc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WEjc25PHfI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5257800" y="698500"/>
            <a:ext cx="337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200" b="1">
                <a:latin typeface="Comic Sans MS" panose="030F0702030302020204" pitchFamily="66" charset="0"/>
              </a:rPr>
              <a:t>Chapter 9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270500" y="2222500"/>
            <a:ext cx="33655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3800" b="1">
                <a:latin typeface="Comic Sans MS" panose="030F0702030302020204" pitchFamily="66" charset="0"/>
              </a:rPr>
              <a:t>Controlling Microbial Growth in the Environment</a:t>
            </a:r>
          </a:p>
        </p:txBody>
      </p:sp>
      <p:pic>
        <p:nvPicPr>
          <p:cNvPr id="4100" name="Picture 5" descr="http://vig-fp.prenhall.com/bigcovers/032151341X.jpg"/>
          <p:cNvPicPr>
            <a:picLocks noChangeAspect="1" noChangeArrowheads="1"/>
          </p:cNvPicPr>
          <p:nvPr/>
        </p:nvPicPr>
        <p:blipFill>
          <a:blip r:embed="rId3"/>
          <a:srcRect b="39189"/>
          <a:stretch>
            <a:fillRect/>
          </a:stretch>
        </p:blipFill>
        <p:spPr bwMode="auto">
          <a:xfrm>
            <a:off x="381000" y="1676400"/>
            <a:ext cx="482917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81013" y="54768"/>
            <a:ext cx="8766175" cy="823913"/>
          </a:xfrm>
        </p:spPr>
        <p:txBody>
          <a:bodyPr/>
          <a:lstStyle/>
          <a:p>
            <a:r>
              <a:rPr lang="en-US" altLang="en-US" sz="3200" dirty="0" smtClean="0">
                <a:latin typeface="Comic Sans MS" panose="030F0702030302020204" pitchFamily="66" charset="0"/>
              </a:rPr>
              <a:t>How to kill microbes – SUMMARY SLIDE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838200"/>
            <a:ext cx="3505200" cy="5256213"/>
          </a:xfrm>
        </p:spPr>
        <p:txBody>
          <a:bodyPr/>
          <a:lstStyle/>
          <a:p>
            <a:r>
              <a:rPr lang="en-US" altLang="en-US" sz="2400" dirty="0" smtClean="0">
                <a:latin typeface="Comic Sans MS" panose="030F0702030302020204" pitchFamily="66" charset="0"/>
              </a:rPr>
              <a:t>Physical methods</a:t>
            </a:r>
          </a:p>
          <a:p>
            <a:pPr lvl="1"/>
            <a:r>
              <a:rPr lang="en-US" altLang="en-US" sz="2000" dirty="0" smtClean="0">
                <a:latin typeface="Comic Sans MS" panose="030F0702030302020204" pitchFamily="66" charset="0"/>
              </a:rPr>
              <a:t>Acidity</a:t>
            </a:r>
          </a:p>
          <a:p>
            <a:pPr lvl="1"/>
            <a:r>
              <a:rPr lang="en-US" altLang="en-US" sz="2000" dirty="0" smtClean="0">
                <a:latin typeface="Comic Sans MS" panose="030F0702030302020204" pitchFamily="66" charset="0"/>
              </a:rPr>
              <a:t>Temperature</a:t>
            </a:r>
          </a:p>
          <a:p>
            <a:pPr lvl="2"/>
            <a:r>
              <a:rPr lang="en-US" altLang="en-US" sz="1800" dirty="0" smtClean="0">
                <a:latin typeface="Comic Sans MS" panose="030F0702030302020204" pitchFamily="66" charset="0"/>
              </a:rPr>
              <a:t>Moist heat</a:t>
            </a:r>
          </a:p>
          <a:p>
            <a:pPr lvl="3"/>
            <a:r>
              <a:rPr lang="en-US" altLang="en-US" sz="1800" dirty="0" smtClean="0">
                <a:latin typeface="Comic Sans MS" panose="030F0702030302020204" pitchFamily="66" charset="0"/>
              </a:rPr>
              <a:t>Open-air boiling</a:t>
            </a:r>
          </a:p>
          <a:p>
            <a:pPr lvl="3"/>
            <a:r>
              <a:rPr lang="en-US" altLang="en-US" sz="1800" dirty="0" smtClean="0">
                <a:latin typeface="Comic Sans MS" panose="030F0702030302020204" pitchFamily="66" charset="0"/>
              </a:rPr>
              <a:t>Autoclaving</a:t>
            </a:r>
          </a:p>
          <a:p>
            <a:pPr lvl="3"/>
            <a:r>
              <a:rPr lang="en-US" altLang="en-US" sz="1800" dirty="0" smtClean="0">
                <a:latin typeface="Comic Sans MS" panose="030F0702030302020204" pitchFamily="66" charset="0"/>
              </a:rPr>
              <a:t>Pasteurization</a:t>
            </a:r>
          </a:p>
          <a:p>
            <a:pPr lvl="2"/>
            <a:r>
              <a:rPr lang="en-US" altLang="en-US" sz="1800" dirty="0" smtClean="0">
                <a:latin typeface="Comic Sans MS" panose="030F0702030302020204" pitchFamily="66" charset="0"/>
              </a:rPr>
              <a:t>Dry heat</a:t>
            </a:r>
          </a:p>
          <a:p>
            <a:pPr lvl="3"/>
            <a:r>
              <a:rPr lang="en-US" altLang="en-US" sz="1800" dirty="0" smtClean="0">
                <a:latin typeface="Comic Sans MS" panose="030F0702030302020204" pitchFamily="66" charset="0"/>
              </a:rPr>
              <a:t>Baking/</a:t>
            </a:r>
          </a:p>
          <a:p>
            <a:pPr marL="1371600" lvl="3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	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incineration</a:t>
            </a:r>
          </a:p>
          <a:p>
            <a:pPr lvl="3"/>
            <a:r>
              <a:rPr lang="en-US" altLang="en-US" sz="1800" dirty="0" smtClean="0">
                <a:latin typeface="Comic Sans MS" panose="030F0702030302020204" pitchFamily="66" charset="0"/>
              </a:rPr>
              <a:t>Drying</a:t>
            </a:r>
          </a:p>
          <a:p>
            <a:pPr lvl="2"/>
            <a:r>
              <a:rPr lang="en-US" altLang="en-US" sz="1800" dirty="0" smtClean="0">
                <a:latin typeface="Comic Sans MS" panose="030F0702030302020204" pitchFamily="66" charset="0"/>
              </a:rPr>
              <a:t>Cold temperatures</a:t>
            </a:r>
          </a:p>
          <a:p>
            <a:pPr lvl="3"/>
            <a:r>
              <a:rPr lang="en-US" altLang="en-US" sz="1800" dirty="0" smtClean="0">
                <a:latin typeface="Comic Sans MS" panose="030F0702030302020204" pitchFamily="66" charset="0"/>
              </a:rPr>
              <a:t>Refrigeration</a:t>
            </a:r>
          </a:p>
          <a:p>
            <a:pPr lvl="3"/>
            <a:r>
              <a:rPr lang="en-US" altLang="en-US" sz="1800" dirty="0" smtClean="0">
                <a:latin typeface="Comic Sans MS" panose="030F0702030302020204" pitchFamily="66" charset="0"/>
              </a:rPr>
              <a:t>Freezing</a:t>
            </a:r>
          </a:p>
          <a:p>
            <a:pPr lvl="3"/>
            <a:r>
              <a:rPr lang="en-US" altLang="en-US" sz="1800" dirty="0" smtClean="0">
                <a:latin typeface="Comic Sans MS" panose="030F0702030302020204" pitchFamily="66" charset="0"/>
              </a:rPr>
              <a:t>Freeze-drying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033838" y="923925"/>
            <a:ext cx="4343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400" kern="0" dirty="0">
                <a:latin typeface="Comic Sans MS" panose="030F0702030302020204" pitchFamily="66" charset="0"/>
              </a:rPr>
              <a:t>Physical methods</a:t>
            </a:r>
          </a:p>
          <a:p>
            <a:pPr lvl="1"/>
            <a:r>
              <a:rPr lang="en-US" altLang="en-US" sz="2000" kern="0" dirty="0">
                <a:latin typeface="Comic Sans MS" panose="030F0702030302020204" pitchFamily="66" charset="0"/>
              </a:rPr>
              <a:t>Filtration</a:t>
            </a:r>
          </a:p>
          <a:p>
            <a:pPr lvl="2"/>
            <a:r>
              <a:rPr lang="en-US" altLang="en-US" sz="1800" kern="0" dirty="0">
                <a:latin typeface="Comic Sans MS" panose="030F0702030302020204" pitchFamily="66" charset="0"/>
              </a:rPr>
              <a:t>Liquid, air</a:t>
            </a:r>
          </a:p>
          <a:p>
            <a:pPr lvl="1"/>
            <a:r>
              <a:rPr lang="en-US" altLang="en-US" sz="2000" kern="0" dirty="0">
                <a:latin typeface="Comic Sans MS" panose="030F0702030302020204" pitchFamily="66" charset="0"/>
              </a:rPr>
              <a:t>Osmotic effects</a:t>
            </a:r>
            <a:endParaRPr lang="en-US" altLang="en-US" sz="2400" kern="0" dirty="0">
              <a:latin typeface="Comic Sans MS" panose="030F0702030302020204" pitchFamily="66" charset="0"/>
            </a:endParaRPr>
          </a:p>
          <a:p>
            <a:pPr lvl="2"/>
            <a:r>
              <a:rPr lang="en-US" altLang="en-US" sz="1800" kern="0" dirty="0">
                <a:latin typeface="Comic Sans MS" panose="030F0702030302020204" pitchFamily="66" charset="0"/>
              </a:rPr>
              <a:t>Salting/sugaring</a:t>
            </a:r>
          </a:p>
          <a:p>
            <a:pPr lvl="1"/>
            <a:r>
              <a:rPr lang="en-US" altLang="en-US" sz="2000" kern="0" dirty="0">
                <a:latin typeface="Comic Sans MS" panose="030F0702030302020204" pitchFamily="66" charset="0"/>
              </a:rPr>
              <a:t>Irradiation</a:t>
            </a:r>
          </a:p>
          <a:p>
            <a:pPr lvl="2"/>
            <a:r>
              <a:rPr lang="en-US" altLang="en-US" sz="1800" kern="0" dirty="0">
                <a:latin typeface="Comic Sans MS" panose="030F0702030302020204" pitchFamily="66" charset="0"/>
              </a:rPr>
              <a:t>Ionizing radiation</a:t>
            </a:r>
          </a:p>
          <a:p>
            <a:pPr lvl="2"/>
            <a:r>
              <a:rPr lang="en-US" altLang="en-US" sz="1800" kern="0" dirty="0">
                <a:latin typeface="Comic Sans MS" panose="030F0702030302020204" pitchFamily="66" charset="0"/>
              </a:rPr>
              <a:t>Nonionizing </a:t>
            </a:r>
            <a:r>
              <a:rPr lang="en-US" altLang="en-US" sz="1800" kern="0" dirty="0" smtClean="0">
                <a:latin typeface="Comic Sans MS" panose="030F0702030302020204" pitchFamily="66" charset="0"/>
              </a:rPr>
              <a:t>radiation</a:t>
            </a:r>
            <a:endParaRPr lang="en-US" altLang="en-US" sz="1800" kern="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3962400"/>
            <a:ext cx="3124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kern="0" dirty="0">
                <a:latin typeface="Comic Sans MS" panose="030F0702030302020204" pitchFamily="66" charset="0"/>
              </a:rPr>
              <a:t>Chemical methods</a:t>
            </a:r>
          </a:p>
          <a:p>
            <a:pPr marL="571500" lvl="1" indent="-228600">
              <a:buFont typeface="Comic Sans MS" panose="030F0702030302020204" pitchFamily="66" charset="0"/>
              <a:buChar char="–"/>
            </a:pPr>
            <a:r>
              <a:rPr lang="en-US" altLang="en-US" sz="2000" kern="0" dirty="0">
                <a:latin typeface="Comic Sans MS" panose="030F0702030302020204" pitchFamily="66" charset="0"/>
              </a:rPr>
              <a:t>Phenols</a:t>
            </a:r>
          </a:p>
          <a:p>
            <a:pPr marL="571500" lvl="1" indent="-228600">
              <a:buFont typeface="Comic Sans MS" panose="030F0702030302020204" pitchFamily="66" charset="0"/>
              <a:buChar char="–"/>
            </a:pPr>
            <a:r>
              <a:rPr lang="en-US" altLang="en-US" sz="2000" kern="0" dirty="0">
                <a:latin typeface="Comic Sans MS" panose="030F0702030302020204" pitchFamily="66" charset="0"/>
              </a:rPr>
              <a:t>Alcohols</a:t>
            </a:r>
          </a:p>
          <a:p>
            <a:pPr marL="571500" lvl="1" indent="-228600">
              <a:buFont typeface="Comic Sans MS" panose="030F0702030302020204" pitchFamily="66" charset="0"/>
              <a:buChar char="–"/>
            </a:pPr>
            <a:r>
              <a:rPr lang="en-US" altLang="en-US" sz="2000" kern="0" dirty="0">
                <a:latin typeface="Comic Sans MS" panose="030F0702030302020204" pitchFamily="66" charset="0"/>
              </a:rPr>
              <a:t>Halogens</a:t>
            </a:r>
          </a:p>
          <a:p>
            <a:pPr marL="571500" lvl="1" indent="-228600">
              <a:buFont typeface="Comic Sans MS" panose="030F0702030302020204" pitchFamily="66" charset="0"/>
              <a:buChar char="–"/>
            </a:pPr>
            <a:r>
              <a:rPr lang="en-US" altLang="en-US" sz="2000" kern="0" dirty="0">
                <a:latin typeface="Comic Sans MS" panose="030F0702030302020204" pitchFamily="66" charset="0"/>
              </a:rPr>
              <a:t>Oxidizing agents</a:t>
            </a:r>
          </a:p>
          <a:p>
            <a:pPr marL="571500" lvl="1" indent="-228600">
              <a:buFont typeface="Comic Sans MS" panose="030F0702030302020204" pitchFamily="66" charset="0"/>
              <a:buChar char="–"/>
            </a:pPr>
            <a:r>
              <a:rPr lang="en-US" altLang="en-US" sz="2000" kern="0" dirty="0" smtClean="0">
                <a:latin typeface="Comic Sans MS" panose="030F0702030302020204" pitchFamily="66" charset="0"/>
              </a:rPr>
              <a:t>Surfactants</a:t>
            </a:r>
            <a:endParaRPr lang="en-US" altLang="en-US" sz="2000" kern="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1800" y="4343400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mic Sans MS" panose="030F0702030302020204" pitchFamily="66" charset="0"/>
              <a:buChar char="–"/>
            </a:pPr>
            <a:r>
              <a:rPr lang="en-US" altLang="en-US" sz="2000" kern="0" dirty="0">
                <a:latin typeface="Comic Sans MS" panose="030F0702030302020204" pitchFamily="66" charset="0"/>
              </a:rPr>
              <a:t>Heavy Metals</a:t>
            </a:r>
          </a:p>
          <a:p>
            <a:pPr marL="228600" indent="-228600">
              <a:buFont typeface="Comic Sans MS" panose="030F0702030302020204" pitchFamily="66" charset="0"/>
              <a:buChar char="–"/>
            </a:pPr>
            <a:r>
              <a:rPr lang="en-US" altLang="en-US" sz="2000" kern="0" dirty="0">
                <a:latin typeface="Comic Sans MS" panose="030F0702030302020204" pitchFamily="66" charset="0"/>
              </a:rPr>
              <a:t>Aldehydes</a:t>
            </a:r>
          </a:p>
          <a:p>
            <a:pPr marL="228600" indent="-228600">
              <a:buFont typeface="Comic Sans MS" panose="030F0702030302020204" pitchFamily="66" charset="0"/>
              <a:buChar char="–"/>
            </a:pPr>
            <a:r>
              <a:rPr lang="en-US" altLang="en-US" sz="2000" kern="0" dirty="0">
                <a:latin typeface="Comic Sans MS" panose="030F0702030302020204" pitchFamily="66" charset="0"/>
              </a:rPr>
              <a:t>Gaseous agents</a:t>
            </a:r>
          </a:p>
          <a:p>
            <a:pPr marL="228600" indent="-228600">
              <a:buFont typeface="Comic Sans MS" panose="030F0702030302020204" pitchFamily="66" charset="0"/>
              <a:buChar char="–"/>
            </a:pPr>
            <a:r>
              <a:rPr lang="en-US" altLang="en-US" sz="2000" kern="0" dirty="0">
                <a:latin typeface="Comic Sans MS" panose="030F0702030302020204" pitchFamily="66" charset="0"/>
              </a:rPr>
              <a:t>Enzymes</a:t>
            </a:r>
          </a:p>
          <a:p>
            <a:pPr marL="228600" indent="-228600">
              <a:buFont typeface="Comic Sans MS" panose="030F0702030302020204" pitchFamily="66" charset="0"/>
              <a:buChar char="–"/>
            </a:pPr>
            <a:r>
              <a:rPr lang="en-US" altLang="en-US" sz="2000" kern="0" dirty="0">
                <a:latin typeface="Comic Sans MS" panose="030F0702030302020204" pitchFamily="66" charset="0"/>
              </a:rPr>
              <a:t>Antimicrobial drugs</a:t>
            </a:r>
          </a:p>
        </p:txBody>
      </p:sp>
    </p:spTree>
    <p:extLst>
      <p:ext uri="{BB962C8B-B14F-4D97-AF65-F5344CB8AC3E}">
        <p14:creationId xmlns:p14="http://schemas.microsoft.com/office/powerpoint/2010/main" val="22274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301625" y="152400"/>
            <a:ext cx="8077200" cy="823913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Factors Affecting the Efficacy of Antimicrobial Methods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idx="1"/>
          </p:nvPr>
        </p:nvSpPr>
        <p:spPr>
          <a:xfrm>
            <a:off x="152401" y="1220787"/>
            <a:ext cx="8839200" cy="5256213"/>
          </a:xfrm>
        </p:spPr>
        <p:txBody>
          <a:bodyPr/>
          <a:lstStyle/>
          <a:p>
            <a:pPr lvl="1"/>
            <a:r>
              <a:rPr lang="en-US" altLang="en-US" u="sng" dirty="0" smtClean="0">
                <a:latin typeface="Comic Sans MS" panose="030F0702030302020204" pitchFamily="66" charset="0"/>
              </a:rPr>
              <a:t>Temperature</a:t>
            </a:r>
            <a:r>
              <a:rPr lang="en-US" altLang="en-US" dirty="0" smtClean="0">
                <a:latin typeface="Comic Sans MS" panose="030F0702030302020204" pitchFamily="66" charset="0"/>
              </a:rPr>
              <a:t> and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pH</a:t>
            </a:r>
          </a:p>
          <a:p>
            <a:pPr lvl="2"/>
            <a:r>
              <a:rPr lang="en-US" altLang="en-US" dirty="0" smtClean="0">
                <a:latin typeface="Comic Sans MS" panose="030F0702030302020204" pitchFamily="66" charset="0"/>
              </a:rPr>
              <a:t>Increased temperature and acidity/alkalinity (for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mesophiles</a:t>
            </a:r>
            <a:r>
              <a:rPr lang="en-US" altLang="en-US" dirty="0" smtClean="0">
                <a:latin typeface="Comic Sans MS" panose="030F0702030302020204" pitchFamily="66" charset="0"/>
              </a:rPr>
              <a:t> and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neutrophiles</a:t>
            </a:r>
            <a:r>
              <a:rPr lang="en-US" altLang="en-US" dirty="0" smtClean="0">
                <a:latin typeface="Comic Sans MS" panose="030F0702030302020204" pitchFamily="66" charset="0"/>
              </a:rPr>
              <a:t> – which means what??):</a:t>
            </a:r>
          </a:p>
          <a:p>
            <a:pPr lvl="3"/>
            <a:r>
              <a:rPr lang="en-US" altLang="en-US" dirty="0" smtClean="0">
                <a:latin typeface="Comic Sans MS" panose="030F0702030302020204" pitchFamily="66" charset="0"/>
              </a:rPr>
              <a:t>increases microbial death rates</a:t>
            </a:r>
          </a:p>
          <a:p>
            <a:pPr lvl="3"/>
            <a:endParaRPr lang="en-US" altLang="en-US" dirty="0" smtClean="0">
              <a:latin typeface="Comic Sans MS" panose="030F0702030302020204" pitchFamily="66" charset="0"/>
            </a:endParaRPr>
          </a:p>
          <a:p>
            <a:pPr lvl="3"/>
            <a:r>
              <a:rPr lang="en-US" altLang="en-US" dirty="0" smtClean="0">
                <a:latin typeface="Comic Sans MS" panose="030F0702030302020204" pitchFamily="66" charset="0"/>
              </a:rPr>
              <a:t>increases the efficacy of additional antimicrobial methods (except heat with refrigeration/freezing methods!)</a:t>
            </a:r>
          </a:p>
          <a:p>
            <a:pPr lvl="3"/>
            <a:endParaRPr lang="en-US" altLang="en-US" dirty="0" smtClean="0">
              <a:latin typeface="Comic Sans MS" panose="030F0702030302020204" pitchFamily="66" charset="0"/>
            </a:endParaRPr>
          </a:p>
          <a:p>
            <a:pPr lvl="3"/>
            <a:r>
              <a:rPr lang="en-US" altLang="en-US" dirty="0" smtClean="0">
                <a:latin typeface="Comic Sans MS" panose="030F0702030302020204" pitchFamily="66" charset="0"/>
              </a:rPr>
              <a:t>Combining high temperatures and extreme pH is more lethal</a:t>
            </a:r>
          </a:p>
          <a:p>
            <a:pPr lvl="4"/>
            <a:r>
              <a:rPr lang="en-US" altLang="en-US" sz="2000" dirty="0" smtClean="0">
                <a:latin typeface="Comic Sans MS" panose="030F0702030302020204" pitchFamily="66" charset="0"/>
              </a:rPr>
              <a:t>one boils pickling juices before putting in vegetables</a:t>
            </a:r>
          </a:p>
          <a:p>
            <a:pPr lvl="4"/>
            <a:r>
              <a:rPr lang="en-US" altLang="en-US" sz="2000" dirty="0" smtClean="0">
                <a:latin typeface="Comic Sans MS" panose="030F0702030302020204" pitchFamily="66" charset="0"/>
              </a:rPr>
              <a:t>prions </a:t>
            </a:r>
            <a:r>
              <a:rPr lang="en-US" altLang="en-US" sz="2000" dirty="0">
                <a:latin typeface="Comic Sans MS" panose="030F0702030302020204" pitchFamily="66" charset="0"/>
              </a:rPr>
              <a:t>destroyed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only with pH 14 and </a:t>
            </a:r>
            <a:r>
              <a:rPr lang="en-US" altLang="en-US" sz="2000" dirty="0">
                <a:latin typeface="Comic Sans MS" panose="030F0702030302020204" pitchFamily="66" charset="0"/>
              </a:rPr>
              <a:t>121ºC for 1 hour)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5113"/>
            <a:ext cx="9144000" cy="369887"/>
          </a:xfrm>
        </p:spPr>
        <p:txBody>
          <a:bodyPr/>
          <a:lstStyle/>
          <a:p>
            <a:r>
              <a:rPr lang="en-US" altLang="en-US" sz="1800" smtClean="0"/>
              <a:t>Figure 9.3  Effect of temperature on the efficacy of an antimicrobial chemical.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0"/>
          <a:stretch>
            <a:fillRect/>
          </a:stretch>
        </p:blipFill>
        <p:spPr bwMode="auto">
          <a:xfrm>
            <a:off x="304800" y="785813"/>
            <a:ext cx="853440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737600" cy="5969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Physical Methods of Microbial Control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550" y="736600"/>
            <a:ext cx="9061450" cy="5130800"/>
          </a:xfrm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Biosafety Levels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Four levels of safety in labs dealing with pathogens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Biosafety Level 1 (BSL-1)</a:t>
            </a:r>
          </a:p>
          <a:p>
            <a:pPr lvl="3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Handling pathogens that do not cause disease in healthy humans; commonly available (e.g., your lab)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Biosafety Level 2 (BSL-2)</a:t>
            </a:r>
          </a:p>
          <a:p>
            <a:pPr lvl="3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Handling of moderately hazardous agents</a:t>
            </a:r>
          </a:p>
          <a:p>
            <a:pPr lvl="3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common at most universities/hospitals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Biosafety Level 3 (BSL-3)</a:t>
            </a:r>
          </a:p>
          <a:p>
            <a:pPr lvl="3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Handling of microbes in safety cabinets</a:t>
            </a:r>
          </a:p>
          <a:p>
            <a:pPr lvl="3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uncommon outside of universities/hospitals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Biosafety Level 4 (BSL-4)</a:t>
            </a:r>
          </a:p>
          <a:p>
            <a:pPr lvl="3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Handling of microbes that cause severe or fatal disease; only present in specialized institutions (NIH, CDC)</a:t>
            </a:r>
            <a:endParaRPr lang="en-US" altLang="en-US" sz="1800" dirty="0" smtClean="0">
              <a:latin typeface="Comic Sans MS" panose="030F0702030302020204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89988" cy="457200"/>
          </a:xfrm>
          <a:noFill/>
        </p:spPr>
        <p:txBody>
          <a:bodyPr/>
          <a:lstStyle/>
          <a:p>
            <a:r>
              <a:rPr lang="en-US" altLang="en-US" sz="2400" dirty="0" smtClean="0">
                <a:latin typeface="Arial" panose="020B0604020202020204" pitchFamily="34" charset="0"/>
              </a:rPr>
              <a:t>Figure 9.12 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 BSL-4 worker carrying Ebola virus cultures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57200"/>
            <a:ext cx="8782050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50265"/>
            <a:ext cx="8597900" cy="4191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Physical Methods of Microbial Control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392" y="589280"/>
            <a:ext cx="8638808" cy="5641975"/>
          </a:xfrm>
        </p:spPr>
        <p:txBody>
          <a:bodyPr lIns="0" tIns="18285" rIns="0" bIns="18285"/>
          <a:lstStyle/>
          <a:p>
            <a:pPr marL="225425" indent="-225425" eaLnBrk="1" hangingPunct="1">
              <a:lnSpc>
                <a:spcPct val="90000"/>
              </a:lnSpc>
            </a:pPr>
            <a:r>
              <a:rPr lang="en-US" altLang="en-US" b="1" dirty="0" smtClean="0">
                <a:latin typeface="Comic Sans MS" panose="030F0702030302020204" pitchFamily="66" charset="0"/>
              </a:rPr>
              <a:t>Heat-Related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Heat is </a:t>
            </a: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primary control method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omic Sans MS" panose="030F0702030302020204" pitchFamily="66" charset="0"/>
              </a:rPr>
              <a:t>I</a:t>
            </a:r>
            <a:r>
              <a:rPr lang="en-US" altLang="en-US" dirty="0" smtClean="0">
                <a:latin typeface="Comic Sans MS" panose="030F0702030302020204" pitchFamily="66" charset="0"/>
              </a:rPr>
              <a:t>s fire the most important invention of man?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Effects of high temperatures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Denatures proteins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Interferes with integrity of cytoplasmic membrane and cell wall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Disrupts structure and function of nucleic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>
                <a:latin typeface="Comic Sans MS" panose="030F0702030302020204" pitchFamily="66" charset="0"/>
              </a:rPr>
              <a:t>Thermal death point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Lowest temperature that kills all cells in broth in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10 min</a:t>
            </a:r>
            <a:r>
              <a:rPr lang="en-US" altLang="en-US" dirty="0" smtClean="0">
                <a:latin typeface="Comic Sans MS" panose="030F0702030302020204" pitchFamily="66" charset="0"/>
              </a:rPr>
              <a:t> (chosen so the medium is not caramelized)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>
                <a:latin typeface="Comic Sans MS" panose="030F0702030302020204" pitchFamily="66" charset="0"/>
              </a:rPr>
              <a:t>Thermal death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Time to sterilize volume of liquid at a given temperature (defined as 12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D-values</a:t>
            </a:r>
            <a:r>
              <a:rPr lang="en-US" altLang="en-US" dirty="0" smtClean="0">
                <a:latin typeface="Comic Sans MS" panose="030F0702030302020204" pitchFamily="66" charset="0"/>
              </a:rPr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 smtClean="0">
                <a:latin typeface="Comic Sans MS" panose="030F0702030302020204" pitchFamily="66" charset="0"/>
              </a:rPr>
              <a:t>(2.5 minutes for </a:t>
            </a:r>
            <a:r>
              <a:rPr lang="en-US" altLang="en-US" sz="2000" i="1" dirty="0" smtClean="0">
                <a:latin typeface="Comic Sans MS" panose="030F0702030302020204" pitchFamily="66" charset="0"/>
              </a:rPr>
              <a:t>Clostridium botulinum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at 121 ºC)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 smtClean="0">
                <a:latin typeface="Comic Sans MS" panose="030F0702030302020204" pitchFamily="66" charset="0"/>
              </a:rPr>
              <a:t>Measured as a 1 trillion-fold (10</a:t>
            </a:r>
            <a:r>
              <a:rPr lang="en-US" altLang="en-US" sz="2000" baseline="30000" dirty="0" smtClean="0">
                <a:latin typeface="Comic Sans MS" panose="030F0702030302020204" pitchFamily="66" charset="0"/>
              </a:rPr>
              <a:t>12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 reduction of microbes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" y="86330"/>
            <a:ext cx="8534400" cy="635000"/>
          </a:xfrm>
        </p:spPr>
        <p:txBody>
          <a:bodyPr/>
          <a:lstStyle/>
          <a:p>
            <a:r>
              <a:rPr lang="en-US" altLang="en-US" sz="2400" dirty="0" smtClean="0">
                <a:latin typeface="Comic Sans MS" panose="030F0702030302020204" pitchFamily="66" charset="0"/>
              </a:rPr>
              <a:t>Figure 9.5  Decimal reduction time (D-value) as a measure of microbial death rate.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"/>
          <a:stretch>
            <a:fillRect/>
          </a:stretch>
        </p:blipFill>
        <p:spPr bwMode="auto">
          <a:xfrm>
            <a:off x="447277" y="838201"/>
            <a:ext cx="82804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1107" y="3352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is the decimal reduction time in this graph?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990234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Decimal reduction time (D-value)</a:t>
            </a:r>
          </a:p>
          <a:p>
            <a:r>
              <a:rPr lang="en-US" dirty="0" smtClean="0"/>
              <a:t>- loss of 90% of microbes</a:t>
            </a:r>
          </a:p>
          <a:p>
            <a:r>
              <a:rPr lang="en-US" dirty="0" smtClean="0"/>
              <a:t>- shift decimal point to the left</a:t>
            </a:r>
          </a:p>
          <a:p>
            <a:r>
              <a:rPr lang="en-US" dirty="0" smtClean="0"/>
              <a:t>- 620 → 62.0 → 6.20 → 0.620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368463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Would D increase or decrease with increasing temperature?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2389" y="635863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D-values defines the </a:t>
            </a:r>
            <a:r>
              <a:rPr lang="en-US" u="sng" dirty="0" smtClean="0"/>
              <a:t>thermal death time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712200" cy="4953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Physical Methods of Microbial Control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2763" y="838200"/>
            <a:ext cx="7991475" cy="51816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Heat-Related Methods</a:t>
            </a:r>
          </a:p>
          <a:p>
            <a:pPr lvl="1" eaLnBrk="1" hangingPunct="1"/>
            <a:r>
              <a:rPr lang="en-US" altLang="en-US" u="sng" dirty="0" smtClean="0">
                <a:latin typeface="Comic Sans MS" panose="030F0702030302020204" pitchFamily="66" charset="0"/>
              </a:rPr>
              <a:t>Moist heat 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Used to disinfect, sanitize, and sterilize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More effective than dry heat because water is better conductor of heat than air is</a:t>
            </a:r>
          </a:p>
          <a:p>
            <a:pPr lvl="2" eaLnBrk="1" hangingPunct="1"/>
            <a:endParaRPr lang="en-US" altLang="en-US" dirty="0" smtClean="0">
              <a:latin typeface="Comic Sans MS" panose="030F0702030302020204" pitchFamily="66" charset="0"/>
            </a:endParaRP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Methods of microbial control using moist heat</a:t>
            </a:r>
          </a:p>
          <a:p>
            <a:pPr lvl="3" eaLnBrk="1" hangingPunct="1"/>
            <a:r>
              <a:rPr lang="en-US" altLang="en-US" sz="2200" u="sng" dirty="0" smtClean="0">
                <a:latin typeface="Comic Sans MS" panose="030F0702030302020204" pitchFamily="66" charset="0"/>
              </a:rPr>
              <a:t>Boiling</a:t>
            </a:r>
          </a:p>
          <a:p>
            <a:pPr lvl="3" eaLnBrk="1" hangingPunct="1"/>
            <a:r>
              <a:rPr lang="en-US" altLang="en-US" sz="2200" u="sng" dirty="0" smtClean="0">
                <a:latin typeface="Comic Sans MS" panose="030F0702030302020204" pitchFamily="66" charset="0"/>
              </a:rPr>
              <a:t>Autoclaving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 (pressure cooking on steroids)</a:t>
            </a:r>
          </a:p>
          <a:p>
            <a:pPr lvl="3" eaLnBrk="1" hangingPunct="1"/>
            <a:r>
              <a:rPr lang="en-US" altLang="en-US" sz="2200" u="sng" dirty="0" smtClean="0">
                <a:latin typeface="Comic Sans MS" panose="030F0702030302020204" pitchFamily="66" charset="0"/>
              </a:rPr>
              <a:t>Pasteurization</a:t>
            </a:r>
          </a:p>
          <a:p>
            <a:pPr lvl="3" eaLnBrk="1" hangingPunct="1"/>
            <a:r>
              <a:rPr lang="en-US" altLang="en-US" sz="2200" u="sng" dirty="0" smtClean="0">
                <a:latin typeface="Comic Sans MS" panose="030F0702030302020204" pitchFamily="66" charset="0"/>
              </a:rPr>
              <a:t>Ultrahigh-temperature sterilization</a:t>
            </a:r>
            <a:endParaRPr lang="en-US" altLang="en-US" sz="1800" u="sng" dirty="0" smtClean="0">
              <a:latin typeface="Comic Sans MS" panose="030F0702030302020204" pitchFamily="66" charset="0"/>
            </a:endParaRPr>
          </a:p>
        </p:txBody>
      </p:sp>
      <p:sp>
        <p:nvSpPr>
          <p:cNvPr id="2" name="Right Brace 1"/>
          <p:cNvSpPr/>
          <p:nvPr/>
        </p:nvSpPr>
        <p:spPr bwMode="auto">
          <a:xfrm flipH="1">
            <a:off x="838200" y="3581400"/>
            <a:ext cx="533400" cy="19050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269251" y="4378949"/>
            <a:ext cx="175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661400" cy="5207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Moist Heat-Related Methods</a:t>
            </a:r>
            <a:endParaRPr lang="en-US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838200"/>
            <a:ext cx="7991475" cy="57404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sz="3000" b="1" dirty="0" smtClean="0">
                <a:latin typeface="Comic Sans MS" panose="030F0702030302020204" pitchFamily="66" charset="0"/>
              </a:rPr>
              <a:t>Boiling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Kills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vegetative</a:t>
            </a:r>
            <a:r>
              <a:rPr lang="en-US" altLang="en-US" dirty="0" smtClean="0">
                <a:latin typeface="Comic Sans MS" panose="030F0702030302020204" pitchFamily="66" charset="0"/>
              </a:rPr>
              <a:t> (actively growing) cells of bacteria and fungi, protozoan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trophozoites</a:t>
            </a:r>
            <a:r>
              <a:rPr lang="en-US" altLang="en-US" dirty="0" smtClean="0">
                <a:latin typeface="Comic Sans MS" panose="030F0702030302020204" pitchFamily="66" charset="0"/>
              </a:rPr>
              <a:t>, most viruses</a:t>
            </a:r>
          </a:p>
          <a:p>
            <a:pPr lvl="2"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Endospores, protozoan cysts, and some viruses can survive boiling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Boiling time is critical; needs to be confirmed empirically and locally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Different elevations (sea level vs. mountains) require different boiling times</a:t>
            </a:r>
          </a:p>
          <a:p>
            <a:pPr lvl="2"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Boiling temperature decreases with increasing altitude, reducing its effectiveness at killing microbes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826500" cy="5080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Moist Heat-Related Methods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563" y="533400"/>
            <a:ext cx="8750300" cy="3657600"/>
          </a:xfrm>
          <a:noFill/>
        </p:spPr>
        <p:txBody>
          <a:bodyPr lIns="0" tIns="18285" rIns="0" bIns="18285"/>
          <a:lstStyle/>
          <a:p>
            <a:pPr eaLnBrk="1" hangingPunct="1"/>
            <a:r>
              <a:rPr lang="en-US" altLang="en-US" sz="2400" b="1" dirty="0" smtClean="0">
                <a:latin typeface="Comic Sans MS" panose="030F0702030302020204" pitchFamily="66" charset="0"/>
              </a:rPr>
              <a:t>Autoclaving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Pressure applied to boiling water prevents steam from escaping (~ pressure cooking)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Boiling point increases as pressure increases – water needs more energy (temperature) to fight the high pressure and evaporate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Higher temperatures can be achieved in liquid without losing liquid through boiling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Standard autoclave conditions – </a:t>
            </a:r>
            <a:r>
              <a:rPr lang="en-US" altLang="en-US" sz="2400" u="sng" dirty="0" smtClean="0">
                <a:latin typeface="Comic Sans MS" panose="030F0702030302020204" pitchFamily="66" charset="0"/>
              </a:rPr>
              <a:t>121ºC, 15 psi, 15 min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/>
          <a:srcRect l="8485" t="17999"/>
          <a:stretch>
            <a:fillRect/>
          </a:stretch>
        </p:blipFill>
        <p:spPr bwMode="auto">
          <a:xfrm>
            <a:off x="4530725" y="4256088"/>
            <a:ext cx="4402138" cy="256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152400" y="4191000"/>
            <a:ext cx="419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Boiling point curve – this determines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boiling point at </a:t>
            </a:r>
            <a:r>
              <a:rPr lang="en-US" altLang="en-US" sz="2000" dirty="0">
                <a:latin typeface="Comic Sans MS" panose="030F0702030302020204" pitchFamily="66" charset="0"/>
              </a:rPr>
              <a:t>a given pressure 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0" lvl="1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latin typeface="Comic Sans MS" panose="030F0702030302020204" pitchFamily="66" charset="0"/>
              </a:rPr>
              <a:t>See </a:t>
            </a:r>
            <a:r>
              <a:rPr lang="en-US" altLang="en-US" sz="2000" dirty="0">
                <a:latin typeface="Comic Sans MS" panose="030F0702030302020204" pitchFamily="66" charset="0"/>
              </a:rPr>
              <a:t>where 121 </a:t>
            </a:r>
            <a:r>
              <a:rPr lang="en-US" altLang="en-US" sz="2000" baseline="30000" dirty="0">
                <a:latin typeface="Comic Sans MS" panose="030F0702030302020204" pitchFamily="66" charset="0"/>
              </a:rPr>
              <a:t>º</a:t>
            </a:r>
            <a:r>
              <a:rPr lang="en-US" altLang="en-US" sz="2000" dirty="0">
                <a:latin typeface="Comic Sans MS" panose="030F0702030302020204" pitchFamily="66" charset="0"/>
              </a:rPr>
              <a:t>C and 15 psi sit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?</a:t>
            </a:r>
          </a:p>
          <a:p>
            <a:pPr marL="342900" lvl="1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latin typeface="Comic Sans MS" panose="030F0702030302020204" pitchFamily="66" charset="0"/>
              </a:rPr>
              <a:t>Water in autoclave is just below its boiling point</a:t>
            </a: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5073650" y="5397500"/>
            <a:ext cx="1676400" cy="100647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table_09_01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3777"/>
            <a:ext cx="8548687" cy="488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2979737" y="1861702"/>
            <a:ext cx="609600" cy="1524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662237" y="2544327"/>
            <a:ext cx="609600" cy="1524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967037" y="2896752"/>
            <a:ext cx="609600" cy="1524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900237" y="3754002"/>
            <a:ext cx="1066800" cy="1778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1989137" y="4242952"/>
            <a:ext cx="1282700" cy="1778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655887" y="4442977"/>
            <a:ext cx="552450" cy="171450"/>
          </a:xfrm>
          <a:prstGeom prst="rect">
            <a:avLst/>
          </a:prstGeom>
          <a:solidFill>
            <a:srgbClr val="FF0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484437" y="5097027"/>
            <a:ext cx="552450" cy="171450"/>
          </a:xfrm>
          <a:prstGeom prst="rect">
            <a:avLst/>
          </a:prstGeom>
          <a:solidFill>
            <a:srgbClr val="FF0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649412" y="4950977"/>
            <a:ext cx="669925" cy="171450"/>
          </a:xfrm>
          <a:prstGeom prst="rect">
            <a:avLst/>
          </a:prstGeom>
          <a:solidFill>
            <a:srgbClr val="FF0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39962" y="3398402"/>
            <a:ext cx="828675" cy="171450"/>
          </a:xfrm>
          <a:prstGeom prst="rect">
            <a:avLst/>
          </a:prstGeom>
          <a:solidFill>
            <a:srgbClr val="FF0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681162" y="2195077"/>
            <a:ext cx="1749425" cy="171450"/>
          </a:xfrm>
          <a:prstGeom prst="rect">
            <a:avLst/>
          </a:prstGeom>
          <a:solidFill>
            <a:srgbClr val="FF0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180137" y="1544202"/>
            <a:ext cx="2286000" cy="4699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937" y="383"/>
            <a:ext cx="8693150" cy="6127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Appreciate the differences in the terminologies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709039"/>
            <a:ext cx="4177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ntisepsis vs. disinfection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-static vs. –</a:t>
            </a:r>
            <a:r>
              <a:rPr lang="en-US" dirty="0" err="1" smtClean="0"/>
              <a:t>cidal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isinfection vs. sterilization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23340" y="5673963"/>
            <a:ext cx="4382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ntisepsis vs. sanitization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antisepsis vs. pasteurization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89988" cy="457200"/>
          </a:xfrm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Figure 9.6  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Autoclave-overview</a:t>
            </a:r>
          </a:p>
        </p:txBody>
      </p:sp>
      <p:pic>
        <p:nvPicPr>
          <p:cNvPr id="21507" name="Picture 3" descr="figure_09_06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57200"/>
            <a:ext cx="4191000" cy="628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 rotWithShape="1">
          <a:blip r:embed="rId3"/>
          <a:srcRect t="13465" b="4646"/>
          <a:stretch/>
        </p:blipFill>
        <p:spPr bwMode="auto">
          <a:xfrm>
            <a:off x="304800" y="1866900"/>
            <a:ext cx="879157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9525" y="47625"/>
            <a:ext cx="374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empus Sans ITC" pitchFamily="82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empus Sans ITC" pitchFamily="82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empus Sans ITC" pitchFamily="82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empus Sans ITC" pitchFamily="82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defRPr/>
            </a:pPr>
            <a:r>
              <a:rPr lang="en-US" sz="1800" kern="0" dirty="0" smtClean="0">
                <a:latin typeface="Comic Sans MS" panose="030F0702030302020204" pitchFamily="66" charset="0"/>
              </a:rPr>
              <a:t>Figure 9.8  Sterility indicators.</a:t>
            </a:r>
            <a:endParaRPr lang="en-US" sz="1800" kern="0" dirty="0">
              <a:latin typeface="Comic Sans MS" panose="030F0702030302020204" pitchFamily="66" charset="0"/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938"/>
            <a:ext cx="38735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53" y="34290"/>
            <a:ext cx="21256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5700" y="480487"/>
            <a:ext cx="3290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do we know we autoclaved successfully?  Or heat-killed all microbes present?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432800" cy="4572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Physical Methods of Microbial Control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685800"/>
            <a:ext cx="8470900" cy="6172200"/>
          </a:xfrm>
        </p:spPr>
        <p:txBody>
          <a:bodyPr lIns="0" tIns="18285" rIns="0" bIns="18285"/>
          <a:lstStyle/>
          <a:p>
            <a:pPr marL="225425" indent="-225425" eaLnBrk="1" hangingPunct="1">
              <a:defRPr/>
            </a:pPr>
            <a:r>
              <a:rPr lang="en-US" altLang="en-US" b="1" dirty="0" smtClean="0">
                <a:latin typeface="Comic Sans MS" panose="030F0702030302020204" pitchFamily="66" charset="0"/>
              </a:rPr>
              <a:t>Heat-Related Methods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Comic Sans MS" panose="030F0702030302020204" pitchFamily="66" charset="0"/>
              </a:rPr>
              <a:t>Moist heat </a:t>
            </a:r>
          </a:p>
          <a:p>
            <a:pPr lvl="2" eaLnBrk="1" hangingPunct="1">
              <a:defRPr/>
            </a:pPr>
            <a:r>
              <a:rPr lang="en-US" altLang="en-US" b="1" dirty="0" smtClean="0">
                <a:latin typeface="Comic Sans MS" panose="030F0702030302020204" pitchFamily="66" charset="0"/>
              </a:rPr>
              <a:t>Pasteurization</a:t>
            </a:r>
          </a:p>
          <a:p>
            <a:pPr lvl="3" eaLnBrk="1" hangingPunct="1">
              <a:defRPr/>
            </a:pPr>
            <a:r>
              <a:rPr lang="en-US" altLang="en-US" sz="2200" dirty="0" smtClean="0">
                <a:latin typeface="Comic Sans MS" panose="030F0702030302020204" pitchFamily="66" charset="0"/>
              </a:rPr>
              <a:t>Used for </a:t>
            </a:r>
            <a:r>
              <a:rPr lang="en-US" alt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delicate food that cannot be boiled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 - milk, ice cream, yogurt, and fruit juices</a:t>
            </a:r>
          </a:p>
          <a:p>
            <a:pPr lvl="3" eaLnBrk="1" hangingPunct="1">
              <a:defRPr/>
            </a:pPr>
            <a:r>
              <a:rPr lang="en-US" altLang="en-US" sz="2200" dirty="0" smtClean="0">
                <a:latin typeface="Comic Sans MS" panose="030F0702030302020204" pitchFamily="66" charset="0"/>
              </a:rPr>
              <a:t>Pasteurization is NOT sterilization</a:t>
            </a:r>
          </a:p>
          <a:p>
            <a:pPr lvl="4" eaLnBrk="1" hangingPunct="1">
              <a:defRPr/>
            </a:pPr>
            <a:r>
              <a:rPr lang="en-US" altLang="en-US" sz="2000" dirty="0" smtClean="0">
                <a:latin typeface="Comic Sans MS" panose="030F0702030302020204" pitchFamily="66" charset="0"/>
              </a:rPr>
              <a:t>Heat-tolerant microbes survive (tend to be non-pathogenic); they will eventually spoil food if left out </a:t>
            </a:r>
          </a:p>
          <a:p>
            <a:pPr lvl="3" eaLnBrk="1" hangingPunct="1">
              <a:defRPr/>
            </a:pPr>
            <a:r>
              <a:rPr lang="en-US" altLang="en-US" sz="2200" dirty="0" smtClean="0">
                <a:latin typeface="Comic Sans MS" panose="030F0702030302020204" pitchFamily="66" charset="0"/>
              </a:rPr>
              <a:t>Pasteurization methods</a:t>
            </a:r>
          </a:p>
          <a:p>
            <a:pPr lvl="4" eaLnBrk="1" hangingPunct="1">
              <a:defRPr/>
            </a:pPr>
            <a:r>
              <a:rPr lang="en-US" altLang="en-US" sz="2000" dirty="0" smtClean="0">
                <a:latin typeface="Comic Sans MS" panose="030F0702030302020204" pitchFamily="66" charset="0"/>
              </a:rPr>
              <a:t>Large-volume method</a:t>
            </a:r>
          </a:p>
          <a:p>
            <a:pPr lvl="5">
              <a:defRPr/>
            </a:pPr>
            <a:r>
              <a:rPr lang="en-US" altLang="en-US" sz="1600" dirty="0" smtClean="0">
                <a:latin typeface="Comic Sans MS" panose="030F0702030302020204" pitchFamily="66" charset="0"/>
              </a:rPr>
              <a:t>batch pasteurization - most commonly used; least expensive</a:t>
            </a:r>
          </a:p>
          <a:p>
            <a:pPr lvl="4" eaLnBrk="1" hangingPunct="1">
              <a:defRPr/>
            </a:pPr>
            <a:r>
              <a:rPr lang="en-US" altLang="en-US" sz="2000" dirty="0" smtClean="0">
                <a:latin typeface="Comic Sans MS" panose="030F0702030302020204" pitchFamily="66" charset="0"/>
              </a:rPr>
              <a:t>Small-volume methods (usually under pressure)</a:t>
            </a:r>
          </a:p>
          <a:p>
            <a:pPr lvl="5">
              <a:defRPr/>
            </a:pPr>
            <a:r>
              <a:rPr lang="en-US" altLang="en-US" sz="1600" dirty="0" smtClean="0">
                <a:latin typeface="Comic Sans MS" panose="030F0702030302020204" pitchFamily="66" charset="0"/>
              </a:rPr>
              <a:t>Flash pasteurization</a:t>
            </a:r>
          </a:p>
          <a:p>
            <a:pPr lvl="5">
              <a:defRPr/>
            </a:pPr>
            <a:r>
              <a:rPr lang="en-US" altLang="en-US" sz="1600" dirty="0" smtClean="0">
                <a:latin typeface="Comic Sans MS" panose="030F0702030302020204" pitchFamily="66" charset="0"/>
              </a:rPr>
              <a:t>Ultrahigh-temperature pasteurization</a:t>
            </a:r>
          </a:p>
          <a:p>
            <a:pPr marL="2743200" lvl="5">
              <a:defRPr/>
            </a:pPr>
            <a:r>
              <a:rPr lang="en-US" altLang="en-US" sz="1600" dirty="0" smtClean="0">
                <a:latin typeface="Comic Sans MS" panose="030F0702030302020204" pitchFamily="66" charset="0"/>
              </a:rPr>
              <a:t>140ºC for 1 sec, then rapid cooling</a:t>
            </a:r>
          </a:p>
          <a:p>
            <a:pPr marL="2743200" lvl="5">
              <a:defRPr/>
            </a:pPr>
            <a:r>
              <a:rPr lang="en-US" altLang="en-US" sz="1600" dirty="0" smtClean="0">
                <a:latin typeface="Comic Sans MS" panose="030F0702030302020204" pitchFamily="66" charset="0"/>
              </a:rPr>
              <a:t>Treated liquids can be stored at room temperature</a:t>
            </a:r>
          </a:p>
          <a:p>
            <a:pPr marL="2743200" lvl="5">
              <a:defRPr/>
            </a:pPr>
            <a:r>
              <a:rPr lang="en-US" altLang="en-US" sz="1600" dirty="0" smtClean="0">
                <a:latin typeface="Comic Sans MS" panose="030F0702030302020204" pitchFamily="66" charset="0"/>
              </a:rPr>
              <a:t>Used for fruit juices, soups, mini-creamers, etc.</a:t>
            </a:r>
          </a:p>
          <a:p>
            <a:pPr lvl="4" eaLnBrk="1" hangingPunct="1">
              <a:defRPr/>
            </a:pP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5113"/>
            <a:ext cx="5105400" cy="369887"/>
          </a:xfrm>
        </p:spPr>
        <p:txBody>
          <a:bodyPr/>
          <a:lstStyle/>
          <a:p>
            <a:r>
              <a:rPr lang="en-US" altLang="en-US" sz="1800" smtClean="0">
                <a:latin typeface="Comic Sans MS" panose="030F0702030302020204" pitchFamily="66" charset="0"/>
              </a:rPr>
              <a:t>Table 9.2  Moist Heat Treatments of Milk</a:t>
            </a: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>
            <a:fillRect/>
          </a:stretch>
        </p:blipFill>
        <p:spPr bwMode="auto">
          <a:xfrm>
            <a:off x="304800" y="1825625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826500" cy="4445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Physical Methods of Microbial Control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685800"/>
            <a:ext cx="7927975" cy="60198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Heat-Related Methods</a:t>
            </a:r>
          </a:p>
          <a:p>
            <a:pPr lvl="1"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Dry heat</a:t>
            </a:r>
            <a:r>
              <a:rPr lang="en-US" altLang="en-US" sz="3000" dirty="0" smtClean="0">
                <a:latin typeface="Comic Sans MS" panose="030F0702030302020204" pitchFamily="66" charset="0"/>
              </a:rPr>
              <a:t> 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Used for materials that cannot be sterilized with moist heat or can tolerate far more heat</a:t>
            </a:r>
          </a:p>
          <a:p>
            <a:pPr lvl="2" eaLnBrk="1" hangingPunct="1"/>
            <a:r>
              <a:rPr lang="en-US" altLang="en-US" dirty="0">
                <a:latin typeface="Comic Sans MS" panose="030F0702030302020204" pitchFamily="66" charset="0"/>
              </a:rPr>
              <a:t>Reserved for “tough” materials</a:t>
            </a:r>
          </a:p>
          <a:p>
            <a:pPr lvl="3" eaLnBrk="1" hangingPunct="1"/>
            <a:r>
              <a:rPr lang="en-US" altLang="en-US" dirty="0">
                <a:latin typeface="Comic Sans MS" panose="030F0702030302020204" pitchFamily="66" charset="0"/>
              </a:rPr>
              <a:t>hard plastics, metals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Dry heat does not involve heat limits like boiling (100</a:t>
            </a:r>
            <a:r>
              <a:rPr lang="en-US" altLang="en-US" baseline="30000" dirty="0" smtClean="0">
                <a:latin typeface="Comic Sans MS" panose="030F0702030302020204" pitchFamily="66" charset="0"/>
              </a:rPr>
              <a:t>o</a:t>
            </a:r>
            <a:r>
              <a:rPr lang="en-US" altLang="en-US" dirty="0" smtClean="0">
                <a:latin typeface="Comic Sans MS" panose="030F0702030302020204" pitchFamily="66" charset="0"/>
              </a:rPr>
              <a:t>C) and so can get a LOT higher!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Denatures proteins and oxidizes metabolic and structural chemicals (“fries” or “burns” them)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Can utilize higher temperatures and longer times than moist heat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Incineration is ultimate means of sterilization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lvl="3" eaLnBrk="1" hangingPunct="1"/>
            <a:r>
              <a:rPr lang="en-US" altLang="en-US" dirty="0" smtClean="0">
                <a:latin typeface="Comic Sans MS" panose="030F0702030302020204" pitchFamily="66" charset="0"/>
              </a:rPr>
              <a:t>Cremation vs. burial; why fields are burned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572500" cy="5461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Physical Methods of Microbial Control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010525" cy="539115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Refrigeration and Freezing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Decrease microbial metabolism, growth, and reproduction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Chemical reactions occur more slowly at low temperatures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When frozen, liquid water not available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Refrigeration halts growth of most pathogens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Psychrophilic microbes can multiply in refrigerated foods (</a:t>
            </a:r>
            <a:r>
              <a:rPr lang="en-US" altLang="en-US" i="1" dirty="0" smtClean="0">
                <a:latin typeface="Comic Sans MS" panose="030F0702030302020204" pitchFamily="66" charset="0"/>
              </a:rPr>
              <a:t>Listeria</a:t>
            </a:r>
            <a:r>
              <a:rPr lang="en-US" altLang="en-US" dirty="0" smtClean="0">
                <a:latin typeface="Comic Sans MS" panose="030F0702030302020204" pitchFamily="66" charset="0"/>
              </a:rPr>
              <a:t> sp. are facultative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psychrophiles</a:t>
            </a:r>
            <a:r>
              <a:rPr lang="en-US" altLang="en-US" dirty="0" smtClean="0">
                <a:latin typeface="Comic Sans MS" panose="030F0702030302020204" pitchFamily="66" charset="0"/>
              </a:rPr>
              <a:t>)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Organisms vary in susceptibility to freezing</a:t>
            </a:r>
          </a:p>
          <a:p>
            <a:pPr lvl="2" eaLnBrk="1" hangingPunct="1"/>
            <a:r>
              <a:rPr lang="en-US" altLang="en-US" sz="2000" dirty="0" smtClean="0">
                <a:latin typeface="Comic Sans MS" panose="030F0702030302020204" pitchFamily="66" charset="0"/>
                <a:hlinkClick r:id="rId2"/>
              </a:rPr>
              <a:t>https://www.youtube.com/watch?v=1NQKEFeFKsc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877300" cy="5334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Physical Methods of Microbial Control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25" y="768350"/>
            <a:ext cx="8534400" cy="433705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Desiccation and </a:t>
            </a:r>
            <a:r>
              <a:rPr lang="en-US" altLang="en-US" b="1" dirty="0" err="1" smtClean="0">
                <a:latin typeface="Comic Sans MS" panose="030F0702030302020204" pitchFamily="66" charset="0"/>
              </a:rPr>
              <a:t>Lyophilization</a:t>
            </a:r>
            <a:endParaRPr lang="en-US" altLang="en-US" b="1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u="sng" dirty="0" err="1" smtClean="0">
                <a:latin typeface="Comic Sans MS" panose="030F0702030302020204" pitchFamily="66" charset="0"/>
              </a:rPr>
              <a:t>Dessication</a:t>
            </a:r>
            <a:r>
              <a:rPr lang="en-US" altLang="en-US" dirty="0" smtClean="0">
                <a:latin typeface="Comic Sans MS" panose="030F0702030302020204" pitchFamily="66" charset="0"/>
              </a:rPr>
              <a:t> - drying inhibits growth because of removal of water (what do hypertonic conditions do?)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This is why we dry/dehydrate fruits, vegetables, meats (jerky) to preserve them</a:t>
            </a:r>
          </a:p>
          <a:p>
            <a:pPr lvl="1" eaLnBrk="1" hangingPunct="1"/>
            <a:r>
              <a:rPr lang="en-US" altLang="en-US" u="sng" dirty="0" err="1" smtClean="0">
                <a:latin typeface="Comic Sans MS" panose="030F0702030302020204" pitchFamily="66" charset="0"/>
              </a:rPr>
              <a:t>Lyophilization</a:t>
            </a:r>
            <a:r>
              <a:rPr lang="en-US" altLang="en-US" dirty="0" smtClean="0">
                <a:latin typeface="Comic Sans MS" panose="030F0702030302020204" pitchFamily="66" charset="0"/>
              </a:rPr>
              <a:t> used for long-term, low-temperature preservation of microbial cultures</a:t>
            </a:r>
          </a:p>
          <a:p>
            <a:pPr lvl="2" eaLnBrk="1" hangingPunct="1"/>
            <a:r>
              <a:rPr lang="en-US" altLang="en-US" dirty="0" err="1" smtClean="0">
                <a:latin typeface="Comic Sans MS" panose="030F0702030302020204" pitchFamily="66" charset="0"/>
              </a:rPr>
              <a:t>Dessication</a:t>
            </a:r>
            <a:r>
              <a:rPr lang="en-US" altLang="en-US" dirty="0" smtClean="0">
                <a:latin typeface="Comic Sans MS" panose="030F0702030302020204" pitchFamily="66" charset="0"/>
              </a:rPr>
              <a:t> + freezing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Think: freeze-drying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Prevents formation of</a:t>
            </a:r>
          </a:p>
          <a:p>
            <a:pPr marL="1371600" lvl="3" indent="0" eaLnBrk="1" hangingPunct="1">
              <a:buFontTx/>
              <a:buNone/>
            </a:pPr>
            <a:r>
              <a:rPr lang="en-US" altLang="en-US" dirty="0" smtClean="0">
                <a:latin typeface="Comic Sans MS" panose="030F0702030302020204" pitchFamily="66" charset="0"/>
              </a:rPr>
              <a:t>damaging ice crystals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  <p:pic>
        <p:nvPicPr>
          <p:cNvPr id="29701" name="Picture 3" descr="figure_09_08_un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398963"/>
            <a:ext cx="3663950" cy="228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89988" cy="1210902"/>
          </a:xfrm>
          <a:noFill/>
        </p:spPr>
        <p:txBody>
          <a:bodyPr/>
          <a:lstStyle/>
          <a:p>
            <a:r>
              <a:rPr lang="en-US" altLang="en-US" sz="2000" u="sng" dirty="0" smtClean="0">
                <a:latin typeface="Arial" panose="020B0604020202020204" pitchFamily="34" charset="0"/>
              </a:rPr>
              <a:t>Filtration</a:t>
            </a:r>
            <a:r>
              <a:rPr lang="en-US" altLang="en-US" sz="2000" dirty="0" smtClean="0">
                <a:latin typeface="Arial" panose="020B0604020202020204" pitchFamily="34" charset="0"/>
              </a:rPr>
              <a:t> - </a:t>
            </a:r>
            <a:r>
              <a:rPr lang="en-US" altLang="en-US" sz="2000" dirty="0">
                <a:latin typeface="Arial" panose="020B0604020202020204" pitchFamily="34" charset="0"/>
              </a:rPr>
              <a:t>removal (vs. killing) of </a:t>
            </a:r>
            <a:r>
              <a:rPr lang="en-US" altLang="en-US" sz="2000" dirty="0" smtClean="0">
                <a:latin typeface="Arial" panose="020B0604020202020204" pitchFamily="34" charset="0"/>
              </a:rPr>
              <a:t>pathogens by letting fluid pass through pores</a:t>
            </a:r>
            <a:br>
              <a:rPr lang="en-US" altLang="en-US" sz="2000" dirty="0" smtClean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/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 smtClean="0">
                <a:latin typeface="Arial" panose="020B0604020202020204" pitchFamily="34" charset="0"/>
              </a:rPr>
              <a:t>Filtration is done when heating cannot be done (blood,  breathing air)</a:t>
            </a: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23" name="Picture 3" descr="figure_09_09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7602537" cy="5443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629400" cy="369887"/>
          </a:xfrm>
        </p:spPr>
        <p:txBody>
          <a:bodyPr/>
          <a:lstStyle/>
          <a:p>
            <a:r>
              <a:rPr lang="en-US" altLang="en-US" sz="1800" dirty="0" smtClean="0">
                <a:latin typeface="Comic Sans MS" panose="030F0702030302020204" pitchFamily="66" charset="0"/>
              </a:rPr>
              <a:t>Membrane Filters – decontamination of liquids or gases</a:t>
            </a:r>
          </a:p>
        </p:txBody>
      </p:sp>
      <p:pic>
        <p:nvPicPr>
          <p:cNvPr id="409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5"/>
          <a:stretch>
            <a:fillRect/>
          </a:stretch>
        </p:blipFill>
        <p:spPr bwMode="auto">
          <a:xfrm>
            <a:off x="228600" y="635000"/>
            <a:ext cx="85344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5480050"/>
            <a:ext cx="88392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empus Sans ITC" pitchFamily="82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empus Sans ITC" pitchFamily="82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empus Sans ITC" pitchFamily="82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empus Sans ITC" pitchFamily="82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defRPr/>
            </a:pPr>
            <a:r>
              <a:rPr lang="en-US" sz="2400" kern="0" dirty="0" smtClean="0">
                <a:latin typeface="Comic Sans MS" panose="030F0702030302020204" pitchFamily="66" charset="0"/>
              </a:rPr>
              <a:t>The smaller the pore size, the more expensive, and the slower the filtering, or the greater the force needed to separate the liquid medium from the microorganisms.</a:t>
            </a:r>
            <a:endParaRPr lang="en-US" sz="2400" kern="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678" y="95655"/>
            <a:ext cx="8885722" cy="543614"/>
          </a:xfrm>
          <a:noFill/>
        </p:spPr>
        <p:txBody>
          <a:bodyPr/>
          <a:lstStyle/>
          <a:p>
            <a:r>
              <a:rPr lang="en-US" altLang="en-US" sz="2000" dirty="0" smtClean="0">
                <a:latin typeface="Arial" panose="020B0604020202020204" pitchFamily="34" charset="0"/>
              </a:rPr>
              <a:t>Figure 9.10 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roles of HEPA filters in biological flow safety cabinets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24200" y="838200"/>
            <a:ext cx="5193814" cy="5794627"/>
            <a:chOff x="2372211" y="1014161"/>
            <a:chExt cx="5193814" cy="5794627"/>
          </a:xfrm>
        </p:grpSpPr>
        <p:pic>
          <p:nvPicPr>
            <p:cNvPr id="32770" name="Picture 2" descr="figure_09_10_unlabel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72211" y="1066800"/>
              <a:ext cx="5193814" cy="57419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2" name="Text Box 4"/>
            <p:cNvSpPr txBox="1">
              <a:spLocks noChangeArrowheads="1"/>
            </p:cNvSpPr>
            <p:nvPr/>
          </p:nvSpPr>
          <p:spPr bwMode="auto">
            <a:xfrm>
              <a:off x="4468155" y="1014161"/>
              <a:ext cx="624705" cy="28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1A4D98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Outside</a:t>
              </a:r>
            </a:p>
          </p:txBody>
        </p:sp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2724380" y="1365140"/>
              <a:ext cx="1159432" cy="40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1A4D98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Exhaust HEPA</a:t>
              </a:r>
              <a:br>
                <a:rPr lang="en-US" altLang="en-US" sz="1400" b="1" dirty="0">
                  <a:latin typeface="Arial" panose="020B0604020202020204" pitchFamily="34" charset="0"/>
                </a:rPr>
              </a:br>
              <a:r>
                <a:rPr lang="en-US" altLang="en-US" sz="1400" b="1" dirty="0">
                  <a:latin typeface="Arial" panose="020B0604020202020204" pitchFamily="34" charset="0"/>
                </a:rPr>
                <a:t>filter</a:t>
              </a: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2548551" y="1860713"/>
              <a:ext cx="665838" cy="23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1A4D98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Blower</a:t>
              </a:r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2657720" y="2544434"/>
              <a:ext cx="1005184" cy="39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1A4D98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Supply HEPA</a:t>
              </a:r>
              <a:br>
                <a:rPr lang="en-US" altLang="en-US" sz="1400" b="1" dirty="0">
                  <a:latin typeface="Arial" panose="020B0604020202020204" pitchFamily="34" charset="0"/>
                </a:rPr>
              </a:br>
              <a:r>
                <a:rPr lang="en-US" altLang="en-US" sz="1400" b="1" dirty="0">
                  <a:latin typeface="Arial" panose="020B0604020202020204" pitchFamily="34" charset="0"/>
                </a:rPr>
                <a:t>filter</a:t>
              </a: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2647256" y="3403498"/>
              <a:ext cx="532156" cy="23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1A4D98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Light</a:t>
              </a:r>
            </a:p>
          </p:txBody>
        </p:sp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2801504" y="4107030"/>
              <a:ext cx="1005184" cy="39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1A4D98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High-velocity</a:t>
              </a:r>
              <a:br>
                <a:rPr lang="en-US" altLang="en-US" sz="1400" b="1" dirty="0">
                  <a:latin typeface="Arial" panose="020B0604020202020204" pitchFamily="34" charset="0"/>
                </a:rPr>
              </a:br>
              <a:r>
                <a:rPr lang="en-US" altLang="en-US" sz="1400" b="1" dirty="0">
                  <a:latin typeface="Arial" panose="020B0604020202020204" pitchFamily="34" charset="0"/>
                </a:rPr>
                <a:t>air barrier</a:t>
              </a:r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6301088" y="1275622"/>
              <a:ext cx="1005184" cy="39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1A4D98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Safety glass</a:t>
              </a:r>
              <a:br>
                <a:rPr lang="en-US" altLang="en-US" sz="1400" b="1" dirty="0">
                  <a:latin typeface="Arial" panose="020B0604020202020204" pitchFamily="34" charset="0"/>
                </a:rPr>
              </a:br>
              <a:r>
                <a:rPr lang="en-US" altLang="en-US" sz="1400" b="1" dirty="0" err="1">
                  <a:latin typeface="Arial" panose="020B0604020202020204" pitchFamily="34" charset="0"/>
                </a:rPr>
                <a:t>viewscreen</a:t>
              </a:r>
              <a:endParaRPr lang="en-US" alt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flipH="1" flipV="1">
              <a:off x="3540128" y="1606468"/>
              <a:ext cx="802090" cy="365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 flipH="1" flipV="1">
              <a:off x="3179412" y="2034209"/>
              <a:ext cx="1799562" cy="343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 flipH="1" flipV="1">
              <a:off x="3635215" y="2776180"/>
              <a:ext cx="832940" cy="1218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 flipH="1">
              <a:off x="3121200" y="3231844"/>
              <a:ext cx="1624747" cy="232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 flipH="1" flipV="1">
              <a:off x="3835400" y="4484451"/>
              <a:ext cx="730108" cy="1107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 flipV="1">
              <a:off x="5846964" y="1789193"/>
              <a:ext cx="771241" cy="15836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8561" y="657717"/>
            <a:ext cx="29674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High-Efficiency Air Particulate (HEPA) filters are used to remove pathogens from the air</a:t>
            </a:r>
          </a:p>
          <a:p>
            <a:pPr algn="just"/>
            <a:endParaRPr lang="en-U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They are used in Air conditioners, room air filters, and in clean rooms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Special cabinets like this are used to remove pathogens before air is returned to the outside world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10625" cy="635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524000" y="4648200"/>
            <a:ext cx="2514600" cy="830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 dirty="0"/>
              <a:t>This is also known as </a:t>
            </a:r>
            <a:r>
              <a:rPr lang="en-US" altLang="en-US" sz="1600" b="1" u="sng" dirty="0"/>
              <a:t>decimal reduction time</a:t>
            </a:r>
            <a:r>
              <a:rPr lang="en-US" altLang="en-US" sz="1600" b="1" dirty="0"/>
              <a:t>; see later in this lecture.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7712" y="264160"/>
            <a:ext cx="4371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know how long to “cook” something to know it is safe?</a:t>
            </a:r>
          </a:p>
          <a:p>
            <a:r>
              <a:rPr lang="en-US" sz="2000" dirty="0" smtClean="0"/>
              <a:t>We measure death rates to make sure something is free of pathogens!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445500" cy="4826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Physical Methods of Microbial Control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950" y="622299"/>
            <a:ext cx="7772400" cy="5934075"/>
          </a:xfrm>
          <a:noFill/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Osmotic Pressure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Generally used for food preservation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High concentrations of salt or sugar in foods inhibit growth of food-spoiling microbes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Cells in hypertonic solution of salt or sugar lose water (crenation) to match salinity of surroundings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Fungi have greater ability than bacteria to survive hypertonic environments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This is how meats and cheeses are aged during curing – some molds are allowed to grow on aged steaks and cheeses to build flavor and further inhibit bacterial growth via their antibiotic release into the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139700"/>
            <a:ext cx="6769100" cy="5334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Physical Methods of Microbial Control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9860" y="640080"/>
            <a:ext cx="6555740" cy="614172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Radiation</a:t>
            </a:r>
          </a:p>
          <a:p>
            <a:pPr lvl="1" eaLnBrk="1" hangingPunct="1"/>
            <a:r>
              <a:rPr lang="en-US" altLang="en-US" u="sng" dirty="0" smtClean="0">
                <a:latin typeface="Comic Sans MS" panose="030F0702030302020204" pitchFamily="66" charset="0"/>
              </a:rPr>
              <a:t>Ionizing radiation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Wavelengths shorter than 1 nm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Two types are most often used; both are expensive</a:t>
            </a:r>
          </a:p>
          <a:p>
            <a:pPr lvl="3" eaLnBrk="1" hangingPunct="1"/>
            <a:r>
              <a:rPr lang="en-US" altLang="en-US" dirty="0" smtClean="0">
                <a:latin typeface="Comic Sans MS" panose="030F0702030302020204" pitchFamily="66" charset="0"/>
              </a:rPr>
              <a:t>Electron beams – effective at killing but do not penetrate well (electrocution)</a:t>
            </a:r>
          </a:p>
          <a:p>
            <a:pPr lvl="3" eaLnBrk="1" hangingPunct="1"/>
            <a:r>
              <a:rPr lang="en-US" altLang="en-US" dirty="0" smtClean="0">
                <a:latin typeface="Comic Sans MS" panose="030F0702030302020204" pitchFamily="66" charset="0"/>
              </a:rPr>
              <a:t>Gamma rays – penetrate well but require hours to kill microbes – need to overwhelm repair pathways and exhaust microbes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Best for surface sterilization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Irradiated food is safe after radiation has ended</a:t>
            </a:r>
          </a:p>
        </p:txBody>
      </p:sp>
      <p:pic>
        <p:nvPicPr>
          <p:cNvPr id="35845" name="Picture 2" descr="figure_09_11_un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18873"/>
            <a:ext cx="2209800" cy="237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1"/>
          <p:cNvSpPr>
            <a:spLocks noChangeArrowheads="1"/>
          </p:cNvSpPr>
          <p:nvPr/>
        </p:nvSpPr>
        <p:spPr bwMode="auto">
          <a:xfrm>
            <a:off x="6705600" y="2895600"/>
            <a:ext cx="1159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38100" indent="-381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Comic Sans MS" panose="030F0702030302020204" pitchFamily="66" charset="0"/>
              </a:rPr>
              <a:t>non-</a:t>
            </a:r>
            <a:endParaRPr lang="en-US" altLang="en-US" sz="1200" b="1" dirty="0">
              <a:latin typeface="Comic Sans MS" panose="030F0702030302020204" pitchFamily="66" charset="0"/>
            </a:endParaRPr>
          </a:p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omic Sans MS" panose="030F0702030302020204" pitchFamily="66" charset="0"/>
              </a:rPr>
              <a:t>i</a:t>
            </a:r>
            <a:r>
              <a:rPr lang="en-US" altLang="en-US" sz="1200" b="1" dirty="0" smtClean="0">
                <a:latin typeface="Comic Sans MS" panose="030F0702030302020204" pitchFamily="66" charset="0"/>
              </a:rPr>
              <a:t>rradiated</a:t>
            </a:r>
          </a:p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Comic Sans MS" panose="030F0702030302020204" pitchFamily="66" charset="0"/>
              </a:rPr>
              <a:t>strawberries</a:t>
            </a:r>
            <a:endParaRPr lang="en-US" alt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7813124" y="2998548"/>
            <a:ext cx="1178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38100" indent="-381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omic Sans MS" panose="030F0702030302020204" pitchFamily="66" charset="0"/>
              </a:rPr>
              <a:t>i</a:t>
            </a:r>
            <a:r>
              <a:rPr lang="en-US" altLang="en-US" sz="1200" b="1" dirty="0" smtClean="0">
                <a:latin typeface="Comic Sans MS" panose="030F0702030302020204" pitchFamily="66" charset="0"/>
              </a:rPr>
              <a:t>rradiated</a:t>
            </a:r>
          </a:p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omic Sans MS" panose="030F0702030302020204" pitchFamily="66" charset="0"/>
              </a:rPr>
              <a:t>s</a:t>
            </a:r>
            <a:r>
              <a:rPr lang="en-US" altLang="en-US" sz="1200" b="1" dirty="0" smtClean="0">
                <a:latin typeface="Comic Sans MS" panose="030F0702030302020204" pitchFamily="66" charset="0"/>
              </a:rPr>
              <a:t>trawberries</a:t>
            </a:r>
            <a:endParaRPr lang="en-US" altLang="en-US" sz="11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700" y="139700"/>
            <a:ext cx="8712200" cy="5588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Physical Methods of Microbial Control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92150"/>
            <a:ext cx="7923213" cy="4640263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Radiation</a:t>
            </a:r>
          </a:p>
          <a:p>
            <a:pPr lvl="1" eaLnBrk="1" hangingPunct="1"/>
            <a:r>
              <a:rPr lang="en-US" altLang="en-US" u="sng" dirty="0" smtClean="0">
                <a:latin typeface="Comic Sans MS" panose="030F0702030302020204" pitchFamily="66" charset="0"/>
              </a:rPr>
              <a:t>Nonionizing radiation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Wavelengths between 1 nm and 330 nm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UV light causes pyrimidine dimers in DNA, forces continuous DNA nucleotide excision repair – death occurs when excessive repairs overwhelm the microbes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UV light does not penetrate solids or liquids well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Effective to disinfect air, thin </a:t>
            </a:r>
            <a:r>
              <a:rPr lang="en-US" altLang="en-US" smtClean="0">
                <a:latin typeface="Comic Sans MS" panose="030F0702030302020204" pitchFamily="66" charset="0"/>
              </a:rPr>
              <a:t>volumes of fluids</a:t>
            </a:r>
            <a:r>
              <a:rPr lang="en-US" altLang="en-US" dirty="0" smtClean="0">
                <a:latin typeface="Comic Sans MS" panose="030F0702030302020204" pitchFamily="66" charset="0"/>
              </a:rPr>
              <a:t>, and surfaces of objects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5113"/>
            <a:ext cx="5943600" cy="369887"/>
          </a:xfrm>
        </p:spPr>
        <p:txBody>
          <a:bodyPr/>
          <a:lstStyle/>
          <a:p>
            <a:r>
              <a:rPr lang="en-US" altLang="en-US" sz="1800" smtClean="0">
                <a:latin typeface="Comic Sans MS" panose="030F0702030302020204" pitchFamily="66" charset="0"/>
              </a:rPr>
              <a:t>Table 9.4  Physical Methods of Microbial Control</a:t>
            </a: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"/>
          <a:stretch>
            <a:fillRect/>
          </a:stretch>
        </p:blipFill>
        <p:spPr bwMode="auto">
          <a:xfrm>
            <a:off x="914400" y="685800"/>
            <a:ext cx="73152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1816"/>
            <a:ext cx="8788400" cy="5461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z="3600" dirty="0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5818" y="990600"/>
            <a:ext cx="7421563" cy="5410200"/>
          </a:xfrm>
          <a:noFill/>
        </p:spPr>
        <p:txBody>
          <a:bodyPr lIns="0" tIns="18285" rIns="0" bIns="18285"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Comic Sans MS" panose="030F0702030302020204" pitchFamily="66" charset="0"/>
              </a:rPr>
              <a:t>Phenol and </a:t>
            </a:r>
            <a:r>
              <a:rPr lang="en-US" altLang="en-US" sz="3200" dirty="0" err="1" smtClean="0">
                <a:latin typeface="Comic Sans MS" panose="030F0702030302020204" pitchFamily="66" charset="0"/>
              </a:rPr>
              <a:t>Phenolics</a:t>
            </a:r>
            <a:endParaRPr lang="en-US" altLang="en-US" sz="32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Comic Sans MS" panose="030F0702030302020204" pitchFamily="66" charset="0"/>
              </a:rPr>
              <a:t>Alcohols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Comic Sans MS" panose="030F0702030302020204" pitchFamily="66" charset="0"/>
              </a:rPr>
              <a:t>Halogens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Comic Sans MS" panose="030F0702030302020204" pitchFamily="66" charset="0"/>
              </a:rPr>
              <a:t>Oxidizing Agents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Comic Sans MS" panose="030F0702030302020204" pitchFamily="66" charset="0"/>
              </a:rPr>
              <a:t>Surfactants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Comic Sans MS" panose="030F0702030302020204" pitchFamily="66" charset="0"/>
              </a:rPr>
              <a:t>Heavy Metals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Comic Sans MS" panose="030F0702030302020204" pitchFamily="66" charset="0"/>
              </a:rPr>
              <a:t>Aldehydes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Comic Sans MS" panose="030F0702030302020204" pitchFamily="66" charset="0"/>
              </a:rPr>
              <a:t>Reactive Gases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Comic Sans MS" panose="030F0702030302020204" pitchFamily="66" charset="0"/>
              </a:rPr>
              <a:t>Enzymes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Comic Sans MS" panose="030F0702030302020204" pitchFamily="66" charset="0"/>
              </a:rPr>
              <a:t>Antimicrobials (in Chapter 10)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661400" cy="546100"/>
          </a:xfrm>
        </p:spPr>
        <p:txBody>
          <a:bodyPr lIns="0" tIns="0" rIns="91429" bIns="0" anchor="ctr"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2138" y="774700"/>
            <a:ext cx="7781925" cy="42672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Phenol and </a:t>
            </a:r>
            <a:r>
              <a:rPr lang="en-US" altLang="en-US" b="1" dirty="0" err="1" smtClean="0">
                <a:latin typeface="Comic Sans MS" panose="030F0702030302020204" pitchFamily="66" charset="0"/>
              </a:rPr>
              <a:t>Phenolics</a:t>
            </a:r>
            <a:endParaRPr lang="en-US" altLang="en-US" b="1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Intermediate- to low-level disinfectants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Denature proteins and disrupt cell membranes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Effective in presence of organic matter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Remain active for prolonged time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Commonly used in health care settings, labs, and homes 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Have disagreeable odor and possible side effects (many are carcinogenic to humans)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Joseph Lister used phenol as a topical antiseptic</a:t>
            </a:r>
          </a:p>
        </p:txBody>
      </p:sp>
      <p:pic>
        <p:nvPicPr>
          <p:cNvPr id="41989" name="Picture 3" descr="figure_09_13_un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095875"/>
            <a:ext cx="7100888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737600" cy="5715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11200"/>
            <a:ext cx="8661400" cy="57658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Alcohols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Intermediate-level disinfectants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Most commonly used:  isopropanol (topical), ethanol (safe on tissues)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Denature proteins; disrupt cytoplasmic membranes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More effective than soap in removing bacteria from hands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Hand sanitizers are ~60% ethanol in aloe gel matrix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This is why hand sanitizers are so common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Swabbing of skin with 70% ethanol prior to injection -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degerming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Menthol, thymol, and ethanol are components of Listerine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610600" cy="4826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762001"/>
            <a:ext cx="8229600" cy="52578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Halogens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Intermediate-level antimicrobial chemicals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Widely used in numerous applications</a:t>
            </a:r>
          </a:p>
          <a:p>
            <a:pPr lvl="2" eaLnBrk="1" hangingPunct="1"/>
            <a:r>
              <a:rPr lang="en-US" altLang="en-US" u="sng" dirty="0" smtClean="0">
                <a:latin typeface="Comic Sans MS" panose="030F0702030302020204" pitchFamily="66" charset="0"/>
              </a:rPr>
              <a:t>Chlorine</a:t>
            </a:r>
            <a:r>
              <a:rPr lang="en-US" altLang="en-US" dirty="0" smtClean="0">
                <a:latin typeface="Comic Sans MS" panose="030F0702030302020204" pitchFamily="66" charset="0"/>
              </a:rPr>
              <a:t> – bleach, pools, public water supply</a:t>
            </a:r>
          </a:p>
          <a:p>
            <a:pPr lvl="3" eaLnBrk="1" hangingPunct="1"/>
            <a:r>
              <a:rPr lang="en-US" altLang="en-US" dirty="0">
                <a:latin typeface="Comic Sans MS" panose="030F0702030302020204" pitchFamily="66" charset="0"/>
              </a:rPr>
              <a:t>Chloramine used to sanitize </a:t>
            </a:r>
            <a:r>
              <a:rPr lang="en-US" altLang="en-US" dirty="0" err="1">
                <a:latin typeface="Comic Sans MS" panose="030F0702030302020204" pitchFamily="66" charset="0"/>
              </a:rPr>
              <a:t>fishtank</a:t>
            </a:r>
            <a:r>
              <a:rPr lang="en-US" altLang="en-US" dirty="0">
                <a:latin typeface="Comic Sans MS" panose="030F0702030302020204" pitchFamily="66" charset="0"/>
              </a:rPr>
              <a:t> and drinking water</a:t>
            </a:r>
          </a:p>
          <a:p>
            <a:pPr lvl="2" eaLnBrk="1" hangingPunct="1"/>
            <a:r>
              <a:rPr lang="en-US" altLang="en-US" u="sng" dirty="0" smtClean="0">
                <a:latin typeface="Comic Sans MS" panose="030F0702030302020204" pitchFamily="66" charset="0"/>
              </a:rPr>
              <a:t>Bromine</a:t>
            </a:r>
            <a:r>
              <a:rPr lang="en-US" altLang="en-US" dirty="0" smtClean="0">
                <a:latin typeface="Comic Sans MS" panose="030F0702030302020204" pitchFamily="66" charset="0"/>
              </a:rPr>
              <a:t> – disinfection, sanitization (pools)</a:t>
            </a:r>
          </a:p>
          <a:p>
            <a:pPr lvl="2" eaLnBrk="1" hangingPunct="1"/>
            <a:r>
              <a:rPr lang="en-US" altLang="en-US" u="sng" dirty="0">
                <a:latin typeface="Comic Sans MS" panose="030F0702030302020204" pitchFamily="66" charset="0"/>
              </a:rPr>
              <a:t>Iodine</a:t>
            </a:r>
            <a:r>
              <a:rPr lang="en-US" altLang="en-US" dirty="0">
                <a:latin typeface="Comic Sans MS" panose="030F0702030302020204" pitchFamily="66" charset="0"/>
              </a:rPr>
              <a:t> – </a:t>
            </a:r>
            <a:r>
              <a:rPr lang="en-US" altLang="en-US" dirty="0" smtClean="0">
                <a:latin typeface="Comic Sans MS" panose="030F0702030302020204" pitchFamily="66" charset="0"/>
              </a:rPr>
              <a:t>tablets or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degerming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lvl="3" eaLnBrk="1" hangingPunct="1"/>
            <a:r>
              <a:rPr lang="en-US" altLang="en-US" dirty="0" smtClean="0">
                <a:latin typeface="Comic Sans MS" panose="030F0702030302020204" pitchFamily="66" charset="0"/>
              </a:rPr>
              <a:t>betadine swabbing often done before skin surgeries</a:t>
            </a:r>
          </a:p>
          <a:p>
            <a:pPr lvl="4" eaLnBrk="1" hangingPunct="1"/>
            <a:r>
              <a:rPr lang="en-US" altLang="en-US" sz="2000" dirty="0">
                <a:latin typeface="Comic Sans MS" panose="030F0702030302020204" pitchFamily="66" charset="0"/>
              </a:rPr>
              <a:t>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.g., watch SOME MEDICAL cyst extraction videos</a:t>
            </a:r>
          </a:p>
          <a:p>
            <a:pPr lvl="4" eaLnBrk="1" hangingPunct="1"/>
            <a:r>
              <a:rPr lang="en-US" altLang="en-US" sz="2000" dirty="0" smtClean="0">
                <a:latin typeface="Comic Sans MS" panose="030F0702030302020204" pitchFamily="66" charset="0"/>
                <a:hlinkClick r:id="rId2"/>
              </a:rPr>
              <a:t>https://www.youtube.com/watch?v=GWEjc25PHfI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5113"/>
            <a:ext cx="7239000" cy="369887"/>
          </a:xfrm>
        </p:spPr>
        <p:txBody>
          <a:bodyPr/>
          <a:lstStyle/>
          <a:p>
            <a:r>
              <a:rPr lang="en-US" altLang="en-US" sz="1800" smtClean="0">
                <a:latin typeface="Comic Sans MS" panose="030F0702030302020204" pitchFamily="66" charset="0"/>
              </a:rPr>
              <a:t>Figure 9.14  Degerming in preparation for surgery on a hand.</a:t>
            </a:r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724900" cy="4953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839200" cy="5794375"/>
          </a:xfrm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Oxidizing Agents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Kill by oxidation of microbial enzymes via hydroxyl/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alkoxyl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radical formation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High-level disinfectants and antiseptics</a:t>
            </a:r>
          </a:p>
          <a:p>
            <a:pPr lvl="1"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Many examples in use in hospitals and homes:  </a:t>
            </a:r>
          </a:p>
          <a:p>
            <a:pPr lvl="2" eaLnBrk="1" hangingPunct="1"/>
            <a:r>
              <a:rPr lang="en-US" altLang="en-US" sz="2000" u="sng" dirty="0" smtClean="0">
                <a:latin typeface="Comic Sans MS" panose="030F0702030302020204" pitchFamily="66" charset="0"/>
              </a:rPr>
              <a:t>Hydrogen peroxide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can disinfect and sterilize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abiologic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(high concentrations) or biologic (low concentrations) surfaces </a:t>
            </a:r>
          </a:p>
          <a:p>
            <a:pPr lvl="3" eaLnBrk="1" hangingPunct="1"/>
            <a:r>
              <a:rPr lang="en-US" altLang="en-US" sz="1800" dirty="0" smtClean="0">
                <a:latin typeface="Comic Sans MS" panose="030F0702030302020204" pitchFamily="66" charset="0"/>
              </a:rPr>
              <a:t>Not highly effective to disinfect open external wounds because of catalase activity from our skin and skin-residing microbes</a:t>
            </a:r>
          </a:p>
          <a:p>
            <a:pPr lvl="2" eaLnBrk="1" hangingPunct="1"/>
            <a:r>
              <a:rPr lang="en-US" altLang="en-US" sz="2000" u="sng" dirty="0" smtClean="0">
                <a:latin typeface="Comic Sans MS" panose="030F0702030302020204" pitchFamily="66" charset="0"/>
              </a:rPr>
              <a:t>Ozone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treatment of drinking water</a:t>
            </a:r>
          </a:p>
          <a:p>
            <a:pPr lvl="2" eaLnBrk="1" hangingPunct="1"/>
            <a:r>
              <a:rPr lang="en-US" altLang="en-US" sz="2000" u="sng" dirty="0" err="1" smtClean="0">
                <a:latin typeface="Comic Sans MS" panose="030F0702030302020204" pitchFamily="66" charset="0"/>
              </a:rPr>
              <a:t>Peracetic</a:t>
            </a:r>
            <a:r>
              <a:rPr lang="en-US" altLang="en-US" sz="2000" u="sng" dirty="0" smtClean="0">
                <a:latin typeface="Comic Sans MS" panose="030F0702030302020204" pitchFamily="66" charset="0"/>
              </a:rPr>
              <a:t> acid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is effective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sporocide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used to sterilize equipment</a:t>
            </a:r>
          </a:p>
          <a:p>
            <a:pPr lvl="2" eaLnBrk="1" hangingPunct="1"/>
            <a:r>
              <a:rPr lang="en-US" altLang="en-US" sz="2000" u="sng" dirty="0" smtClean="0">
                <a:latin typeface="Comic Sans MS" panose="030F0702030302020204" pitchFamily="66" charset="0"/>
              </a:rPr>
              <a:t>Benzoyl peroxide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used in acne medications</a:t>
            </a:r>
          </a:p>
          <a:p>
            <a:pPr lvl="2" eaLnBrk="1" hangingPunct="1"/>
            <a:r>
              <a:rPr lang="en-US" altLang="en-US" sz="2000" u="sng" dirty="0" smtClean="0">
                <a:latin typeface="Comic Sans MS" panose="030F0702030302020204" pitchFamily="66" charset="0"/>
              </a:rPr>
              <a:t>Sodium </a:t>
            </a:r>
            <a:r>
              <a:rPr lang="en-US" altLang="en-US" sz="2000" u="sng" dirty="0" err="1" smtClean="0">
                <a:latin typeface="Comic Sans MS" panose="030F0702030302020204" pitchFamily="66" charset="0"/>
              </a:rPr>
              <a:t>percarbonate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used in dishwashing machine detergents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8575"/>
            <a:ext cx="8204200" cy="4699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dirty="0">
                <a:solidFill>
                  <a:srgbClr val="4B0082"/>
                </a:solidFill>
                <a:latin typeface="Comic Sans MS" panose="030F0702030302020204" pitchFamily="66" charset="0"/>
              </a:rPr>
              <a:t>How do antimicrobial agents kill </a:t>
            </a:r>
            <a:r>
              <a:rPr lang="en-US" altLang="en-US" u="sng" dirty="0">
                <a:solidFill>
                  <a:srgbClr val="4B0082"/>
                </a:solidFill>
                <a:latin typeface="Comic Sans MS" panose="030F0702030302020204" pitchFamily="66" charset="0"/>
              </a:rPr>
              <a:t>microbes</a:t>
            </a:r>
            <a:r>
              <a:rPr lang="en-US" altLang="en-US" dirty="0">
                <a:solidFill>
                  <a:srgbClr val="4B0082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09600"/>
            <a:ext cx="8597900" cy="61722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u="sng" dirty="0" smtClean="0">
                <a:latin typeface="Comic Sans MS" panose="030F0702030302020204" pitchFamily="66" charset="0"/>
              </a:rPr>
              <a:t>Cell wall</a:t>
            </a:r>
            <a:r>
              <a:rPr lang="en-US" altLang="en-US" dirty="0" smtClean="0">
                <a:latin typeface="Comic Sans MS" panose="030F0702030302020204" pitchFamily="66" charset="0"/>
              </a:rPr>
              <a:t> maintains integrity of cell</a:t>
            </a:r>
          </a:p>
          <a:p>
            <a:pPr lvl="1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When damaged, cells are much more sensitive to osmotic effects</a:t>
            </a:r>
          </a:p>
          <a:p>
            <a:pPr eaLnBrk="1" hangingPunct="1"/>
            <a:r>
              <a:rPr lang="en-US" altLang="en-US" u="sng" dirty="0" smtClean="0">
                <a:latin typeface="Comic Sans MS" panose="030F0702030302020204" pitchFamily="66" charset="0"/>
              </a:rPr>
              <a:t>Plasma membrane</a:t>
            </a:r>
            <a:r>
              <a:rPr lang="en-US" altLang="en-US" dirty="0" smtClean="0">
                <a:latin typeface="Comic Sans MS" panose="030F0702030302020204" pitchFamily="66" charset="0"/>
              </a:rPr>
              <a:t> controls passage of chemicals into and out of cell</a:t>
            </a:r>
          </a:p>
          <a:p>
            <a:pPr lvl="1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When damaged, cellular contents leak out</a:t>
            </a:r>
          </a:p>
          <a:p>
            <a:pPr eaLnBrk="1" hangingPunct="1"/>
            <a:r>
              <a:rPr lang="en-US" altLang="en-US" u="sng" dirty="0">
                <a:latin typeface="Comic Sans MS" panose="030F0702030302020204" pitchFamily="66" charset="0"/>
              </a:rPr>
              <a:t>Protein</a:t>
            </a:r>
            <a:r>
              <a:rPr lang="en-US" altLang="en-US" dirty="0">
                <a:latin typeface="Comic Sans MS" panose="030F0702030302020204" pitchFamily="66" charset="0"/>
              </a:rPr>
              <a:t> function depends on particular 3-D configuration</a:t>
            </a:r>
          </a:p>
          <a:p>
            <a:pPr lvl="1" eaLnBrk="1" hangingPunct="1"/>
            <a:r>
              <a:rPr lang="en-US" altLang="en-US" sz="2200" dirty="0">
                <a:latin typeface="Comic Sans MS" panose="030F0702030302020204" pitchFamily="66" charset="0"/>
              </a:rPr>
              <a:t>Extreme heat or certain chemicals 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denatures </a:t>
            </a:r>
            <a:r>
              <a:rPr lang="en-US" altLang="en-US" sz="2200" dirty="0">
                <a:latin typeface="Comic Sans MS" panose="030F0702030302020204" pitchFamily="66" charset="0"/>
              </a:rPr>
              <a:t>proteins, 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ruins </a:t>
            </a:r>
            <a:r>
              <a:rPr lang="en-US" altLang="en-US" sz="2200" dirty="0">
                <a:latin typeface="Comic Sans MS" panose="030F0702030302020204" pitchFamily="66" charset="0"/>
              </a:rPr>
              <a:t>functions, incapacitates 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microbe</a:t>
            </a:r>
            <a:endParaRPr lang="en-US" altLang="en-US" sz="22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Chemicals, radiation, and heat can alter/destroy </a:t>
            </a:r>
            <a:r>
              <a:rPr lang="en-US" altLang="en-US" u="sng" dirty="0">
                <a:latin typeface="Comic Sans MS" panose="030F0702030302020204" pitchFamily="66" charset="0"/>
              </a:rPr>
              <a:t>nucleic acids</a:t>
            </a:r>
          </a:p>
          <a:p>
            <a:pPr lvl="1" eaLnBrk="1" hangingPunct="1"/>
            <a:r>
              <a:rPr lang="en-US" altLang="en-US" sz="2200" dirty="0">
                <a:latin typeface="Comic Sans MS" panose="030F0702030302020204" pitchFamily="66" charset="0"/>
              </a:rPr>
              <a:t>Produce fatal mutants</a:t>
            </a:r>
          </a:p>
          <a:p>
            <a:pPr lvl="1" eaLnBrk="1" hangingPunct="1"/>
            <a:r>
              <a:rPr lang="en-US" altLang="en-US" sz="2200" dirty="0">
                <a:latin typeface="Comic Sans MS" panose="030F0702030302020204" pitchFamily="66" charset="0"/>
              </a:rPr>
              <a:t>Halt protein synthesis through 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disrupting RNA</a:t>
            </a:r>
            <a:endParaRPr lang="en-US" altLang="en-US" sz="2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750300" cy="5588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698500"/>
            <a:ext cx="8782050" cy="6118225"/>
          </a:xfrm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Surfactants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“Surface active” chemicals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Have </a:t>
            </a:r>
            <a:r>
              <a:rPr lang="en-US" altLang="en-US" dirty="0">
                <a:latin typeface="Comic Sans MS" panose="030F0702030302020204" pitchFamily="66" charset="0"/>
              </a:rPr>
              <a:t>hydrophilic and hydrophobic ends 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Reduce surface tension of solvents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Helps dissolve oils and allows physical methods to remove pathogens form surface easier</a:t>
            </a:r>
          </a:p>
          <a:p>
            <a:pPr lvl="2" eaLnBrk="1" hangingPunct="1"/>
            <a:r>
              <a:rPr lang="en-US" altLang="en-US" dirty="0">
                <a:latin typeface="Comic Sans MS" panose="030F0702030302020204" pitchFamily="66" charset="0"/>
              </a:rPr>
              <a:t>Interfere with membrane function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Two main types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Soaps and detergents</a:t>
            </a:r>
          </a:p>
          <a:p>
            <a:pPr lvl="2" eaLnBrk="1" hangingPunct="1"/>
            <a:r>
              <a:rPr lang="en-US" altLang="en-US" dirty="0" err="1" smtClean="0">
                <a:latin typeface="Comic Sans MS" panose="030F0702030302020204" pitchFamily="66" charset="0"/>
              </a:rPr>
              <a:t>Quats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750300" cy="5588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685800"/>
            <a:ext cx="8782050" cy="59436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Soaps and detergents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Soaps are from fats/oils</a:t>
            </a:r>
          </a:p>
          <a:p>
            <a:pPr lvl="1" eaLnBrk="1" hangingPunct="1"/>
            <a:r>
              <a:rPr lang="en-US" altLang="en-US" dirty="0">
                <a:latin typeface="Comic Sans MS" panose="030F0702030302020204" pitchFamily="66" charset="0"/>
              </a:rPr>
              <a:t>D</a:t>
            </a:r>
            <a:r>
              <a:rPr lang="en-US" altLang="en-US" dirty="0" smtClean="0">
                <a:latin typeface="Comic Sans MS" panose="030F0702030302020204" pitchFamily="66" charset="0"/>
              </a:rPr>
              <a:t>etergents are synthetic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Chemically optimized to dissolve better in water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Good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degerming</a:t>
            </a:r>
            <a:r>
              <a:rPr lang="en-US" altLang="en-US" dirty="0" smtClean="0">
                <a:latin typeface="Comic Sans MS" panose="030F0702030302020204" pitchFamily="66" charset="0"/>
              </a:rPr>
              <a:t> agents (dissolve oil and bacterial hiding places) but not antimicrobial by themselves</a:t>
            </a:r>
          </a:p>
          <a:p>
            <a:pPr lvl="1" eaLnBrk="1" hangingPunct="1"/>
            <a:endParaRPr lang="en-US" altLang="en-US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b="1" dirty="0" err="1" smtClean="0">
                <a:latin typeface="Comic Sans MS" panose="030F0702030302020204" pitchFamily="66" charset="0"/>
              </a:rPr>
              <a:t>Quats</a:t>
            </a:r>
            <a:r>
              <a:rPr lang="en-US" altLang="en-US" b="1" dirty="0" smtClean="0">
                <a:latin typeface="Comic Sans MS" panose="030F0702030302020204" pitchFamily="66" charset="0"/>
              </a:rPr>
              <a:t> (quaternary ammonium compounds)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positively charged organic surfactants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Low-level disinfectants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Ideal for many medical and industrial applications</a:t>
            </a:r>
          </a:p>
          <a:p>
            <a:pPr lvl="2" eaLnBrk="1" hangingPunct="1"/>
            <a:r>
              <a:rPr lang="en-US" altLang="en-US" sz="2000" dirty="0" err="1" smtClean="0">
                <a:latin typeface="Comic Sans MS" panose="030F0702030302020204" pitchFamily="66" charset="0"/>
              </a:rPr>
              <a:t>Cetylpyridinium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chloride found in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Cepacol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mouthwash</a:t>
            </a:r>
          </a:p>
          <a:p>
            <a:pPr lvl="2"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Active ingredient of Lysol and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Bactine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is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benzalkonium</a:t>
            </a:r>
            <a:r>
              <a:rPr lang="en-US" altLang="en-US" sz="2000" smtClean="0">
                <a:latin typeface="Comic Sans MS" panose="030F0702030302020204" pitchFamily="66" charset="0"/>
              </a:rPr>
              <a:t> chloride</a:t>
            </a:r>
            <a:endParaRPr lang="en-US" altLang="en-US" sz="22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83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902700" cy="5207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8305800" cy="55626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Heavy Metals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Heavy-metal ions denature proteins; “gum-up” membranes (think of soap scum on bathtubs)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Low-level bacteriostatic and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fungistatic</a:t>
            </a:r>
            <a:r>
              <a:rPr lang="en-US" altLang="en-US" dirty="0" smtClean="0">
                <a:latin typeface="Comic Sans MS" panose="030F0702030302020204" pitchFamily="66" charset="0"/>
              </a:rPr>
              <a:t> agents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Many different metals used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1% silver nitrate used to counter blindness caused by </a:t>
            </a:r>
            <a:r>
              <a:rPr lang="en-US" altLang="en-US" i="1" dirty="0" smtClean="0">
                <a:latin typeface="Comic Sans MS" panose="030F0702030302020204" pitchFamily="66" charset="0"/>
              </a:rPr>
              <a:t>N. gonorrhoeae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Thimerosal (mercury) used to preserve vaccines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Copper controls algal growth in freshwater tanks</a:t>
            </a:r>
          </a:p>
          <a:p>
            <a:pPr lvl="2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Zinc is component of many anti-cold medications, combined with gluconate or acetate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Toxicity with humans common; use with care!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597900" cy="4953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20713"/>
            <a:ext cx="7162800" cy="6084887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Aldehydes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Compounds containing terminal –CHO groups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Cross-link functional groups to denature proteins and inactivate nucleic acids</a:t>
            </a:r>
          </a:p>
          <a:p>
            <a:pPr lvl="2" eaLnBrk="1" hangingPunct="1"/>
            <a:r>
              <a:rPr lang="en-US" altLang="en-US" u="sng" dirty="0">
                <a:latin typeface="Comic Sans MS" panose="030F0702030302020204" pitchFamily="66" charset="0"/>
              </a:rPr>
              <a:t>Formalin</a:t>
            </a:r>
            <a:r>
              <a:rPr lang="en-US" altLang="en-US" dirty="0">
                <a:latin typeface="Comic Sans MS" panose="030F0702030302020204" pitchFamily="66" charset="0"/>
              </a:rPr>
              <a:t> (formaldehyde in water) used in </a:t>
            </a:r>
            <a:r>
              <a:rPr lang="en-US" altLang="en-US" dirty="0" smtClean="0">
                <a:latin typeface="Comic Sans MS" panose="030F0702030302020204" pitchFamily="66" charset="0"/>
              </a:rPr>
              <a:t>embalming and specimen preservation </a:t>
            </a:r>
            <a:r>
              <a:rPr lang="en-US" altLang="en-US" dirty="0">
                <a:latin typeface="Comic Sans MS" panose="030F0702030302020204" pitchFamily="66" charset="0"/>
              </a:rPr>
              <a:t>and disinfection of rooms and instruments</a:t>
            </a:r>
          </a:p>
          <a:p>
            <a:pPr lvl="2" eaLnBrk="1" hangingPunct="1"/>
            <a:r>
              <a:rPr lang="en-US" altLang="en-US" u="sng" dirty="0" err="1" smtClean="0">
                <a:latin typeface="Comic Sans MS" panose="030F0702030302020204" pitchFamily="66" charset="0"/>
              </a:rPr>
              <a:t>Orthophthaldehyde</a:t>
            </a:r>
            <a:r>
              <a:rPr lang="en-US" altLang="en-US" dirty="0" smtClean="0">
                <a:latin typeface="Comic Sans MS" panose="030F0702030302020204" pitchFamily="66" charset="0"/>
              </a:rPr>
              <a:t> (OPA) is much safer for humans and so is used to sterilize equipment that contacts humans tissues</a:t>
            </a:r>
          </a:p>
          <a:p>
            <a:pPr lvl="2" eaLnBrk="1" hangingPunct="1"/>
            <a:r>
              <a:rPr lang="en-US" altLang="en-US" u="sng" dirty="0" smtClean="0">
                <a:latin typeface="Comic Sans MS" panose="030F0702030302020204" pitchFamily="66" charset="0"/>
              </a:rPr>
              <a:t>Glutaraldehyde</a:t>
            </a:r>
            <a:r>
              <a:rPr lang="en-US" altLang="en-US" dirty="0" smtClean="0">
                <a:latin typeface="Comic Sans MS" panose="030F0702030302020204" pitchFamily="66" charset="0"/>
              </a:rPr>
              <a:t> disinfects and sterilizes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  <p:graphicFrame>
        <p:nvGraphicFramePr>
          <p:cNvPr id="614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71169"/>
              </p:ext>
            </p:extLst>
          </p:nvPr>
        </p:nvGraphicFramePr>
        <p:xfrm>
          <a:off x="7436033" y="293409"/>
          <a:ext cx="7953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0" name="CS ChemDraw Drawing" r:id="rId3" imgW="795001" imgH="708210" progId="ChemDraw.Document.6.0">
                  <p:embed/>
                </p:oleObj>
              </mc:Choice>
              <mc:Fallback>
                <p:oleObj name="CS ChemDraw Drawing" r:id="rId3" imgW="795001" imgH="70821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6033" y="293409"/>
                        <a:ext cx="7953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14420"/>
              </p:ext>
            </p:extLst>
          </p:nvPr>
        </p:nvGraphicFramePr>
        <p:xfrm>
          <a:off x="6635750" y="5773990"/>
          <a:ext cx="2114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1" name="CS ChemDraw Drawing" r:id="rId5" imgW="2114871" imgH="711180" progId="ChemDraw.Document.6.0">
                  <p:embed/>
                </p:oleObj>
              </mc:Choice>
              <mc:Fallback>
                <p:oleObj name="CS ChemDraw Drawing" r:id="rId5" imgW="2114871" imgH="71118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5773990"/>
                        <a:ext cx="21145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131841"/>
              </p:ext>
            </p:extLst>
          </p:nvPr>
        </p:nvGraphicFramePr>
        <p:xfrm>
          <a:off x="7394575" y="3548217"/>
          <a:ext cx="1414463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2" name="CS ChemDraw Drawing" r:id="rId7" imgW="1413876" imgH="1659150" progId="ChemDraw.Document.6.0">
                  <p:embed/>
                </p:oleObj>
              </mc:Choice>
              <mc:Fallback>
                <p:oleObj name="CS ChemDraw Drawing" r:id="rId7" imgW="1413876" imgH="165915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3548217"/>
                        <a:ext cx="1414463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 rot="19366509">
            <a:off x="7701146" y="212447"/>
            <a:ext cx="533400" cy="936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14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231630"/>
              </p:ext>
            </p:extLst>
          </p:nvPr>
        </p:nvGraphicFramePr>
        <p:xfrm>
          <a:off x="7704137" y="2548324"/>
          <a:ext cx="7953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3" name="CS ChemDraw Drawing" r:id="rId9" imgW="795001" imgH="708210" progId="ChemDraw.Document.6.0">
                  <p:embed/>
                </p:oleObj>
              </mc:Choice>
              <mc:Fallback>
                <p:oleObj name="CS ChemDraw Drawing" r:id="rId9" imgW="795001" imgH="70821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137" y="2548324"/>
                        <a:ext cx="7953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788400" cy="5461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76275"/>
            <a:ext cx="8839200" cy="5880100"/>
          </a:xfrm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Gaseous Agents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Used to sterilize areas in which gas can permeate</a:t>
            </a:r>
          </a:p>
          <a:p>
            <a:pPr lvl="1" eaLnBrk="1" hangingPunct="1"/>
            <a:r>
              <a:rPr lang="en-US" altLang="en-US" dirty="0" err="1" smtClean="0">
                <a:latin typeface="Comic Sans MS" panose="030F0702030302020204" pitchFamily="66" charset="0"/>
              </a:rPr>
              <a:t>Microbicidal</a:t>
            </a:r>
            <a:r>
              <a:rPr lang="en-US" altLang="en-US" dirty="0" smtClean="0">
                <a:latin typeface="Comic Sans MS" panose="030F0702030302020204" pitchFamily="66" charset="0"/>
              </a:rPr>
              <a:t> and sporicidal gases used in closed chambers to sterilize items</a:t>
            </a:r>
          </a:p>
          <a:p>
            <a:pPr lvl="2"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Used in hospitals and dental offices</a:t>
            </a:r>
          </a:p>
          <a:p>
            <a:pPr lvl="2"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Used to sterilize equipment outside of business hours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Disadvantages due to high chemical reactivity </a:t>
            </a:r>
          </a:p>
          <a:p>
            <a:pPr lvl="2"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Treated areas must be evacuated before and after use</a:t>
            </a:r>
          </a:p>
          <a:p>
            <a:pPr lvl="2"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Often highly explosive </a:t>
            </a:r>
          </a:p>
          <a:p>
            <a:pPr lvl="2"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Extremely poisonous</a:t>
            </a:r>
          </a:p>
          <a:p>
            <a:pPr lvl="2"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Potentially carcinogenic</a:t>
            </a:r>
          </a:p>
          <a:p>
            <a:pPr lvl="1" eaLnBrk="1" hangingPunct="1"/>
            <a:r>
              <a:rPr lang="en-US" altLang="en-US" sz="2400" dirty="0">
                <a:latin typeface="Comic Sans MS" panose="030F0702030302020204" pitchFamily="66" charset="0"/>
              </a:rPr>
              <a:t>Ethylene/propylene Oxide, Chlorine gas, Ozone, beta-</a:t>
            </a:r>
            <a:r>
              <a:rPr lang="en-US" altLang="en-US" sz="2400" dirty="0" err="1">
                <a:latin typeface="Comic Sans MS" panose="030F0702030302020204" pitchFamily="66" charset="0"/>
              </a:rPr>
              <a:t>propione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lactone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750300" cy="5461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0538" y="990600"/>
            <a:ext cx="8074025" cy="5486400"/>
          </a:xfrm>
        </p:spPr>
        <p:txBody>
          <a:bodyPr lIns="0" tIns="18285" rIns="0" bIns="18285"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Comic Sans MS" panose="030F0702030302020204" pitchFamily="66" charset="0"/>
              </a:rPr>
              <a:t>Enzymes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Antimicrobial enzymes act against microorganisms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Human tears contain lysozyme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Digests peptidoglycan cell wall of 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Enzymes to control microbes in the environment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Lysozyme used to reduce the number of bacteria in cheese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Lysozyme used instead of sulfites by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osme</a:t>
            </a:r>
            <a:r>
              <a:rPr lang="en-US" altLang="en-US" dirty="0" smtClean="0">
                <a:latin typeface="Comic Sans MS" panose="030F0702030302020204" pitchFamily="66" charset="0"/>
              </a:rPr>
              <a:t> winemakers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>
                <a:latin typeface="Comic Sans MS" panose="030F0702030302020204" pitchFamily="66" charset="0"/>
              </a:rPr>
              <a:t>Prionzyme</a:t>
            </a:r>
            <a:r>
              <a:rPr lang="en-US" altLang="en-US" dirty="0" smtClean="0">
                <a:latin typeface="Comic Sans MS" panose="030F0702030302020204" pitchFamily="66" charset="0"/>
              </a:rPr>
              <a:t> can remove prions on medical instruments, environmental contamination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first effective anti-prion treatment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788400" cy="5715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0713" y="1549400"/>
            <a:ext cx="7419975" cy="37846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Antimicrobials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Antibiotics, semisynthetic, and synthetic chemicals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Typically used for treatment of disease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Mostly used inside of body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Some used for antimicrobial control outside the body (i.e.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triclosan</a:t>
            </a:r>
            <a:r>
              <a:rPr lang="en-US" altLang="en-US" dirty="0" smtClean="0">
                <a:latin typeface="Comic Sans MS" panose="030F0702030302020204" pitchFamily="66" charset="0"/>
              </a:rPr>
              <a:t> in hand and dish soaps)</a:t>
            </a: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empus Sans ITC" panose="04020404030D07020202" pitchFamily="8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5113"/>
            <a:ext cx="5791200" cy="369887"/>
          </a:xfrm>
        </p:spPr>
        <p:txBody>
          <a:bodyPr/>
          <a:lstStyle/>
          <a:p>
            <a:r>
              <a:rPr lang="en-US" altLang="en-US" sz="1800" smtClean="0">
                <a:latin typeface="Comic Sans MS" panose="030F0702030302020204" pitchFamily="66" charset="0"/>
              </a:rPr>
              <a:t>Table 9.5  Chemical Methods of Microbial Control</a:t>
            </a:r>
          </a:p>
        </p:txBody>
      </p:sp>
      <p:pic>
        <p:nvPicPr>
          <p:cNvPr id="655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304800" y="914400"/>
            <a:ext cx="85344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750300" cy="5715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Chemical Methods of Microbial Control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7419975" cy="52578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Development of Resistant Microbes</a:t>
            </a: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Little evidence that products containing antiseptic and disinfecting chemicals add to human or animal health</a:t>
            </a:r>
          </a:p>
          <a:p>
            <a:pPr lvl="3" eaLnBrk="1" hangingPunct="1"/>
            <a:r>
              <a:rPr lang="en-US" altLang="en-US" dirty="0" smtClean="0">
                <a:latin typeface="Comic Sans MS" panose="030F0702030302020204" pitchFamily="66" charset="0"/>
              </a:rPr>
              <a:t>E.g.,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triclosan</a:t>
            </a:r>
            <a:r>
              <a:rPr lang="en-US" altLang="en-US" dirty="0" smtClean="0">
                <a:latin typeface="Comic Sans MS" panose="030F0702030302020204" pitchFamily="66" charset="0"/>
              </a:rPr>
              <a:t> in antibacterial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handsoaps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pPr lvl="3" eaLnBrk="1" hangingPunct="1"/>
            <a:r>
              <a:rPr lang="en-US" altLang="en-US" dirty="0" smtClean="0">
                <a:latin typeface="Comic Sans MS" panose="030F0702030302020204" pitchFamily="66" charset="0"/>
              </a:rPr>
              <a:t>“erring on the side of caution” causes them to be often used for indications when they are not really needed – such as normal handwashing and dishwashing</a:t>
            </a:r>
          </a:p>
          <a:p>
            <a:pPr lvl="3" eaLnBrk="1" hangingPunct="1"/>
            <a:endParaRPr lang="en-US" altLang="en-US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Excessive use of such products promotes development of resistant microbes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8575"/>
            <a:ext cx="8204200" cy="4699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Basic Principles of Microbial Control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498475"/>
            <a:ext cx="8597900" cy="5867400"/>
          </a:xfrm>
        </p:spPr>
        <p:txBody>
          <a:bodyPr lIns="0" tIns="18285" rIns="0" bIns="18285"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4B0082"/>
                </a:solidFill>
                <a:latin typeface="Comic Sans MS" panose="030F0702030302020204" pitchFamily="66" charset="0"/>
              </a:rPr>
              <a:t>How do antimicrobial agents kill </a:t>
            </a:r>
            <a:r>
              <a:rPr lang="en-US" altLang="en-US" b="1" u="sng" dirty="0" smtClean="0">
                <a:solidFill>
                  <a:srgbClr val="4B0082"/>
                </a:solidFill>
                <a:latin typeface="Comic Sans MS" panose="030F0702030302020204" pitchFamily="66" charset="0"/>
              </a:rPr>
              <a:t>viruses</a:t>
            </a:r>
            <a:r>
              <a:rPr lang="en-US" altLang="en-US" b="1" dirty="0">
                <a:solidFill>
                  <a:srgbClr val="4B0082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Enveloped viruses (e.g., flu virus, HIV) less tolerant of harsh conditions compared to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nonenveloped</a:t>
            </a:r>
            <a:r>
              <a:rPr lang="en-US" altLang="en-US" dirty="0" smtClean="0">
                <a:latin typeface="Comic Sans MS" panose="030F0702030302020204" pitchFamily="66" charset="0"/>
              </a:rPr>
              <a:t> viruses (e.g., adenovirus, HPV)</a:t>
            </a:r>
          </a:p>
          <a:p>
            <a:pPr lvl="1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Enveloped viruses rely on their </a:t>
            </a:r>
            <a:r>
              <a:rPr lang="en-US" alt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host-derived easily corruptible plasma membrane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 for function</a:t>
            </a:r>
          </a:p>
          <a:p>
            <a:pPr lvl="1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Disrupt the membrane; ruin the enveloped virus!</a:t>
            </a:r>
          </a:p>
          <a:p>
            <a:pPr lvl="1" eaLnBrk="1" hangingPunct="1"/>
            <a:r>
              <a:rPr lang="en-US" altLang="en-US" sz="2200" dirty="0" err="1" smtClean="0">
                <a:latin typeface="Comic Sans MS" panose="030F0702030302020204" pitchFamily="66" charset="0"/>
              </a:rPr>
              <a:t>Nonenveloped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 viruses have a </a:t>
            </a:r>
            <a:r>
              <a:rPr lang="en-US" alt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much tougher protein capsid 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shell made of “evolved” proteins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14999"/>
          <a:stretch/>
        </p:blipFill>
        <p:spPr>
          <a:xfrm>
            <a:off x="609600" y="4190999"/>
            <a:ext cx="2362200" cy="2530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02" y="4190999"/>
            <a:ext cx="4353198" cy="2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686800" cy="5207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The Selection of Microbial Control Methods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3425" y="1295400"/>
            <a:ext cx="8105775" cy="5105400"/>
          </a:xfrm>
        </p:spPr>
        <p:txBody>
          <a:bodyPr lIns="0" tIns="18285" rIns="0" bIns="18285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Ideally, antimicrobial agents should be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>
                <a:latin typeface="Comic Sans MS" panose="030F0702030302020204" pitchFamily="66" charset="0"/>
              </a:rPr>
              <a:t>Inexpensive</a:t>
            </a:r>
            <a:r>
              <a:rPr lang="en-US" altLang="en-US" dirty="0" smtClean="0">
                <a:latin typeface="Comic Sans MS" panose="030F0702030302020204" pitchFamily="66" charset="0"/>
              </a:rPr>
              <a:t> – used everywhere, repeatedly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>
                <a:latin typeface="Comic Sans MS" panose="030F0702030302020204" pitchFamily="66" charset="0"/>
              </a:rPr>
              <a:t>Fast-acting</a:t>
            </a:r>
            <a:r>
              <a:rPr lang="en-US" altLang="en-US" dirty="0" smtClean="0">
                <a:latin typeface="Comic Sans MS" panose="030F0702030302020204" pitchFamily="66" charset="0"/>
              </a:rPr>
              <a:t> – time is money…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>
                <a:latin typeface="Comic Sans MS" panose="030F0702030302020204" pitchFamily="66" charset="0"/>
              </a:rPr>
              <a:t>Stable during storage</a:t>
            </a:r>
            <a:r>
              <a:rPr lang="en-US" altLang="en-US" dirty="0" smtClean="0">
                <a:latin typeface="Comic Sans MS" panose="030F0702030302020204" pitchFamily="66" charset="0"/>
              </a:rPr>
              <a:t> – buy in bulk, if nonperishable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>
                <a:latin typeface="Comic Sans MS" panose="030F0702030302020204" pitchFamily="66" charset="0"/>
              </a:rPr>
              <a:t>Selective toxicity</a:t>
            </a:r>
            <a:r>
              <a:rPr lang="en-US" altLang="en-US" dirty="0" smtClean="0">
                <a:latin typeface="Comic Sans MS" panose="030F0702030302020204" pitchFamily="66" charset="0"/>
              </a:rPr>
              <a:t> - capable of controlling microbial growth while being harmless to humans, animals, and objects</a:t>
            </a:r>
            <a:endParaRPr lang="en-US" altLang="en-US" sz="3000" u="sng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343900" cy="4064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The Selection of Microbial Control Methods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9437" y="762000"/>
            <a:ext cx="7489825" cy="39370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Factors Affecting the Efficacy and Application of Antimicrobial Methods</a:t>
            </a:r>
          </a:p>
          <a:p>
            <a:pPr eaLnBrk="1" hangingPunct="1"/>
            <a:endParaRPr lang="en-US" altLang="en-US" b="1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Harsh chemicals and extreme heat cannot be used on humans, animals, and fragile objects</a:t>
            </a:r>
          </a:p>
          <a:p>
            <a:pPr lvl="1" eaLnBrk="1" hangingPunct="1"/>
            <a:endParaRPr lang="en-US" altLang="en-US" dirty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Amount of chemical or heat limited by destructive effects on fragile objects</a:t>
            </a:r>
          </a:p>
          <a:p>
            <a:pPr lvl="1" eaLnBrk="1" hangingPunct="1"/>
            <a:endParaRPr lang="en-US" altLang="en-US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The method of microbial control used is based on site of medical procedure</a:t>
            </a:r>
          </a:p>
          <a:p>
            <a:pPr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e.g.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degerming</a:t>
            </a:r>
            <a:r>
              <a:rPr lang="en-US" altLang="en-US" dirty="0" smtClean="0">
                <a:latin typeface="Comic Sans MS" panose="030F0702030302020204" pitchFamily="66" charset="0"/>
              </a:rPr>
              <a:t> of skin vs. oral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343900" cy="4064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The Selection of Microbial Control Methods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199"/>
            <a:ext cx="8191500" cy="5718175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Effectiveness of germicides</a:t>
            </a:r>
          </a:p>
          <a:p>
            <a:pPr marL="685800" lvl="2" eaLnBrk="1" hangingPunct="1"/>
            <a:r>
              <a:rPr lang="en-US" altLang="en-US" dirty="0" smtClean="0">
                <a:latin typeface="Comic Sans MS" panose="030F0702030302020204" pitchFamily="66" charset="0"/>
              </a:rPr>
              <a:t>Germicides classified as high, intermediate, or low effectiveness</a:t>
            </a:r>
          </a:p>
          <a:p>
            <a:pPr marL="685800" lvl="2" eaLnBrk="1" hangingPunct="1"/>
            <a:endParaRPr lang="en-US" altLang="en-US" dirty="0" smtClean="0">
              <a:latin typeface="Comic Sans MS" panose="030F0702030302020204" pitchFamily="66" charset="0"/>
            </a:endParaRPr>
          </a:p>
          <a:p>
            <a:pPr marL="914400" lvl="3" eaLnBrk="1" hangingPunct="1"/>
            <a:r>
              <a:rPr lang="en-US" altLang="en-US" sz="2200" u="sng" dirty="0" smtClean="0">
                <a:latin typeface="Comic Sans MS" panose="030F0702030302020204" pitchFamily="66" charset="0"/>
              </a:rPr>
              <a:t>High level germicides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2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— 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kill all pathogens, including endospores – used on invasive instruments</a:t>
            </a:r>
          </a:p>
          <a:p>
            <a:pPr marL="914400" lvl="3" eaLnBrk="1" hangingPunct="1"/>
            <a:endParaRPr lang="en-US" altLang="en-US" sz="2200" dirty="0" smtClean="0">
              <a:latin typeface="Comic Sans MS" panose="030F0702030302020204" pitchFamily="66" charset="0"/>
            </a:endParaRPr>
          </a:p>
          <a:p>
            <a:pPr marL="914400" lvl="3" eaLnBrk="1" hangingPunct="1"/>
            <a:r>
              <a:rPr lang="en-US" altLang="en-US" sz="2200" u="sng" dirty="0" smtClean="0">
                <a:latin typeface="Comic Sans MS" panose="030F0702030302020204" pitchFamily="66" charset="0"/>
              </a:rPr>
              <a:t>Intermediate level germicides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2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— 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kill fungal spores, protozoan cysts, viruses, pathogenic bacteria – can be used on </a:t>
            </a:r>
            <a:r>
              <a:rPr lang="en-US" altLang="en-US" sz="2200" dirty="0" err="1" smtClean="0">
                <a:latin typeface="Comic Sans MS" panose="030F0702030302020204" pitchFamily="66" charset="0"/>
              </a:rPr>
              <a:t>nonbiological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 or noninvasive devices or on surface that contact skin</a:t>
            </a:r>
          </a:p>
          <a:p>
            <a:pPr marL="914400" lvl="3" eaLnBrk="1" hangingPunct="1"/>
            <a:endParaRPr lang="en-US" altLang="en-US" sz="2200" dirty="0" smtClean="0">
              <a:latin typeface="Comic Sans MS" panose="030F0702030302020204" pitchFamily="66" charset="0"/>
            </a:endParaRPr>
          </a:p>
          <a:p>
            <a:pPr marL="914400" lvl="3" eaLnBrk="1" hangingPunct="1"/>
            <a:r>
              <a:rPr lang="en-US" altLang="en-US" sz="2200" u="sng" dirty="0" smtClean="0">
                <a:latin typeface="Comic Sans MS" panose="030F0702030302020204" pitchFamily="66" charset="0"/>
              </a:rPr>
              <a:t>Low level germicides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2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— 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kill vegetative bacteria, fungi, protozoa, some viruses – can be used on biological tissues</a:t>
            </a:r>
            <a:endParaRPr lang="en-US" alt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509000" cy="508000"/>
          </a:xfrm>
        </p:spPr>
        <p:txBody>
          <a:bodyPr lIns="0" tIns="0" rIns="91429" bIns="0" anchor="t"/>
          <a:lstStyle/>
          <a:p>
            <a:pPr marL="225425" indent="-225425" eaLnBrk="1" hangingPunct="1"/>
            <a:r>
              <a:rPr lang="en-US" altLang="en-US" sz="3200" dirty="0" smtClean="0">
                <a:latin typeface="Comic Sans MS" panose="030F0702030302020204" pitchFamily="66" charset="0"/>
              </a:rPr>
              <a:t>Relative susceptibility of microbes to Antimicrobial Methods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25" y="1143000"/>
            <a:ext cx="5066396" cy="5486400"/>
          </a:xfrm>
        </p:spPr>
        <p:txBody>
          <a:bodyPr lIns="0" tIns="18285" rIns="0" bIns="18285"/>
          <a:lstStyle/>
          <a:p>
            <a:pPr marL="457200" lvl="1" indent="-228600" eaLnBrk="1" hangingPunct="1"/>
            <a:r>
              <a:rPr lang="en-US" altLang="en-US" dirty="0" smtClean="0">
                <a:latin typeface="Comic Sans MS" panose="030F0702030302020204" pitchFamily="66" charset="0"/>
              </a:rPr>
              <a:t>Note difference of “pairs” of organisms:</a:t>
            </a:r>
          </a:p>
          <a:p>
            <a:pPr marL="857250" lvl="2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Hibernating vs. growing forms:  cysts vs. </a:t>
            </a:r>
            <a:r>
              <a:rPr lang="en-US" altLang="en-US" sz="2200" dirty="0" err="1" smtClean="0">
                <a:latin typeface="Comic Sans MS" panose="030F0702030302020204" pitchFamily="66" charset="0"/>
              </a:rPr>
              <a:t>trophozoites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, spores vs. vegetative fungi. Endospore vs. growing bacteria</a:t>
            </a:r>
          </a:p>
          <a:p>
            <a:pPr marL="857250" lvl="2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Mycobacteria vs. gram-negative vs. gram-positive bacteria</a:t>
            </a:r>
          </a:p>
          <a:p>
            <a:pPr marL="857250" lvl="2" eaLnBrk="1" hangingPunct="1"/>
            <a:r>
              <a:rPr lang="en-US" altLang="en-US" sz="2200" dirty="0" err="1" smtClean="0">
                <a:latin typeface="Comic Sans MS" panose="030F0702030302020204" pitchFamily="66" charset="0"/>
              </a:rPr>
              <a:t>Nonenveloped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 vs. enveloped viruses</a:t>
            </a:r>
          </a:p>
          <a:p>
            <a:pPr marL="457200" lvl="1" eaLnBrk="1" hangingPunct="1"/>
            <a:r>
              <a:rPr lang="en-US" altLang="en-US" dirty="0" smtClean="0">
                <a:latin typeface="Comic Sans MS" panose="030F0702030302020204" pitchFamily="66" charset="0"/>
              </a:rPr>
              <a:t>Understand why one form is better protected than the other form</a:t>
            </a:r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"/>
          <a:stretch>
            <a:fillRect/>
          </a:stretch>
        </p:blipFill>
        <p:spPr bwMode="auto">
          <a:xfrm>
            <a:off x="5139421" y="990600"/>
            <a:ext cx="394817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empus Sans ITC"/>
        <a:ea typeface="ＭＳ Ｐゴシック"/>
        <a:cs typeface=""/>
      </a:majorFont>
      <a:minorFont>
        <a:latin typeface="Tempus Sans IT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2767</Words>
  <Application>Microsoft Office PowerPoint</Application>
  <PresentationFormat>On-screen Show (4:3)</PresentationFormat>
  <Paragraphs>418</Paragraphs>
  <Slides>48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ＭＳ Ｐゴシック</vt:lpstr>
      <vt:lpstr>Arial</vt:lpstr>
      <vt:lpstr>Comic Sans MS</vt:lpstr>
      <vt:lpstr>Symbol</vt:lpstr>
      <vt:lpstr>Tempus Sans ITC</vt:lpstr>
      <vt:lpstr>Times</vt:lpstr>
      <vt:lpstr>Times New Roman</vt:lpstr>
      <vt:lpstr>ヒラギノ角ゴ Pro W3</vt:lpstr>
      <vt:lpstr>Blank Presentation</vt:lpstr>
      <vt:lpstr>CS ChemDraw Drawing</vt:lpstr>
      <vt:lpstr>PowerPoint Presentation</vt:lpstr>
      <vt:lpstr>Appreciate the differences in the terminologies!</vt:lpstr>
      <vt:lpstr>PowerPoint Presentation</vt:lpstr>
      <vt:lpstr>How do antimicrobial agents kill microbes?</vt:lpstr>
      <vt:lpstr>Basic Principles of Microbial Control</vt:lpstr>
      <vt:lpstr>The Selection of Microbial Control Methods</vt:lpstr>
      <vt:lpstr>The Selection of Microbial Control Methods</vt:lpstr>
      <vt:lpstr>The Selection of Microbial Control Methods</vt:lpstr>
      <vt:lpstr>Relative susceptibility of microbes to Antimicrobial Methods</vt:lpstr>
      <vt:lpstr>How to kill microbes – SUMMARY SLIDE</vt:lpstr>
      <vt:lpstr>Factors Affecting the Efficacy of Antimicrobial Methods</vt:lpstr>
      <vt:lpstr>Figure 9.3  Effect of temperature on the efficacy of an antimicrobial chemical.</vt:lpstr>
      <vt:lpstr>Physical Methods of Microbial Control</vt:lpstr>
      <vt:lpstr>Figure 9.12  A BSL-4 worker carrying Ebola virus cultures</vt:lpstr>
      <vt:lpstr>Physical Methods of Microbial Control</vt:lpstr>
      <vt:lpstr>Figure 9.5  Decimal reduction time (D-value) as a measure of microbial death rate.</vt:lpstr>
      <vt:lpstr>Physical Methods of Microbial Control</vt:lpstr>
      <vt:lpstr>Moist Heat-Related Methods</vt:lpstr>
      <vt:lpstr>Moist Heat-Related Methods</vt:lpstr>
      <vt:lpstr>Figure 9.6  Autoclave-overview</vt:lpstr>
      <vt:lpstr>PowerPoint Presentation</vt:lpstr>
      <vt:lpstr>Physical Methods of Microbial Control</vt:lpstr>
      <vt:lpstr>Table 9.2  Moist Heat Treatments of Milk</vt:lpstr>
      <vt:lpstr>Physical Methods of Microbial Control</vt:lpstr>
      <vt:lpstr>Physical Methods of Microbial Control</vt:lpstr>
      <vt:lpstr>Physical Methods of Microbial Control</vt:lpstr>
      <vt:lpstr>Filtration - removal (vs. killing) of pathogens by letting fluid pass through pores  Filtration is done when heating cannot be done (blood,  breathing air)</vt:lpstr>
      <vt:lpstr>Membrane Filters – decontamination of liquids or gases</vt:lpstr>
      <vt:lpstr>Figure 9.10  The roles of HEPA filters in biological flow safety cabinets</vt:lpstr>
      <vt:lpstr>Physical Methods of Microbial Control</vt:lpstr>
      <vt:lpstr>Physical Methods of Microbial Control</vt:lpstr>
      <vt:lpstr>Physical Methods of Microbial Control</vt:lpstr>
      <vt:lpstr>Table 9.4  Physical Methods of Microbial Control</vt:lpstr>
      <vt:lpstr>Chemical Methods of Microbial Control</vt:lpstr>
      <vt:lpstr>Chemical Methods of Microbial Control</vt:lpstr>
      <vt:lpstr>Chemical Methods of Microbial Control</vt:lpstr>
      <vt:lpstr>Chemical Methods of Microbial Control</vt:lpstr>
      <vt:lpstr>Figure 9.14  Degerming in preparation for surgery on a hand.</vt:lpstr>
      <vt:lpstr>Chemical Methods of Microbial Control</vt:lpstr>
      <vt:lpstr>Chemical Methods of Microbial Control</vt:lpstr>
      <vt:lpstr>Chemical Methods of Microbial Control</vt:lpstr>
      <vt:lpstr>Chemical Methods of Microbial Control</vt:lpstr>
      <vt:lpstr>Chemical Methods of Microbial Control</vt:lpstr>
      <vt:lpstr>Chemical Methods of Microbial Control</vt:lpstr>
      <vt:lpstr>Chemical Methods of Microbial Control</vt:lpstr>
      <vt:lpstr>Chemical Methods of Microbial Control</vt:lpstr>
      <vt:lpstr>Table 9.5  Chemical Methods of Microbial Control</vt:lpstr>
      <vt:lpstr>Chemical Methods of Microbial Control</vt:lpstr>
    </vt:vector>
  </TitlesOfParts>
  <Company>Progressive Information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103</dc:creator>
  <cp:lastModifiedBy>user</cp:lastModifiedBy>
  <cp:revision>102</cp:revision>
  <dcterms:created xsi:type="dcterms:W3CDTF">2010-10-11T19:55:24Z</dcterms:created>
  <dcterms:modified xsi:type="dcterms:W3CDTF">2019-07-09T00:22:24Z</dcterms:modified>
</cp:coreProperties>
</file>