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  <p:sldMasterId id="2147483669" r:id="rId3"/>
  </p:sldMasterIdLst>
  <p:notesMasterIdLst>
    <p:notesMasterId r:id="rId38"/>
  </p:notesMasterIdLst>
  <p:handoutMasterIdLst>
    <p:handoutMasterId r:id="rId39"/>
  </p:handoutMasterIdLst>
  <p:sldIdLst>
    <p:sldId id="761" r:id="rId4"/>
    <p:sldId id="325" r:id="rId5"/>
    <p:sldId id="784" r:id="rId6"/>
    <p:sldId id="334" r:id="rId7"/>
    <p:sldId id="783" r:id="rId8"/>
    <p:sldId id="572" r:id="rId9"/>
    <p:sldId id="785" r:id="rId10"/>
    <p:sldId id="652" r:id="rId11"/>
    <p:sldId id="787" r:id="rId12"/>
    <p:sldId id="786" r:id="rId13"/>
    <p:sldId id="655" r:id="rId14"/>
    <p:sldId id="762" r:id="rId15"/>
    <p:sldId id="763" r:id="rId16"/>
    <p:sldId id="788" r:id="rId17"/>
    <p:sldId id="764" r:id="rId18"/>
    <p:sldId id="767" r:id="rId19"/>
    <p:sldId id="766" r:id="rId20"/>
    <p:sldId id="779" r:id="rId21"/>
    <p:sldId id="769" r:id="rId22"/>
    <p:sldId id="770" r:id="rId23"/>
    <p:sldId id="771" r:id="rId24"/>
    <p:sldId id="773" r:id="rId25"/>
    <p:sldId id="775" r:id="rId26"/>
    <p:sldId id="776" r:id="rId27"/>
    <p:sldId id="691" r:id="rId28"/>
    <p:sldId id="716" r:id="rId29"/>
    <p:sldId id="778" r:id="rId30"/>
    <p:sldId id="722" r:id="rId31"/>
    <p:sldId id="781" r:id="rId32"/>
    <p:sldId id="782" r:id="rId33"/>
    <p:sldId id="743" r:id="rId34"/>
    <p:sldId id="747" r:id="rId35"/>
    <p:sldId id="736" r:id="rId36"/>
    <p:sldId id="737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254">
          <p15:clr>
            <a:srgbClr val="A4A3A4"/>
          </p15:clr>
        </p15:guide>
        <p15:guide id="5" pos="48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0066"/>
    <a:srgbClr val="FF66CC"/>
    <a:srgbClr val="00AC8E"/>
    <a:srgbClr val="542263"/>
    <a:srgbClr val="D6B628"/>
    <a:srgbClr val="5B3163"/>
    <a:srgbClr val="A0CBD1"/>
    <a:srgbClr val="45A1AC"/>
    <a:srgbClr val="533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750" autoAdjust="0"/>
  </p:normalViewPr>
  <p:slideViewPr>
    <p:cSldViewPr>
      <p:cViewPr>
        <p:scale>
          <a:sx n="100" d="100"/>
          <a:sy n="100" d="100"/>
        </p:scale>
        <p:origin x="1446" y="54"/>
      </p:cViewPr>
      <p:guideLst>
        <p:guide orient="horz" pos="342"/>
        <p:guide orient="horz" pos="960"/>
        <p:guide orient="horz" pos="2160"/>
        <p:guide orient="horz" pos="1254"/>
        <p:guide pos="480"/>
        <p:guide pos="288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98"/>
    </p:cViewPr>
  </p:sorterViewPr>
  <p:notesViewPr>
    <p:cSldViewPr snapToGrid="0" snapToObjects="1">
      <p:cViewPr varScale="1">
        <p:scale>
          <a:sx n="110" d="100"/>
          <a:sy n="110" d="100"/>
        </p:scale>
        <p:origin x="-51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01E7FE9-2BCF-4B85-8A69-38998C67795F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5550C15-61B0-41A4-AFBA-859D79CE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0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992E2D7-0EDB-48B3-8B2F-D2E92D3F2C16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82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56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A10DF1-1F03-46F8-ADC5-00BCEC285CBE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47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A10DF1-1F03-46F8-ADC5-00BCEC285CBE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02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A9B485D-602D-40B8-811F-66D0EE8A16DA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16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02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7F8A738-6F85-4D9E-83E7-D19F810AAC60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330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A9B485D-602D-40B8-811F-66D0EE8A16DA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18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81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B36FDFB-7D42-41D1-9AA3-C549325E1EE2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19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78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2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69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1960995-0644-42A8-B705-8EEFBD34F609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21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66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963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9CC1C23-5A1D-4B9E-82E1-C88042FFF992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23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73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580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25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40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30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135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81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7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2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08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92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32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3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0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34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3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8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9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3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4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094164" indent="-39610899"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3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096000" y="274638"/>
            <a:ext cx="3043238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00" dirty="0"/>
              <a:t>PowerPoint</a:t>
            </a:r>
            <a:r>
              <a:rPr lang="en-US" sz="1900" baseline="30000" dirty="0"/>
              <a:t>®</a:t>
            </a:r>
            <a:r>
              <a:rPr lang="en-US" sz="1900" dirty="0"/>
              <a:t> Lecture </a:t>
            </a:r>
            <a:r>
              <a:rPr lang="en-US" sz="1900" dirty="0" smtClean="0"/>
              <a:t>Presentations prepared by</a:t>
            </a:r>
          </a:p>
          <a:p>
            <a:r>
              <a:rPr lang="en-US" sz="1900" dirty="0" smtClean="0"/>
              <a:t>Mindy Miller-Kittrell,</a:t>
            </a:r>
          </a:p>
          <a:p>
            <a:r>
              <a:rPr lang="en-US" sz="1900" dirty="0" smtClean="0"/>
              <a:t>North Carolina State University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9048" y="2741613"/>
            <a:ext cx="167005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None/>
            </a:pPr>
            <a:r>
              <a:rPr lang="en-US" sz="1800" b="1" dirty="0"/>
              <a:t>C H A P T E R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30875" y="4011613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 dirty="0">
              <a:solidFill>
                <a:srgbClr val="00ACF7"/>
              </a:solidFill>
            </a:endParaRPr>
          </a:p>
        </p:txBody>
      </p:sp>
      <p:pic>
        <p:nvPicPr>
          <p:cNvPr id="2" name="Picture 1" descr="BAUM7206_05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2395" cy="655320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5082-5075-4188-B016-26FEFB5D6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2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07F7-6438-4D56-AFAA-3F5F0CD81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67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7AA1-77B3-4A82-9753-3F3622C3A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8ACD-4CA0-4500-A027-1F2450B62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75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AF57-A2C4-43C4-AE56-610B0E02E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33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CC55-F7FC-4084-926A-A83FCBFF7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5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C9C4-7D1C-40E0-BB77-5ABA520D1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72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41C2-FF16-4EDA-ADA8-C6D36C946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4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sz="1200" i="1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CBEE-42C3-4F33-84DD-015035319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2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282B-85FD-47C9-A61D-05C3BE370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6EE2-4664-4AD9-8C2A-559250B99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63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5082-5075-4188-B016-26FEFB5D6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8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07F7-6438-4D56-AFAA-3F5F0CD81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3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7AA1-77B3-4A82-9753-3F3622C3A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8ACD-4CA0-4500-A027-1F2450B62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AF57-A2C4-43C4-AE56-610B0E02E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54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CC55-F7FC-4084-926A-A83FCBFF7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417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C9C4-7D1C-40E0-BB77-5ABA520D1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83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41C2-FF16-4EDA-ADA8-C6D36C946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28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54094"/>
            <a:ext cx="8537575" cy="477050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68388"/>
            <a:ext cx="4192588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8388"/>
            <a:ext cx="4192587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45214"/>
            <a:ext cx="4192588" cy="4779385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45336"/>
            <a:ext cx="4192587" cy="47823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8ACD-4CA0-4500-A027-1F2450B62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1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sz="1200" i="1" smtClean="0">
                <a:solidFill>
                  <a:prstClr val="white"/>
                </a:solidFill>
                <a:latin typeface="Times New Roman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CBEE-42C3-4F33-84DD-015035319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1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282B-85FD-47C9-A61D-05C3BE370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2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6EE2-4664-4AD9-8C2A-559250B99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904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068388"/>
            <a:ext cx="8537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6B6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marL="287338" indent="0" algn="l" rtl="0" fontAlgn="base">
        <a:spcBef>
          <a:spcPct val="0"/>
        </a:spcBef>
        <a:spcAft>
          <a:spcPct val="0"/>
        </a:spcAft>
        <a:defRPr sz="3200">
          <a:solidFill>
            <a:srgbClr val="5422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E65ACF6D-6C5D-44D7-8ABA-244BF35D0362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65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32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E65ACF6D-6C5D-44D7-8ABA-244BF35D0362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6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dna_forming_subtitle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Chapter 7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Microbial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of </a:t>
            </a:r>
            <a:r>
              <a:rPr lang="en-US" b="1" dirty="0" smtClean="0"/>
              <a:t>Eukaryotic </a:t>
            </a:r>
            <a:r>
              <a:rPr lang="en-US" b="1" dirty="0"/>
              <a:t>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675262"/>
            <a:ext cx="8839200" cy="61065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Extranuclear</a:t>
            </a:r>
            <a:r>
              <a:rPr lang="en-US" dirty="0" smtClean="0"/>
              <a:t> DNA of </a:t>
            </a:r>
            <a:r>
              <a:rPr lang="en-US" dirty="0"/>
              <a:t>eukaryotes</a:t>
            </a:r>
          </a:p>
          <a:p>
            <a:pPr lvl="1"/>
            <a:r>
              <a:rPr lang="en-US" sz="2000" dirty="0" smtClean="0"/>
              <a:t>Mitochondrial DNA</a:t>
            </a:r>
          </a:p>
          <a:p>
            <a:pPr lvl="2"/>
            <a:r>
              <a:rPr lang="en-US" sz="1800" dirty="0" smtClean="0"/>
              <a:t>Resembles </a:t>
            </a:r>
            <a:r>
              <a:rPr lang="en-US" sz="1800" dirty="0" smtClean="0"/>
              <a:t>prokaryotic genomic DNA</a:t>
            </a:r>
          </a:p>
          <a:p>
            <a:pPr lvl="2"/>
            <a:r>
              <a:rPr lang="en-US" sz="1800" dirty="0" smtClean="0"/>
              <a:t>2-10 circular copies (usually 10-30 </a:t>
            </a:r>
            <a:r>
              <a:rPr lang="en-US" sz="1800" dirty="0" err="1" smtClean="0"/>
              <a:t>kbp</a:t>
            </a:r>
            <a:r>
              <a:rPr lang="en-US" sz="1800" dirty="0" smtClean="0"/>
              <a:t>) per mitochondria ; all genetically identical (and thus haploid) in each mitochondrion</a:t>
            </a:r>
          </a:p>
          <a:p>
            <a:pPr lvl="2"/>
            <a:r>
              <a:rPr lang="en-US" sz="1800" dirty="0" smtClean="0"/>
              <a:t>10-1000 mitochondria per cell (most microbes have &lt; 100 per cell)</a:t>
            </a:r>
          </a:p>
          <a:p>
            <a:pPr lvl="2"/>
            <a:r>
              <a:rPr lang="en-US" sz="1800" dirty="0" smtClean="0"/>
              <a:t>In some species, mitochondria can come from mother and father and can be distinct; most species’ mitochondria are from only one parent</a:t>
            </a:r>
          </a:p>
          <a:p>
            <a:pPr lvl="2"/>
            <a:r>
              <a:rPr lang="en-US" sz="1800" dirty="0" smtClean="0"/>
              <a:t>Mitochondria replicate independently in cells with metabolic needs</a:t>
            </a:r>
          </a:p>
          <a:p>
            <a:pPr lvl="2"/>
            <a:r>
              <a:rPr lang="en-US" sz="1800" dirty="0"/>
              <a:t>Only code for about 5% of RNA and </a:t>
            </a:r>
            <a:r>
              <a:rPr lang="en-US" sz="1800" dirty="0" smtClean="0"/>
              <a:t>proteins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Chloroplast DNA</a:t>
            </a:r>
            <a:endParaRPr lang="en-US" sz="2000" dirty="0"/>
          </a:p>
          <a:p>
            <a:pPr lvl="2"/>
            <a:r>
              <a:rPr lang="en-US" sz="1800" dirty="0" smtClean="0"/>
              <a:t>Resembles </a:t>
            </a:r>
            <a:r>
              <a:rPr lang="en-US" sz="1800" dirty="0"/>
              <a:t>prokaryotic genomic </a:t>
            </a:r>
            <a:r>
              <a:rPr lang="en-US" sz="1800" dirty="0" smtClean="0"/>
              <a:t>DNA</a:t>
            </a:r>
          </a:p>
          <a:p>
            <a:pPr lvl="2"/>
            <a:r>
              <a:rPr lang="en-US" sz="1800" dirty="0" smtClean="0"/>
              <a:t>2-20 circular copies (100-500 </a:t>
            </a:r>
            <a:r>
              <a:rPr lang="en-US" sz="1800" dirty="0" err="1" smtClean="0"/>
              <a:t>kbp</a:t>
            </a:r>
            <a:r>
              <a:rPr lang="en-US" sz="1800" dirty="0" smtClean="0"/>
              <a:t>), all genetically identical</a:t>
            </a:r>
          </a:p>
          <a:p>
            <a:pPr lvl="2"/>
            <a:r>
              <a:rPr lang="en-US" sz="1800" dirty="0" smtClean="0"/>
              <a:t>Most </a:t>
            </a:r>
            <a:r>
              <a:rPr lang="en-US" sz="1800" dirty="0"/>
              <a:t>species’ </a:t>
            </a:r>
            <a:r>
              <a:rPr lang="en-US" sz="1800" dirty="0" smtClean="0"/>
              <a:t>chloroplasts </a:t>
            </a:r>
            <a:r>
              <a:rPr lang="en-US" sz="1800" dirty="0"/>
              <a:t>are from only one </a:t>
            </a:r>
            <a:r>
              <a:rPr lang="en-US" sz="1800" dirty="0" smtClean="0"/>
              <a:t>parent (usually “mom”)</a:t>
            </a:r>
            <a:endParaRPr lang="en-US" sz="1800" dirty="0"/>
          </a:p>
          <a:p>
            <a:pPr lvl="2"/>
            <a:r>
              <a:rPr lang="en-US" sz="1800" dirty="0"/>
              <a:t>C</a:t>
            </a:r>
            <a:r>
              <a:rPr lang="en-US" sz="1800" dirty="0" smtClean="0"/>
              <a:t>hloroplast </a:t>
            </a:r>
            <a:r>
              <a:rPr lang="en-US" sz="1800" dirty="0"/>
              <a:t>replicate independently in cells with metabolic needs</a:t>
            </a:r>
          </a:p>
          <a:p>
            <a:pPr lvl="2"/>
            <a:r>
              <a:rPr lang="en-US" sz="1800" dirty="0"/>
              <a:t>Only code for about 5% of RNA and </a:t>
            </a:r>
            <a:r>
              <a:rPr lang="en-US" sz="1800" dirty="0" smtClean="0"/>
              <a:t>proteins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477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523220"/>
          </a:xfrm>
        </p:spPr>
        <p:txBody>
          <a:bodyPr/>
          <a:lstStyle/>
          <a:p>
            <a:r>
              <a:rPr lang="en-US" sz="2800" b="1" dirty="0"/>
              <a:t>Table 7.1  Characteristics of Microbial Genomes</a:t>
            </a:r>
          </a:p>
        </p:txBody>
      </p:sp>
      <p:pic>
        <p:nvPicPr>
          <p:cNvPr id="2" name="Picture 1" descr="07_01_Tabl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>
          <a:xfrm>
            <a:off x="131263" y="1905000"/>
            <a:ext cx="88814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figure_07_05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91000"/>
            <a:ext cx="5264150" cy="241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7662" y="228600"/>
            <a:ext cx="8339138" cy="4572000"/>
          </a:xfrm>
        </p:spPr>
        <p:txBody>
          <a:bodyPr lIns="0" tIns="18285" rIns="0" bIns="18285"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Comic Sans MS" panose="030F0702030302020204" pitchFamily="66" charset="0"/>
              </a:rPr>
              <a:t>DNA Replication – review on your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</a:rPr>
              <a:t>Anabolic polymerization process that requires monomers and energy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Triphosphate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ribonucleotides </a:t>
            </a:r>
            <a:r>
              <a:rPr lang="en-US" altLang="en-US" sz="2400" dirty="0">
                <a:latin typeface="Comic Sans MS" panose="030F0702030302020204" pitchFamily="66" charset="0"/>
              </a:rPr>
              <a:t>provide energy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Triphosphate </a:t>
            </a:r>
            <a:r>
              <a:rPr lang="en-US" altLang="en-US" sz="2400" dirty="0" err="1">
                <a:latin typeface="Comic Sans MS" panose="030F0702030302020204" pitchFamily="66" charset="0"/>
              </a:rPr>
              <a:t>deoxyribonucleotides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used to build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</a:rPr>
              <a:t>The key to accurate replication is complementary structure of the two strands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</a:rPr>
              <a:t>Replication is </a:t>
            </a:r>
            <a:r>
              <a:rPr lang="en-US" altLang="en-US" sz="2800" u="sng" dirty="0" smtClean="0">
                <a:latin typeface="Comic Sans MS" panose="030F0702030302020204" pitchFamily="66" charset="0"/>
              </a:rPr>
              <a:t>semiconservative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New DNA composed of one original and one daughter strand</a:t>
            </a:r>
          </a:p>
        </p:txBody>
      </p:sp>
    </p:spTree>
    <p:extLst>
      <p:ext uri="{BB962C8B-B14F-4D97-AF65-F5344CB8AC3E}">
        <p14:creationId xmlns:p14="http://schemas.microsoft.com/office/powerpoint/2010/main" val="5122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_07_04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1690"/>
            <a:ext cx="8077200" cy="615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76684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5’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790" y="467594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3’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2274" y="475761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5’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4016" y="467594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3’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7500" y="476684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5’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8238" y="467594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3’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2061" y="47117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5’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94442" y="5344527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3’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447800"/>
            <a:ext cx="3276600" cy="23083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nucleotides are added </a:t>
            </a:r>
            <a:r>
              <a:rPr lang="en-US" b="1" dirty="0" smtClean="0"/>
              <a:t>only to the 3’ end of a DNA strand.</a:t>
            </a:r>
          </a:p>
          <a:p>
            <a:r>
              <a:rPr lang="en-US" dirty="0" smtClean="0"/>
              <a:t>Thus, DNA synthesis is done in the </a:t>
            </a:r>
            <a:r>
              <a:rPr lang="en-US" b="1" dirty="0" smtClean="0"/>
              <a:t>5’ </a:t>
            </a:r>
            <a:r>
              <a:rPr lang="en-US" dirty="0" smtClean="0"/>
              <a:t>→</a:t>
            </a:r>
            <a:r>
              <a:rPr lang="en-US" b="1" dirty="0" smtClean="0"/>
              <a:t> 3’ direction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2468"/>
            <a:ext cx="6629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DNA Replication – review on your own</a:t>
            </a:r>
          </a:p>
        </p:txBody>
      </p:sp>
    </p:spTree>
    <p:extLst>
      <p:ext uri="{BB962C8B-B14F-4D97-AF65-F5344CB8AC3E}">
        <p14:creationId xmlns:p14="http://schemas.microsoft.com/office/powerpoint/2010/main" val="13378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700"/>
            <a:ext cx="8610600" cy="3810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The Structure and Replication of Genomes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4" y="63500"/>
            <a:ext cx="9070975" cy="466468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sz="3600" b="1" dirty="0" smtClean="0">
                <a:latin typeface="Comic Sans MS" panose="030F0702030302020204" pitchFamily="66" charset="0"/>
              </a:rPr>
              <a:t>DNA Replication in </a:t>
            </a:r>
            <a:r>
              <a:rPr lang="en-US" altLang="en-US" sz="3600" b="1" dirty="0" smtClean="0">
                <a:latin typeface="Comic Sans MS" panose="030F0702030302020204" pitchFamily="66" charset="0"/>
              </a:rPr>
              <a:t>prokaryotes</a:t>
            </a:r>
            <a:endParaRPr lang="en-US" altLang="en-US" sz="3600" b="1" dirty="0" smtClean="0">
              <a:latin typeface="Comic Sans MS" panose="030F0702030302020204" pitchFamily="66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606696"/>
            <a:ext cx="4284260" cy="21330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849000" y="5270496"/>
            <a:ext cx="410985" cy="253916"/>
            <a:chOff x="4768161" y="5705689"/>
            <a:chExt cx="410985" cy="253916"/>
          </a:xfrm>
        </p:grpSpPr>
        <p:sp>
          <p:nvSpPr>
            <p:cNvPr id="19" name="Oval 18"/>
            <p:cNvSpPr/>
            <p:nvPr/>
          </p:nvSpPr>
          <p:spPr bwMode="auto">
            <a:xfrm>
              <a:off x="4800600" y="5715000"/>
              <a:ext cx="3048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086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3A5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 eaLnBrk="0" hangingPunct="0"/>
              <a:endParaRPr lang="en-US" sz="1600" b="1" dirty="0">
                <a:solidFill>
                  <a:schemeClr val="tx1"/>
                </a:solidFill>
                <a:hlinkClick r:id="rId4" action="ppaction://hlinkfil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8161" y="5705689"/>
              <a:ext cx="4109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pol</a:t>
              </a:r>
              <a:endParaRPr lang="en-US" sz="6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53634" y="4758054"/>
            <a:ext cx="44547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W</a:t>
            </a:r>
            <a:r>
              <a:rPr lang="en-US" altLang="en-US" dirty="0" smtClean="0">
                <a:latin typeface="Comic Sans MS" panose="030F0702030302020204" pitchFamily="66" charset="0"/>
              </a:rPr>
              <a:t>ithi</a:t>
            </a:r>
            <a:r>
              <a:rPr lang="en-US" altLang="en-US" dirty="0" smtClean="0">
                <a:latin typeface="Comic Sans MS" panose="030F0702030302020204" pitchFamily="66" charset="0"/>
              </a:rPr>
              <a:t>n each replication fork: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One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polymerase follows </a:t>
            </a:r>
            <a:r>
              <a:rPr lang="en-US" altLang="en-US" sz="2000" dirty="0">
                <a:latin typeface="Comic Sans MS" panose="030F0702030302020204" pitchFamily="66" charset="0"/>
              </a:rPr>
              <a:t>the fork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omic Sans MS" panose="030F0702030302020204" pitchFamily="66" charset="0"/>
              </a:rPr>
              <a:t>One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polymerase runs </a:t>
            </a:r>
            <a:r>
              <a:rPr lang="en-US" altLang="en-US" sz="2000" dirty="0">
                <a:latin typeface="Comic Sans MS" panose="030F0702030302020204" pitchFamily="66" charset="0"/>
              </a:rPr>
              <a:t>away from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2000" dirty="0">
                <a:latin typeface="Comic Sans MS" panose="030F0702030302020204" pitchFamily="66" charset="0"/>
              </a:rPr>
              <a:t>fork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76485" y="5823034"/>
            <a:ext cx="410985" cy="253916"/>
            <a:chOff x="4768161" y="5705689"/>
            <a:chExt cx="410985" cy="253916"/>
          </a:xfrm>
        </p:grpSpPr>
        <p:sp>
          <p:nvSpPr>
            <p:cNvPr id="25" name="Oval 24"/>
            <p:cNvSpPr/>
            <p:nvPr/>
          </p:nvSpPr>
          <p:spPr bwMode="auto">
            <a:xfrm>
              <a:off x="4800600" y="5715000"/>
              <a:ext cx="3048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086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3A5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 eaLnBrk="0" hangingPunct="0"/>
              <a:endParaRPr lang="en-US" sz="1600" b="1" dirty="0">
                <a:solidFill>
                  <a:schemeClr val="tx1"/>
                </a:solidFill>
                <a:hlinkClick r:id="rId4" action="ppaction://hlinkfil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8161" y="5705689"/>
              <a:ext cx="4109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pol</a:t>
              </a:r>
              <a:endParaRPr lang="en-US" sz="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19371" y="5331062"/>
            <a:ext cx="410985" cy="253916"/>
            <a:chOff x="4768161" y="5705689"/>
            <a:chExt cx="410985" cy="253916"/>
          </a:xfrm>
        </p:grpSpPr>
        <p:sp>
          <p:nvSpPr>
            <p:cNvPr id="28" name="Oval 27"/>
            <p:cNvSpPr/>
            <p:nvPr/>
          </p:nvSpPr>
          <p:spPr bwMode="auto">
            <a:xfrm>
              <a:off x="4800600" y="5715000"/>
              <a:ext cx="3048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086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3A5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 eaLnBrk="0" hangingPunct="0"/>
              <a:endParaRPr lang="en-US" sz="1600" b="1" dirty="0">
                <a:solidFill>
                  <a:schemeClr val="tx1"/>
                </a:solidFill>
                <a:hlinkClick r:id="rId4" action="ppaction://hlinkfil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8161" y="5705689"/>
              <a:ext cx="4109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pol</a:t>
              </a:r>
              <a:endParaRPr lang="en-US" sz="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98717" y="5834552"/>
            <a:ext cx="410985" cy="253916"/>
            <a:chOff x="4768161" y="5705689"/>
            <a:chExt cx="410985" cy="253916"/>
          </a:xfrm>
        </p:grpSpPr>
        <p:sp>
          <p:nvSpPr>
            <p:cNvPr id="31" name="Oval 30"/>
            <p:cNvSpPr/>
            <p:nvPr/>
          </p:nvSpPr>
          <p:spPr bwMode="auto">
            <a:xfrm>
              <a:off x="4800600" y="5715000"/>
              <a:ext cx="3048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086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003A5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 eaLnBrk="0" hangingPunct="0"/>
              <a:endParaRPr lang="en-US" sz="1600" b="1" dirty="0">
                <a:solidFill>
                  <a:schemeClr val="tx1"/>
                </a:solidFill>
                <a:hlinkClick r:id="rId4" action="ppaction://hlinkfile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8161" y="5705689"/>
              <a:ext cx="4109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pol</a:t>
              </a:r>
              <a:endParaRPr lang="en-US" sz="6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52903" y="6324600"/>
            <a:ext cx="761999" cy="400110"/>
            <a:chOff x="5952903" y="6324600"/>
            <a:chExt cx="761999" cy="40011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5962928" y="6686550"/>
              <a:ext cx="74195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952903" y="6324600"/>
              <a:ext cx="761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replication fork</a:t>
              </a:r>
              <a:endParaRPr lang="en-US" sz="1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43865" y="4500980"/>
            <a:ext cx="761999" cy="400110"/>
            <a:chOff x="5952903" y="6324600"/>
            <a:chExt cx="761999" cy="40011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5962928" y="6686550"/>
              <a:ext cx="74195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5952903" y="6324600"/>
              <a:ext cx="761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replication fork</a:t>
              </a:r>
              <a:endParaRPr lang="en-US" sz="1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1169" y="533400"/>
            <a:ext cx="86518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mic Sans MS" panose="030F0702030302020204" pitchFamily="66" charset="0"/>
              </a:rPr>
              <a:t>Initial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Bacterial DNA replication begins at a single </a:t>
            </a:r>
            <a:r>
              <a:rPr lang="en-US" altLang="en-US" u="sng" dirty="0">
                <a:latin typeface="Comic Sans MS" panose="030F0702030302020204" pitchFamily="66" charset="0"/>
              </a:rPr>
              <a:t>origin of replication</a:t>
            </a:r>
            <a:r>
              <a:rPr lang="en-US" altLang="en-US" dirty="0">
                <a:latin typeface="Comic Sans MS" panose="030F0702030302020204" pitchFamily="66" charset="0"/>
              </a:rPr>
              <a:t> in its single chromosome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The </a:t>
            </a:r>
            <a:r>
              <a:rPr lang="en-US" altLang="en-US" u="sng" dirty="0">
                <a:latin typeface="Comic Sans MS" panose="030F0702030302020204" pitchFamily="66" charset="0"/>
              </a:rPr>
              <a:t>replication bubble</a:t>
            </a:r>
            <a:r>
              <a:rPr lang="en-US" altLang="en-US" dirty="0">
                <a:latin typeface="Comic Sans MS" panose="030F0702030302020204" pitchFamily="66" charset="0"/>
              </a:rPr>
              <a:t> forms when two </a:t>
            </a:r>
            <a:r>
              <a:rPr lang="en-US" altLang="en-US" u="sng" dirty="0">
                <a:latin typeface="Comic Sans MS" panose="030F0702030302020204" pitchFamily="66" charset="0"/>
              </a:rPr>
              <a:t>replication forks</a:t>
            </a:r>
            <a:r>
              <a:rPr lang="en-US" altLang="en-US" dirty="0">
                <a:latin typeface="Comic Sans MS" panose="030F0702030302020204" pitchFamily="66" charset="0"/>
              </a:rPr>
              <a:t> migrate away from each </a:t>
            </a:r>
            <a:r>
              <a:rPr lang="en-US" altLang="en-US" dirty="0" smtClean="0">
                <a:latin typeface="Comic Sans MS" panose="030F0702030302020204" pitchFamily="66" charset="0"/>
              </a:rPr>
              <a:t>other - bidirectional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Within each replication fork, DNA polymerase replicates each strand of DNA in </a:t>
            </a:r>
            <a:r>
              <a:rPr lang="en-US" altLang="en-US" b="1" dirty="0">
                <a:latin typeface="Comic Sans MS" panose="030F0702030302020204" pitchFamily="66" charset="0"/>
              </a:rPr>
              <a:t>only</a:t>
            </a:r>
            <a:r>
              <a:rPr lang="en-US" altLang="en-US" dirty="0">
                <a:latin typeface="Comic Sans MS" panose="030F0702030302020204" pitchFamily="66" charset="0"/>
              </a:rPr>
              <a:t> the 5</a:t>
            </a:r>
            <a:r>
              <a:rPr lang="en-US" altLang="en-US" dirty="0"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to 3</a:t>
            </a:r>
            <a:r>
              <a:rPr lang="en-US" altLang="en-US" dirty="0"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 direction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Because strands are antiparallel, new strands are synthesized in opposite physical directions and thus differently</a:t>
            </a:r>
          </a:p>
        </p:txBody>
      </p:sp>
    </p:spTree>
    <p:extLst>
      <p:ext uri="{BB962C8B-B14F-4D97-AF65-F5344CB8AC3E}">
        <p14:creationId xmlns:p14="http://schemas.microsoft.com/office/powerpoint/2010/main" val="2112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700"/>
            <a:ext cx="8610600" cy="381000"/>
          </a:xfrm>
        </p:spPr>
        <p:txBody>
          <a:bodyPr lIns="0" tIns="0" rIns="91429" bIns="0" anchor="t"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The Structure and Replication of Genomes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842375" cy="64770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sz="3600" b="1" dirty="0" smtClean="0">
                <a:latin typeface="Comic Sans MS" panose="030F0702030302020204" pitchFamily="66" charset="0"/>
              </a:rPr>
              <a:t>Lagging vs. leading strands – review on your own</a:t>
            </a:r>
            <a:endParaRPr lang="en-US" altLang="en-US" sz="3200" dirty="0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sz="3000" dirty="0" smtClean="0">
                <a:latin typeface="Comic Sans MS" panose="030F0702030302020204" pitchFamily="66" charset="0"/>
              </a:rPr>
              <a:t>Strands synthesized in opposite physical directions are named differently</a:t>
            </a:r>
          </a:p>
          <a:p>
            <a:pPr lvl="2"/>
            <a:r>
              <a:rPr lang="en-US" altLang="en-US" sz="2800" b="1" dirty="0" smtClean="0">
                <a:latin typeface="Comic Sans MS" panose="030F0702030302020204" pitchFamily="66" charset="0"/>
              </a:rPr>
              <a:t>Leading strand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synthesized continuously</a:t>
            </a:r>
          </a:p>
          <a:p>
            <a:pPr lvl="3"/>
            <a:r>
              <a:rPr lang="en-US" altLang="en-US" sz="2800" dirty="0" smtClean="0">
                <a:latin typeface="Comic Sans MS" panose="030F0702030302020204" pitchFamily="66" charset="0"/>
              </a:rPr>
              <a:t>Same polymerase is always “right behind” the replication fork as the  fork moves</a:t>
            </a:r>
          </a:p>
          <a:p>
            <a:pPr lvl="2"/>
            <a:r>
              <a:rPr lang="en-US" altLang="en-US" sz="2800" b="1" dirty="0" smtClean="0">
                <a:latin typeface="Comic Sans MS" panose="030F0702030302020204" pitchFamily="66" charset="0"/>
              </a:rPr>
              <a:t>Lagging strand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synthesized discontinuously by the construction of </a:t>
            </a:r>
            <a:r>
              <a:rPr lang="en-US" altLang="en-US" sz="2800" b="1" dirty="0">
                <a:latin typeface="Comic Sans MS" panose="030F0702030302020204" pitchFamily="66" charset="0"/>
              </a:rPr>
              <a:t>O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kazaki fragments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that are later stitched together</a:t>
            </a:r>
          </a:p>
          <a:p>
            <a:pPr lvl="3"/>
            <a:r>
              <a:rPr lang="en-US" altLang="en-US" sz="2800" dirty="0" smtClean="0">
                <a:latin typeface="Comic Sans MS" panose="030F0702030302020204" pitchFamily="66" charset="0"/>
              </a:rPr>
              <a:t>As each polymerase “runs away” from the replication fork, a new polymerase needs to start near the fork, only to also “run away”. </a:t>
            </a:r>
          </a:p>
          <a:p>
            <a:pPr lvl="4"/>
            <a:endParaRPr lang="en-US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  <p:extLst>
      <p:ext uri="{BB962C8B-B14F-4D97-AF65-F5344CB8AC3E}">
        <p14:creationId xmlns:p14="http://schemas.microsoft.com/office/powerpoint/2010/main" val="39930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763000" cy="3992563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there Okazaki fragments? - review</a:t>
            </a:r>
          </a:p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DNA unzips, one new strand can keep being made (polymerase moves toward fork) and so fills in the opened “old” DNA</a:t>
            </a:r>
          </a:p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other strand cannot be filled in until a new primer is made, and synthesis moves away from the fork.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© 2012 Pearson Education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2971800" cy="3029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10000"/>
            <a:ext cx="5884460" cy="29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 rotWithShape="1">
          <a:blip r:embed="rId3"/>
          <a:srcRect t="9270"/>
          <a:stretch/>
        </p:blipFill>
        <p:spPr bwMode="auto">
          <a:xfrm>
            <a:off x="304800" y="4495799"/>
            <a:ext cx="6097625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0"/>
            <a:ext cx="8572500" cy="4422775"/>
          </a:xfrm>
        </p:spPr>
        <p:txBody>
          <a:bodyPr lIns="0" tIns="18285" rIns="0" bIns="18285"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Other characteristics of bacterial DNA Replication</a:t>
            </a:r>
          </a:p>
          <a:p>
            <a:pPr marL="463550" lvl="2" indent="-238125" eaLnBrk="1" hangingPunct="1">
              <a:lnSpc>
                <a:spcPct val="90000"/>
              </a:lnSpc>
            </a:pPr>
            <a:r>
              <a:rPr lang="en-US" altLang="en-US" sz="2400" u="sng" dirty="0" smtClean="0">
                <a:latin typeface="Comic Sans MS" panose="030F0702030302020204" pitchFamily="66" charset="0"/>
              </a:rPr>
              <a:t>Topoisomerase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(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a.k.a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400" u="sng" dirty="0" smtClean="0">
                <a:latin typeface="Comic Sans MS" panose="030F0702030302020204" pitchFamily="66" charset="0"/>
              </a:rPr>
              <a:t>gyrase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) plays two roles</a:t>
            </a:r>
          </a:p>
          <a:p>
            <a:pPr marL="920750" lvl="3" indent="-238125">
              <a:lnSpc>
                <a:spcPct val="9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Universal role: remove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supercoils in DNA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molecule</a:t>
            </a:r>
          </a:p>
          <a:p>
            <a:pPr marL="920750" lvl="3" indent="-238125">
              <a:lnSpc>
                <a:spcPct val="9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Prokaryote-only role: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cut the intertwined chromosome loops to free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them</a:t>
            </a:r>
          </a:p>
          <a:p>
            <a:pPr marL="920750" lvl="3" indent="-238125">
              <a:lnSpc>
                <a:spcPct val="9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Fluoroquinolones – antibiotics that inhibit gyrase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463550" lvl="2" indent="-238125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</a:rPr>
              <a:t>DNA is methylated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 smtClean="0">
                <a:latin typeface="Comic Sans MS" panose="030F0702030302020204" pitchFamily="66" charset="0"/>
              </a:rPr>
              <a:t>Protection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against viral infection ; </a:t>
            </a:r>
            <a:r>
              <a:rPr lang="en-US" altLang="en-US" sz="1800" dirty="0" err="1" smtClean="0">
                <a:latin typeface="Comic Sans MS" panose="030F0702030302020204" pitchFamily="66" charset="0"/>
              </a:rPr>
              <a:t>nonmethylated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 dsDNA seen as foreign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 smtClean="0">
                <a:latin typeface="Comic Sans MS" panose="030F0702030302020204" pitchFamily="66" charset="0"/>
              </a:rPr>
              <a:t>Repair of DNA – errors made on new </a:t>
            </a:r>
            <a:r>
              <a:rPr lang="en-US" altLang="en-US" sz="1800" dirty="0" err="1" smtClean="0">
                <a:latin typeface="Comic Sans MS" panose="030F0702030302020204" pitchFamily="66" charset="0"/>
              </a:rPr>
              <a:t>unmethylated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 strand, not the old methylated strand; error correction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is thus focused on the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new strand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148429"/>
            <a:ext cx="283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Loops are intertwined; the loops must be cut to release rings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72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46037"/>
            <a:ext cx="8686800" cy="3992563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DNA Replication of eukaryotic DNA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Some differences compared to bacterial DNA rep.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/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Thousands of replication origins</a:t>
            </a:r>
          </a:p>
          <a:p>
            <a:pPr lvl="3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Much bigger genome, and multiple chromosomes</a:t>
            </a:r>
          </a:p>
          <a:p>
            <a:pPr lvl="3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Non-expressed DNA replicated after “active” DNA is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replicated</a:t>
            </a:r>
          </a:p>
          <a:p>
            <a:pPr lvl="4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Easiest to start replication where genome is “open”</a:t>
            </a:r>
          </a:p>
          <a:p>
            <a:pPr lvl="4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allows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for important error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correction</a:t>
            </a:r>
          </a:p>
          <a:p>
            <a:pPr lvl="2" eaLnBrk="1" hangingPunct="1"/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DNA ends (</a:t>
            </a:r>
            <a:r>
              <a:rPr lang="en-US" altLang="en-US" sz="26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telomeres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need to be extended or else crucial DNA is lost after each division</a:t>
            </a:r>
            <a:endParaRPr lang="en-US" altLang="en-US" sz="2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© 2012 Pearson Education Inc.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06" y="4267200"/>
            <a:ext cx="4966153" cy="2472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4294505"/>
            <a:ext cx="3682073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09600"/>
            <a:ext cx="7978775" cy="54864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Transfer of Genetic Information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Replication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of DNA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 copied to pass to daughter cells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Transcription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Information in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PART of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DNA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 copied as RNA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DNA is NOT used to make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proteins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RNA gets used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(and damaged)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make proteins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Translation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Polypeptides synthesized from RNA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Central dogma of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genetics:</a:t>
            </a:r>
          </a:p>
          <a:p>
            <a:pPr lvl="2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DNA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RNA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protein</a:t>
            </a:r>
            <a:endParaRPr lang="en-US" alt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DNA </a:t>
            </a: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transcribed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RNA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RNA </a:t>
            </a: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translated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form polypeptides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© 2012 Pearson Education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6200"/>
            <a:ext cx="8763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sz="3200" b="1" dirty="0" smtClean="0">
                <a:latin typeface="Comic Sans MS" panose="030F0702030302020204" pitchFamily="66" charset="0"/>
              </a:rPr>
              <a:t>The Central Dogma of Gene Expression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Structure and Replication of 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80024"/>
            <a:ext cx="8537575" cy="5949376"/>
          </a:xfrm>
        </p:spPr>
        <p:txBody>
          <a:bodyPr/>
          <a:lstStyle/>
          <a:p>
            <a:r>
              <a:rPr lang="en-US" b="1" dirty="0"/>
              <a:t>Genetics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Study </a:t>
            </a:r>
            <a:r>
              <a:rPr lang="en-US" dirty="0" smtClean="0"/>
              <a:t>of</a:t>
            </a:r>
          </a:p>
          <a:p>
            <a:pPr lvl="2"/>
            <a:r>
              <a:rPr lang="en-US" dirty="0" smtClean="0"/>
              <a:t>how traits are expressed in organisms, and </a:t>
            </a:r>
          </a:p>
          <a:p>
            <a:pPr lvl="2"/>
            <a:r>
              <a:rPr lang="en-US" dirty="0" smtClean="0"/>
              <a:t>how they are propagated from:</a:t>
            </a:r>
          </a:p>
          <a:p>
            <a:pPr lvl="3"/>
            <a:r>
              <a:rPr lang="en-US" dirty="0"/>
              <a:t>O</a:t>
            </a:r>
            <a:r>
              <a:rPr lang="en-US" dirty="0" smtClean="0"/>
              <a:t>ne organism to other organisms (uncommon) or</a:t>
            </a:r>
          </a:p>
          <a:p>
            <a:pPr lvl="3"/>
            <a:r>
              <a:rPr lang="en-US" dirty="0" smtClean="0"/>
              <a:t>One organism to their progeny (very common)</a:t>
            </a:r>
            <a:endParaRPr lang="en-US" dirty="0"/>
          </a:p>
          <a:p>
            <a:r>
              <a:rPr lang="en-US" b="1" dirty="0"/>
              <a:t>Genome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entire genetic complement of an organism</a:t>
            </a:r>
          </a:p>
          <a:p>
            <a:pPr lvl="1"/>
            <a:r>
              <a:rPr lang="en-US" dirty="0" smtClean="0"/>
              <a:t>Includes:</a:t>
            </a:r>
          </a:p>
          <a:p>
            <a:pPr lvl="2"/>
            <a:r>
              <a:rPr lang="en-US" dirty="0" smtClean="0"/>
              <a:t>Its </a:t>
            </a:r>
            <a:r>
              <a:rPr lang="en-US" dirty="0"/>
              <a:t>nucleotide </a:t>
            </a:r>
            <a:r>
              <a:rPr lang="en-US" dirty="0" smtClean="0"/>
              <a:t>sequences</a:t>
            </a:r>
          </a:p>
          <a:p>
            <a:pPr lvl="2"/>
            <a:r>
              <a:rPr lang="en-US" dirty="0" smtClean="0"/>
              <a:t>Its </a:t>
            </a:r>
            <a:r>
              <a:rPr lang="en-US" dirty="0"/>
              <a:t>genes</a:t>
            </a:r>
            <a:endParaRPr lang="en-US" dirty="0" smtClean="0"/>
          </a:p>
          <a:p>
            <a:pPr lvl="2"/>
            <a:r>
              <a:rPr lang="en-US" dirty="0" smtClean="0"/>
              <a:t>How genes are housed and protected:</a:t>
            </a:r>
          </a:p>
          <a:p>
            <a:pPr lvl="3"/>
            <a:r>
              <a:rPr lang="en-US" b="1" dirty="0" smtClean="0"/>
              <a:t>chromosomes</a:t>
            </a:r>
            <a:r>
              <a:rPr lang="en-US" dirty="0" smtClean="0"/>
              <a:t> (all organisms; large) and</a:t>
            </a:r>
          </a:p>
          <a:p>
            <a:pPr lvl="3"/>
            <a:r>
              <a:rPr lang="en-US" b="1" dirty="0"/>
              <a:t>p</a:t>
            </a:r>
            <a:r>
              <a:rPr lang="en-US" b="1" dirty="0" smtClean="0"/>
              <a:t>lasmids </a:t>
            </a:r>
            <a:r>
              <a:rPr lang="en-US" dirty="0"/>
              <a:t>(for </a:t>
            </a:r>
            <a:r>
              <a:rPr lang="en-US" dirty="0" smtClean="0"/>
              <a:t>microbes; small)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76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626" y="76200"/>
            <a:ext cx="8777974" cy="673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28615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Coding strand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537317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template strand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47808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sense strand, a.k.a. (+) strand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399"/>
            <a:ext cx="8226425" cy="6403975"/>
          </a:xfrm>
        </p:spPr>
        <p:txBody>
          <a:bodyPr lIns="0" tIns="18285" rIns="0" bIns="18285"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Events in Transcription – review on your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Four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types of RNA transcribed from DNA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RNA primers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start DNA strand synthesis; removed later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mRNA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to express protein-encoding genes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rRNA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for ribosome structure, mechanics and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tRNA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to match a specific RNA triplet codon sequence to a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specific and correct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amino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RNA is 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ynthesized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nucleoid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prokaryotes, or the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nucleus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Three steps of transcription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Initiation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most regulation controls this step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Elongation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builds the RNA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Termination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releases the finished RNA</a:t>
            </a:r>
            <a:endParaRPr lang="en-US" altLang="en-US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© 2012 Pearson Education Inc.</a:t>
            </a:r>
          </a:p>
        </p:txBody>
      </p:sp>
    </p:spTree>
    <p:extLst>
      <p:ext uri="{BB962C8B-B14F-4D97-AF65-F5344CB8AC3E}">
        <p14:creationId xmlns:p14="http://schemas.microsoft.com/office/powerpoint/2010/main" val="2686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8575"/>
            <a:ext cx="887730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099" y="9525"/>
            <a:ext cx="708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Prokaryotic Gene transcription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19099" y="5638800"/>
            <a:ext cx="68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 translation can begin as RNA is being made </a:t>
            </a:r>
            <a:r>
              <a:rPr lang="en-US" smtClean="0"/>
              <a:t>at nucleoid </a:t>
            </a:r>
            <a:r>
              <a:rPr lang="en-US" dirty="0" smtClean="0"/>
              <a:t>- </a:t>
            </a:r>
            <a:r>
              <a:rPr lang="en-US" u="sng" dirty="0" err="1" smtClean="0"/>
              <a:t>cotranslation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84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286750" cy="5791200"/>
          </a:xfrm>
          <a:noFill/>
        </p:spPr>
        <p:txBody>
          <a:bodyPr lIns="0" tIns="18285" rIns="0" bIns="18285"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Occurs in the cytosol in both prokaryotes and eukaryotes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Process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where ribosomes use genetic information of nucleotide sequences in mRNA to synthesize polypeptides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Nucleotide triplets are translated to amino acid monomers through the </a:t>
            </a:r>
            <a:r>
              <a:rPr lang="en-US" alt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genetic code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Participants in translation</a:t>
            </a:r>
          </a:p>
          <a:p>
            <a:pPr lvl="1" eaLnBrk="1" hangingPunct="1"/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Messenger RNA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dictates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protein sequence via a series of nucleotide triplet codons</a:t>
            </a:r>
          </a:p>
          <a:p>
            <a:pPr lvl="1" eaLnBrk="1" hangingPunct="1"/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Transfer RNA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contains the amino acids to be inserted into the protein</a:t>
            </a:r>
          </a:p>
          <a:p>
            <a:pPr lvl="1" eaLnBrk="1" hangingPunct="1"/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Ribosomes and ribosomal RNA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organizes ribosome and mRNA; catalyzes the production of a protein consistent with the mRNA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sequence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smtClean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© 2012 Pearson Education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74" y="41701"/>
            <a:ext cx="82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/>
            <a:r>
              <a:rPr lang="en-US" alt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Translation – to review on your own</a:t>
            </a:r>
          </a:p>
        </p:txBody>
      </p:sp>
    </p:spTree>
    <p:extLst>
      <p:ext uri="{BB962C8B-B14F-4D97-AF65-F5344CB8AC3E}">
        <p14:creationId xmlns:p14="http://schemas.microsoft.com/office/powerpoint/2010/main" val="9315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200" smtClean="0">
                <a:solidFill>
                  <a:schemeClr val="bg1"/>
                </a:solidFill>
                <a:latin typeface="Arial" charset="0"/>
              </a:rPr>
              <a:t>Figure 7.12  The genetic code</a:t>
            </a:r>
          </a:p>
        </p:txBody>
      </p:sp>
      <p:pic>
        <p:nvPicPr>
          <p:cNvPr id="57347" name="Picture 3" descr="figure_07_12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71550"/>
            <a:ext cx="8548687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504" y="6091535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presence of the </a:t>
            </a:r>
            <a:r>
              <a:rPr lang="en-US" dirty="0" smtClean="0">
                <a:solidFill>
                  <a:srgbClr val="92D050"/>
                </a:solidFill>
              </a:rPr>
              <a:t>start codon</a:t>
            </a:r>
            <a:r>
              <a:rPr lang="en-US" dirty="0" smtClean="0"/>
              <a:t> and three </a:t>
            </a:r>
            <a:r>
              <a:rPr lang="en-US" dirty="0" smtClean="0">
                <a:solidFill>
                  <a:srgbClr val="FF0000"/>
                </a:solidFill>
              </a:rPr>
              <a:t>stop codons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10655"/>
            <a:ext cx="827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mRNA to proteins: the genetic code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10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7.15  Ribosomal </a:t>
            </a:r>
            <a:r>
              <a:rPr lang="en-US" sz="1800" b="1" dirty="0" smtClean="0"/>
              <a:t>structures – note differences in bacteria vs. eukaryotes.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246489" y="685800"/>
            <a:ext cx="6440311" cy="588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447800"/>
            <a:ext cx="206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</a:p>
          <a:p>
            <a:r>
              <a:rPr lang="en-US" sz="1800" dirty="0" smtClean="0"/>
              <a:t>(also mitochondria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lso chloroplasts)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5573" y="4648200"/>
            <a:ext cx="1725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Eukaryotes</a:t>
            </a:r>
          </a:p>
          <a:p>
            <a:r>
              <a:rPr lang="en-US" sz="1800" dirty="0"/>
              <a:t>(also </a:t>
            </a:r>
            <a:r>
              <a:rPr lang="en-US" sz="1800" dirty="0" smtClean="0"/>
              <a:t>archaea)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4274" y="2026201"/>
            <a:ext cx="10001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b">
            <a:spAutoFit/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Bacterial</a:t>
            </a:r>
            <a:endParaRPr lang="en-U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253425"/>
            <a:ext cx="9144000" cy="707886"/>
          </a:xfrm>
        </p:spPr>
        <p:txBody>
          <a:bodyPr/>
          <a:lstStyle/>
          <a:p>
            <a:r>
              <a:rPr lang="en-US" sz="4000" b="1" dirty="0"/>
              <a:t>Mutations of Genes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72396"/>
            <a:ext cx="8613775" cy="5252204"/>
          </a:xfrm>
        </p:spPr>
        <p:txBody>
          <a:bodyPr/>
          <a:lstStyle/>
          <a:p>
            <a:r>
              <a:rPr lang="en-US" b="1" dirty="0"/>
              <a:t>Mutation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Change in the </a:t>
            </a:r>
            <a:r>
              <a:rPr lang="en-US" u="sng" dirty="0"/>
              <a:t>nucleotide base sequence of a </a:t>
            </a:r>
            <a:r>
              <a:rPr lang="en-US" u="sng" dirty="0" smtClean="0"/>
              <a:t>gene</a:t>
            </a:r>
            <a:r>
              <a:rPr lang="en-US" dirty="0" smtClean="0"/>
              <a:t> in the genome</a:t>
            </a:r>
            <a:endParaRPr lang="en-US" dirty="0"/>
          </a:p>
          <a:p>
            <a:pPr lvl="1"/>
            <a:r>
              <a:rPr lang="en-US" dirty="0"/>
              <a:t>Rare </a:t>
            </a:r>
            <a:r>
              <a:rPr lang="en-US" dirty="0" smtClean="0"/>
              <a:t>event (1:10</a:t>
            </a:r>
            <a:r>
              <a:rPr lang="en-US" baseline="30000" dirty="0" smtClean="0"/>
              <a:t>4</a:t>
            </a:r>
            <a:r>
              <a:rPr lang="en-US" dirty="0" smtClean="0"/>
              <a:t> during DNA replication; 1:10</a:t>
            </a:r>
            <a:r>
              <a:rPr lang="en-US" baseline="30000" dirty="0" smtClean="0"/>
              <a:t>8</a:t>
            </a:r>
            <a:r>
              <a:rPr lang="en-US" dirty="0" smtClean="0"/>
              <a:t> after error correction (error correction 99.99% effective)</a:t>
            </a:r>
            <a:endParaRPr lang="en-US" dirty="0"/>
          </a:p>
          <a:p>
            <a:pPr lvl="1"/>
            <a:r>
              <a:rPr lang="en-US" dirty="0"/>
              <a:t>Almost always deleterious</a:t>
            </a:r>
          </a:p>
          <a:p>
            <a:pPr lvl="1"/>
            <a:r>
              <a:rPr lang="en-US" dirty="0"/>
              <a:t>Rarely leads to a protein that improves ability of organism to </a:t>
            </a:r>
            <a:r>
              <a:rPr lang="en-US" dirty="0" smtClean="0"/>
              <a:t>survive</a:t>
            </a:r>
          </a:p>
          <a:p>
            <a:pPr lvl="2"/>
            <a:r>
              <a:rPr lang="en-US" dirty="0" smtClean="0"/>
              <a:t>How often are changes to a car bad (flat tire, old brakes)</a:t>
            </a:r>
          </a:p>
          <a:p>
            <a:pPr lvl="2"/>
            <a:r>
              <a:rPr lang="en-US" dirty="0" smtClean="0"/>
              <a:t>How often are changes to a car good (does oil in car get better with time)</a:t>
            </a:r>
          </a:p>
          <a:p>
            <a:pPr lvl="2"/>
            <a:r>
              <a:rPr lang="en-US" dirty="0" smtClean="0"/>
              <a:t>Ribosomes do not know mRNA is altered; it must remain dumb to what it is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dirty="0" err="1" smtClean="0">
                <a:latin typeface="Arial" charset="0"/>
              </a:rPr>
              <a:t>Ribsomes</a:t>
            </a:r>
            <a:r>
              <a:rPr sz="2000" dirty="0" smtClean="0">
                <a:latin typeface="Arial" charset="0"/>
              </a:rPr>
              <a:t> are Dumb, and only read what they are told</a:t>
            </a:r>
            <a:r>
              <a:rPr lang="en-US" sz="2000" dirty="0" smtClean="0">
                <a:latin typeface="Arial" charset="0"/>
              </a:rPr>
              <a:t>……</a:t>
            </a:r>
            <a:endParaRPr sz="2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20" y="609599"/>
            <a:ext cx="5862973" cy="61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23220"/>
          </a:xfrm>
        </p:spPr>
        <p:txBody>
          <a:bodyPr/>
          <a:lstStyle/>
          <a:p>
            <a:r>
              <a:rPr lang="en-US" sz="2800" b="1" dirty="0" smtClean="0"/>
              <a:t>We regulate microbial growth through mutations</a:t>
            </a:r>
            <a:endParaRPr lang="en-US" sz="2800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" y="548737"/>
            <a:ext cx="8613775" cy="3186076"/>
          </a:xfrm>
          <a:noFill/>
        </p:spPr>
        <p:txBody>
          <a:bodyPr/>
          <a:lstStyle/>
          <a:p>
            <a:r>
              <a:rPr lang="en-US" b="1" dirty="0" smtClean="0"/>
              <a:t>Radiation – induces DNA and protein damage</a:t>
            </a:r>
            <a:endParaRPr lang="en-US" b="1" dirty="0"/>
          </a:p>
          <a:p>
            <a:pPr lvl="1"/>
            <a:r>
              <a:rPr lang="en-US" dirty="0" smtClean="0"/>
              <a:t>Ionizing radiation – </a:t>
            </a:r>
            <a:r>
              <a:rPr lang="en-US" u="sng" dirty="0" smtClean="0"/>
              <a:t>destroy</a:t>
            </a:r>
            <a:r>
              <a:rPr lang="en-US" dirty="0" smtClean="0"/>
              <a:t> DNA</a:t>
            </a:r>
          </a:p>
          <a:p>
            <a:pPr lvl="2"/>
            <a:r>
              <a:rPr lang="en-US" dirty="0" smtClean="0"/>
              <a:t>Gamma ray, X-ray</a:t>
            </a:r>
          </a:p>
          <a:p>
            <a:pPr lvl="2"/>
            <a:r>
              <a:rPr lang="en-US" dirty="0" smtClean="0"/>
              <a:t>Gamma rays are used to radiate the </a:t>
            </a:r>
            <a:r>
              <a:rPr lang="en-US" dirty="0"/>
              <a:t>s</a:t>
            </a:r>
            <a:r>
              <a:rPr lang="en-US" dirty="0" smtClean="0"/>
              <a:t>urface of foods to eliminate microbes growing on the surface</a:t>
            </a:r>
          </a:p>
          <a:p>
            <a:pPr lvl="2"/>
            <a:r>
              <a:rPr lang="en-US" dirty="0" smtClean="0"/>
              <a:t>Once irradiation finished, food is safe to consume</a:t>
            </a:r>
          </a:p>
          <a:p>
            <a:pPr lvl="2"/>
            <a:r>
              <a:rPr lang="en-US" dirty="0" smtClean="0"/>
              <a:t>Very high energy particles; EXPENSIVE and DANGEROUS procedure (Bruce Banner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/>
              <a:t>the Hulk)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224992"/>
            <a:ext cx="29146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175" y="3734812"/>
            <a:ext cx="5686925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Nonionizing radiation – </a:t>
            </a:r>
            <a:r>
              <a:rPr lang="en-US" u="sng" dirty="0"/>
              <a:t>mutate</a:t>
            </a:r>
            <a:r>
              <a:rPr lang="en-US" dirty="0"/>
              <a:t> DNA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Ultraviolet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Far less expensive and dangerous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irradiate air, thin depths of water, </a:t>
            </a:r>
            <a:r>
              <a:rPr lang="en-US" dirty="0" smtClean="0"/>
              <a:t>or the surface of solids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Overwhelms and </a:t>
            </a:r>
            <a:r>
              <a:rPr lang="en-US" dirty="0" err="1" smtClean="0"/>
              <a:t>exahusts</a:t>
            </a:r>
            <a:r>
              <a:rPr lang="en-US" dirty="0" smtClean="0"/>
              <a:t> </a:t>
            </a:r>
            <a:r>
              <a:rPr lang="en-US" dirty="0" smtClean="0"/>
              <a:t>DNA repair pathways of pathogens</a:t>
            </a:r>
          </a:p>
          <a:p>
            <a:pPr lvl="1"/>
            <a:r>
              <a:rPr lang="en-US" dirty="0" smtClean="0"/>
              <a:t>Endospores are resistant to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Horizontal Gene 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530225" y="762000"/>
            <a:ext cx="8232775" cy="5791200"/>
          </a:xfrm>
        </p:spPr>
        <p:txBody>
          <a:bodyPr/>
          <a:lstStyle/>
          <a:p>
            <a:r>
              <a:rPr lang="en-US" dirty="0" smtClean="0"/>
              <a:t>Recipient </a:t>
            </a:r>
            <a:r>
              <a:rPr lang="en-US" dirty="0"/>
              <a:t>cell </a:t>
            </a:r>
            <a:r>
              <a:rPr lang="en-US" dirty="0" smtClean="0"/>
              <a:t>incorporates DNA from a “donor”</a:t>
            </a:r>
            <a:endParaRPr lang="en-US" dirty="0"/>
          </a:p>
          <a:p>
            <a:r>
              <a:rPr lang="en-US" dirty="0" smtClean="0"/>
              <a:t>Occurs </a:t>
            </a:r>
            <a:r>
              <a:rPr lang="en-US" dirty="0" err="1" smtClean="0"/>
              <a:t>independant</a:t>
            </a:r>
            <a:r>
              <a:rPr lang="en-US" dirty="0" smtClean="0"/>
              <a:t> </a:t>
            </a:r>
            <a:r>
              <a:rPr lang="en-US" dirty="0" smtClean="0"/>
              <a:t>of cell division, mitosis or meiosis</a:t>
            </a:r>
          </a:p>
          <a:p>
            <a:r>
              <a:rPr lang="en-US" dirty="0" smtClean="0"/>
              <a:t>Occurs </a:t>
            </a:r>
            <a:r>
              <a:rPr lang="en-US" dirty="0" err="1" smtClean="0"/>
              <a:t>independant</a:t>
            </a:r>
            <a:r>
              <a:rPr lang="en-US" dirty="0" smtClean="0"/>
              <a:t> of </a:t>
            </a:r>
            <a:r>
              <a:rPr lang="en-US" dirty="0" smtClean="0"/>
              <a:t>sexual or asexual reproduction</a:t>
            </a:r>
          </a:p>
          <a:p>
            <a:r>
              <a:rPr lang="en-US" dirty="0" smtClean="0"/>
              <a:t>These are most commonly seen among prokaryotes, but has been observed in fungi and some protozoa</a:t>
            </a:r>
            <a:endParaRPr lang="en-US" dirty="0"/>
          </a:p>
          <a:p>
            <a:r>
              <a:rPr lang="en-US" dirty="0"/>
              <a:t>This is how </a:t>
            </a:r>
            <a:r>
              <a:rPr lang="en-US" dirty="0" smtClean="0"/>
              <a:t>new strains within a species of microbes most commonly appear or evolve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ain </a:t>
            </a:r>
            <a:r>
              <a:rPr lang="en-US" dirty="0"/>
              <a:t>antibiotic </a:t>
            </a:r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Acquire virulence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1" y="609658"/>
            <a:ext cx="8915400" cy="6019742"/>
          </a:xfrm>
        </p:spPr>
        <p:txBody>
          <a:bodyPr/>
          <a:lstStyle/>
          <a:p>
            <a:r>
              <a:rPr lang="en-US" dirty="0"/>
              <a:t>The Structure of </a:t>
            </a:r>
            <a:r>
              <a:rPr lang="en-US" b="1" dirty="0"/>
              <a:t>Prokaryotic Genomes</a:t>
            </a:r>
          </a:p>
          <a:p>
            <a:pPr lvl="1"/>
            <a:r>
              <a:rPr lang="en-US" dirty="0"/>
              <a:t>Prokaryotic chromosomes</a:t>
            </a:r>
          </a:p>
          <a:p>
            <a:pPr lvl="2"/>
            <a:r>
              <a:rPr lang="en-US" sz="2000" dirty="0"/>
              <a:t>Large (400 - 8000 </a:t>
            </a:r>
            <a:r>
              <a:rPr lang="en-US" sz="2000" dirty="0" err="1"/>
              <a:t>kbp</a:t>
            </a:r>
            <a:r>
              <a:rPr lang="en-US" sz="2000" dirty="0"/>
              <a:t>) circular molecule of DNA in the </a:t>
            </a:r>
            <a:r>
              <a:rPr lang="en-US" sz="2000" b="1" dirty="0"/>
              <a:t>nucleoid</a:t>
            </a:r>
          </a:p>
          <a:p>
            <a:pPr lvl="2"/>
            <a:r>
              <a:rPr lang="en-US" sz="2000" dirty="0"/>
              <a:t>Only one </a:t>
            </a:r>
            <a:r>
              <a:rPr lang="en-US" sz="2000" dirty="0" smtClean="0"/>
              <a:t>copy (haploid), </a:t>
            </a:r>
            <a:r>
              <a:rPr lang="en-US" sz="2000" dirty="0"/>
              <a:t>encodes genes </a:t>
            </a:r>
            <a:r>
              <a:rPr lang="en-US" sz="2000" dirty="0" smtClean="0"/>
              <a:t>“always” </a:t>
            </a:r>
            <a:r>
              <a:rPr lang="en-US" sz="2000" dirty="0"/>
              <a:t>essential for life</a:t>
            </a:r>
          </a:p>
          <a:p>
            <a:pPr lvl="1"/>
            <a:r>
              <a:rPr lang="en-US" dirty="0"/>
              <a:t>Plasmids</a:t>
            </a:r>
          </a:p>
          <a:p>
            <a:pPr lvl="2"/>
            <a:r>
              <a:rPr lang="en-US" sz="2000" dirty="0"/>
              <a:t>Small  (3-30 </a:t>
            </a:r>
            <a:r>
              <a:rPr lang="en-US" sz="2000" dirty="0" err="1"/>
              <a:t>kbp</a:t>
            </a:r>
            <a:r>
              <a:rPr lang="en-US" sz="2000" dirty="0"/>
              <a:t>) circular pieces of DNA throughout </a:t>
            </a:r>
            <a:r>
              <a:rPr lang="en-US" sz="2000" b="1" dirty="0"/>
              <a:t>cytosol</a:t>
            </a:r>
          </a:p>
          <a:p>
            <a:pPr lvl="2"/>
            <a:r>
              <a:rPr lang="en-US" sz="2000" dirty="0"/>
              <a:t>Usually 2-20 copies, encodes genes </a:t>
            </a:r>
            <a:r>
              <a:rPr lang="en-US" sz="2000" dirty="0" smtClean="0"/>
              <a:t>“sometimes” </a:t>
            </a:r>
            <a:r>
              <a:rPr lang="en-US" sz="2000" dirty="0"/>
              <a:t>essential for life</a:t>
            </a:r>
          </a:p>
          <a:p>
            <a:r>
              <a:rPr lang="en-US" dirty="0" smtClean="0"/>
              <a:t>The </a:t>
            </a:r>
            <a:r>
              <a:rPr lang="en-US" dirty="0"/>
              <a:t>Structure of </a:t>
            </a:r>
            <a:r>
              <a:rPr lang="en-US" b="1" dirty="0"/>
              <a:t>Eukaryotic Genomes</a:t>
            </a:r>
          </a:p>
          <a:p>
            <a:pPr lvl="1"/>
            <a:r>
              <a:rPr lang="en-US" dirty="0" smtClean="0"/>
              <a:t>Eukaryotic </a:t>
            </a:r>
            <a:r>
              <a:rPr lang="en-US" dirty="0"/>
              <a:t>chromosomes</a:t>
            </a:r>
          </a:p>
          <a:p>
            <a:pPr lvl="2"/>
            <a:r>
              <a:rPr lang="en-US" sz="2000" dirty="0" smtClean="0"/>
              <a:t>HUGE (10000 – 50000000 </a:t>
            </a:r>
            <a:r>
              <a:rPr lang="en-US" sz="2000" dirty="0" err="1" smtClean="0"/>
              <a:t>kbp</a:t>
            </a:r>
            <a:r>
              <a:rPr lang="en-US" sz="2000" dirty="0" smtClean="0"/>
              <a:t>), divided into more </a:t>
            </a:r>
            <a:r>
              <a:rPr lang="en-US" sz="2000" dirty="0"/>
              <a:t>than one </a:t>
            </a:r>
            <a:r>
              <a:rPr lang="en-US" sz="2000" dirty="0" smtClean="0"/>
              <a:t>genetically unique linear chromosomes in the </a:t>
            </a:r>
            <a:r>
              <a:rPr lang="en-US" sz="2000" b="1" dirty="0" smtClean="0"/>
              <a:t>nucleus</a:t>
            </a:r>
            <a:endParaRPr lang="en-US" sz="2000" b="1" dirty="0"/>
          </a:p>
          <a:p>
            <a:pPr lvl="2"/>
            <a:r>
              <a:rPr lang="en-US" sz="2000" dirty="0" smtClean="0"/>
              <a:t>Diploid and haploid states – 1 or 2 slightly different “copies”</a:t>
            </a:r>
            <a:endParaRPr lang="en-US" sz="2000" dirty="0"/>
          </a:p>
          <a:p>
            <a:pPr lvl="1"/>
            <a:r>
              <a:rPr lang="en-US" dirty="0" err="1" smtClean="0"/>
              <a:t>Extranuclear</a:t>
            </a:r>
            <a:r>
              <a:rPr lang="en-US" dirty="0" smtClean="0"/>
              <a:t> </a:t>
            </a:r>
            <a:r>
              <a:rPr lang="en-US" dirty="0"/>
              <a:t>chromosomes of eukaryotes</a:t>
            </a:r>
          </a:p>
          <a:p>
            <a:pPr lvl="2"/>
            <a:r>
              <a:rPr lang="en-US" sz="1800" dirty="0" smtClean="0"/>
              <a:t>10-100 </a:t>
            </a:r>
            <a:r>
              <a:rPr lang="en-US" sz="1800" dirty="0" err="1" smtClean="0"/>
              <a:t>kbp</a:t>
            </a:r>
            <a:r>
              <a:rPr lang="en-US" sz="1800" dirty="0" smtClean="0"/>
              <a:t> circular DNA (1-10 copies) in </a:t>
            </a:r>
            <a:r>
              <a:rPr lang="en-US" sz="1800" b="1" dirty="0" smtClean="0"/>
              <a:t>mitochondria</a:t>
            </a:r>
            <a:r>
              <a:rPr lang="en-US" sz="1800" dirty="0" smtClean="0"/>
              <a:t> and </a:t>
            </a:r>
            <a:r>
              <a:rPr lang="en-US" sz="1800" b="1" dirty="0" smtClean="0"/>
              <a:t>chloroplasts</a:t>
            </a:r>
            <a:endParaRPr lang="en-US" sz="1600" b="1" dirty="0" smtClean="0"/>
          </a:p>
          <a:p>
            <a:pPr marL="746125" lvl="2" indent="-284163"/>
            <a:r>
              <a:rPr lang="en-US" sz="2400" dirty="0" smtClean="0"/>
              <a:t>Plasmids – (3-100 </a:t>
            </a:r>
            <a:r>
              <a:rPr lang="en-US" sz="2400" dirty="0" err="1" smtClean="0"/>
              <a:t>kbp</a:t>
            </a:r>
            <a:r>
              <a:rPr lang="en-US" sz="2400" dirty="0" smtClean="0"/>
              <a:t>) in </a:t>
            </a:r>
            <a:r>
              <a:rPr lang="en-US" sz="2400" b="1" dirty="0" smtClean="0"/>
              <a:t>nucleus</a:t>
            </a:r>
            <a:r>
              <a:rPr lang="en-US" sz="2400" dirty="0" smtClean="0"/>
              <a:t> of </a:t>
            </a:r>
            <a:r>
              <a:rPr lang="en-US" sz="2400" dirty="0" err="1" smtClean="0"/>
              <a:t>unicellulars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21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53998"/>
          </a:xfrm>
        </p:spPr>
        <p:txBody>
          <a:bodyPr/>
          <a:lstStyle/>
          <a:p>
            <a:r>
              <a:rPr lang="en-US" sz="3000" b="1" dirty="0"/>
              <a:t>Horizontal Gene </a:t>
            </a:r>
            <a:r>
              <a:rPr lang="en-US" sz="3000" b="1" dirty="0" smtClean="0"/>
              <a:t>Transfer – SUMMARY SLIDE</a:t>
            </a:r>
            <a:endParaRPr lang="en-US" sz="3000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232775" cy="5256212"/>
          </a:xfrm>
        </p:spPr>
        <p:txBody>
          <a:bodyPr/>
          <a:lstStyle/>
          <a:p>
            <a:r>
              <a:rPr lang="en-US" sz="3200" dirty="0" smtClean="0"/>
              <a:t>There are three common modes of horizontal gene transfer.  All involve taking up DNA: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u="sng" dirty="0" smtClean="0"/>
              <a:t>Transformation</a:t>
            </a:r>
            <a:r>
              <a:rPr lang="en-US" sz="2800" dirty="0" smtClean="0"/>
              <a:t> – take up DNA from </a:t>
            </a:r>
            <a:r>
              <a:rPr lang="en-US" sz="2800" b="1" dirty="0" smtClean="0"/>
              <a:t>surroundings</a:t>
            </a:r>
            <a:r>
              <a:rPr lang="en-US" sz="2800" dirty="0" smtClean="0"/>
              <a:t> (dead </a:t>
            </a:r>
            <a:r>
              <a:rPr lang="en-US" sz="2800" dirty="0" smtClean="0"/>
              <a:t>cells or cell debris?)</a:t>
            </a:r>
            <a:endParaRPr lang="en-US" sz="2800" dirty="0"/>
          </a:p>
          <a:p>
            <a:pPr lvl="1"/>
            <a:r>
              <a:rPr lang="en-US" sz="2800" u="sng" dirty="0" smtClean="0"/>
              <a:t>Transduction</a:t>
            </a:r>
            <a:r>
              <a:rPr lang="en-US" sz="2800" dirty="0" smtClean="0"/>
              <a:t> – take up DNA from </a:t>
            </a:r>
            <a:r>
              <a:rPr lang="en-US" sz="2800" b="1" dirty="0" smtClean="0"/>
              <a:t>a pathogenic infection</a:t>
            </a:r>
            <a:r>
              <a:rPr lang="en-US" sz="2800" dirty="0" smtClean="0"/>
              <a:t> (most often viral)</a:t>
            </a:r>
            <a:endParaRPr lang="en-US" sz="2800" dirty="0"/>
          </a:p>
          <a:p>
            <a:pPr lvl="1"/>
            <a:r>
              <a:rPr lang="en-US" sz="2800" u="sng" dirty="0" smtClean="0"/>
              <a:t>Conjugation</a:t>
            </a:r>
            <a:r>
              <a:rPr lang="en-US" sz="2800" dirty="0" smtClean="0"/>
              <a:t> – take up DNA from </a:t>
            </a:r>
            <a:r>
              <a:rPr lang="en-US" sz="2800" b="1" dirty="0" smtClean="0"/>
              <a:t>an intact cell</a:t>
            </a:r>
            <a:r>
              <a:rPr lang="en-US" sz="2800" dirty="0" smtClean="0"/>
              <a:t> (involves specialized structures like pili)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0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Horizontal Gene </a:t>
            </a:r>
            <a:r>
              <a:rPr lang="en-US" b="1" dirty="0" smtClean="0"/>
              <a:t>Transfer - Transduction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96881"/>
            <a:ext cx="5257800" cy="5807242"/>
          </a:xfrm>
        </p:spPr>
        <p:txBody>
          <a:bodyPr/>
          <a:lstStyle/>
          <a:p>
            <a:pPr marL="282575" lvl="1" indent="-282575"/>
            <a:r>
              <a:rPr lang="en-US" dirty="0" smtClean="0"/>
              <a:t>Bacteriophage (virus of bacteria) infects “first” bacterium</a:t>
            </a:r>
          </a:p>
          <a:p>
            <a:pPr marL="282575" lvl="1" indent="-282575"/>
            <a:r>
              <a:rPr lang="en-US" dirty="0" smtClean="0"/>
              <a:t>As new viral particles are assembled with DNA, the viruses will contain:</a:t>
            </a:r>
          </a:p>
          <a:p>
            <a:pPr marL="682625" lvl="2" indent="-282575"/>
            <a:r>
              <a:rPr lang="en-US" dirty="0" smtClean="0"/>
              <a:t>Entirely viral DNA</a:t>
            </a:r>
          </a:p>
          <a:p>
            <a:pPr marL="682625" lvl="2" indent="-282575"/>
            <a:r>
              <a:rPr lang="en-US" dirty="0" smtClean="0"/>
              <a:t>Viral DNA and some host DNA</a:t>
            </a:r>
          </a:p>
          <a:p>
            <a:pPr marL="682625" lvl="2" indent="-282575"/>
            <a:r>
              <a:rPr lang="en-US" dirty="0" smtClean="0"/>
              <a:t>(rare) only host DNA</a:t>
            </a:r>
          </a:p>
          <a:p>
            <a:pPr marL="282575" lvl="1" indent="-282575"/>
            <a:r>
              <a:rPr lang="en-US" dirty="0" smtClean="0"/>
              <a:t>Transducing </a:t>
            </a:r>
            <a:r>
              <a:rPr lang="en-US" dirty="0" smtClean="0"/>
              <a:t>bacteriophage (virus of bacteria) </a:t>
            </a:r>
            <a:r>
              <a:rPr lang="en-US" dirty="0" smtClean="0"/>
              <a:t>is the third type above</a:t>
            </a:r>
          </a:p>
          <a:p>
            <a:pPr marL="682625" lvl="2" indent="-282575"/>
            <a:r>
              <a:rPr lang="en-US" dirty="0" smtClean="0"/>
              <a:t>Its interaction with a “second” bacterium leads not to infection but to </a:t>
            </a:r>
            <a:r>
              <a:rPr lang="en-US" u="sng" dirty="0" smtClean="0"/>
              <a:t>transduction</a:t>
            </a:r>
            <a:r>
              <a:rPr lang="en-US" dirty="0" smtClean="0"/>
              <a:t>, when cellular DNA and not viral DNA is injected into the bacterium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5562600" y="796881"/>
            <a:ext cx="3186705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95936"/>
            <a:ext cx="9144000" cy="646331"/>
          </a:xfrm>
        </p:spPr>
        <p:txBody>
          <a:bodyPr anchor="ctr"/>
          <a:lstStyle/>
          <a:p>
            <a:r>
              <a:rPr lang="en-US" sz="3600" b="1" dirty="0"/>
              <a:t>Horizontal Gene Transfer - </a:t>
            </a:r>
            <a:r>
              <a:rPr lang="en-US" sz="3600" b="1" dirty="0" smtClean="0"/>
              <a:t>Conjugation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4399167" y="778263"/>
            <a:ext cx="4668633" cy="5774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5" y="609600"/>
            <a:ext cx="4352925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altLang="en-US" dirty="0" smtClean="0"/>
              <a:t>Physical </a:t>
            </a:r>
            <a:r>
              <a:rPr lang="en-US" altLang="en-US" dirty="0"/>
              <a:t>contact between donor and recipient </a:t>
            </a:r>
            <a:r>
              <a:rPr lang="en-US" altLang="en-US" dirty="0" smtClean="0"/>
              <a:t>cell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altLang="en-US" dirty="0" smtClean="0"/>
              <a:t>Mediated </a:t>
            </a:r>
            <a:r>
              <a:rPr lang="en-US" altLang="en-US" dirty="0"/>
              <a:t>by pili </a:t>
            </a:r>
          </a:p>
          <a:p>
            <a:pPr marL="571500" lvl="2" indent="-233363">
              <a:buFont typeface="Arial" panose="020B0604020202020204" pitchFamily="34" charset="0"/>
              <a:buChar char="•"/>
            </a:pPr>
            <a:r>
              <a:rPr lang="en-US" altLang="en-US" sz="2000" dirty="0"/>
              <a:t>Gene encoding </a:t>
            </a:r>
            <a:r>
              <a:rPr lang="en-US" altLang="en-US" sz="2000" dirty="0" smtClean="0"/>
              <a:t>for pili formation is </a:t>
            </a:r>
            <a:r>
              <a:rPr lang="en-US" altLang="en-US" sz="2000" dirty="0"/>
              <a:t>on a plasmid called </a:t>
            </a:r>
            <a:r>
              <a:rPr lang="en-US" altLang="en-US" sz="2000" dirty="0" smtClean="0"/>
              <a:t>F</a:t>
            </a:r>
          </a:p>
          <a:p>
            <a:pPr marL="571500" lvl="2" indent="-233363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Bacteria </a:t>
            </a:r>
            <a:r>
              <a:rPr lang="en-US" altLang="en-US" sz="2000" dirty="0" smtClean="0"/>
              <a:t>harboring the F plasmid </a:t>
            </a:r>
            <a:r>
              <a:rPr lang="en-US" altLang="en-US" sz="2000" dirty="0" smtClean="0"/>
              <a:t>are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F+</a:t>
            </a:r>
          </a:p>
          <a:p>
            <a:pPr marL="571500" lvl="2" indent="-233363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Bacteria lacking the F plasmid </a:t>
            </a:r>
            <a:r>
              <a:rPr lang="en-US" altLang="en-US" sz="2000" dirty="0" smtClean="0"/>
              <a:t>are</a:t>
            </a:r>
            <a:r>
              <a:rPr lang="en-US" altLang="en-US" sz="2000" dirty="0" smtClean="0"/>
              <a:t> F-</a:t>
            </a:r>
          </a:p>
          <a:p>
            <a:pPr marL="571500" lvl="2" indent="-233363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pilus allows a </a:t>
            </a:r>
            <a:r>
              <a:rPr lang="en-US" altLang="en-US" sz="2000" dirty="0" err="1" smtClean="0"/>
              <a:t>replicant</a:t>
            </a:r>
            <a:r>
              <a:rPr lang="en-US" altLang="en-US" sz="2000" dirty="0" smtClean="0"/>
              <a:t> of F to transfer to the other bacterium</a:t>
            </a:r>
          </a:p>
          <a:p>
            <a:pPr marL="1028700" lvl="3" indent="-233363">
              <a:buFont typeface="Arial" panose="020B0604020202020204" pitchFamily="34" charset="0"/>
              <a:buChar char="•"/>
            </a:pPr>
            <a:r>
              <a:rPr lang="en-US" altLang="en-US" sz="1800" dirty="0"/>
              <a:t>F can contain host genes</a:t>
            </a:r>
          </a:p>
          <a:p>
            <a:pPr marL="1028700" lvl="3" indent="-233363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If the F plasmid is integrated into the bacterial genome, then a copy of the genome is transferred to the recipient bacterium</a:t>
            </a:r>
          </a:p>
          <a:p>
            <a:pPr marL="1028700" lvl="3" indent="-233363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Both allow host genes to pass between bacteria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442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Genetic Recombination </a:t>
            </a:r>
            <a:r>
              <a:rPr lang="en-US" b="1" dirty="0" smtClean="0"/>
              <a:t>after Gene </a:t>
            </a:r>
            <a:r>
              <a:rPr lang="en-US" b="1" dirty="0"/>
              <a:t>Transfer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305800" cy="5791200"/>
          </a:xfrm>
        </p:spPr>
        <p:txBody>
          <a:bodyPr/>
          <a:lstStyle/>
          <a:p>
            <a:r>
              <a:rPr lang="en-US" b="1" dirty="0" smtClean="0"/>
              <a:t>Genetic Recombination</a:t>
            </a:r>
            <a:endParaRPr lang="en-US" b="1" dirty="0"/>
          </a:p>
          <a:p>
            <a:pPr lvl="1"/>
            <a:r>
              <a:rPr lang="en-US" dirty="0"/>
              <a:t>Exchange of nucleotide sequences often occurs between </a:t>
            </a:r>
            <a:r>
              <a:rPr lang="en-US" i="1" dirty="0"/>
              <a:t>homologous </a:t>
            </a:r>
            <a:r>
              <a:rPr lang="en-US" i="1" dirty="0" smtClean="0"/>
              <a:t>sequences</a:t>
            </a:r>
            <a:r>
              <a:rPr lang="en-US" dirty="0" smtClean="0"/>
              <a:t> within a single cell</a:t>
            </a:r>
            <a:endParaRPr lang="en-US" dirty="0"/>
          </a:p>
          <a:p>
            <a:pPr lvl="1"/>
            <a:r>
              <a:rPr lang="en-US" dirty="0" smtClean="0"/>
              <a:t>Usually occurs after microbial cells obtain new </a:t>
            </a:r>
            <a:r>
              <a:rPr lang="en-US" dirty="0"/>
              <a:t>DNA molecules </a:t>
            </a:r>
            <a:r>
              <a:rPr lang="en-US" dirty="0" smtClean="0"/>
              <a:t>with potentially </a:t>
            </a:r>
            <a:r>
              <a:rPr lang="en-US" dirty="0"/>
              <a:t>new nucleotide </a:t>
            </a:r>
            <a:r>
              <a:rPr lang="en-US" dirty="0" smtClean="0"/>
              <a:t>sequences (most often from </a:t>
            </a:r>
            <a:r>
              <a:rPr lang="en-US" u="sng" dirty="0" smtClean="0"/>
              <a:t>horizontal gene transfer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Shuffling the deck with new cards…some times you get a better hand, most of the time you do not.</a:t>
            </a:r>
          </a:p>
          <a:p>
            <a:pPr lvl="1"/>
            <a:r>
              <a:rPr lang="en-US" dirty="0" smtClean="0"/>
              <a:t>Surviving cells (or those who gained an advantage) pass these rearranged or modified genomes to their </a:t>
            </a:r>
            <a:r>
              <a:rPr lang="en-US" dirty="0" smtClean="0"/>
              <a:t>descendants</a:t>
            </a:r>
          </a:p>
          <a:p>
            <a:pPr lvl="1"/>
            <a:r>
              <a:rPr lang="en-US" dirty="0" smtClean="0"/>
              <a:t>This is a major mechanism explaining how many bacteria evolve to become more resistant to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7.32  Genetic recombination.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584146" y="685800"/>
            <a:ext cx="3975707" cy="588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2076911"/>
            <a:ext cx="2431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Shuffling of the deck; can we get a better hand?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5237" y="914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111" y="914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9079" y="57867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6716" y="6172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A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5237" y="13665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B</a:t>
            </a: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6111" y="13665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B</a:t>
            </a: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9079" y="62237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B</a:t>
            </a: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6716" y="579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B</a:t>
            </a:r>
            <a:endParaRPr lang="en-US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</a:t>
            </a:r>
            <a:r>
              <a:rPr lang="en-US" b="1" dirty="0" smtClean="0"/>
              <a:t>of Prokaryotic Genomes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685858"/>
            <a:ext cx="9067801" cy="5791142"/>
          </a:xfrm>
        </p:spPr>
        <p:txBody>
          <a:bodyPr/>
          <a:lstStyle/>
          <a:p>
            <a:r>
              <a:rPr lang="en-US" dirty="0" smtClean="0"/>
              <a:t>Prokaryotic </a:t>
            </a:r>
            <a:r>
              <a:rPr lang="en-US" b="1" dirty="0"/>
              <a:t>chromosomes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(&gt;400 </a:t>
            </a:r>
            <a:r>
              <a:rPr lang="en-US" dirty="0" err="1"/>
              <a:t>kbp</a:t>
            </a:r>
            <a:r>
              <a:rPr lang="en-US" dirty="0"/>
              <a:t>) circular molecule of DNA in the nucleoid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of genome encodes genes and their regulatory regions</a:t>
            </a:r>
          </a:p>
          <a:p>
            <a:pPr lvl="2"/>
            <a:r>
              <a:rPr lang="en-US" dirty="0" smtClean="0"/>
              <a:t>Very little DNA has no apparent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Single copy of the genome – always </a:t>
            </a:r>
            <a:r>
              <a:rPr lang="en-US" u="sng" dirty="0" smtClean="0"/>
              <a:t>haploid</a:t>
            </a:r>
          </a:p>
          <a:p>
            <a:pPr lvl="2"/>
            <a:r>
              <a:rPr lang="en-US" sz="2400" dirty="0" smtClean="0"/>
              <a:t>Rarely</a:t>
            </a:r>
            <a:r>
              <a:rPr lang="en-US" sz="2400" dirty="0" smtClean="0"/>
              <a:t>, second copies of some genes are TRANSIENTLY acquired through </a:t>
            </a:r>
            <a:r>
              <a:rPr lang="en-US" sz="2400" u="sng" dirty="0" smtClean="0"/>
              <a:t>horizontal gene transfer</a:t>
            </a:r>
          </a:p>
          <a:p>
            <a:pPr lvl="3"/>
            <a:r>
              <a:rPr lang="en-US" sz="2400" dirty="0" smtClean="0"/>
              <a:t>These extra copies are often “shuffled” with </a:t>
            </a:r>
            <a:r>
              <a:rPr lang="en-US" sz="2400" dirty="0" smtClean="0"/>
              <a:t>a nearly exact gene in the genome</a:t>
            </a:r>
            <a:r>
              <a:rPr lang="en-US" sz="2400" dirty="0" smtClean="0"/>
              <a:t> </a:t>
            </a:r>
            <a:r>
              <a:rPr lang="en-US" sz="2400" dirty="0" smtClean="0"/>
              <a:t>in a process called </a:t>
            </a:r>
            <a:r>
              <a:rPr lang="en-US" sz="2400" u="sng" dirty="0" smtClean="0"/>
              <a:t>recombination</a:t>
            </a:r>
          </a:p>
          <a:p>
            <a:pPr lvl="4"/>
            <a:r>
              <a:rPr lang="en-US" sz="1800" dirty="0" smtClean="0"/>
              <a:t>Improved genes survive to progeny</a:t>
            </a:r>
          </a:p>
          <a:p>
            <a:pPr lvl="4"/>
            <a:r>
              <a:rPr lang="en-US" sz="1800" dirty="0" smtClean="0"/>
              <a:t>Deteriorated genes result in obsolescence or death</a:t>
            </a:r>
          </a:p>
          <a:p>
            <a:pPr lvl="3"/>
            <a:r>
              <a:rPr lang="en-US" sz="2400" dirty="0" smtClean="0"/>
              <a:t>Extra gene copies are </a:t>
            </a:r>
            <a:r>
              <a:rPr lang="en-US" sz="2400" dirty="0" smtClean="0"/>
              <a:t>degraded soon afterward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1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of </a:t>
            </a:r>
            <a:r>
              <a:rPr lang="en-US" b="1" dirty="0" smtClean="0"/>
              <a:t>Prokaryotic </a:t>
            </a:r>
            <a:r>
              <a:rPr lang="en-US" b="1" dirty="0"/>
              <a:t>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09658"/>
            <a:ext cx="8915400" cy="609594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Plasmids</a:t>
            </a:r>
            <a:endParaRPr lang="en-US" dirty="0" smtClean="0"/>
          </a:p>
          <a:p>
            <a:pPr lvl="1"/>
            <a:r>
              <a:rPr lang="en-US" dirty="0" smtClean="0"/>
              <a:t>Present throughout </a:t>
            </a:r>
            <a:r>
              <a:rPr lang="en-US" dirty="0"/>
              <a:t>cytosol in 2-20 copies.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circular pieces of </a:t>
            </a:r>
            <a:r>
              <a:rPr lang="en-US" dirty="0" smtClean="0"/>
              <a:t>DNA (3-30 </a:t>
            </a:r>
            <a:r>
              <a:rPr lang="en-US" dirty="0" err="1" smtClean="0"/>
              <a:t>kbp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They replicate </a:t>
            </a:r>
            <a:r>
              <a:rPr lang="en-US" dirty="0" err="1" smtClean="0"/>
              <a:t>independantly</a:t>
            </a:r>
            <a:r>
              <a:rPr lang="en-US" dirty="0" smtClean="0"/>
              <a:t> of the main chromosome</a:t>
            </a:r>
          </a:p>
          <a:p>
            <a:pPr lvl="2"/>
            <a:r>
              <a:rPr lang="en-US" dirty="0" smtClean="0"/>
              <a:t>Multiple-copy plasmids are replicated multiple times while the chromosome is replicated once</a:t>
            </a:r>
          </a:p>
          <a:p>
            <a:pPr lvl="1"/>
            <a:r>
              <a:rPr lang="en-US" dirty="0" smtClean="0"/>
              <a:t>Most plasmids encode only a few genes</a:t>
            </a:r>
          </a:p>
          <a:p>
            <a:pPr lvl="3"/>
            <a:r>
              <a:rPr lang="en-US" sz="2000" dirty="0"/>
              <a:t>plasmids encode a lot of “junk” DNA between genes</a:t>
            </a:r>
            <a:endParaRPr lang="en-US" sz="2000" dirty="0" smtClean="0"/>
          </a:p>
          <a:p>
            <a:pPr lvl="1"/>
            <a:r>
              <a:rPr lang="en-US" dirty="0" smtClean="0"/>
              <a:t>Plasmid </a:t>
            </a:r>
            <a:r>
              <a:rPr lang="en-US" dirty="0" smtClean="0"/>
              <a:t>genes are not </a:t>
            </a:r>
            <a:r>
              <a:rPr lang="en-US" dirty="0"/>
              <a:t>essential for </a:t>
            </a:r>
            <a:r>
              <a:rPr lang="en-US" dirty="0" smtClean="0"/>
              <a:t>everyday function</a:t>
            </a:r>
          </a:p>
          <a:p>
            <a:pPr lvl="2"/>
            <a:r>
              <a:rPr lang="en-US" dirty="0" smtClean="0"/>
              <a:t>They encode genes that are useful when </a:t>
            </a:r>
            <a:r>
              <a:rPr lang="en-US" dirty="0"/>
              <a:t>“times get tough”.</a:t>
            </a:r>
          </a:p>
          <a:p>
            <a:pPr lvl="3"/>
            <a:r>
              <a:rPr lang="en-US" sz="2000" dirty="0" smtClean="0"/>
              <a:t>antibiotic </a:t>
            </a:r>
            <a:r>
              <a:rPr lang="en-US" sz="2000" dirty="0"/>
              <a:t>resistance </a:t>
            </a:r>
            <a:r>
              <a:rPr lang="en-US" sz="2000" dirty="0" smtClean="0"/>
              <a:t>genes</a:t>
            </a:r>
          </a:p>
          <a:p>
            <a:pPr lvl="3"/>
            <a:r>
              <a:rPr lang="en-US" sz="2000" dirty="0" smtClean="0"/>
              <a:t>genes </a:t>
            </a:r>
            <a:r>
              <a:rPr lang="en-US" sz="2000" dirty="0"/>
              <a:t>to construct pili from </a:t>
            </a:r>
            <a:r>
              <a:rPr lang="en-US" sz="2000" dirty="0" smtClean="0"/>
              <a:t>fimbriae</a:t>
            </a:r>
          </a:p>
          <a:p>
            <a:pPr lvl="3"/>
            <a:r>
              <a:rPr lang="en-US" sz="2000" dirty="0" smtClean="0"/>
              <a:t>genes to undergo </a:t>
            </a:r>
            <a:r>
              <a:rPr lang="en-US" sz="2000" dirty="0"/>
              <a:t>horizontal gene transfer (fertility </a:t>
            </a:r>
            <a:r>
              <a:rPr lang="en-US" sz="2000" dirty="0" smtClean="0"/>
              <a:t>genes)</a:t>
            </a:r>
          </a:p>
          <a:p>
            <a:pPr lvl="3"/>
            <a:r>
              <a:rPr lang="en-US" sz="2000" dirty="0" smtClean="0"/>
              <a:t>genes </a:t>
            </a:r>
            <a:r>
              <a:rPr lang="en-US" sz="2000" dirty="0"/>
              <a:t>to increase </a:t>
            </a:r>
            <a:r>
              <a:rPr lang="en-US" sz="2000" dirty="0" smtClean="0"/>
              <a:t>virulence (exotoxins, adhesins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r>
              <a:rPr lang="en-US" dirty="0" smtClean="0"/>
              <a:t>Multiple distinct plasmids are possible per </a:t>
            </a:r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7.2  Bacterial genome.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2378217" y="685798"/>
            <a:ext cx="4387566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of </a:t>
            </a:r>
            <a:r>
              <a:rPr lang="en-US" b="1" dirty="0" smtClean="0"/>
              <a:t>Eukaryotic </a:t>
            </a:r>
            <a:r>
              <a:rPr lang="en-US" b="1" dirty="0"/>
              <a:t>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903863"/>
            <a:ext cx="8839200" cy="4430137"/>
          </a:xfrm>
        </p:spPr>
        <p:txBody>
          <a:bodyPr/>
          <a:lstStyle/>
          <a:p>
            <a:r>
              <a:rPr lang="en-US" dirty="0" smtClean="0"/>
              <a:t>Nuclear </a:t>
            </a:r>
            <a:r>
              <a:rPr lang="en-US" b="1" dirty="0"/>
              <a:t>chromosomes</a:t>
            </a:r>
          </a:p>
          <a:p>
            <a:pPr lvl="1"/>
            <a:r>
              <a:rPr lang="en-US" dirty="0"/>
              <a:t>Genome size is much larger (10Mbp – </a:t>
            </a:r>
            <a:r>
              <a:rPr lang="en-US" dirty="0" smtClean="0"/>
              <a:t>50000 </a:t>
            </a:r>
            <a:r>
              <a:rPr lang="en-US" dirty="0" err="1" smtClean="0"/>
              <a:t>Mbp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DNA is </a:t>
            </a:r>
            <a:r>
              <a:rPr lang="en-US" dirty="0"/>
              <a:t>organized and “protected” by </a:t>
            </a:r>
            <a:r>
              <a:rPr lang="en-US" dirty="0" smtClean="0"/>
              <a:t>two processes</a:t>
            </a:r>
          </a:p>
          <a:p>
            <a:pPr lvl="2"/>
            <a:r>
              <a:rPr lang="en-US" dirty="0"/>
              <a:t>The genome is almost always broken down to manageable pieces </a:t>
            </a:r>
            <a:r>
              <a:rPr lang="en-US" dirty="0" smtClean="0"/>
              <a:t>(&lt; 200000 </a:t>
            </a:r>
            <a:r>
              <a:rPr lang="en-US" dirty="0" err="1"/>
              <a:t>kbp</a:t>
            </a:r>
            <a:r>
              <a:rPr lang="en-US" dirty="0" smtClean="0"/>
              <a:t>); each piece is a </a:t>
            </a:r>
            <a:r>
              <a:rPr lang="en-US" u="sng" dirty="0" smtClean="0"/>
              <a:t>chromosome</a:t>
            </a:r>
            <a:endParaRPr lang="en-US" u="sng" dirty="0"/>
          </a:p>
          <a:p>
            <a:pPr lvl="2"/>
            <a:r>
              <a:rPr lang="en-US" dirty="0" smtClean="0"/>
              <a:t>DNA </a:t>
            </a:r>
            <a:r>
              <a:rPr lang="en-US" dirty="0" smtClean="0"/>
              <a:t>is wrapped </a:t>
            </a:r>
            <a:r>
              <a:rPr lang="en-US" dirty="0"/>
              <a:t>around </a:t>
            </a:r>
            <a:r>
              <a:rPr lang="en-US" u="sng" dirty="0" smtClean="0"/>
              <a:t>histones</a:t>
            </a:r>
            <a:r>
              <a:rPr lang="en-US" dirty="0" smtClean="0"/>
              <a:t> to reserve the fragile structure</a:t>
            </a:r>
            <a:endParaRPr lang="en-US" dirty="0"/>
          </a:p>
          <a:p>
            <a:pPr lvl="3"/>
            <a:r>
              <a:rPr lang="en-US" dirty="0" smtClean="0"/>
              <a:t>Histones are loosened to allow </a:t>
            </a:r>
            <a:r>
              <a:rPr lang="en-US" dirty="0" smtClean="0"/>
              <a:t>access to DNA for gene expression and genome duplication</a:t>
            </a:r>
          </a:p>
          <a:p>
            <a:pPr lvl="1"/>
            <a:r>
              <a:rPr lang="en-US" dirty="0" smtClean="0"/>
              <a:t>Chromosomes are (almost always) </a:t>
            </a:r>
            <a:r>
              <a:rPr lang="en-US" dirty="0"/>
              <a:t>linear and </a:t>
            </a:r>
            <a:r>
              <a:rPr lang="en-US" dirty="0" smtClean="0"/>
              <a:t>(always) sequestered </a:t>
            </a:r>
            <a:r>
              <a:rPr lang="en-US" dirty="0"/>
              <a:t>within </a:t>
            </a:r>
            <a:r>
              <a:rPr lang="en-US" dirty="0" smtClean="0"/>
              <a:t>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of </a:t>
            </a:r>
            <a:r>
              <a:rPr lang="en-US" b="1" dirty="0" smtClean="0"/>
              <a:t>Eukaryotic </a:t>
            </a:r>
            <a:r>
              <a:rPr lang="en-US" b="1" dirty="0"/>
              <a:t>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675262"/>
            <a:ext cx="8839200" cy="618273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Genome inheritance</a:t>
            </a:r>
            <a:endParaRPr lang="en-US" dirty="0"/>
          </a:p>
          <a:p>
            <a:pPr lvl="1"/>
            <a:r>
              <a:rPr lang="en-US" dirty="0" smtClean="0"/>
              <a:t>Two modes of gene passage from parents to their progeny (</a:t>
            </a:r>
            <a:r>
              <a:rPr lang="en-US" u="sng" dirty="0" smtClean="0"/>
              <a:t>vertical gene transfer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u="sng" dirty="0"/>
              <a:t>Asexual reproduction</a:t>
            </a:r>
            <a:r>
              <a:rPr lang="en-US" dirty="0"/>
              <a:t> – progeny have genome identical to their </a:t>
            </a:r>
            <a:r>
              <a:rPr lang="en-US" dirty="0" smtClean="0"/>
              <a:t>parent (one parent; two children)</a:t>
            </a:r>
            <a:endParaRPr lang="en-US" dirty="0"/>
          </a:p>
          <a:p>
            <a:pPr lvl="2"/>
            <a:r>
              <a:rPr lang="en-US" u="sng" dirty="0" smtClean="0"/>
              <a:t>Sexual reproduction</a:t>
            </a:r>
            <a:r>
              <a:rPr lang="en-US" dirty="0" smtClean="0"/>
              <a:t> </a:t>
            </a:r>
            <a:r>
              <a:rPr lang="en-US" dirty="0"/>
              <a:t>- progeny </a:t>
            </a:r>
            <a:r>
              <a:rPr lang="en-US" dirty="0" smtClean="0"/>
              <a:t>have genomes from TWO parents instead of ONE </a:t>
            </a:r>
            <a:r>
              <a:rPr lang="en-US" dirty="0" smtClean="0"/>
              <a:t>parent (two parents; multiple kids)</a:t>
            </a:r>
            <a:endParaRPr lang="en-US" dirty="0" smtClean="0"/>
          </a:p>
          <a:p>
            <a:r>
              <a:rPr lang="en-US" dirty="0" smtClean="0"/>
              <a:t>Genome content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enomes can be </a:t>
            </a:r>
            <a:r>
              <a:rPr lang="en-US" b="1" dirty="0" smtClean="0"/>
              <a:t>diploid</a:t>
            </a:r>
            <a:r>
              <a:rPr lang="en-US" dirty="0" smtClean="0"/>
              <a:t> (two copies per genome) in all eukaryotes at some point in their life</a:t>
            </a:r>
          </a:p>
          <a:p>
            <a:pPr lvl="2"/>
            <a:r>
              <a:rPr lang="en-US" dirty="0"/>
              <a:t>animals and most plants are diploid thru almost all of </a:t>
            </a:r>
            <a:r>
              <a:rPr lang="en-US" dirty="0" smtClean="0"/>
              <a:t>life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animals and plants are </a:t>
            </a:r>
            <a:r>
              <a:rPr lang="en-US" b="1" dirty="0" err="1"/>
              <a:t>polyploid</a:t>
            </a:r>
            <a:r>
              <a:rPr lang="en-US" dirty="0"/>
              <a:t> </a:t>
            </a:r>
            <a:r>
              <a:rPr lang="en-US" dirty="0" smtClean="0"/>
              <a:t>(&gt; 3 </a:t>
            </a:r>
            <a:r>
              <a:rPr lang="en-US" dirty="0"/>
              <a:t>copies)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species are </a:t>
            </a:r>
            <a:r>
              <a:rPr lang="en-US" b="1" dirty="0"/>
              <a:t>haploid</a:t>
            </a:r>
            <a:r>
              <a:rPr lang="en-US" dirty="0"/>
              <a:t> </a:t>
            </a:r>
            <a:r>
              <a:rPr lang="en-US" dirty="0" smtClean="0"/>
              <a:t>(one gene copy per genome) through </a:t>
            </a:r>
            <a:r>
              <a:rPr lang="en-US" dirty="0"/>
              <a:t>most of their life </a:t>
            </a:r>
            <a:r>
              <a:rPr lang="en-US" dirty="0" smtClean="0"/>
              <a:t>cycle</a:t>
            </a:r>
          </a:p>
          <a:p>
            <a:pPr lvl="2"/>
            <a:r>
              <a:rPr lang="en-US" dirty="0" smtClean="0"/>
              <a:t>yeast </a:t>
            </a:r>
            <a:r>
              <a:rPr lang="en-US" dirty="0"/>
              <a:t>and molds, some </a:t>
            </a:r>
            <a:r>
              <a:rPr lang="en-US" dirty="0" smtClean="0"/>
              <a:t>protozoa and some algae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809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Structure of </a:t>
            </a:r>
            <a:r>
              <a:rPr lang="en-US" b="1" dirty="0" smtClean="0"/>
              <a:t>Eukaryotic </a:t>
            </a:r>
            <a:r>
              <a:rPr lang="en-US" b="1" dirty="0"/>
              <a:t>Genomes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675262"/>
            <a:ext cx="8839200" cy="59541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iploid genomes have two </a:t>
            </a:r>
            <a:r>
              <a:rPr lang="en-US" dirty="0"/>
              <a:t>very similar but NOT identical chromosome </a:t>
            </a:r>
            <a:r>
              <a:rPr lang="en-US" dirty="0" smtClean="0"/>
              <a:t>copies </a:t>
            </a:r>
            <a:r>
              <a:rPr lang="en-US" dirty="0"/>
              <a:t>after sexual </a:t>
            </a:r>
            <a:r>
              <a:rPr lang="en-US" dirty="0" smtClean="0"/>
              <a:t>reproduction</a:t>
            </a:r>
          </a:p>
          <a:p>
            <a:pPr lvl="2"/>
            <a:r>
              <a:rPr lang="en-US" dirty="0" smtClean="0"/>
              <a:t>One copy from father, and one copy from mother</a:t>
            </a:r>
            <a:endParaRPr lang="en-US" dirty="0"/>
          </a:p>
          <a:p>
            <a:pPr lvl="2"/>
            <a:r>
              <a:rPr lang="en-US" dirty="0" smtClean="0"/>
              <a:t>Mother’s and father’s two chromosome copies are segregated to single copies per cell during </a:t>
            </a:r>
            <a:r>
              <a:rPr lang="en-US" u="sng" dirty="0" smtClean="0"/>
              <a:t>meiosis</a:t>
            </a:r>
          </a:p>
          <a:p>
            <a:pPr lvl="2"/>
            <a:r>
              <a:rPr lang="en-US" dirty="0" smtClean="0"/>
              <a:t>Genomes </a:t>
            </a:r>
            <a:r>
              <a:rPr lang="en-US" dirty="0" smtClean="0"/>
              <a:t>split into chromosomes </a:t>
            </a:r>
            <a:r>
              <a:rPr lang="en-US" dirty="0" smtClean="0"/>
              <a:t>are shuffled </a:t>
            </a:r>
            <a:r>
              <a:rPr lang="en-US" dirty="0" smtClean="0"/>
              <a:t>among </a:t>
            </a:r>
            <a:r>
              <a:rPr lang="en-US" dirty="0" smtClean="0"/>
              <a:t>progeny</a:t>
            </a:r>
          </a:p>
          <a:p>
            <a:pPr lvl="3"/>
            <a:r>
              <a:rPr lang="en-US" dirty="0" smtClean="0"/>
              <a:t>Improves genetic diversity among children</a:t>
            </a:r>
          </a:p>
          <a:p>
            <a:pPr lvl="3"/>
            <a:r>
              <a:rPr lang="en-US" dirty="0" smtClean="0"/>
              <a:t>There are 2N possible varieties of haploid chromosomes in gametes</a:t>
            </a:r>
            <a:r>
              <a:rPr lang="en-US" dirty="0" smtClean="0"/>
              <a:t> </a:t>
            </a:r>
            <a:r>
              <a:rPr lang="en-US" dirty="0" smtClean="0"/>
              <a:t>after </a:t>
            </a:r>
            <a:r>
              <a:rPr lang="en-US" dirty="0" smtClean="0"/>
              <a:t>meiosis</a:t>
            </a:r>
            <a:endParaRPr lang="en-US" dirty="0" smtClean="0"/>
          </a:p>
          <a:p>
            <a:pPr lvl="4"/>
            <a:r>
              <a:rPr lang="en-US" dirty="0"/>
              <a:t>3</a:t>
            </a:r>
            <a:r>
              <a:rPr lang="en-US" dirty="0" smtClean="0"/>
              <a:t> chromosomes   – 2</a:t>
            </a:r>
            <a:r>
              <a:rPr lang="en-US" baseline="30000" dirty="0" smtClean="0"/>
              <a:t>3</a:t>
            </a:r>
            <a:r>
              <a:rPr lang="en-US" dirty="0" smtClean="0"/>
              <a:t>  = 8 varieties</a:t>
            </a:r>
          </a:p>
          <a:p>
            <a:pPr lvl="4"/>
            <a:r>
              <a:rPr lang="en-US" dirty="0" smtClean="0"/>
              <a:t>23 chromosomes – 2</a:t>
            </a:r>
            <a:r>
              <a:rPr lang="en-US" baseline="30000" dirty="0" smtClean="0"/>
              <a:t>23</a:t>
            </a:r>
            <a:r>
              <a:rPr lang="en-US" dirty="0" smtClean="0"/>
              <a:t> = 8 million varieties</a:t>
            </a:r>
          </a:p>
          <a:p>
            <a:pPr lvl="4"/>
            <a:r>
              <a:rPr lang="en-US" dirty="0"/>
              <a:t>3</a:t>
            </a:r>
            <a:r>
              <a:rPr lang="en-US" dirty="0" smtClean="0"/>
              <a:t>3 chromosomes – 2</a:t>
            </a:r>
            <a:r>
              <a:rPr lang="en-US" baseline="30000" dirty="0" smtClean="0"/>
              <a:t>33</a:t>
            </a:r>
            <a:r>
              <a:rPr lang="en-US" dirty="0" smtClean="0"/>
              <a:t> = 8 billion varieties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dna_forming_subtitle.mp4" TargetMode="External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accent1"/>
            </a:gs>
            <a:gs pos="100000">
              <a:srgbClr val="006086"/>
            </a:gs>
          </a:gsLst>
          <a:lin ang="5400000" scaled="1"/>
        </a:gradFill>
        <a:ln>
          <a:noFill/>
        </a:ln>
        <a:effectLst>
          <a:prstShdw prst="shdw17" dist="17961" dir="2700000">
            <a:srgbClr val="003A50">
              <a:alpha val="74997"/>
            </a:srgbClr>
          </a:prst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anchor="ctr"/>
      <a:lstStyle>
        <a:defPPr algn="ctr" eaLnBrk="0" hangingPunct="0">
          <a:defRPr sz="1600" b="1" dirty="0">
            <a:solidFill>
              <a:schemeClr val="tx1"/>
            </a:solidFill>
            <a:hlinkClick xmlns:r="http://schemas.openxmlformats.org/officeDocument/2006/relationships" r:id="rId1" action="ppaction://hlinkfile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2443</Words>
  <Application>Microsoft Office PowerPoint</Application>
  <PresentationFormat>On-screen Show (4:3)</PresentationFormat>
  <Paragraphs>327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Comic Sans MS</vt:lpstr>
      <vt:lpstr>Franklin Gothic Book</vt:lpstr>
      <vt:lpstr>Symbol</vt:lpstr>
      <vt:lpstr>Times</vt:lpstr>
      <vt:lpstr>Times New Roman</vt:lpstr>
      <vt:lpstr>Wingdings</vt:lpstr>
      <vt:lpstr>Wingdings 2</vt:lpstr>
      <vt:lpstr>ヒラギノ角ゴ Pro W3</vt:lpstr>
      <vt:lpstr>Blank Presentation</vt:lpstr>
      <vt:lpstr>Technic</vt:lpstr>
      <vt:lpstr>1_Technic</vt:lpstr>
      <vt:lpstr>Microbiology</vt:lpstr>
      <vt:lpstr>The Structure and Replication of Genomes</vt:lpstr>
      <vt:lpstr>SUMMARY SLIDE</vt:lpstr>
      <vt:lpstr>The Structure of Prokaryotic Genomes</vt:lpstr>
      <vt:lpstr>The Structure of Prokaryotic Genomes</vt:lpstr>
      <vt:lpstr>Figure 7.2  Bacterial genome.</vt:lpstr>
      <vt:lpstr>The Structure of Eukaryotic Genomes</vt:lpstr>
      <vt:lpstr>The Structure of Eukaryotic Genomes</vt:lpstr>
      <vt:lpstr>The Structure of Eukaryotic Genomes</vt:lpstr>
      <vt:lpstr>The Structure of Eukaryotic Genomes</vt:lpstr>
      <vt:lpstr>Table 7.1  Characteristics of Microbial Genomes</vt:lpstr>
      <vt:lpstr>PowerPoint Presentation</vt:lpstr>
      <vt:lpstr>PowerPoint Presentation</vt:lpstr>
      <vt:lpstr>The Structure and Replication of Genomes</vt:lpstr>
      <vt:lpstr>The Structure and Replication of Genomes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7.12  The genetic code</vt:lpstr>
      <vt:lpstr>Figure 7.15  Ribosomal structures – note differences in bacteria vs. eukaryotes.</vt:lpstr>
      <vt:lpstr>Mutations of Genes</vt:lpstr>
      <vt:lpstr>Ribsomes are Dumb, and only read what they are told……</vt:lpstr>
      <vt:lpstr>We regulate microbial growth through mutations</vt:lpstr>
      <vt:lpstr>Horizontal Gene Transfer</vt:lpstr>
      <vt:lpstr>Horizontal Gene Transfer – SUMMARY SLIDE</vt:lpstr>
      <vt:lpstr>Horizontal Gene Transfer - Transduction</vt:lpstr>
      <vt:lpstr>Horizontal Gene Transfer - Conjugation</vt:lpstr>
      <vt:lpstr>Genetic Recombination after Gene Transfer</vt:lpstr>
      <vt:lpstr>Figure 7.32  Genetic recombination.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Christopher D. Krause</dc:creator>
  <cp:lastModifiedBy>Christopher D. Krause</cp:lastModifiedBy>
  <cp:revision>542</cp:revision>
  <cp:lastPrinted>2017-05-24T17:10:26Z</cp:lastPrinted>
  <dcterms:created xsi:type="dcterms:W3CDTF">2017-03-03T21:53:27Z</dcterms:created>
  <dcterms:modified xsi:type="dcterms:W3CDTF">2019-09-05T02:27:28Z</dcterms:modified>
</cp:coreProperties>
</file>