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38"/>
  </p:notesMasterIdLst>
  <p:sldIdLst>
    <p:sldId id="256" r:id="rId2"/>
    <p:sldId id="261" r:id="rId3"/>
    <p:sldId id="262" r:id="rId4"/>
    <p:sldId id="263" r:id="rId5"/>
    <p:sldId id="383" r:id="rId6"/>
    <p:sldId id="314" r:id="rId7"/>
    <p:sldId id="265" r:id="rId8"/>
    <p:sldId id="388" r:id="rId9"/>
    <p:sldId id="268" r:id="rId10"/>
    <p:sldId id="389" r:id="rId11"/>
    <p:sldId id="270" r:id="rId12"/>
    <p:sldId id="271" r:id="rId13"/>
    <p:sldId id="272" r:id="rId14"/>
    <p:sldId id="326" r:id="rId15"/>
    <p:sldId id="276" r:id="rId16"/>
    <p:sldId id="277" r:id="rId17"/>
    <p:sldId id="278" r:id="rId18"/>
    <p:sldId id="280" r:id="rId19"/>
    <p:sldId id="385" r:id="rId20"/>
    <p:sldId id="281" r:id="rId21"/>
    <p:sldId id="386" r:id="rId22"/>
    <p:sldId id="283" r:id="rId23"/>
    <p:sldId id="332" r:id="rId24"/>
    <p:sldId id="285" r:id="rId25"/>
    <p:sldId id="377" r:id="rId26"/>
    <p:sldId id="378" r:id="rId27"/>
    <p:sldId id="376" r:id="rId28"/>
    <p:sldId id="379" r:id="rId29"/>
    <p:sldId id="342" r:id="rId30"/>
    <p:sldId id="288" r:id="rId31"/>
    <p:sldId id="380" r:id="rId32"/>
    <p:sldId id="381" r:id="rId33"/>
    <p:sldId id="347" r:id="rId34"/>
    <p:sldId id="351" r:id="rId35"/>
    <p:sldId id="353" r:id="rId36"/>
    <p:sldId id="36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56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288">
          <p15:clr>
            <a:srgbClr val="A4A3A4"/>
          </p15:clr>
        </p15:guide>
        <p15:guide id="5" pos="2736">
          <p15:clr>
            <a:srgbClr val="A4A3A4"/>
          </p15:clr>
        </p15:guide>
        <p15:guide id="6" pos="96">
          <p15:clr>
            <a:srgbClr val="A4A3A4"/>
          </p15:clr>
        </p15:guide>
        <p15:guide id="7" pos="384">
          <p15:clr>
            <a:srgbClr val="A4A3A4"/>
          </p15:clr>
        </p15:guide>
        <p15:guide id="8" pos="672">
          <p15:clr>
            <a:srgbClr val="A4A3A4"/>
          </p15:clr>
        </p15:guide>
        <p15:guide id="9" pos="1240">
          <p15:clr>
            <a:srgbClr val="A4A3A4"/>
          </p15:clr>
        </p15:guide>
        <p15:guide id="10" pos="9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0E25F"/>
    <a:srgbClr val="967EA4"/>
    <a:srgbClr val="6E6D96"/>
    <a:srgbClr val="858D9D"/>
    <a:srgbClr val="4B0082"/>
    <a:srgbClr val="32127A"/>
    <a:srgbClr val="1A4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94923" autoAdjust="0"/>
  </p:normalViewPr>
  <p:slideViewPr>
    <p:cSldViewPr>
      <p:cViewPr varScale="1">
        <p:scale>
          <a:sx n="99" d="100"/>
          <a:sy n="99" d="100"/>
        </p:scale>
        <p:origin x="1578" y="72"/>
      </p:cViewPr>
      <p:guideLst>
        <p:guide orient="horz" pos="2160"/>
        <p:guide orient="horz" pos="456"/>
        <p:guide orient="horz" pos="1200"/>
        <p:guide orient="horz" pos="288"/>
        <p:guide pos="2736"/>
        <p:guide pos="96"/>
        <p:guide pos="384"/>
        <p:guide pos="672"/>
        <p:guide pos="1240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98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F5117E-13E0-483C-A1DC-08A30D82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877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C80E06-BB67-45DC-A47A-A0C7BDFC3EF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91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C13D6A5-65A6-4428-9F60-B851D12791DD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62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C13D6A5-65A6-4428-9F60-B851D12791DD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206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6CF2440-BE84-4398-81A6-9DEDC3A824CD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270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2150D95-4B39-4384-9EFA-79F185749038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946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286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19FB6B7-F237-46D8-A911-60543CCF81DE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789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630E0D7-80A4-4E1C-BE84-5EC811E50B65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16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224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C2AF6B0-9468-440C-97C7-07F52F8B1394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41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EA30582-8464-475E-BBFB-96F1DA7C9A2A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708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6316295-000E-418A-ACF2-2B097D426901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23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EF272D7-FB7E-45FF-91E5-3BC9A46AEE3B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94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6316295-000E-418A-ACF2-2B097D426901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14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6316295-000E-418A-ACF2-2B097D426901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21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23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4FFFAB7-DF94-4C45-9D9C-A0884F767B1D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22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231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199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070A0E3-AFF9-41A2-9E83-981F48B24EE5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24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261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ABC2AE-1240-4F67-8CD4-83051870D52C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06899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A0D209-938A-4C66-A476-6713DF513291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7497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605BB9-4950-41C3-AAA7-966E7ED905EA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42599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1F2C06-84F7-4BB8-B39B-D356513916E2}" type="slidenum">
              <a:rPr lang="en-US" altLang="en-US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57967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15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5F0E535-7ECB-4BFB-B5A5-E4418308E7BF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37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085B3B3-E31E-42DF-A17A-DD4806FD9EF2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30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34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A97367-E2B7-4FCC-815A-AC79B07F9F80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64583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129462-49BB-4438-98AA-455D4AFFB087}" type="slidenum">
              <a:rPr lang="en-US" altLang="en-US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6477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423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731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650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4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B4A020E-F20D-4BB8-8175-C7DAE49F7B02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08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B4A020E-F20D-4BB8-8175-C7DAE49F7B02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13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416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B2E9E7B-BF40-4D08-AE0E-7576602A5672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22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B2E9E7B-BF40-4D08-AE0E-7576602A5672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0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AA66FE7-9E30-40F0-8AA9-1C2CC770788C}" type="slidenum">
              <a:rPr lang="en-US" altLang="en-US" sz="1200">
                <a:solidFill>
                  <a:schemeClr val="tx2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61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2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0731B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7" name="Picture 12" descr="71271Bauman3e_thumbna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200"/>
            <a:ext cx="56102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smtClean="0">
                <a:latin typeface="Times New Roman" panose="02020603050405020304" pitchFamily="18" charset="0"/>
              </a:rPr>
              <a:t>© 2012 Pearson Education Inc.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792788" y="6278563"/>
            <a:ext cx="281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smtClean="0">
                <a:latin typeface="Times New Roman" panose="02020603050405020304" pitchFamily="18" charset="0"/>
              </a:rPr>
              <a:t>Lecture prepared by Mindy Miller-Kittrell</a:t>
            </a:r>
          </a:p>
          <a:p>
            <a:pPr>
              <a:defRPr/>
            </a:pPr>
            <a:r>
              <a:rPr lang="en-US" altLang="en-US" sz="1200" i="1" smtClean="0">
                <a:latin typeface="Times New Roman" panose="02020603050405020304" pitchFamily="18" charset="0"/>
              </a:rPr>
              <a:t>North Carolina State University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CD35-57F2-4B89-A70C-2D9C84214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7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96AF-32A4-4C81-8992-36CC88460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0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6A4C-75E3-419F-962A-7E269A33A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5700-1609-4680-BA24-1857A8BBE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7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2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7F5D-4052-4D78-AE86-7B0197719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51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14-6379-4FF0-90CF-CA1E5381E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47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7424-3649-4D41-87A5-0EAF29D2F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8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B0B7-4A96-4AE4-87A7-FB61C3997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FDAB-DA9C-49FF-B15E-01392B3B5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54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53B2-FDC5-46DB-9611-0811F3E6E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4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8EDB-B8D4-4347-95A0-83B8DFE81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46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2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32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93F98A2F-2E90-4587-A71F-4B736DBA7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562600" y="381000"/>
            <a:ext cx="337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chemeClr val="bg1"/>
                </a:solidFill>
                <a:latin typeface="Comic Sans MS" panose="030F0702030302020204" pitchFamily="66" charset="0"/>
              </a:rPr>
              <a:t>Chapter 6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486400" y="1981200"/>
            <a:ext cx="3378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1A4D98"/>
              </a:buClr>
              <a:buFont typeface="Times" panose="02020603050405020304" pitchFamily="18" charset="0"/>
              <a:buNone/>
            </a:pPr>
            <a:r>
              <a:rPr lang="en-US" altLang="en-US" sz="3800" b="1">
                <a:solidFill>
                  <a:schemeClr val="bg1"/>
                </a:solidFill>
                <a:latin typeface="Comic Sans MS" panose="030F0702030302020204" pitchFamily="66" charset="0"/>
              </a:rPr>
              <a:t>Microbial Nutrition and Growth</a:t>
            </a:r>
          </a:p>
        </p:txBody>
      </p:sp>
      <p:pic>
        <p:nvPicPr>
          <p:cNvPr id="14340" name="Picture 5" descr="http://vig-fp.prenhall.com/bigcovers/032151341X.jpg"/>
          <p:cNvPicPr>
            <a:picLocks noChangeAspect="1" noChangeArrowheads="1"/>
          </p:cNvPicPr>
          <p:nvPr/>
        </p:nvPicPr>
        <p:blipFill>
          <a:blip r:embed="rId3"/>
          <a:srcRect b="39189"/>
          <a:stretch>
            <a:fillRect/>
          </a:stretch>
        </p:blipFill>
        <p:spPr bwMode="auto">
          <a:xfrm>
            <a:off x="241300" y="1524000"/>
            <a:ext cx="482917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5344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" y="685800"/>
            <a:ext cx="8842375" cy="5943600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Nitrogen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Anabolism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(building of molecules required for growth) often ceases because of insufficient nitrogen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Enzymes needed to build/break down molecules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 protein in our diet for this exact reason!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Sources of nitrogen: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“broken” – unusable by most organisms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Simplest nitrogen:  nitrogen gas (“broken”)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“fixed”  - accessible to most lifeforms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Simple nitrogen</a:t>
            </a: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: from ammonia/nitrates in the soil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Complex nitrogen: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amino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acids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“recycled” - from their own amino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acids and nucleotides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(if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fixed nitrogen is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rare)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Cost:  greatly slowed growth (e.g. plants without fertilizer)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5344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231188" cy="5410200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Nitrogen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Nitrogen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fixation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by certain bacteria is essential to life on Earth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 life expands,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amount of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biologically useful (“fixed”) nitrogen must increase!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ome bacteria have ability to “fix” atmospheric nitrogen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by oxidizing it to nitrate or reducing it to ammonia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These bacteria use this nitrogen for their own needs</a:t>
            </a:r>
            <a:endParaRPr lang="en-US" altLang="en-US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Eventually, this new bioavailable nitrogen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makes its way up the food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chain, and allows growth of more organisms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Nitrogen-fixing bacteria are not pathogenic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Pathogenic bacteria get nitrogen from the host as amino acids from digested host proteins</a:t>
            </a:r>
            <a:endParaRPr lang="en-US" altLang="en-US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868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799"/>
            <a:ext cx="8143875" cy="5489575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Other chemical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Sodium/Potassium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– osmotic stability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Phosphorus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nucleic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Sulfur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Trace elements – vitamins, minerals,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Required only in small amounts (</a:t>
            </a:r>
            <a:r>
              <a:rPr lang="en-US" altLang="en-US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iron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molybdenum, copper, chromium, selenium)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factors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Necessary organic chemicals that cannot be synthesized by certain organisms (ex:  for humans: niacin, riboflavin, Vitamin C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Microbes that need many growth factors are called </a:t>
            </a:r>
            <a:r>
              <a:rPr lang="en-US" altLang="en-US" sz="26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fastidious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5100"/>
            <a:ext cx="6934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388" y="914400"/>
            <a:ext cx="6019800" cy="3139941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effects </a:t>
            </a: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proteins</a:t>
            </a:r>
            <a:endParaRPr lang="en-US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(slows or eliminates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critical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protein motions; “boiled eggs”)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effects </a:t>
            </a: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membranes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cells and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organelles</a:t>
            </a:r>
            <a:endParaRPr lang="en-US" alt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21" name="Picture 2" descr="figure_06_04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799966"/>
            <a:ext cx="2901950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050" y="2743200"/>
            <a:ext cx="52911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If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it is too </a:t>
            </a:r>
            <a:r>
              <a:rPr lang="en-US" alt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cold, membranes become rigid (cold rubber) and fragile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often solved by making phospholipids with polyunsaturated fatty acids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If it is too </a:t>
            </a:r>
            <a:r>
              <a:rPr lang="en-US" alt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hot, membranes become too fluid (microwaved plastic) and leaky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 </a:t>
            </a:r>
            <a:r>
              <a:rPr lang="en-US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be improved by making phospholipids with saturated fatty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r="5357" b="3110"/>
          <a:stretch>
            <a:fillRect/>
          </a:stretch>
        </p:blipFill>
        <p:spPr bwMode="auto">
          <a:xfrm>
            <a:off x="2514600" y="76200"/>
            <a:ext cx="64770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401638" y="6477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dirty="0"/>
              <a:t>example of a </a:t>
            </a:r>
            <a:r>
              <a:rPr lang="en-US" altLang="en-US" sz="1400" dirty="0" err="1"/>
              <a:t>psychrophile</a:t>
            </a:r>
            <a:endParaRPr lang="en-US" altLang="en-US" sz="1400" dirty="0"/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98438" y="228600"/>
            <a:ext cx="2163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 smtClean="0"/>
              <a:t>Bacteria can be classified by their growth </a:t>
            </a:r>
            <a:r>
              <a:rPr lang="en-US" altLang="en-US" dirty="0"/>
              <a:t>at various commonly experienced temperatures: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3581400" y="3782731"/>
            <a:ext cx="5445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Below freezing point of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Below body temperature in liquid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Near or at body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Above body temperature in liquid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Above the boiling </a:t>
            </a:r>
            <a:r>
              <a:rPr lang="en-US" altLang="en-US" dirty="0" smtClean="0"/>
              <a:t>point of water (i.e. pressure cooker)</a:t>
            </a:r>
            <a:endParaRPr lang="en-US" altLang="en-US" dirty="0"/>
          </a:p>
        </p:txBody>
      </p:sp>
      <p:pic>
        <p:nvPicPr>
          <p:cNvPr id="2" name="Picture 2" descr="figure_06_06_unlabeled"/>
          <p:cNvPicPr>
            <a:picLocks noChangeAspect="1" noChangeArrowheads="1"/>
          </p:cNvPicPr>
          <p:nvPr/>
        </p:nvPicPr>
        <p:blipFill rotWithShape="1">
          <a:blip r:embed="rId4"/>
          <a:srcRect t="1" b="1829"/>
          <a:stretch/>
        </p:blipFill>
        <p:spPr bwMode="auto">
          <a:xfrm>
            <a:off x="152400" y="3581400"/>
            <a:ext cx="33940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9700"/>
            <a:ext cx="8458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Acidity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956" y="914400"/>
            <a:ext cx="8382000" cy="5537200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</a:t>
            </a:r>
            <a:endParaRPr lang="en-US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Organisms are sensitive to changes in acidity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r>
              <a:rPr lang="en-US" altLang="en-US" sz="26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+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and OH</a:t>
            </a:r>
            <a:r>
              <a:rPr lang="en-US" altLang="en-US" sz="26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interferes with H bonding in 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Changes activities of critical polar 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Neutrophiles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grow best in a narrow range surrounding neutral pH (5-6 to 8-9)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Acidophiles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grow best in acidic habitats (2 to 6; a few can go below 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Alkalinophiles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live in alkaline soils and water ( 8 to 12; a few can go above 12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Which would grow best in the human body???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9700"/>
            <a:ext cx="8458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Hydration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1" y="1066800"/>
            <a:ext cx="8358728" cy="56388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Microbes 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 water to dissolve enzymes and nutrients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Water is important reactant in many metabolic reactions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Most cells die in absence of water</a:t>
            </a:r>
          </a:p>
          <a:p>
            <a:pPr lvl="1" eaLnBrk="1" hangingPunct="1"/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Some have cell walls that retain water</a:t>
            </a:r>
          </a:p>
          <a:p>
            <a:pPr lvl="1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Mycolic acid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 a waxy lipid that prevents </a:t>
            </a:r>
            <a:r>
              <a:rPr lang="en-US" altLang="en-US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dessication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(drying out) of mycobacteria</a:t>
            </a:r>
          </a:p>
          <a:p>
            <a:pPr lvl="1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Endospores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(bacteria) and </a:t>
            </a:r>
            <a:r>
              <a:rPr lang="en-US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cysts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(protozoa) cease most metabolic activity; allows the organism to survive until conditions are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799" y="152400"/>
            <a:ext cx="8458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Osmotic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11" y="1143000"/>
            <a:ext cx="8918575" cy="5321300"/>
          </a:xfrm>
        </p:spPr>
        <p:txBody>
          <a:bodyPr lIns="0" tIns="18285" rIns="0" bIns="18285"/>
          <a:lstStyle/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Pressure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exerted on a semipermeable membrane by a solution containing solutes that cannot freely cross the membrane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Solutes cannot move, so instead the solvent moves!</a:t>
            </a:r>
          </a:p>
          <a:p>
            <a:pPr lvl="1" eaLnBrk="1" hangingPunct="1"/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Hypotonic solutions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have lower solute concentrations;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Cells swell to become hypotonic like their surroundings</a:t>
            </a:r>
          </a:p>
          <a:p>
            <a:pPr lvl="1" eaLnBrk="1" hangingPunct="1"/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Hypertonic solutions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have greater solute levels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Cells shrink to become hypertonic like their surroundings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stops the growth of microbes in food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dry or pickle many foods with large amounts of salt and/or sugar to increase solute levels and/or remove water!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Organisms can be defined by osmotic preferences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Obligate and facultative </a:t>
            </a: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halophiles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(means what?)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"/>
            <a:ext cx="8839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Social and Communal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Requirements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839200" cy="5638800"/>
          </a:xfrm>
        </p:spPr>
        <p:txBody>
          <a:bodyPr lIns="0" tIns="18285" rIns="0" bIns="18285"/>
          <a:lstStyle/>
          <a:p>
            <a:pPr marL="225425" indent="-225425" eaLnBrk="1" hangingPunct="1">
              <a:defRPr/>
            </a:pPr>
            <a:r>
              <a:rPr lang="en-US" altLang="en-US" sz="2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Symbiosis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Organisms exchange </a:t>
            </a:r>
            <a:r>
              <a:rPr lang="en-US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specific crucial </a:t>
            </a:r>
            <a:r>
              <a:rPr lang="en-US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biochemicals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during their association with different species</a:t>
            </a:r>
          </a:p>
          <a:p>
            <a:pPr marL="528638" lvl="1" indent="-225425" eaLnBrk="1" hangingPunct="1"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(host and guest – called </a:t>
            </a: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symbionts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519113" lvl="1" indent="-234950" eaLnBrk="1" hangingPunct="1"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Invading organism (guest) always benefits; effects on the host define the type of relationship</a:t>
            </a:r>
          </a:p>
          <a:p>
            <a:pPr lvl="2" eaLnBrk="1" hangingPunct="1">
              <a:defRPr/>
            </a:pPr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Parasitism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host is harmed or killed; the host is definitely better off on its own!</a:t>
            </a:r>
          </a:p>
          <a:p>
            <a:pPr lvl="2" eaLnBrk="1" hangingPunct="1">
              <a:defRPr/>
            </a:pPr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Commensalism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host is not harmed or benefitted</a:t>
            </a:r>
          </a:p>
          <a:p>
            <a:pPr lvl="2" eaLnBrk="1" hangingPunct="1">
              <a:defRPr/>
            </a:pPr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Mutualism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benefits the host (we get Vitamin K from </a:t>
            </a:r>
            <a:r>
              <a:rPr lang="en-US" altLang="en-US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E. coli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en-US" altLang="en-US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68325" lvl="1" indent="-222250" eaLnBrk="1" hangingPunct="1">
              <a:defRPr/>
            </a:pP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Facultative symbionts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organisms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 live on their own but are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benefited by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relationship with another </a:t>
            </a:r>
          </a:p>
          <a:p>
            <a:pPr marL="568325" lvl="1" indent="-222250" eaLnBrk="1" hangingPunct="1">
              <a:defRPr/>
            </a:pP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Obligate </a:t>
            </a: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symbionts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organisms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must live together (lifelong interdependency)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gure_06_07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06" y="1666875"/>
            <a:ext cx="1831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"/>
            <a:ext cx="8839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Social and Communal Requirements</a:t>
            </a:r>
            <a:endParaRPr 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488" y="727075"/>
            <a:ext cx="7885112" cy="5978525"/>
          </a:xfrm>
        </p:spPr>
        <p:txBody>
          <a:bodyPr lIns="0" tIns="18285" rIns="0" bIns="18285"/>
          <a:lstStyle/>
          <a:p>
            <a:pPr marL="225425" indent="-225425" eaLnBrk="1" hangingPunct="1">
              <a:lnSpc>
                <a:spcPct val="90000"/>
              </a:lnSpc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Associations</a:t>
            </a:r>
          </a:p>
          <a:p>
            <a:pPr marL="225425" indent="-225425" eaLnBrk="1" hangingPunct="1">
              <a:lnSpc>
                <a:spcPct val="90000"/>
              </a:lnSpc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intentional exchange of biochemicals (vs</a:t>
            </a: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symbionts)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Antagonism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species compete for common nutrients and do not help each other</a:t>
            </a:r>
          </a:p>
          <a:p>
            <a:pPr marL="1027113" lvl="2" indent="-282575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most microbes on our skin and in our mucous membranes are antagonistic to one another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They tend to fight each other with antibiotics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Their persistent fighting keeps new organisms from moving in and causing disease (</a:t>
            </a:r>
            <a:r>
              <a:rPr lang="en-US" altLang="en-US" sz="22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resident microbial antagonism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Synergism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species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“share”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their non-crucial molecules to improve survival of both species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Probiotic organisms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are thought to restore normal microbial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floral growth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through synergistic effects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“synergism on steroids”</a:t>
            </a:r>
          </a:p>
        </p:txBody>
      </p:sp>
    </p:spTree>
    <p:extLst>
      <p:ext uri="{BB962C8B-B14F-4D97-AF65-F5344CB8AC3E}">
        <p14:creationId xmlns:p14="http://schemas.microsoft.com/office/powerpoint/2010/main" val="42553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9700"/>
            <a:ext cx="8458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180388" cy="5410200"/>
          </a:xfrm>
          <a:noFill/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Microbial growth 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Increase in a population of microbes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Populations generally grow by </a:t>
            </a: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fission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cycles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Fission - one cell divides into two</a:t>
            </a:r>
          </a:p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Result of SPARSE microbial growth is discrete colonies</a:t>
            </a:r>
          </a:p>
          <a:p>
            <a:pPr lvl="1" eaLnBrk="1" hangingPunct="1"/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Colony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An aggregation of cells arising from single “ancestral” cell; all genetically “identical”</a:t>
            </a:r>
          </a:p>
          <a:p>
            <a:pPr lvl="1" eaLnBrk="1" hangingPunct="1"/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is colony + protective layers +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immigrant microbes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+ their protective layers</a:t>
            </a:r>
          </a:p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Reproduction results in macroscopic growth</a:t>
            </a:r>
            <a:endParaRPr lang="en-US" alt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"/>
            <a:ext cx="8839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Social and Communal Requirements</a:t>
            </a:r>
            <a:endParaRPr 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650875"/>
            <a:ext cx="8763000" cy="3392137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Biofilms - </a:t>
            </a:r>
            <a:r>
              <a:rPr lang="en-US" alt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“Synergism on steroids”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Complex </a:t>
            </a:r>
            <a:r>
              <a:rPr lang="en-US" altLang="en-US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cooperations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among different microorganisms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Develop an extracellular “patchwork” matrix ~ communal </a:t>
            </a:r>
            <a:r>
              <a:rPr lang="en-US" altLang="en-US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glycocalyx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Forms </a:t>
            </a:r>
            <a:r>
              <a:rPr lang="en-US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on surfaces often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 “they get crowded”</a:t>
            </a:r>
            <a:endParaRPr lang="en-US" altLang="en-US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Allows better attachment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a substrate or to other cells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Sequesters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nutrients and microbes from outside world</a:t>
            </a:r>
            <a:endParaRPr lang="en-US" altLang="en-US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May protect individuals in the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 (</a:t>
            </a:r>
            <a:r>
              <a:rPr lang="en-US" alt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toothbrushing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vs. tartar)</a:t>
            </a:r>
            <a:endParaRPr lang="en-US" altLang="en-US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5"/>
          <a:stretch/>
        </p:blipFill>
        <p:spPr>
          <a:xfrm>
            <a:off x="609600" y="4043012"/>
            <a:ext cx="7620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Social and Communal Requirements</a:t>
            </a:r>
            <a:endParaRPr 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41415"/>
            <a:ext cx="6553200" cy="4170183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Many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microorganisms are more harmful as part of a biofilm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Biofilms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associated with many diseases: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chronic infections of artificial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implants, on teeth (as tartar), during strep throat (white zones), during diphtheria (</a:t>
            </a:r>
            <a:r>
              <a:rPr lang="en-US" alt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corynebacterial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pseudomembrane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), and during acne vulgaris (closed </a:t>
            </a:r>
            <a:r>
              <a:rPr lang="en-US" alt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comedone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or “whitehead”), among others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must finish all of our antibiotics to kill microbes that form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biofilmed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bacteria hide from and resist the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medication</a:t>
            </a:r>
            <a:endParaRPr lang="en-US" altLang="en-US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7775" b="7183"/>
          <a:stretch/>
        </p:blipFill>
        <p:spPr>
          <a:xfrm>
            <a:off x="6629400" y="3505199"/>
            <a:ext cx="2412850" cy="3281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" y="4811598"/>
            <a:ext cx="3146990" cy="2035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5"/>
          <a:stretch/>
        </p:blipFill>
        <p:spPr>
          <a:xfrm>
            <a:off x="3429119" y="4811598"/>
            <a:ext cx="3098157" cy="1970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/>
          <a:stretch/>
        </p:blipFill>
        <p:spPr>
          <a:xfrm>
            <a:off x="6629399" y="641415"/>
            <a:ext cx="2453287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9700"/>
            <a:ext cx="83820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Culturing Microorganisms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7772400" cy="3881438"/>
          </a:xfrm>
          <a:noFill/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Inoculum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(specimen) introduced into </a:t>
            </a:r>
            <a:r>
              <a:rPr lang="en-US" altLang="en-US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(growth environment)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Environmental specimens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Clinical specimens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Stored specimens</a:t>
            </a:r>
          </a:p>
          <a:p>
            <a:pPr lvl="1" eaLnBrk="1" hangingPunct="1"/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is singular, </a:t>
            </a:r>
            <a:r>
              <a:rPr lang="en-US" altLang="en-US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media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is plural</a:t>
            </a:r>
          </a:p>
          <a:p>
            <a:pPr marL="225425" indent="-225425" eaLnBrk="1" hangingPunct="1"/>
            <a:r>
              <a:rPr lang="en-US" altLang="en-US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Culture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 a verb - Act of growing microorganisms 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 a noun - the microorganisms that are being grown</a:t>
            </a:r>
            <a:endParaRPr lang="en-US" alt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304800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800" smtClean="0">
                <a:latin typeface="Arial" charset="0"/>
              </a:rPr>
              <a:t>Figure 6.8  </a:t>
            </a:r>
            <a:r>
              <a:rPr sz="1800" smtClean="0">
                <a:solidFill>
                  <a:srgbClr val="000000"/>
                </a:solidFill>
                <a:latin typeface="Arial" charset="0"/>
              </a:rPr>
              <a:t>Characteristics of bacterial colonies-overview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"/>
          <a:stretch>
            <a:fillRect/>
          </a:stretch>
        </p:blipFill>
        <p:spPr bwMode="auto">
          <a:xfrm>
            <a:off x="144544" y="533400"/>
            <a:ext cx="45418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"/>
          <a:stretch>
            <a:fillRect/>
          </a:stretch>
        </p:blipFill>
        <p:spPr bwMode="auto">
          <a:xfrm>
            <a:off x="4761780" y="550068"/>
            <a:ext cx="42719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3367963" y="577392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2506744" y="2319337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4112975" y="642937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296944" y="1709737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1439944" y="2319337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1973344" y="795337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3192544" y="2256099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939463" y="2319337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1245909" y="2901099"/>
            <a:ext cx="457200" cy="533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644" y="5666750"/>
            <a:ext cx="743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analyze well-separated colonies. Antagonism or Synergism</a:t>
            </a:r>
            <a:r>
              <a:rPr lang="en-US" dirty="0"/>
              <a:t> </a:t>
            </a:r>
            <a:r>
              <a:rPr lang="en-US" dirty="0" smtClean="0"/>
              <a:t>influenced by neighboring colonies can give misleading and random results!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868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Culturing Microorganisms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87552"/>
            <a:ext cx="7929563" cy="2667000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Obtaining Pure Cultures</a:t>
            </a:r>
          </a:p>
          <a:p>
            <a:pPr lvl="1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Must be done on (semi)SOLID medium to prevent bacteria from mixing with each other</a:t>
            </a:r>
          </a:p>
          <a:p>
            <a:pPr lvl="1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Colonies </a:t>
            </a: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composed of cells arising from a single progenitor</a:t>
            </a:r>
          </a:p>
          <a:p>
            <a:pPr lvl="2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Progenitor is termed a </a:t>
            </a:r>
            <a:r>
              <a:rPr lang="en-US" alt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CFU (colony forming unit)</a:t>
            </a:r>
          </a:p>
          <a:p>
            <a:pPr lvl="1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Aseptic </a:t>
            </a: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technique prevents contamination of sterile substances or objects</a:t>
            </a:r>
          </a:p>
          <a:p>
            <a:pPr lvl="1" eaLnBrk="1" hangingPunct="1"/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Two common isolation techniques:</a:t>
            </a:r>
          </a:p>
          <a:p>
            <a:pPr lvl="2" eaLnBrk="1" hangingPunct="1"/>
            <a:r>
              <a:rPr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Streak plates</a:t>
            </a: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single plate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  <p:pic>
        <p:nvPicPr>
          <p:cNvPr id="55301" name="Picture 3" descr="figure_06_09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48" y="4351223"/>
            <a:ext cx="43640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48188" y="166688"/>
            <a:ext cx="4394200" cy="138112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Figure 6.10  Pour plate method of isolation-overview</a:t>
            </a:r>
          </a:p>
        </p:txBody>
      </p:sp>
      <p:pic>
        <p:nvPicPr>
          <p:cNvPr id="55303" name="Picture 3" descr="figure_06_10_unlabe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188" y="4351223"/>
            <a:ext cx="4294187" cy="239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68499" y="3642290"/>
            <a:ext cx="4373889" cy="59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285" rIns="0" bIns="18285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eaLnBrk="1" hangingPunct="1"/>
            <a:r>
              <a:rPr lang="en-US" alt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Pour plates</a:t>
            </a: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bacterial concentration calculable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7391400" cy="4826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Figure 6.9  The streak-plate method of isolation.</a:t>
            </a:r>
            <a:endParaRPr lang="en-US" sz="2800" b="1" dirty="0">
              <a:latin typeface="+mn-lt"/>
            </a:endParaRPr>
          </a:p>
        </p:txBody>
      </p:sp>
      <p:pic>
        <p:nvPicPr>
          <p:cNvPr id="59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304800" y="1143000"/>
            <a:ext cx="85344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510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properly, it guarantees well-isolated colonies using only a single plate and allows one to see if the plate or the streaking tool was contaminated.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9144000" cy="4826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Figure 6.10  The pour-plate method of isolation.</a:t>
            </a:r>
            <a:endParaRPr lang="en-US" sz="2800" b="1" dirty="0">
              <a:latin typeface="+mn-lt"/>
            </a:endParaRPr>
          </a:p>
        </p:txBody>
      </p:sp>
      <p:pic>
        <p:nvPicPr>
          <p:cNvPr id="614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"/>
          <a:stretch>
            <a:fillRect/>
          </a:stretch>
        </p:blipFill>
        <p:spPr bwMode="auto">
          <a:xfrm>
            <a:off x="304800" y="762000"/>
            <a:ext cx="85344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550068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properly, it guarantees a uniform distribution of bacteria on each plate, and allows one to calculate a concentration of bacteria in an inoculum.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65113"/>
            <a:ext cx="9067800" cy="369887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Table 6.2  Clinical Specimens and the Methods Used to Collect Them</a:t>
            </a:r>
            <a:endParaRPr lang="en-US" sz="2400" b="1" dirty="0">
              <a:latin typeface="+mn-lt"/>
            </a:endParaRP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>
            <a:fillRect/>
          </a:stretch>
        </p:blipFill>
        <p:spPr bwMode="auto">
          <a:xfrm>
            <a:off x="3200400" y="838200"/>
            <a:ext cx="5786438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47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Name a tissue or source, and there is a way to culture microbes from that tissue or source!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5842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latin typeface="+mn-lt"/>
              </a:rPr>
              <a:t>Culturing Microorganisms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idx="1"/>
          </p:nvPr>
        </p:nvSpPr>
        <p:spPr>
          <a:xfrm>
            <a:off x="301625" y="1066800"/>
            <a:ext cx="8461375" cy="4800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Culture Medium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Variety of liquid and solid media used to culture microbes</a:t>
            </a:r>
          </a:p>
          <a:p>
            <a:pPr lvl="2"/>
            <a:r>
              <a:rPr lang="en-US" altLang="en-US" u="sng" dirty="0" smtClean="0">
                <a:solidFill>
                  <a:schemeClr val="bg1"/>
                </a:solidFill>
              </a:rPr>
              <a:t>Nutrient broth</a:t>
            </a:r>
            <a:r>
              <a:rPr lang="en-US" altLang="en-US" i="1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is a </a:t>
            </a:r>
            <a:r>
              <a:rPr lang="en-US" altLang="en-US" dirty="0" smtClean="0">
                <a:solidFill>
                  <a:schemeClr val="bg1"/>
                </a:solidFill>
              </a:rPr>
              <a:t>liquid </a:t>
            </a:r>
            <a:r>
              <a:rPr lang="en-US" altLang="en-US" dirty="0" smtClean="0">
                <a:solidFill>
                  <a:schemeClr val="bg1"/>
                </a:solidFill>
              </a:rPr>
              <a:t>medium.</a:t>
            </a:r>
          </a:p>
          <a:p>
            <a:pPr lvl="3"/>
            <a:r>
              <a:rPr lang="en-US" altLang="en-US" dirty="0" smtClean="0">
                <a:solidFill>
                  <a:schemeClr val="bg1"/>
                </a:solidFill>
              </a:rPr>
              <a:t>Good for rapidly expanding defined populations of microbes</a:t>
            </a:r>
          </a:p>
          <a:p>
            <a:pPr lvl="2"/>
            <a:r>
              <a:rPr lang="en-US" altLang="en-US" u="sng" dirty="0" smtClean="0">
                <a:solidFill>
                  <a:schemeClr val="bg1"/>
                </a:solidFill>
              </a:rPr>
              <a:t>Agar </a:t>
            </a:r>
            <a:r>
              <a:rPr lang="en-US" altLang="en-US" dirty="0" smtClean="0">
                <a:solidFill>
                  <a:schemeClr val="bg1"/>
                </a:solidFill>
              </a:rPr>
              <a:t>is added to nutrient broth to make semi-solid medium.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3"/>
            <a:r>
              <a:rPr lang="en-US" altLang="en-US" dirty="0" smtClean="0">
                <a:solidFill>
                  <a:schemeClr val="bg1"/>
                </a:solidFill>
              </a:rPr>
              <a:t>Used to make Petri </a:t>
            </a:r>
            <a:r>
              <a:rPr lang="en-US" altLang="en-US" dirty="0" smtClean="0">
                <a:solidFill>
                  <a:schemeClr val="bg1"/>
                </a:solidFill>
              </a:rPr>
              <a:t>plates, stab media, and slant </a:t>
            </a:r>
            <a:r>
              <a:rPr lang="en-US" altLang="en-US" dirty="0" smtClean="0">
                <a:solidFill>
                  <a:schemeClr val="bg1"/>
                </a:solidFill>
              </a:rPr>
              <a:t>tubes</a:t>
            </a:r>
          </a:p>
          <a:p>
            <a:pPr lvl="3"/>
            <a:r>
              <a:rPr lang="en-US" altLang="en-US" dirty="0" smtClean="0">
                <a:solidFill>
                  <a:schemeClr val="bg1"/>
                </a:solidFill>
              </a:rPr>
              <a:t>Plates are designed </a:t>
            </a:r>
            <a:r>
              <a:rPr lang="en-US" altLang="en-US" dirty="0" smtClean="0">
                <a:solidFill>
                  <a:schemeClr val="bg1"/>
                </a:solidFill>
              </a:rPr>
              <a:t>for isolating specific species of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782050" cy="1524000"/>
          </a:xfrm>
          <a:extLst/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Slant tube contains solid media gelled at an angle</a:t>
            </a:r>
            <a:br>
              <a:rPr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Slant allows more surface area  and sub-surface volume for aerobes to grow in test tube</a:t>
            </a:r>
          </a:p>
        </p:txBody>
      </p:sp>
      <p:pic>
        <p:nvPicPr>
          <p:cNvPr id="5939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90813"/>
            <a:ext cx="5200650" cy="399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"/>
          <a:stretch>
            <a:fillRect/>
          </a:stretch>
        </p:blipFill>
        <p:spPr bwMode="auto">
          <a:xfrm>
            <a:off x="152400" y="2706688"/>
            <a:ext cx="342582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39700"/>
            <a:ext cx="8483600" cy="520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153400" cy="5486400"/>
          </a:xfrm>
        </p:spPr>
        <p:txBody>
          <a:bodyPr lIns="0" tIns="18285" rIns="0" bIns="18285">
            <a:normAutofit fontScale="92500" lnSpcReduction="20000"/>
          </a:bodyPr>
          <a:lstStyle/>
          <a:p>
            <a:pPr marL="225425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Organisms use a variety of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nutrients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for their energy needs and to build organic molecules and cellular structures</a:t>
            </a:r>
          </a:p>
          <a:p>
            <a:pPr marL="225425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Most common nutrients contain necessary elements such as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carbon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nitrogen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and h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ydrogen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(food, biochemicals)</a:t>
            </a:r>
          </a:p>
          <a:p>
            <a:pPr marL="225425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Microbes obtain nutrients from variety of sources</a:t>
            </a:r>
          </a:p>
          <a:p>
            <a:pPr marL="528638" lvl="1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Obtained from the environment</a:t>
            </a:r>
          </a:p>
          <a:p>
            <a:pPr marL="528638" lvl="1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>Obtained from 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dead material</a:t>
            </a:r>
          </a:p>
          <a:p>
            <a:pPr marL="528638" lvl="1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Stolen from the host</a:t>
            </a:r>
          </a:p>
          <a:p>
            <a:pPr marL="528638" lvl="1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Donated by host</a:t>
            </a:r>
          </a:p>
          <a:p>
            <a:pPr marL="225425" indent="-225425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biological behavior would result in each case happening?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9700"/>
            <a:ext cx="8458200" cy="647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Culturing Microorganisms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32" y="914400"/>
            <a:ext cx="8839200" cy="5257800"/>
          </a:xfrm>
        </p:spPr>
        <p:txBody>
          <a:bodyPr lIns="0" tIns="18285" rIns="0" bIns="18285">
            <a:noAutofit/>
          </a:bodyPr>
          <a:lstStyle/>
          <a:p>
            <a:pPr marL="225425" indent="-225425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There are several types of c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ulture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edium</a:t>
            </a:r>
            <a:endParaRPr 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Defined </a:t>
            </a: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Synthetic – ingredients exactly defined</a:t>
            </a:r>
            <a:endParaRPr lang="en-US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Complex medium</a:t>
            </a:r>
            <a:r>
              <a:rPr lang="en-U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(or </a:t>
            </a: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supportive medium</a:t>
            </a:r>
            <a:r>
              <a:rPr 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Contains nutrients that are released by partial digestion of yeast, beef, soy</a:t>
            </a: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Used to grow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 many organisms as possible</a:t>
            </a:r>
            <a:endParaRPr lang="en-US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TSA,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nutrient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broth, blood is sometimes added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Selective </a:t>
            </a: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endParaRPr lang="en-US" sz="1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517650" lvl="4" indent="-198438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Used to repress the growth of a group of (unimportant)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microbes</a:t>
            </a:r>
            <a:endParaRPr lang="en-US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Enrichment medium</a:t>
            </a:r>
            <a:endParaRPr lang="en-US" sz="1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used to promote the group of specific organisms (esp. pathogens)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Differential </a:t>
            </a: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to identify organism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 based on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differences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colony or medium color</a:t>
            </a:r>
            <a:endParaRPr lang="en-US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490472" lvl="4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Used to distinguish multiple species present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8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Transport </a:t>
            </a:r>
            <a:r>
              <a:rPr 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medium</a:t>
            </a:r>
            <a:endParaRPr lang="en-US" sz="2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490027" lvl="4" indent="-256032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○"/>
              <a:defRPr/>
            </a:pP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Used for long term survival and movement of microbe through unstable environments (e.g. to the FDA or the CDC through FedEx), without contaminating the culture </a:t>
            </a:r>
            <a:r>
              <a:rPr lang="en-US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 the general public</a:t>
            </a:r>
            <a:r>
              <a:rPr lang="en-US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369887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Figure 6.12  An example of the use of a selective medium.</a:t>
            </a:r>
            <a:endParaRPr lang="en-US" sz="2400" b="1" dirty="0">
              <a:latin typeface="+mn-lt"/>
            </a:endParaRPr>
          </a:p>
        </p:txBody>
      </p:sp>
      <p:pic>
        <p:nvPicPr>
          <p:cNvPr id="716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"/>
          <a:stretch>
            <a:fillRect/>
          </a:stretch>
        </p:blipFill>
        <p:spPr bwMode="auto">
          <a:xfrm>
            <a:off x="304800" y="990600"/>
            <a:ext cx="85344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369887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Figure 6.14  The use of carbohydrate utilization tubes as differential media.</a:t>
            </a:r>
            <a:endParaRPr lang="en-US" sz="2000" b="1" dirty="0">
              <a:latin typeface="+mn-lt"/>
            </a:endParaRPr>
          </a:p>
        </p:txBody>
      </p:sp>
      <p:pic>
        <p:nvPicPr>
          <p:cNvPr id="737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>
            <a:fillRect/>
          </a:stretch>
        </p:blipFill>
        <p:spPr bwMode="auto">
          <a:xfrm>
            <a:off x="1789113" y="822325"/>
            <a:ext cx="55657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1066800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smtClean="0">
                <a:latin typeface="Arial" charset="0"/>
              </a:rPr>
              <a:t>Figure 6.15  </a:t>
            </a:r>
            <a:r>
              <a:rPr sz="2400" smtClean="0">
                <a:solidFill>
                  <a:srgbClr val="000000"/>
                </a:solidFill>
                <a:latin typeface="Arial" charset="0"/>
              </a:rPr>
              <a:t>Use of MacConkey agar as a selective and differential medium-overview</a:t>
            </a:r>
          </a:p>
        </p:txBody>
      </p:sp>
      <p:pic>
        <p:nvPicPr>
          <p:cNvPr id="61443" name="Picture 3" descr="figure_06_15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295400"/>
            <a:ext cx="8548688" cy="469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133350"/>
            <a:ext cx="7753350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44519" y="20595"/>
            <a:ext cx="7189788" cy="304800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smtClean="0">
                <a:latin typeface="Tempus Sans ITC" pitchFamily="82" charset="0"/>
              </a:rPr>
              <a:t>Figure 6.17  </a:t>
            </a:r>
            <a:r>
              <a:rPr sz="2400" smtClean="0">
                <a:solidFill>
                  <a:srgbClr val="000000"/>
                </a:solidFill>
                <a:latin typeface="Tempus Sans ITC" pitchFamily="82" charset="0"/>
              </a:rPr>
              <a:t>Binary fission events-overview</a:t>
            </a:r>
          </a:p>
        </p:txBody>
      </p:sp>
      <p:sp>
        <p:nvSpPr>
          <p:cNvPr id="83971" name="Rectangle 7"/>
          <p:cNvSpPr txBox="1">
            <a:spLocks noChangeArrowheads="1"/>
          </p:cNvSpPr>
          <p:nvPr/>
        </p:nvSpPr>
        <p:spPr bwMode="auto">
          <a:xfrm>
            <a:off x="76200" y="457200"/>
            <a:ext cx="525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45720" bIns="0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Most microorganisms reproduce by </a:t>
            </a:r>
            <a:r>
              <a:rPr lang="en-US" altLang="en-US" sz="3200" b="1" dirty="0">
                <a:solidFill>
                  <a:schemeClr val="bg1"/>
                </a:solidFill>
              </a:rPr>
              <a:t>binary fission.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One divides in half to produce two daughter cells.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Involves four steps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Cell growth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DNA </a:t>
            </a:r>
            <a:r>
              <a:rPr lang="en-US" altLang="en-US" sz="2000" dirty="0" smtClean="0">
                <a:solidFill>
                  <a:schemeClr val="bg1"/>
                </a:solidFill>
              </a:rPr>
              <a:t>division and segregation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Septum formation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cytokinesis</a:t>
            </a:r>
          </a:p>
        </p:txBody>
      </p:sp>
      <p:pic>
        <p:nvPicPr>
          <p:cNvPr id="839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>
            <a:fillRect/>
          </a:stretch>
        </p:blipFill>
        <p:spPr bwMode="auto">
          <a:xfrm>
            <a:off x="5289550" y="725488"/>
            <a:ext cx="37782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>
            <a:fillRect/>
          </a:stretch>
        </p:blipFill>
        <p:spPr bwMode="auto">
          <a:xfrm>
            <a:off x="1143000" y="4724400"/>
            <a:ext cx="333692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igure_06_20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" y="1422400"/>
            <a:ext cx="8548687" cy="51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304800"/>
          </a:xfrm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smtClean="0">
                <a:solidFill>
                  <a:srgbClr val="000000"/>
                </a:solidFill>
                <a:latin typeface="Arial" charset="0"/>
              </a:rPr>
              <a:t>Typical </a:t>
            </a:r>
            <a:r>
              <a:rPr sz="2400" u="sng" dirty="0" smtClean="0">
                <a:solidFill>
                  <a:srgbClr val="000000"/>
                </a:solidFill>
                <a:latin typeface="Arial" charset="0"/>
              </a:rPr>
              <a:t>LONG-TERM</a:t>
            </a:r>
            <a:r>
              <a:rPr sz="2400" dirty="0" smtClean="0">
                <a:solidFill>
                  <a:srgbClr val="000000"/>
                </a:solidFill>
                <a:latin typeface="Arial" charset="0"/>
              </a:rPr>
              <a:t> microbial growth curve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619625" y="2008188"/>
            <a:ext cx="2155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</a:rPr>
              <a:t>Stationary phase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337425" y="2871788"/>
            <a:ext cx="1139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chemeClr val="bg2"/>
                </a:solidFill>
              </a:rPr>
              <a:t>Death</a:t>
            </a:r>
            <a:br>
              <a:rPr lang="en-US" altLang="en-US" sz="2000" b="1">
                <a:solidFill>
                  <a:schemeClr val="bg2"/>
                </a:solidFill>
              </a:rPr>
            </a:br>
            <a:r>
              <a:rPr lang="en-US" altLang="en-US" sz="2000" b="1">
                <a:solidFill>
                  <a:schemeClr val="bg2"/>
                </a:solidFill>
              </a:rPr>
              <a:t>(decline)</a:t>
            </a:r>
            <a:br>
              <a:rPr lang="en-US" altLang="en-US" sz="2000" b="1">
                <a:solidFill>
                  <a:schemeClr val="bg2"/>
                </a:solidFill>
              </a:rPr>
            </a:br>
            <a:r>
              <a:rPr lang="en-US" altLang="en-US" sz="2000" b="1">
                <a:solidFill>
                  <a:schemeClr val="bg2"/>
                </a:solidFill>
              </a:rPr>
              <a:t>phase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019425" y="3379788"/>
            <a:ext cx="17240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chemeClr val="bg2"/>
                </a:solidFill>
              </a:rPr>
              <a:t>Log</a:t>
            </a:r>
            <a:br>
              <a:rPr lang="en-US" altLang="en-US" sz="2000" b="1">
                <a:solidFill>
                  <a:schemeClr val="bg2"/>
                </a:solidFill>
              </a:rPr>
            </a:br>
            <a:r>
              <a:rPr lang="en-US" altLang="en-US" sz="2000" b="1">
                <a:solidFill>
                  <a:schemeClr val="bg2"/>
                </a:solidFill>
              </a:rPr>
              <a:t>(exponential)</a:t>
            </a:r>
            <a:br>
              <a:rPr lang="en-US" altLang="en-US" sz="2000" b="1">
                <a:solidFill>
                  <a:schemeClr val="bg2"/>
                </a:solidFill>
              </a:rPr>
            </a:br>
            <a:r>
              <a:rPr lang="en-US" altLang="en-US" sz="2000" b="1">
                <a:solidFill>
                  <a:schemeClr val="bg2"/>
                </a:solidFill>
              </a:rPr>
              <a:t>phase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835025" y="5170488"/>
            <a:ext cx="1406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chemeClr val="bg1"/>
                </a:solidFill>
              </a:rPr>
              <a:t>Lag phase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441825" y="6186488"/>
            <a:ext cx="784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 rot="-5400000">
            <a:off x="-1108075" y="3481388"/>
            <a:ext cx="3184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</a:rPr>
              <a:t>Number of live cells (log)</a:t>
            </a:r>
          </a:p>
        </p:txBody>
      </p:sp>
      <p:sp>
        <p:nvSpPr>
          <p:cNvPr id="92170" name="TextBox 1"/>
          <p:cNvSpPr txBox="1">
            <a:spLocks noChangeArrowheads="1"/>
          </p:cNvSpPr>
          <p:nvPr/>
        </p:nvSpPr>
        <p:spPr bwMode="auto">
          <a:xfrm>
            <a:off x="1382914" y="487363"/>
            <a:ext cx="65321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The common phases of microbial growth:</a:t>
            </a:r>
          </a:p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Lag, exponential, stationery, </a:t>
            </a:r>
            <a:r>
              <a:rPr lang="en-US" altLang="en-US" dirty="0">
                <a:solidFill>
                  <a:schemeClr val="bg1"/>
                </a:solidFill>
              </a:rPr>
              <a:t>and </a:t>
            </a:r>
            <a:r>
              <a:rPr lang="en-US" altLang="en-US" dirty="0" smtClean="0">
                <a:solidFill>
                  <a:schemeClr val="bg1"/>
                </a:solidFill>
              </a:rPr>
              <a:t>death/decline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200" y="3881438"/>
            <a:ext cx="154305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smtClean="0">
                <a:solidFill>
                  <a:schemeClr val="bg1"/>
                </a:solidFill>
              </a:rPr>
              <a:t>Survival (everyone for themselves)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025" y="3489623"/>
            <a:ext cx="131781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smtClean="0">
                <a:solidFill>
                  <a:schemeClr val="bg1"/>
                </a:solidFill>
              </a:rPr>
              <a:t>Adaptation to new conditions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795588" y="4524157"/>
            <a:ext cx="12636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smtClean="0">
                <a:solidFill>
                  <a:schemeClr val="bg1"/>
                </a:solidFill>
              </a:rPr>
              <a:t>optimal expansion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806433" y="2413337"/>
            <a:ext cx="160720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solidFill>
                  <a:schemeClr val="bg1"/>
                </a:solidFill>
              </a:rPr>
              <a:t>quiescence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(good times are gone)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420100" cy="12319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 – SUMMARY SLIDE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316913" cy="3200400"/>
          </a:xfrm>
        </p:spPr>
        <p:txBody>
          <a:bodyPr lIns="0" tIns="18285" rIns="0" bIns="18285"/>
          <a:lstStyle/>
          <a:p>
            <a:pPr marL="225425" indent="-225425"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Nutrients: Chemical and Energy Requirements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Sources of </a:t>
            </a: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carbon, energy, and electrons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Sources of </a:t>
            </a: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oxygen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Sources of </a:t>
            </a: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nitrogen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Sources of </a:t>
            </a:r>
            <a:r>
              <a:rPr lang="en-US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Phosphorous, sulfur, trace metals (Fe), vitamins</a:t>
            </a:r>
          </a:p>
          <a:p>
            <a:pPr lvl="1" eaLnBrk="1" hangingPunct="1"/>
            <a:endParaRPr lang="en-US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420100" cy="5207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Requirements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16913" cy="45339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Sources of </a:t>
            </a:r>
            <a:r>
              <a:rPr lang="en-US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carbon, energy, and electrons</a:t>
            </a:r>
          </a:p>
          <a:p>
            <a:pPr lvl="1" eaLnBrk="1" hangingPunct="1"/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Two groups of organisms are defined based on how they get their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carbon atoms</a:t>
            </a:r>
          </a:p>
          <a:p>
            <a:pPr marL="1262063" lvl="2" indent="-347663" eaLnBrk="1" hangingPunct="1"/>
            <a:r>
              <a:rPr lang="en-US" altLang="en-US" sz="26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Autotrophs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simple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carbon (CO</a:t>
            </a:r>
            <a:r>
              <a:rPr lang="en-US" altLang="en-US" sz="2600" baseline="-25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CO</a:t>
            </a:r>
            <a:r>
              <a:rPr lang="en-US" altLang="en-US" sz="2600" baseline="-25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sz="26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2-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  <a:p>
            <a:pPr marL="1262063" lvl="2" indent="-347663" eaLnBrk="1" hangingPunct="1"/>
            <a:r>
              <a:rPr lang="en-US" altLang="en-US" sz="26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Heterotrophs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en-US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complex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carbon (sugars, 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organic acids, 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amino acids, fats)</a:t>
            </a:r>
          </a:p>
          <a:p>
            <a:pPr lvl="1" eaLnBrk="1" hangingPunct="1"/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Two groups of organisms are defined based on how they get their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</a:t>
            </a:r>
          </a:p>
          <a:p>
            <a:pPr marL="1262063" lvl="2" indent="-347663" eaLnBrk="1" hangingPunct="1"/>
            <a:r>
              <a:rPr lang="en-US" altLang="en-US" sz="2600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Chemotrophs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energy from </a:t>
            </a:r>
            <a:r>
              <a:rPr lang="en-US" altLang="en-US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chemical bonds</a:t>
            </a:r>
          </a:p>
          <a:p>
            <a:pPr marL="1262063" lvl="2" indent="-347663" eaLnBrk="1" hangingPunct="1"/>
            <a:r>
              <a:rPr lang="en-US" altLang="en-US" sz="26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Phototrophs</a:t>
            </a:r>
            <a:r>
              <a:rPr lang="en-US" alt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energy from </a:t>
            </a:r>
            <a:r>
              <a:rPr lang="en-US" altLang="en-US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sun</a:t>
            </a:r>
            <a:endParaRPr lang="en-US" altLang="en-US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  <p:extLst>
      <p:ext uri="{BB962C8B-B14F-4D97-AF65-F5344CB8AC3E}">
        <p14:creationId xmlns:p14="http://schemas.microsoft.com/office/powerpoint/2010/main" val="39781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igure_06_01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852488"/>
            <a:ext cx="8548687" cy="515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39700"/>
            <a:ext cx="8369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29" bIns="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Combining the “</a:t>
            </a:r>
            <a:r>
              <a:rPr lang="en-US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trophs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9700"/>
            <a:ext cx="8369300" cy="5969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623300" cy="5638800"/>
          </a:xfrm>
        </p:spPr>
        <p:txBody>
          <a:bodyPr lIns="0" tIns="18285" rIns="0" bIns="18285"/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Oxygen requirements</a:t>
            </a:r>
          </a:p>
          <a:p>
            <a:pPr lvl="1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 atoms are required by all organisms BUT…</a:t>
            </a:r>
          </a:p>
          <a:p>
            <a:pPr lvl="2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 added to biochemicals as </a:t>
            </a:r>
            <a:r>
              <a:rPr lang="en-US" alt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ater during metabolism</a:t>
            </a:r>
            <a:endParaRPr lang="en-US" altLang="en-US" sz="2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 gas is essential for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obligate aerobes </a:t>
            </a:r>
          </a:p>
          <a:p>
            <a:pPr lvl="2" eaLnBrk="1" hangingPunct="1"/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 reduced to water during oxidative phosphorylation</a:t>
            </a:r>
          </a:p>
          <a:p>
            <a:pPr lvl="1" eaLnBrk="1" hangingPunct="1"/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 gas is deadly for </a:t>
            </a:r>
            <a:r>
              <a:rPr lang="en-US" altLang="en-US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obligate anaerobes</a:t>
            </a:r>
          </a:p>
          <a:p>
            <a:pPr lvl="2" eaLnBrk="1" hangingPunct="1">
              <a:buClr>
                <a:srgbClr val="1A4D98"/>
              </a:buClr>
            </a:pPr>
            <a:r>
              <a:rPr lang="en-US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Obligate anaerobes don’t have enzymes to inactivate </a:t>
            </a:r>
            <a:r>
              <a:rPr lang="en-US" altLang="en-US" sz="2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toxic </a:t>
            </a:r>
            <a:r>
              <a:rPr lang="en-US" altLang="en-US" sz="20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forms of oxygen</a:t>
            </a:r>
          </a:p>
          <a:p>
            <a:pPr lvl="2" eaLnBrk="1" hangingPunct="1">
              <a:buClr>
                <a:srgbClr val="1A4D98"/>
              </a:buClr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Toxic forms of oxygen are highly reactive and excellent oxidizing agents</a:t>
            </a:r>
          </a:p>
          <a:p>
            <a:pPr lvl="3" eaLnBrk="1" hangingPunct="1">
              <a:buClr>
                <a:srgbClr val="1A4D98"/>
              </a:buClr>
            </a:pP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is why oxygen is excellent electron acceptor in electron transport chain)</a:t>
            </a:r>
          </a:p>
          <a:p>
            <a:pPr lvl="2" eaLnBrk="1" hangingPunct="1">
              <a:buClr>
                <a:srgbClr val="1A4D98"/>
              </a:buClr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Resulting improper oxidation causes irreparable damage to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9700"/>
            <a:ext cx="8839200" cy="596900"/>
          </a:xfrm>
        </p:spPr>
        <p:txBody>
          <a:bodyPr lIns="0" tIns="0" rIns="91429" bIns="0" anchor="t"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can oxygen gas kill </a:t>
            </a:r>
            <a:r>
              <a:rPr lang="en-U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bacteria?</a:t>
            </a:r>
            <a:endParaRPr lang="en-US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0"/>
            <a:ext cx="8623300" cy="5638800"/>
          </a:xfrm>
        </p:spPr>
        <p:txBody>
          <a:bodyPr lIns="0" tIns="18285" rIns="0" bIns="18285"/>
          <a:lstStyle/>
          <a:p>
            <a:pPr lvl="1" eaLnBrk="1" hangingPunct="1">
              <a:buClr>
                <a:srgbClr val="1A4D98"/>
              </a:buClr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Resting oxygen gas and oxygen atoms in compounds (e.g., alcohol, carboxylic acid) are not toxic</a:t>
            </a:r>
          </a:p>
          <a:p>
            <a:pPr lvl="1" eaLnBrk="1" hangingPunct="1">
              <a:buClr>
                <a:srgbClr val="1A4D98"/>
              </a:buClr>
            </a:pP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sz="24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 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 be easily activated, then chemically reduced into </a:t>
            </a:r>
            <a:r>
              <a:rPr lang="en-US" altLang="en-US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toxic forms of O</a:t>
            </a:r>
            <a:r>
              <a:rPr lang="en-US" altLang="en-US" sz="2400" u="sng" baseline="-25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alt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buClr>
                <a:srgbClr val="1A4D98"/>
              </a:buClr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peroxide</a:t>
            </a:r>
            <a:r>
              <a:rPr lang="en-US" alt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superoxide, hydroxyl, </a:t>
            </a: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hydroxide</a:t>
            </a:r>
            <a:endParaRPr lang="en-US" altLang="en-US" sz="2200" u="sng" baseline="-25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buClr>
                <a:srgbClr val="1A4D98"/>
              </a:buClr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Anti-pathogen defensive enzymes exist in many species that rapidly produce large amounts of toxic forms of oxygen</a:t>
            </a:r>
          </a:p>
          <a:p>
            <a:pPr lvl="3" eaLnBrk="1" hangingPunct="1">
              <a:buClr>
                <a:srgbClr val="1A4D98"/>
              </a:buClr>
            </a:pP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Overwhelms defensive systems of pathogens</a:t>
            </a:r>
          </a:p>
          <a:p>
            <a:pPr lvl="2" eaLnBrk="1" hangingPunct="1">
              <a:buClr>
                <a:srgbClr val="1A4D98"/>
              </a:buClr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Sunlight and random chemical reaction can also activate </a:t>
            </a:r>
            <a:r>
              <a:rPr lang="en-US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 sz="2000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and convert it into toxic forms</a:t>
            </a:r>
          </a:p>
          <a:p>
            <a:pPr lvl="3" eaLnBrk="1" hangingPunct="1">
              <a:buClr>
                <a:srgbClr val="1A4D98"/>
              </a:buClr>
            </a:pPr>
            <a:r>
              <a:rPr lang="en-US" altLang="en-US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Spontaneously occurs, albeit at a lower level</a:t>
            </a:r>
          </a:p>
          <a:p>
            <a:pPr lvl="1" eaLnBrk="1" hangingPunct="1">
              <a:buClr>
                <a:srgbClr val="1A4D98"/>
              </a:buClr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resulting oxidation rapidly causes irreparable damage to cells without defensive enzymes to re-oxidize the toxic molecules (catalase!)</a:t>
            </a:r>
          </a:p>
          <a:p>
            <a:pPr lvl="1" eaLnBrk="1" hangingPunct="1">
              <a:buClr>
                <a:srgbClr val="1A4D98"/>
              </a:buClr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Obligate anaerobes don’t have enzymes to inactivate these toxic forms of oxygen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</p:spTree>
    <p:extLst>
      <p:ext uri="{BB962C8B-B14F-4D97-AF65-F5344CB8AC3E}">
        <p14:creationId xmlns:p14="http://schemas.microsoft.com/office/powerpoint/2010/main" val="815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3200"/>
            <a:ext cx="8305800" cy="635000"/>
          </a:xfrm>
        </p:spPr>
        <p:txBody>
          <a:bodyPr lIns="0" tIns="0" rIns="91429" bIns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Requirements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610600" cy="3911600"/>
          </a:xfrm>
        </p:spPr>
        <p:txBody>
          <a:bodyPr lIns="0" tIns="18285" rIns="0" bIns="18285"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Organisms can be characterized based on their oxygen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Aerobes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grows in the presence of oxygen gas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Anaerobes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grows in the absence of oxygen gas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Obligate _____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must have [a particular condition] for survival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Facultative __________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can survive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[a particular condition], 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but will do better if it is present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e.g., facultative anaerobes can grow without oxygen but growth is enhanced with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Aerotolerant</a:t>
            </a:r>
            <a:r>
              <a:rPr lang="en-US" altLang="en-US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anaerobes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not hurt or helped by presence of oxygen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Microaerophiles</a:t>
            </a:r>
            <a:endParaRPr lang="en-US" altLang="en-US" sz="2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Need lower %</a:t>
            </a:r>
          </a:p>
          <a:p>
            <a:pPr marL="749300" lvl="2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oxygen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3025" y="6556375"/>
            <a:ext cx="2822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solidFill>
                  <a:schemeClr val="bg1"/>
                </a:solidFill>
                <a:latin typeface="Comic Sans MS" panose="030F0702030302020204" pitchFamily="66" charset="0"/>
              </a:rPr>
              <a:t>© 2012 Pearson Education Inc.</a:t>
            </a:r>
          </a:p>
        </p:txBody>
      </p:sp>
      <p:pic>
        <p:nvPicPr>
          <p:cNvPr id="28677" name="Picture 3" descr="figure_06_03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201347"/>
            <a:ext cx="5645150" cy="249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715962" y="5162486"/>
            <a:ext cx="2370138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Where would the densest growth of </a:t>
            </a:r>
            <a:r>
              <a:rPr lang="en-US" altLang="en-US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microaerophiles</a:t>
            </a:r>
            <a:r>
              <a:rPr lang="en-US" alt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be in these test tubes?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3801</TotalTime>
  <Words>2262</Words>
  <Application>Microsoft Office PowerPoint</Application>
  <PresentationFormat>On-screen Show (4:3)</PresentationFormat>
  <Paragraphs>298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Comic Sans MS</vt:lpstr>
      <vt:lpstr>Franklin Gothic Book</vt:lpstr>
      <vt:lpstr>Tempus Sans ITC</vt:lpstr>
      <vt:lpstr>Times</vt:lpstr>
      <vt:lpstr>Times New Roman</vt:lpstr>
      <vt:lpstr>Wingdings 2</vt:lpstr>
      <vt:lpstr>ヒラギノ角ゴ Pro W3</vt:lpstr>
      <vt:lpstr>Technic</vt:lpstr>
      <vt:lpstr>PowerPoint Presentation</vt:lpstr>
      <vt:lpstr>Growth Requirements</vt:lpstr>
      <vt:lpstr>Growth Requirements</vt:lpstr>
      <vt:lpstr>Growth Requirements – SUMMARY SLIDE</vt:lpstr>
      <vt:lpstr>Growth Requirements</vt:lpstr>
      <vt:lpstr>PowerPoint Presentation</vt:lpstr>
      <vt:lpstr>Growth Requirements</vt:lpstr>
      <vt:lpstr>How can oxygen gas kill bacteria?</vt:lpstr>
      <vt:lpstr>Growth Requirements</vt:lpstr>
      <vt:lpstr>Growth Requirements</vt:lpstr>
      <vt:lpstr>Growth Requirements</vt:lpstr>
      <vt:lpstr>Growth Requirements</vt:lpstr>
      <vt:lpstr>Temperature Requirements</vt:lpstr>
      <vt:lpstr>PowerPoint Presentation</vt:lpstr>
      <vt:lpstr>Acidity Requirements</vt:lpstr>
      <vt:lpstr>Hydration Requirements</vt:lpstr>
      <vt:lpstr>Osmotic Requirements</vt:lpstr>
      <vt:lpstr>Social and Communal Requirements</vt:lpstr>
      <vt:lpstr>Social and Communal Requirements</vt:lpstr>
      <vt:lpstr>Social and Communal Requirements</vt:lpstr>
      <vt:lpstr>Social and Communal Requirements</vt:lpstr>
      <vt:lpstr>Culturing Microorganisms</vt:lpstr>
      <vt:lpstr>Figure 6.8  Characteristics of bacterial colonies-overview</vt:lpstr>
      <vt:lpstr>Culturing Microorganisms</vt:lpstr>
      <vt:lpstr>Figure 6.9  The streak-plate method of isolation.</vt:lpstr>
      <vt:lpstr>Figure 6.10  The pour-plate method of isolation.</vt:lpstr>
      <vt:lpstr>Table 6.2  Clinical Specimens and the Methods Used to Collect Them</vt:lpstr>
      <vt:lpstr>Culturing Microorganisms</vt:lpstr>
      <vt:lpstr>Slant tube contains solid media gelled at an angle  Slant allows more surface area  and sub-surface volume for aerobes to grow in test tube</vt:lpstr>
      <vt:lpstr>Culturing Microorganisms</vt:lpstr>
      <vt:lpstr>Figure 6.12  An example of the use of a selective medium.</vt:lpstr>
      <vt:lpstr>Figure 6.14  The use of carbohydrate utilization tubes as differential media.</vt:lpstr>
      <vt:lpstr>Figure 6.15  Use of MacConkey agar as a selective and differential medium-overview</vt:lpstr>
      <vt:lpstr>PowerPoint Presentation</vt:lpstr>
      <vt:lpstr>Figure 6.17  Binary fission events-overview</vt:lpstr>
      <vt:lpstr>Typical LONG-TERM microbial growth curve</vt:lpstr>
    </vt:vector>
  </TitlesOfParts>
  <Company>Progressive Information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Administrator</cp:lastModifiedBy>
  <cp:revision>109</cp:revision>
  <dcterms:created xsi:type="dcterms:W3CDTF">2010-10-11T19:55:24Z</dcterms:created>
  <dcterms:modified xsi:type="dcterms:W3CDTF">2019-08-29T14:53:30Z</dcterms:modified>
</cp:coreProperties>
</file>