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32" r:id="rId2"/>
    <p:sldId id="258" r:id="rId3"/>
    <p:sldId id="262" r:id="rId4"/>
    <p:sldId id="333" r:id="rId5"/>
    <p:sldId id="260" r:id="rId6"/>
    <p:sldId id="339" r:id="rId7"/>
    <p:sldId id="261" r:id="rId8"/>
    <p:sldId id="340" r:id="rId9"/>
    <p:sldId id="319" r:id="rId10"/>
    <p:sldId id="264" r:id="rId11"/>
    <p:sldId id="341" r:id="rId12"/>
    <p:sldId id="265" r:id="rId13"/>
    <p:sldId id="267" r:id="rId14"/>
    <p:sldId id="266" r:id="rId15"/>
    <p:sldId id="263" r:id="rId16"/>
    <p:sldId id="270" r:id="rId17"/>
    <p:sldId id="268" r:id="rId18"/>
    <p:sldId id="269" r:id="rId19"/>
    <p:sldId id="271" r:id="rId20"/>
    <p:sldId id="272" r:id="rId21"/>
    <p:sldId id="273" r:id="rId22"/>
    <p:sldId id="335" r:id="rId23"/>
    <p:sldId id="276" r:id="rId24"/>
    <p:sldId id="277" r:id="rId25"/>
    <p:sldId id="278" r:id="rId26"/>
    <p:sldId id="282" r:id="rId27"/>
    <p:sldId id="283" r:id="rId28"/>
    <p:sldId id="285" r:id="rId29"/>
    <p:sldId id="286" r:id="rId30"/>
    <p:sldId id="287" r:id="rId31"/>
    <p:sldId id="336" r:id="rId32"/>
    <p:sldId id="288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337" r:id="rId4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orient="horz" pos="2163">
          <p15:clr>
            <a:srgbClr val="A4A3A4"/>
          </p15:clr>
        </p15:guide>
        <p15:guide id="4" pos="427">
          <p15:clr>
            <a:srgbClr val="A4A3A4"/>
          </p15:clr>
        </p15:guide>
        <p15:guide id="5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628"/>
    <a:srgbClr val="542263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93" d="100"/>
          <a:sy n="93" d="100"/>
        </p:scale>
        <p:origin x="1620" y="90"/>
      </p:cViewPr>
      <p:guideLst>
        <p:guide orient="horz" pos="342"/>
        <p:guide orient="horz" pos="1248"/>
        <p:guide orient="horz" pos="2163"/>
        <p:guide pos="427"/>
        <p:guide pos="2832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8/22/2019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8/22/2019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2DCE1B0-41FC-AE48-AA2A-765DE093718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8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6ECC02D-64BC-A347-89C3-33B81A35D4F9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28BE34F-47A1-4D4E-B21B-4302B9BFEAA5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E8971E62-6250-4343-8FFE-2DD3377E65C8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99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16692FB-B3B9-BC43-B5EA-9B5FA853239D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2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21E3204-0927-7E46-B8D5-DAAFCB2981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1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A7752F50-DE4A-C049-872C-F6F63998B61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58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520A8B9-8A10-F540-BFD4-8670FE884CF8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70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4A58592-2C6D-0741-A910-E3E909276DD7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6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BC22E06-9B08-564A-A1E5-2A0443480E71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5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57959E2C-137C-3341-A675-C411D083A2E4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7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CFEDA29B-2C3D-A343-8454-AA0D3FB93661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1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3060D3E-A4EC-214A-ACBC-9B68191B926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76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6A2500-C11C-43EE-9727-474566235109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81D4C30-9231-4DCE-95F3-2CB324E772F4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22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285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0F0B434-F668-0D44-BAC6-6CE88E1B9960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44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8D7E4498-64EE-A448-BDDA-97E053745C09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9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E16E6AB-EF67-534F-B469-F30E42F4AE6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19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094EBF3-540D-8E41-9E60-4DCC73BC519F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6560BCFA-F5DF-6045-9FAB-390636F7612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23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3049967-71AF-7448-84B7-B31A91E56190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8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9F711554-7E3A-E442-A2AD-DF4044FA1D89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96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D31C737-4F77-394D-A485-301AF395495C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1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128D3A-35F6-4EC7-9AED-AF3910C8672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F5390A9-A4B0-4D87-A134-13CDA114935B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020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D75F34-9131-44C1-B76F-7982315FA693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7F15D06-C1AE-4E04-B096-C821BFDB1FD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31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259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C01BCB2-0109-B14A-AAA0-8794659AD954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13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0410648-FA7D-D449-A173-7F92D6EF78D5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99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7CC55F22-74BB-9040-B70E-1508117EDE0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39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E2FFDE2C-BFC5-1341-9DBE-11EDC9A50ACF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6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0F672C8-5471-9C49-AA52-8E96A7AF7BA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79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4D2E5F03-46AA-0E44-957D-DF7DA7D688C5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54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A34B4ACF-F7F9-2143-B2D9-10853BE18514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60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E947CBB-0884-8E46-AF87-5D605487161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207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2E5B2FA-C0E9-2D49-A342-92956FC13FA0}" type="slidenum">
              <a:rPr lang="en-US" sz="1200"/>
              <a:pPr algn="r" eaLnBrk="1" hangingPunct="1"/>
              <a:t>40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2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370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807C27-3045-4855-9418-3D49F8DEA0DB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C42A19-FFFF-4925-B89E-ED567B565482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41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920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8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E3F4763-4911-5C45-998E-79A2D270801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8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E3F4763-4911-5C45-998E-79A2D270801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06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9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6ECC02D-64BC-A347-89C3-33B81A35D4F9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2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8913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975" y="6356350"/>
            <a:ext cx="5102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9625" y="6356350"/>
            <a:ext cx="11382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659FD-3C60-4D9F-ACE4-746309D1A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4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4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mtClean="0"/>
              <a:t>Visualizing organisms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1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Light Microscopy – Simple microscope</a:t>
            </a:r>
            <a:endParaRPr lang="en-US" b="1" dirty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76200" y="1752600"/>
            <a:ext cx="4572000" cy="4419600"/>
          </a:xfrm>
        </p:spPr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dirty="0" smtClean="0"/>
              <a:t>Also known as </a:t>
            </a:r>
            <a:r>
              <a:rPr lang="en-US" u="sng" dirty="0" smtClean="0"/>
              <a:t>bright-field microscopes</a:t>
            </a:r>
            <a:endParaRPr lang="en-US" u="sng" dirty="0" smtClean="0"/>
          </a:p>
          <a:p>
            <a:pPr lvl="1"/>
            <a:r>
              <a:rPr lang="en-US" dirty="0" smtClean="0"/>
              <a:t>Uses visible light to “see” objects</a:t>
            </a:r>
          </a:p>
          <a:p>
            <a:pPr lvl="1"/>
            <a:r>
              <a:rPr lang="en-US" dirty="0" smtClean="0"/>
              <a:t>Advantage:  We also use </a:t>
            </a:r>
            <a:r>
              <a:rPr lang="en-US" dirty="0" smtClean="0"/>
              <a:t>visible light to see </a:t>
            </a:r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Therefore </a:t>
            </a:r>
            <a:r>
              <a:rPr lang="en-US" dirty="0" smtClean="0"/>
              <a:t>we can see objects directly through light </a:t>
            </a:r>
            <a:r>
              <a:rPr lang="en-US" dirty="0" smtClean="0"/>
              <a:t>microscopes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 r="1655" b="2222"/>
          <a:stretch/>
        </p:blipFill>
        <p:spPr>
          <a:xfrm>
            <a:off x="4496358" y="990600"/>
            <a:ext cx="44952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Light Microscopy – Simple microscope</a:t>
            </a:r>
            <a:endParaRPr lang="en-US" b="1" dirty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152400" y="685800"/>
            <a:ext cx="3581400" cy="5715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Simple microscope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dirty="0"/>
              <a:t>Contains a </a:t>
            </a:r>
            <a:r>
              <a:rPr lang="en-US" u="sng" dirty="0"/>
              <a:t>single magnifying lens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dirty="0"/>
              <a:t>(USB microscopes)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dirty="0"/>
              <a:t>Similar to magnifying glass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dirty="0"/>
              <a:t>von Leeuwenhoek and Hooke built simple microscopes to observe microorganisms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6667"/>
          <a:stretch/>
        </p:blipFill>
        <p:spPr>
          <a:xfrm>
            <a:off x="3865605" y="1676400"/>
            <a:ext cx="509716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Light Microscopy – </a:t>
            </a:r>
            <a:r>
              <a:rPr lang="en-US" b="1" dirty="0" smtClean="0"/>
              <a:t>Compound </a:t>
            </a:r>
            <a:r>
              <a:rPr lang="en-US" b="1" dirty="0"/>
              <a:t>microscope</a:t>
            </a:r>
            <a:endParaRPr lang="en-US" dirty="0"/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537575" cy="5256212"/>
          </a:xfrm>
        </p:spPr>
        <p:txBody>
          <a:bodyPr/>
          <a:lstStyle/>
          <a:p>
            <a:r>
              <a:rPr lang="en-US" b="1" dirty="0" smtClean="0"/>
              <a:t>Compound </a:t>
            </a:r>
            <a:r>
              <a:rPr lang="en-US" b="1" dirty="0" smtClean="0"/>
              <a:t>microscope</a:t>
            </a:r>
          </a:p>
          <a:p>
            <a:pPr lvl="1"/>
            <a:r>
              <a:rPr lang="en-US" dirty="0" smtClean="0"/>
              <a:t>Series of lenses (usually 2) for magnification</a:t>
            </a:r>
          </a:p>
          <a:p>
            <a:pPr lvl="1"/>
            <a:r>
              <a:rPr lang="en-US" dirty="0" smtClean="0"/>
              <a:t>Light passes through specimen into </a:t>
            </a:r>
            <a:r>
              <a:rPr lang="en-US" u="sng" dirty="0" smtClean="0"/>
              <a:t>objective </a:t>
            </a:r>
            <a:r>
              <a:rPr lang="en-US" u="sng" dirty="0" smtClean="0"/>
              <a:t>lens</a:t>
            </a:r>
            <a:r>
              <a:rPr lang="en-US" dirty="0" smtClean="0"/>
              <a:t>, and then into </a:t>
            </a:r>
            <a:r>
              <a:rPr lang="en-US" u="sng" dirty="0" smtClean="0"/>
              <a:t>ocular lenses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/>
              <a:t>Total magnification = magnification of objective lens × magnification of ocular lens – greater magnification than with simple microscopes</a:t>
            </a:r>
          </a:p>
          <a:p>
            <a:pPr lvl="1"/>
            <a:r>
              <a:rPr lang="en-US" b="1" dirty="0" smtClean="0"/>
              <a:t>Oil </a:t>
            </a:r>
            <a:r>
              <a:rPr lang="en-US" b="1" dirty="0" smtClean="0"/>
              <a:t>immersion lens</a:t>
            </a:r>
            <a:r>
              <a:rPr lang="en-US" dirty="0" smtClean="0"/>
              <a:t> </a:t>
            </a:r>
            <a:r>
              <a:rPr lang="en-US" dirty="0" smtClean="0"/>
              <a:t>are specialized objective lenses that increase </a:t>
            </a:r>
            <a:r>
              <a:rPr lang="en-US" dirty="0" smtClean="0"/>
              <a:t>resolution by concentrating light, improving brightness and focal depth</a:t>
            </a:r>
          </a:p>
          <a:p>
            <a:pPr lvl="1"/>
            <a:r>
              <a:rPr lang="en-US" dirty="0" smtClean="0"/>
              <a:t>Have one or two ocular lenses</a:t>
            </a:r>
          </a:p>
          <a:p>
            <a:pPr lvl="1"/>
            <a:r>
              <a:rPr lang="en-US" dirty="0" smtClean="0"/>
              <a:t>Most </a:t>
            </a:r>
            <a:r>
              <a:rPr lang="en-US" dirty="0" smtClean="0"/>
              <a:t>have condenser lens (concentrates and directs light into specimen) – does NOT magnify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>
                <a:latin typeface="+mn-lt"/>
              </a:rPr>
              <a:t>The effect of immersion oil on resolution.</a:t>
            </a:r>
            <a:endParaRPr lang="en-US" sz="2800" b="1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09053" y="1800821"/>
            <a:ext cx="8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Microscope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objective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98881" y="1818708"/>
            <a:ext cx="8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Microscope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objective</a:t>
            </a:r>
          </a:p>
        </p:txBody>
      </p:sp>
      <p:pic>
        <p:nvPicPr>
          <p:cNvPr id="2" name="Picture 1" descr="04_05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1"/>
          <a:stretch/>
        </p:blipFill>
        <p:spPr>
          <a:xfrm>
            <a:off x="403839" y="1931870"/>
            <a:ext cx="4018599" cy="3249730"/>
          </a:xfrm>
          <a:prstGeom prst="rect">
            <a:avLst/>
          </a:prstGeom>
        </p:spPr>
      </p:pic>
      <p:pic>
        <p:nvPicPr>
          <p:cNvPr id="32" name="Picture 31" descr="04_05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47956" r="350" b="2237"/>
          <a:stretch/>
        </p:blipFill>
        <p:spPr>
          <a:xfrm>
            <a:off x="4648200" y="1762337"/>
            <a:ext cx="4114800" cy="33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Review on your own:  A bright-field compound light microscope.</a:t>
            </a:r>
            <a:endParaRPr lang="en-US" sz="1800" b="1" dirty="0">
              <a:latin typeface="+mn-lt"/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 bwMode="auto">
          <a:xfrm>
            <a:off x="787908" y="3854539"/>
            <a:ext cx="41394" cy="41394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04_04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"/>
          <a:stretch/>
        </p:blipFill>
        <p:spPr>
          <a:xfrm>
            <a:off x="304800" y="914400"/>
            <a:ext cx="8534400" cy="50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9"/>
          <p:cNvSpPr>
            <a:spLocks noGrp="1" noChangeArrowheads="1"/>
          </p:cNvSpPr>
          <p:nvPr>
            <p:ph idx="1"/>
          </p:nvPr>
        </p:nvSpPr>
        <p:spPr>
          <a:xfrm>
            <a:off x="44302" y="671696"/>
            <a:ext cx="3886200" cy="5957703"/>
          </a:xfrm>
        </p:spPr>
        <p:txBody>
          <a:bodyPr/>
          <a:lstStyle/>
          <a:p>
            <a:r>
              <a:rPr lang="en-US" dirty="0" smtClean="0"/>
              <a:t>Contrast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b="1" dirty="0" smtClean="0"/>
              <a:t>difference </a:t>
            </a:r>
            <a:r>
              <a:rPr lang="en-US" sz="2000" b="1" dirty="0" smtClean="0"/>
              <a:t>in intensity</a:t>
            </a:r>
            <a:r>
              <a:rPr lang="en-US" sz="2000" dirty="0" smtClean="0"/>
              <a:t> between two </a:t>
            </a:r>
            <a:r>
              <a:rPr lang="en-US" sz="2000" dirty="0" smtClean="0"/>
              <a:t>objects, </a:t>
            </a:r>
            <a:r>
              <a:rPr lang="en-US" sz="2000" dirty="0" smtClean="0"/>
              <a:t>or between an object and its background</a:t>
            </a:r>
          </a:p>
          <a:p>
            <a:pPr lvl="2"/>
            <a:r>
              <a:rPr lang="en-US" sz="1800" dirty="0" smtClean="0"/>
              <a:t>Is it the object or the background?</a:t>
            </a:r>
          </a:p>
          <a:p>
            <a:pPr lvl="1"/>
            <a:r>
              <a:rPr lang="en-US" sz="2000" dirty="0" smtClean="0"/>
              <a:t>Important in determining resolution</a:t>
            </a:r>
          </a:p>
          <a:p>
            <a:pPr lvl="2"/>
            <a:r>
              <a:rPr lang="en-US" sz="1800" dirty="0" smtClean="0"/>
              <a:t>Need to know there are two “things” in order to know resolution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dirty="0" smtClean="0"/>
              <a:t>of light that is in phase also increases </a:t>
            </a:r>
            <a:r>
              <a:rPr lang="en-US" sz="2000" dirty="0" smtClean="0"/>
              <a:t>contrast</a:t>
            </a:r>
          </a:p>
          <a:p>
            <a:pPr lvl="1"/>
            <a:r>
              <a:rPr lang="en-US" sz="2000" dirty="0"/>
              <a:t>Staining increases </a:t>
            </a:r>
            <a:r>
              <a:rPr lang="en-US" sz="2000" dirty="0" smtClean="0"/>
              <a:t>contrast</a:t>
            </a:r>
            <a:r>
              <a:rPr lang="en-US" sz="2000" dirty="0"/>
              <a:t> </a:t>
            </a:r>
            <a:r>
              <a:rPr lang="en-US" sz="2000" dirty="0" smtClean="0"/>
              <a:t>(by adding intensity)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387" b="3016"/>
          <a:stretch/>
        </p:blipFill>
        <p:spPr>
          <a:xfrm>
            <a:off x="3886200" y="990600"/>
            <a:ext cx="5110895" cy="5448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General Principles of Microscopy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" y="265176"/>
            <a:ext cx="8530743" cy="1077218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Three kinds of light </a:t>
            </a:r>
            <a:r>
              <a:rPr lang="en-US" b="1" dirty="0" smtClean="0">
                <a:latin typeface="+mn-lt"/>
              </a:rPr>
              <a:t>microscopy based on improving contrast WITHOUT staining</a:t>
            </a:r>
            <a:endParaRPr lang="en-US" b="1" dirty="0">
              <a:latin typeface="+mn-lt"/>
            </a:endParaRPr>
          </a:p>
        </p:txBody>
      </p:sp>
      <p:pic>
        <p:nvPicPr>
          <p:cNvPr id="2" name="Picture 1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8"/>
          <a:stretch/>
        </p:blipFill>
        <p:spPr>
          <a:xfrm>
            <a:off x="1066800" y="1447705"/>
            <a:ext cx="2819400" cy="2667095"/>
          </a:xfrm>
          <a:prstGeom prst="rect">
            <a:avLst/>
          </a:prstGeom>
        </p:spPr>
      </p:pic>
      <p:pic>
        <p:nvPicPr>
          <p:cNvPr id="15" name="Picture 14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50448"/>
          <a:stretch/>
        </p:blipFill>
        <p:spPr>
          <a:xfrm>
            <a:off x="5334000" y="1689178"/>
            <a:ext cx="2815742" cy="2377288"/>
          </a:xfrm>
          <a:prstGeom prst="rect">
            <a:avLst/>
          </a:prstGeom>
        </p:spPr>
      </p:pic>
      <p:pic>
        <p:nvPicPr>
          <p:cNvPr id="16" name="Picture 15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4" b="27234"/>
          <a:stretch/>
        </p:blipFill>
        <p:spPr>
          <a:xfrm>
            <a:off x="6019800" y="4354205"/>
            <a:ext cx="2815742" cy="23493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724400"/>
            <a:ext cx="563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color of the background?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is the color of the object itself?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Dark Field Microscopy</a:t>
            </a:r>
            <a:endParaRPr lang="en-US" b="1" dirty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303213" y="838200"/>
            <a:ext cx="4878387" cy="5638800"/>
          </a:xfrm>
        </p:spPr>
        <p:txBody>
          <a:bodyPr/>
          <a:lstStyle/>
          <a:p>
            <a:r>
              <a:rPr lang="en-US" sz="2400" dirty="0" smtClean="0"/>
              <a:t>Best for observing pale objects and external features</a:t>
            </a:r>
          </a:p>
          <a:p>
            <a:r>
              <a:rPr lang="en-US" sz="2400" dirty="0" smtClean="0"/>
              <a:t>Only light rays scattered by specimen enter objective lens</a:t>
            </a:r>
          </a:p>
          <a:p>
            <a:r>
              <a:rPr lang="en-US" sz="2400" dirty="0" smtClean="0"/>
              <a:t>Specimen appears light against dark background</a:t>
            </a:r>
          </a:p>
          <a:p>
            <a:r>
              <a:rPr lang="en-US" sz="2400" dirty="0" smtClean="0"/>
              <a:t>Increases contrast and enables observation of more details</a:t>
            </a:r>
          </a:p>
          <a:p>
            <a:r>
              <a:rPr lang="en-US" sz="2400" dirty="0" smtClean="0"/>
              <a:t>Useful for examining small or colorless cells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2518"/>
            <a:ext cx="3493098" cy="62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Contrast Microscopy</a:t>
            </a:r>
            <a:endParaRPr lang="en-US" dirty="0"/>
          </a:p>
        </p:txBody>
      </p:sp>
      <p:sp>
        <p:nvSpPr>
          <p:cNvPr id="41987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4498975" cy="5256212"/>
          </a:xfrm>
        </p:spPr>
        <p:txBody>
          <a:bodyPr/>
          <a:lstStyle/>
          <a:p>
            <a:r>
              <a:rPr lang="en-US" sz="2400" dirty="0" smtClean="0"/>
              <a:t>Used to examine </a:t>
            </a:r>
            <a:r>
              <a:rPr lang="en-US" sz="2400" u="sng" dirty="0" smtClean="0"/>
              <a:t>living organisms </a:t>
            </a:r>
            <a:r>
              <a:rPr lang="en-US" sz="2400" dirty="0" smtClean="0"/>
              <a:t>or specimens that would be damaged/altered by attaching them to slides or staining</a:t>
            </a:r>
          </a:p>
          <a:p>
            <a:r>
              <a:rPr lang="en-US" sz="2400" dirty="0" smtClean="0"/>
              <a:t>Contrast is created because light waves are out of phase</a:t>
            </a:r>
          </a:p>
          <a:p>
            <a:r>
              <a:rPr lang="en-US" sz="2400" dirty="0" smtClean="0"/>
              <a:t>Best for viewing internal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2518"/>
            <a:ext cx="3493098" cy="62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646331"/>
          </a:xfrm>
        </p:spPr>
        <p:txBody>
          <a:bodyPr/>
          <a:lstStyle/>
          <a:p>
            <a:r>
              <a:rPr lang="en-US" sz="3600" b="1" dirty="0" smtClean="0"/>
              <a:t>Fluorescence Microscopy</a:t>
            </a:r>
            <a:endParaRPr lang="en-US" sz="3600" b="1" dirty="0"/>
          </a:p>
        </p:txBody>
      </p:sp>
      <p:sp>
        <p:nvSpPr>
          <p:cNvPr id="46083" name="Rectangle 9"/>
          <p:cNvSpPr>
            <a:spLocks noGrp="1" noChangeArrowheads="1"/>
          </p:cNvSpPr>
          <p:nvPr>
            <p:ph idx="1"/>
          </p:nvPr>
        </p:nvSpPr>
        <p:spPr>
          <a:xfrm>
            <a:off x="228600" y="874930"/>
            <a:ext cx="8610600" cy="5754469"/>
          </a:xfrm>
        </p:spPr>
        <p:txBody>
          <a:bodyPr/>
          <a:lstStyle/>
          <a:p>
            <a:r>
              <a:rPr lang="en-US" sz="2400" dirty="0" smtClean="0"/>
              <a:t>Special type of light microscopy</a:t>
            </a:r>
          </a:p>
          <a:p>
            <a:r>
              <a:rPr lang="en-US" sz="2400" dirty="0" smtClean="0"/>
              <a:t>UV </a:t>
            </a:r>
            <a:r>
              <a:rPr lang="en-US" sz="2400" dirty="0" smtClean="0"/>
              <a:t>(invisible) light </a:t>
            </a:r>
            <a:r>
              <a:rPr lang="en-US" sz="2400" dirty="0" smtClean="0"/>
              <a:t>is the light source (dark background)</a:t>
            </a:r>
            <a:endParaRPr lang="en-US" sz="2400" dirty="0" smtClean="0"/>
          </a:p>
          <a:p>
            <a:r>
              <a:rPr lang="en-US" sz="2400" dirty="0" smtClean="0"/>
              <a:t>Specimen radiates UV energy back as a longer wavelength, visible light (think highlighters and neon colors)</a:t>
            </a:r>
          </a:p>
          <a:p>
            <a:r>
              <a:rPr lang="en-US" sz="2400" dirty="0" smtClean="0"/>
              <a:t>UV light increases contrast </a:t>
            </a:r>
            <a:r>
              <a:rPr lang="en-US" sz="2400" dirty="0" smtClean="0"/>
              <a:t>(dark background vs. bright colored object) </a:t>
            </a:r>
            <a:endParaRPr lang="en-US" sz="2400" dirty="0" smtClean="0"/>
          </a:p>
          <a:p>
            <a:r>
              <a:rPr lang="en-US" sz="2400" dirty="0" smtClean="0"/>
              <a:t>Some cells are naturally fluorescent; Most cells must be stained with fluorescent dyes</a:t>
            </a:r>
          </a:p>
          <a:p>
            <a:r>
              <a:rPr lang="en-US" sz="2400" dirty="0" smtClean="0"/>
              <a:t>Used in </a:t>
            </a:r>
            <a:r>
              <a:rPr lang="en-US" sz="2400" b="1" dirty="0" smtClean="0"/>
              <a:t>immunofluorescence</a:t>
            </a:r>
            <a:r>
              <a:rPr lang="en-US" sz="2400" dirty="0" smtClean="0"/>
              <a:t> to identify specific pathogens or specific proteins – increases specificity of staining</a:t>
            </a:r>
          </a:p>
          <a:p>
            <a:r>
              <a:rPr lang="en-US" sz="2400" dirty="0" smtClean="0"/>
              <a:t>Fluorescence is narrow-wavelength </a:t>
            </a:r>
            <a:r>
              <a:rPr lang="en-US" sz="2400" dirty="0" smtClean="0"/>
              <a:t>emission (single color vs. white), </a:t>
            </a:r>
            <a:r>
              <a:rPr lang="en-US" sz="2400" dirty="0" smtClean="0"/>
              <a:t>allowing </a:t>
            </a:r>
            <a:r>
              <a:rPr lang="en-US" sz="2400" dirty="0" smtClean="0"/>
              <a:t>multi-labeling and seeing multiple colors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39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"/>
          <a:stretch/>
        </p:blipFill>
        <p:spPr>
          <a:xfrm>
            <a:off x="27039" y="2818247"/>
            <a:ext cx="9117225" cy="3154850"/>
          </a:xfrm>
          <a:prstGeom prst="rect">
            <a:avLst/>
          </a:prstGeom>
        </p:spPr>
      </p:pic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228865" y="179005"/>
            <a:ext cx="5410464" cy="646331"/>
          </a:xfrm>
        </p:spPr>
        <p:txBody>
          <a:bodyPr/>
          <a:lstStyle/>
          <a:p>
            <a:r>
              <a:rPr lang="en-US" sz="3600" b="1" dirty="0" smtClean="0">
                <a:latin typeface="+mn-lt"/>
              </a:rPr>
              <a:t>Metric </a:t>
            </a:r>
            <a:r>
              <a:rPr lang="en-US" sz="3600" b="1" dirty="0">
                <a:latin typeface="+mn-lt"/>
              </a:rPr>
              <a:t>Units of Length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464" y="4449097"/>
            <a:ext cx="8991600" cy="8382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0" y="5943600"/>
            <a:ext cx="5509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many microns in a millimeter?</a:t>
            </a:r>
          </a:p>
          <a:p>
            <a:r>
              <a:rPr lang="en-US" dirty="0" smtClean="0"/>
              <a:t>How many millimeters in a nanometer?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865" y="1551195"/>
            <a:ext cx="5181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will work with things that are micrometers (</a:t>
            </a:r>
            <a:r>
              <a:rPr lang="en-US" dirty="0" err="1" smtClean="0"/>
              <a:t>a.k.a</a:t>
            </a:r>
            <a:r>
              <a:rPr lang="en-US" dirty="0" smtClean="0"/>
              <a:t> microns) in size most commonly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219464" y="2467897"/>
            <a:ext cx="1752600" cy="2400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5288263" y="1181863"/>
            <a:ext cx="3978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Conversions between millimeters, micrometers, and nanometers are Factors of 1000 (or of 10</a:t>
            </a:r>
            <a:r>
              <a:rPr lang="en-US" baseline="30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4.7  Fluorescence microscopy.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7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>
          <a:xfrm>
            <a:off x="228600" y="1080934"/>
            <a:ext cx="8534400" cy="4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4.8  Immunofluorescence.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59"/>
          <a:stretch/>
        </p:blipFill>
        <p:spPr>
          <a:xfrm>
            <a:off x="255141" y="709151"/>
            <a:ext cx="4072128" cy="3505200"/>
          </a:xfrm>
          <a:prstGeom prst="rect">
            <a:avLst/>
          </a:prstGeom>
        </p:spPr>
      </p:pic>
      <p:pic>
        <p:nvPicPr>
          <p:cNvPr id="19" name="Picture 18" descr="04_0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1" b="2493"/>
          <a:stretch/>
        </p:blipFill>
        <p:spPr>
          <a:xfrm>
            <a:off x="4648200" y="1143000"/>
            <a:ext cx="4072128" cy="2539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4038599"/>
            <a:ext cx="3499402" cy="2846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3593" b="3102"/>
          <a:stretch/>
        </p:blipFill>
        <p:spPr>
          <a:xfrm>
            <a:off x="381000" y="4262452"/>
            <a:ext cx="3427288" cy="25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26257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4938" y="754062"/>
            <a:ext cx="8874125" cy="3429000"/>
          </a:xfrm>
        </p:spPr>
        <p:txBody>
          <a:bodyPr lIns="0" tIns="18285" rIns="0" bIns="18285"/>
          <a:lstStyle/>
          <a:p>
            <a:pPr marL="419100" indent="-304800"/>
            <a:r>
              <a:rPr lang="en-US" altLang="en-US" sz="2400" i="0" dirty="0" smtClean="0">
                <a:latin typeface="Comic Sans MS" panose="030F0702030302020204" pitchFamily="66" charset="0"/>
              </a:rPr>
              <a:t>Adaptation of fluorescence microscopy</a:t>
            </a:r>
          </a:p>
          <a:p>
            <a:pPr marL="419100" indent="-304800"/>
            <a:r>
              <a:rPr lang="en-US" altLang="en-US" sz="2400" i="0" dirty="0" smtClean="0">
                <a:latin typeface="Comic Sans MS" panose="030F0702030302020204" pitchFamily="66" charset="0"/>
              </a:rPr>
              <a:t>Use UV lasers to illuminate fluorescent chemicals in a highly constricted volume (“confocal”)</a:t>
            </a:r>
          </a:p>
          <a:p>
            <a:pPr marL="419100" indent="-304800"/>
            <a:r>
              <a:rPr lang="en-US" altLang="en-US" sz="2400" i="0" dirty="0" smtClean="0">
                <a:latin typeface="Comic Sans MS" panose="030F0702030302020204" pitchFamily="66" charset="0"/>
              </a:rPr>
              <a:t>Resolution increased because light passes through pinhole aperture; deepens focal depth</a:t>
            </a:r>
          </a:p>
          <a:p>
            <a:pPr marL="419100" indent="-304800"/>
            <a:r>
              <a:rPr lang="en-US" altLang="en-US" sz="2400" i="0" dirty="0" smtClean="0">
                <a:latin typeface="Comic Sans MS" panose="030F0702030302020204" pitchFamily="66" charset="0"/>
              </a:rPr>
              <a:t>Stage moves to illuminate the entire sample</a:t>
            </a:r>
          </a:p>
          <a:p>
            <a:pPr marL="419100" indent="-304800"/>
            <a:r>
              <a:rPr lang="en-US" altLang="en-US" sz="2400" i="0" dirty="0" smtClean="0">
                <a:latin typeface="Comic Sans MS" panose="030F0702030302020204" pitchFamily="66" charset="0"/>
              </a:rPr>
              <a:t>Computer assembles:</a:t>
            </a:r>
          </a:p>
          <a:p>
            <a:pPr marL="819150" lvl="1" indent="-304800"/>
            <a:r>
              <a:rPr lang="en-US" altLang="en-US" sz="2000" i="0" dirty="0" smtClean="0">
                <a:latin typeface="Comic Sans MS" panose="030F0702030302020204" pitchFamily="66" charset="0"/>
              </a:rPr>
              <a:t>“2D” image from a plane of tiny volumes</a:t>
            </a:r>
          </a:p>
          <a:p>
            <a:pPr marL="819150" lvl="1" indent="-304800"/>
            <a:r>
              <a:rPr lang="en-US" altLang="en-US" sz="2000" dirty="0" smtClean="0">
                <a:latin typeface="Comic Sans MS" panose="030F0702030302020204" pitchFamily="66" charset="0"/>
              </a:rPr>
              <a:t>“</a:t>
            </a:r>
            <a:r>
              <a:rPr lang="en-US" altLang="en-US" sz="2000" i="0" dirty="0" smtClean="0">
                <a:latin typeface="Comic Sans MS" panose="030F0702030302020204" pitchFamily="66" charset="0"/>
              </a:rPr>
              <a:t>3D” images from stacks of 2D image planes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28"/>
          <a:stretch/>
        </p:blipFill>
        <p:spPr bwMode="auto">
          <a:xfrm>
            <a:off x="80962" y="4572000"/>
            <a:ext cx="44148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1" y="90488"/>
            <a:ext cx="9144000" cy="579437"/>
          </a:xfrm>
          <a:prstGeom prst="rect">
            <a:avLst/>
          </a:prstGeom>
        </p:spPr>
        <p:txBody>
          <a:bodyPr/>
          <a:lstStyle>
            <a:lvl1pPr marL="287338" indent="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422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b="1" kern="0" dirty="0" smtClean="0"/>
              <a:t>Confocal Microscopy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30877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Electron Microscopy</a:t>
            </a:r>
            <a:endParaRPr lang="en-US" b="1" dirty="0"/>
          </a:p>
        </p:txBody>
      </p:sp>
      <p:sp>
        <p:nvSpPr>
          <p:cNvPr id="56323" name="Rectangle 11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537575" cy="5638800"/>
          </a:xfrm>
        </p:spPr>
        <p:txBody>
          <a:bodyPr/>
          <a:lstStyle/>
          <a:p>
            <a:r>
              <a:rPr lang="en-US" sz="2400" dirty="0" smtClean="0"/>
              <a:t>Light microscopes cannot resolve structures closer than 200 nm</a:t>
            </a:r>
          </a:p>
          <a:p>
            <a:pPr lvl="1"/>
            <a:r>
              <a:rPr lang="en-US" sz="2000" dirty="0" smtClean="0"/>
              <a:t>lowest wavelength of visible light is 400 nm</a:t>
            </a:r>
          </a:p>
          <a:p>
            <a:r>
              <a:rPr lang="en-US" sz="2400" dirty="0" smtClean="0"/>
              <a:t>Electron microscopes have greater resolving power and magnification</a:t>
            </a:r>
          </a:p>
          <a:p>
            <a:pPr lvl="1"/>
            <a:r>
              <a:rPr lang="en-US" sz="2000" dirty="0" smtClean="0"/>
              <a:t>Electron wavelength is 0.05 nm with average power; 4000x better!</a:t>
            </a:r>
          </a:p>
          <a:p>
            <a:r>
              <a:rPr lang="en-US" sz="2400" dirty="0" smtClean="0"/>
              <a:t>Magnify </a:t>
            </a:r>
            <a:r>
              <a:rPr lang="en-US" sz="2400" dirty="0"/>
              <a:t>objects 10,000× to 100,000×</a:t>
            </a:r>
            <a:endParaRPr lang="en-US" sz="2400" dirty="0" smtClean="0"/>
          </a:p>
          <a:p>
            <a:r>
              <a:rPr lang="en-US" sz="2400" dirty="0" smtClean="0"/>
              <a:t>Cannot see directly (electrocution); must use computers and mathematics to reconstruct image</a:t>
            </a:r>
          </a:p>
          <a:p>
            <a:r>
              <a:rPr lang="en-US" sz="2400" dirty="0" smtClean="0"/>
              <a:t>Detailed views of bacteria, viruses, internal cellular structures, molecules, and large atoms</a:t>
            </a:r>
          </a:p>
          <a:p>
            <a:r>
              <a:rPr lang="en-US" sz="2400" dirty="0" smtClean="0"/>
              <a:t>Two types:</a:t>
            </a:r>
          </a:p>
          <a:p>
            <a:pPr lvl="1"/>
            <a:r>
              <a:rPr lang="en-US" sz="2000" b="1" dirty="0" smtClean="0"/>
              <a:t>Transmission electron microscopes</a:t>
            </a:r>
            <a:r>
              <a:rPr lang="en-US" sz="2000" b="1" u="sng" dirty="0" smtClean="0"/>
              <a:t> </a:t>
            </a:r>
            <a:r>
              <a:rPr lang="en-US" sz="2000" u="sng" dirty="0" smtClean="0"/>
              <a:t>(see through)</a:t>
            </a:r>
          </a:p>
          <a:p>
            <a:pPr lvl="1"/>
            <a:r>
              <a:rPr lang="en-US" sz="2000" b="1" dirty="0" smtClean="0"/>
              <a:t>Scanning electron microscopes</a:t>
            </a:r>
            <a:r>
              <a:rPr lang="en-US" sz="2000" b="1" u="sng" dirty="0" smtClean="0"/>
              <a:t> </a:t>
            </a:r>
            <a:r>
              <a:rPr lang="en-US" sz="2000" u="sng" dirty="0" smtClean="0"/>
              <a:t>(</a:t>
            </a:r>
            <a:r>
              <a:rPr lang="en-US" sz="2000" u="sng" dirty="0"/>
              <a:t>b</a:t>
            </a:r>
            <a:r>
              <a:rPr lang="en-US" sz="2000" u="sng" dirty="0" smtClean="0"/>
              <a:t>ounce off)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40237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461665"/>
          </a:xfrm>
        </p:spPr>
        <p:txBody>
          <a:bodyPr/>
          <a:lstStyle/>
          <a:p>
            <a:r>
              <a:rPr lang="en-US" sz="2400" b="1" dirty="0" smtClean="0">
                <a:latin typeface="+mn-lt"/>
              </a:rPr>
              <a:t>Figure 4.10  A transmission electron microscope (TEM).</a:t>
            </a:r>
            <a:endParaRPr lang="en-US" sz="2400" b="1" dirty="0">
              <a:latin typeface="+mn-lt"/>
            </a:endParaRPr>
          </a:p>
        </p:txBody>
      </p:sp>
      <p:pic>
        <p:nvPicPr>
          <p:cNvPr id="2" name="Picture 1" descr="04_10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"/>
          <a:stretch/>
        </p:blipFill>
        <p:spPr>
          <a:xfrm>
            <a:off x="0" y="914400"/>
            <a:ext cx="8970331" cy="3764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49530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Electrons that pass through sample (or outside sample) in parallel beams are detected (light parts)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lectrons that do not pass through are assumed to hit structure (dark parts)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/>
              <a:t>Scanning electron microscopy (SEM) images.</a:t>
            </a:r>
            <a:endParaRPr lang="en-US" sz="2800" b="1" dirty="0"/>
          </a:p>
        </p:txBody>
      </p:sp>
      <p:pic>
        <p:nvPicPr>
          <p:cNvPr id="2" name="Picture 1" descr="04_1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4191000" y="762000"/>
            <a:ext cx="4722494" cy="5804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Electrons reflect off of sample; reflection patterns used to reconstruct a 3D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Table 4.2  Comparison of Types of Microscopes (1 of 3)</a:t>
            </a:r>
            <a:endParaRPr lang="en-US" sz="1800" b="1" dirty="0"/>
          </a:p>
        </p:txBody>
      </p:sp>
      <p:pic>
        <p:nvPicPr>
          <p:cNvPr id="2" name="Picture 1" descr="04_02a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3"/>
          <a:stretch/>
        </p:blipFill>
        <p:spPr>
          <a:xfrm>
            <a:off x="360553" y="634508"/>
            <a:ext cx="8534400" cy="58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Table 4.2  Comparison of Types of Microscopes (2 of 3)</a:t>
            </a:r>
            <a:endParaRPr lang="en-US" sz="1800" b="1" dirty="0"/>
          </a:p>
        </p:txBody>
      </p:sp>
      <p:pic>
        <p:nvPicPr>
          <p:cNvPr id="3" name="Picture 2" descr="04_02b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7"/>
          <a:stretch/>
        </p:blipFill>
        <p:spPr>
          <a:xfrm>
            <a:off x="228600" y="2057400"/>
            <a:ext cx="8534400" cy="26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646331"/>
          </a:xfrm>
        </p:spPr>
        <p:txBody>
          <a:bodyPr/>
          <a:lstStyle/>
          <a:p>
            <a:r>
              <a:rPr lang="en-US" sz="3600" b="1" dirty="0" smtClean="0"/>
              <a:t>Staining of specimens</a:t>
            </a:r>
            <a:endParaRPr lang="en-US" sz="3600" b="1" dirty="0"/>
          </a:p>
        </p:txBody>
      </p:sp>
      <p:sp>
        <p:nvSpPr>
          <p:cNvPr id="7475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microorganisms are difficult to view by bright-field microscopy</a:t>
            </a:r>
          </a:p>
          <a:p>
            <a:r>
              <a:rPr lang="en-US" dirty="0" smtClean="0"/>
              <a:t>Fluorescent and electron microscopy is expensive </a:t>
            </a:r>
          </a:p>
          <a:p>
            <a:r>
              <a:rPr lang="en-US" dirty="0" smtClean="0"/>
              <a:t>Coloring specimens with stain increases contrast and resolution</a:t>
            </a:r>
          </a:p>
          <a:p>
            <a:r>
              <a:rPr lang="en-US" dirty="0" smtClean="0"/>
              <a:t>Specimens must be prepared for staining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84775"/>
          </a:xfrm>
        </p:spPr>
        <p:txBody>
          <a:bodyPr/>
          <a:lstStyle/>
          <a:p>
            <a:r>
              <a:rPr lang="en-US" b="1" dirty="0" smtClean="0"/>
              <a:t>Preparing a specimen for staining.</a:t>
            </a:r>
            <a:endParaRPr lang="en-US" b="1" dirty="0"/>
          </a:p>
        </p:txBody>
      </p:sp>
      <p:pic>
        <p:nvPicPr>
          <p:cNvPr id="2" name="Picture 1" descr="04_13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"/>
          <a:stretch/>
        </p:blipFill>
        <p:spPr>
          <a:xfrm>
            <a:off x="1447800" y="990600"/>
            <a:ext cx="6186957" cy="57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4.3  The limits of resolution (and some representative objects within those ranges) of the human eye and of various types of microscopes.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3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914400" y="990600"/>
            <a:ext cx="7309436" cy="55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Staining</a:t>
            </a:r>
            <a:endParaRPr lang="en-US"/>
          </a:p>
        </p:txBody>
      </p:sp>
      <p:sp>
        <p:nvSpPr>
          <p:cNvPr id="7885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Principles of Staining</a:t>
            </a:r>
          </a:p>
          <a:p>
            <a:pPr lvl="1"/>
            <a:r>
              <a:rPr lang="en-US" dirty="0" smtClean="0"/>
              <a:t>Dyes used as stains are usually salts (dissolve in water)</a:t>
            </a:r>
          </a:p>
          <a:p>
            <a:pPr lvl="1"/>
            <a:r>
              <a:rPr lang="en-US" i="1" dirty="0" smtClean="0"/>
              <a:t>Chromophore</a:t>
            </a:r>
            <a:r>
              <a:rPr lang="en-US" dirty="0" smtClean="0"/>
              <a:t> is the colored portion of the dye</a:t>
            </a:r>
          </a:p>
          <a:p>
            <a:pPr lvl="1"/>
            <a:r>
              <a:rPr lang="en-US" b="1" dirty="0" smtClean="0"/>
              <a:t>Acidic dyes</a:t>
            </a:r>
            <a:endParaRPr lang="en-US" dirty="0"/>
          </a:p>
          <a:p>
            <a:pPr lvl="2"/>
            <a:r>
              <a:rPr lang="en-US" dirty="0" smtClean="0"/>
              <a:t>Negatively charged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tains alkaline structures (positively charged - histones) </a:t>
            </a:r>
          </a:p>
          <a:p>
            <a:pPr lvl="1"/>
            <a:r>
              <a:rPr lang="en-US" b="1" dirty="0" smtClean="0"/>
              <a:t>Basic dyes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Positively charged</a:t>
            </a:r>
          </a:p>
          <a:p>
            <a:pPr lvl="2"/>
            <a:r>
              <a:rPr lang="en-US" dirty="0" smtClean="0"/>
              <a:t>stain acidic structures (negatively charged)</a:t>
            </a:r>
          </a:p>
          <a:p>
            <a:pPr lvl="3"/>
            <a:r>
              <a:rPr lang="en-US" dirty="0" smtClean="0"/>
              <a:t>More commonly used since most biomolecules are negatively charged and thus are acidic</a:t>
            </a:r>
          </a:p>
          <a:p>
            <a:pPr lvl="1"/>
            <a:r>
              <a:rPr lang="en-US" dirty="0" smtClean="0"/>
              <a:t>What is the nature of the interaction of stain with cellular components?  Covalent or ionic?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16000"/>
            <a:ext cx="7650163" cy="5308600"/>
          </a:xfrm>
        </p:spPr>
        <p:txBody>
          <a:bodyPr lIns="0" tIns="18285" rIns="0" bIns="18285" rtlCol="0">
            <a:normAutofit fontScale="62500" lnSpcReduction="20000"/>
          </a:bodyPr>
          <a:lstStyle/>
          <a:p>
            <a:pPr marL="330200" indent="-3302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b="1" i="0" dirty="0" smtClean="0">
                <a:latin typeface="Comic Sans MS" panose="030F0702030302020204" pitchFamily="66" charset="0"/>
              </a:rPr>
              <a:t>Simple Stains </a:t>
            </a:r>
          </a:p>
          <a:p>
            <a:pPr marL="800100" lvl="1" indent="-3302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Involve soaking the specimen in one stain</a:t>
            </a:r>
          </a:p>
          <a:p>
            <a:pPr marL="330200" indent="-3302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b="1" i="0" dirty="0" smtClean="0">
                <a:latin typeface="Comic Sans MS" panose="030F0702030302020204" pitchFamily="66" charset="0"/>
              </a:rPr>
              <a:t>Differential Stains</a:t>
            </a:r>
          </a:p>
          <a:p>
            <a:pPr marL="730250" lvl="1" indent="-268288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dirty="0" smtClean="0">
                <a:latin typeface="Comic Sans MS" panose="030F0702030302020204" pitchFamily="66" charset="0"/>
              </a:rPr>
              <a:t>Uses multiple </a:t>
            </a:r>
            <a:r>
              <a:rPr lang="en-US" dirty="0" smtClean="0">
                <a:latin typeface="Comic Sans MS" panose="030F0702030302020204" pitchFamily="66" charset="0"/>
              </a:rPr>
              <a:t>stains (two, usually)</a:t>
            </a:r>
            <a:r>
              <a:rPr lang="en-US" i="0" dirty="0" smtClean="0">
                <a:latin typeface="Comic Sans MS" panose="030F0702030302020204" pitchFamily="66" charset="0"/>
              </a:rPr>
              <a:t> </a:t>
            </a:r>
            <a:endParaRPr lang="en-US" i="0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smtClean="0">
                <a:latin typeface="Comic Sans MS" panose="030F0702030302020204" pitchFamily="66" charset="0"/>
              </a:rPr>
              <a:t>Gram stain</a:t>
            </a:r>
          </a:p>
          <a:p>
            <a:pPr marL="1619250" lvl="3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Distinguish Gram positive and Gram negative cells</a:t>
            </a: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smtClean="0">
                <a:latin typeface="Comic Sans MS" panose="030F0702030302020204" pitchFamily="66" charset="0"/>
              </a:rPr>
              <a:t>Acid-fast stain</a:t>
            </a:r>
          </a:p>
          <a:p>
            <a:pPr marL="1619250" lvl="3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Stains </a:t>
            </a:r>
            <a:r>
              <a:rPr lang="en-US" i="1" dirty="0" smtClean="0">
                <a:latin typeface="Comic Sans MS" panose="030F0702030302020204" pitchFamily="66" charset="0"/>
              </a:rPr>
              <a:t>Mycobacterium</a:t>
            </a:r>
            <a:r>
              <a:rPr lang="en-US" i="0" dirty="0" smtClean="0">
                <a:latin typeface="Comic Sans MS" panose="030F0702030302020204" pitchFamily="66" charset="0"/>
              </a:rPr>
              <a:t> and </a:t>
            </a:r>
            <a:r>
              <a:rPr lang="en-US" i="1" dirty="0" err="1" smtClean="0">
                <a:latin typeface="Comic Sans MS" panose="030F0702030302020204" pitchFamily="66" charset="0"/>
              </a:rPr>
              <a:t>Nocardia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i="0" dirty="0" smtClean="0">
                <a:latin typeface="Comic Sans MS" panose="030F0702030302020204" pitchFamily="66" charset="0"/>
              </a:rPr>
              <a:t>(waxy lipid in cell walls)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smtClean="0">
                <a:latin typeface="Comic Sans MS" panose="030F0702030302020204" pitchFamily="66" charset="0"/>
              </a:rPr>
              <a:t>Endospore stain</a:t>
            </a:r>
          </a:p>
          <a:p>
            <a:pPr marL="1619250" lvl="3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Endospore walls are impermeable to many chemicals, stain uses heat to drive the staining agent into endospore</a:t>
            </a: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smtClean="0">
                <a:latin typeface="Comic Sans MS" panose="030F0702030302020204" pitchFamily="66" charset="0"/>
              </a:rPr>
              <a:t>Histological stain</a:t>
            </a:r>
          </a:p>
          <a:p>
            <a:pPr marL="1619250" lvl="3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Used to visualize things like fungi and cancer cells in tissue samples</a:t>
            </a:r>
          </a:p>
          <a:p>
            <a:pPr marL="330200" indent="-3302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3200" b="1" i="0" dirty="0" smtClean="0">
                <a:latin typeface="Comic Sans MS" panose="030F0702030302020204" pitchFamily="66" charset="0"/>
              </a:rPr>
              <a:t>Special Stains</a:t>
            </a:r>
            <a:r>
              <a:rPr lang="en-US" sz="3200" i="0" dirty="0" smtClean="0">
                <a:latin typeface="Comic Sans MS" panose="030F0702030302020204" pitchFamily="66" charset="0"/>
              </a:rPr>
              <a:t> </a:t>
            </a: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smtClean="0">
                <a:latin typeface="Comic Sans MS" panose="030F0702030302020204" pitchFamily="66" charset="0"/>
              </a:rPr>
              <a:t>Negative stain</a:t>
            </a:r>
            <a:r>
              <a:rPr lang="en-US" i="0" dirty="0" smtClean="0">
                <a:latin typeface="Comic Sans MS" panose="030F0702030302020204" pitchFamily="66" charset="0"/>
              </a:rPr>
              <a:t> (or </a:t>
            </a:r>
            <a:r>
              <a:rPr lang="en-US" i="0" u="sng" dirty="0" smtClean="0">
                <a:latin typeface="Comic Sans MS" panose="030F0702030302020204" pitchFamily="66" charset="0"/>
              </a:rPr>
              <a:t>capsular stain</a:t>
            </a:r>
            <a:r>
              <a:rPr lang="en-US" i="0" dirty="0" smtClean="0">
                <a:latin typeface="Comic Sans MS" panose="030F0702030302020204" pitchFamily="66" charset="0"/>
              </a:rPr>
              <a:t>)</a:t>
            </a:r>
            <a:endParaRPr lang="en-US" i="0" dirty="0" smtClean="0">
              <a:latin typeface="Comic Sans MS" panose="030F0702030302020204" pitchFamily="66" charset="0"/>
            </a:endParaRPr>
          </a:p>
          <a:p>
            <a:pPr marL="1162050" lvl="2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Uses acidic dye – repelled by negative charges on surface of cell</a:t>
            </a:r>
          </a:p>
          <a:p>
            <a:pPr marL="762000" lvl="1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u="sng" dirty="0" err="1" smtClean="0">
                <a:latin typeface="Comic Sans MS" panose="030F0702030302020204" pitchFamily="66" charset="0"/>
              </a:rPr>
              <a:t>Flagellar</a:t>
            </a:r>
            <a:r>
              <a:rPr lang="en-US" i="0" u="sng" dirty="0" smtClean="0">
                <a:latin typeface="Comic Sans MS" panose="030F0702030302020204" pitchFamily="66" charset="0"/>
              </a:rPr>
              <a:t> stain</a:t>
            </a:r>
          </a:p>
          <a:p>
            <a:pPr marL="1619250" lvl="3" indent="-317500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Increases diameter of </a:t>
            </a:r>
            <a:r>
              <a:rPr lang="en-US" i="0" dirty="0" smtClean="0">
                <a:latin typeface="Comic Sans MS" panose="030F0702030302020204" pitchFamily="66" charset="0"/>
              </a:rPr>
              <a:t>flagella – allows them </a:t>
            </a:r>
            <a:r>
              <a:rPr lang="en-US" i="0" dirty="0" smtClean="0">
                <a:latin typeface="Comic Sans MS" panose="030F0702030302020204" pitchFamily="66" charset="0"/>
              </a:rPr>
              <a:t>to be seen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" y="182563"/>
            <a:ext cx="9144000" cy="579437"/>
          </a:xfrm>
          <a:prstGeom prst="rect">
            <a:avLst/>
          </a:prstGeom>
        </p:spPr>
        <p:txBody>
          <a:bodyPr/>
          <a:lstStyle>
            <a:lvl1pPr marL="287338" indent="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422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b="1" kern="0" dirty="0" smtClean="0"/>
              <a:t>Types of Staining – SUMMARY SLIDE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5456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95312"/>
          </a:xfrm>
        </p:spPr>
        <p:txBody>
          <a:bodyPr/>
          <a:lstStyle/>
          <a:p>
            <a:r>
              <a:rPr lang="en-US" b="1" dirty="0" smtClean="0"/>
              <a:t>Simple Staining</a:t>
            </a:r>
            <a:endParaRPr lang="en-US" b="1" dirty="0"/>
          </a:p>
        </p:txBody>
      </p:sp>
      <p:sp>
        <p:nvSpPr>
          <p:cNvPr id="80899" name="Rectangle 5"/>
          <p:cNvSpPr>
            <a:spLocks noGrp="1" noChangeArrowheads="1"/>
          </p:cNvSpPr>
          <p:nvPr>
            <p:ph idx="1"/>
          </p:nvPr>
        </p:nvSpPr>
        <p:spPr>
          <a:xfrm>
            <a:off x="148251" y="685800"/>
            <a:ext cx="8537575" cy="1981200"/>
          </a:xfrm>
        </p:spPr>
        <p:txBody>
          <a:bodyPr/>
          <a:lstStyle/>
          <a:p>
            <a:r>
              <a:rPr lang="en-US" dirty="0" smtClean="0"/>
              <a:t>Composed of </a:t>
            </a:r>
            <a:r>
              <a:rPr lang="en-US" u="sng" dirty="0" smtClean="0"/>
              <a:t>single basic dye</a:t>
            </a:r>
          </a:p>
          <a:p>
            <a:pPr lvl="1"/>
            <a:r>
              <a:rPr lang="en-US" dirty="0" smtClean="0"/>
              <a:t>Crystal violet, safranin, methylene blue</a:t>
            </a:r>
          </a:p>
          <a:p>
            <a:r>
              <a:rPr lang="en-US" dirty="0" smtClean="0"/>
              <a:t>Used to determine size, shape, arrangement, viability, or the presence, of cells</a:t>
            </a:r>
            <a:endParaRPr lang="en-US" dirty="0"/>
          </a:p>
        </p:txBody>
      </p:sp>
      <p:pic>
        <p:nvPicPr>
          <p:cNvPr id="4" name="Picture 3" descr="04_14a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1820332" y="2667000"/>
            <a:ext cx="2471912" cy="3733800"/>
          </a:xfrm>
          <a:prstGeom prst="rect">
            <a:avLst/>
          </a:prstGeom>
        </p:spPr>
      </p:pic>
      <p:pic>
        <p:nvPicPr>
          <p:cNvPr id="5" name="Picture 4" descr="04_14b_Figure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6171792" y="2672842"/>
            <a:ext cx="2488367" cy="37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258763"/>
            <a:ext cx="9144000" cy="579437"/>
          </a:xfrm>
        </p:spPr>
        <p:txBody>
          <a:bodyPr/>
          <a:lstStyle/>
          <a:p>
            <a:r>
              <a:rPr lang="en-US" b="1" dirty="0" smtClean="0"/>
              <a:t>Differential Staining – SUMMARY SLIDE</a:t>
            </a:r>
            <a:endParaRPr lang="en-US" b="1" dirty="0"/>
          </a:p>
        </p:txBody>
      </p:sp>
      <p:sp>
        <p:nvSpPr>
          <p:cNvPr id="849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</a:t>
            </a:r>
            <a:r>
              <a:rPr lang="en-US" b="1" dirty="0" smtClean="0"/>
              <a:t>more than one </a:t>
            </a:r>
            <a:r>
              <a:rPr lang="en-US" b="1" dirty="0" smtClean="0"/>
              <a:t>dye</a:t>
            </a:r>
            <a:r>
              <a:rPr lang="en-US" dirty="0" smtClean="0"/>
              <a:t> (most often, two)</a:t>
            </a:r>
            <a:endParaRPr lang="en-US" dirty="0" smtClean="0"/>
          </a:p>
          <a:p>
            <a:r>
              <a:rPr lang="en-US" dirty="0" smtClean="0"/>
              <a:t>Used to distinguish between different cells, chemicals, or structures</a:t>
            </a:r>
          </a:p>
          <a:p>
            <a:r>
              <a:rPr lang="en-US" dirty="0" smtClean="0"/>
              <a:t>Common differential stains include:</a:t>
            </a:r>
          </a:p>
          <a:p>
            <a:pPr lvl="1"/>
            <a:r>
              <a:rPr lang="en-US" i="1" dirty="0" smtClean="0"/>
              <a:t>Gram stain</a:t>
            </a:r>
          </a:p>
          <a:p>
            <a:pPr lvl="1"/>
            <a:r>
              <a:rPr lang="en-US" i="1" dirty="0" smtClean="0"/>
              <a:t>Acid-fast stain</a:t>
            </a:r>
          </a:p>
          <a:p>
            <a:pPr lvl="1"/>
            <a:r>
              <a:rPr lang="en-US" i="1" dirty="0" smtClean="0"/>
              <a:t>Endospore stain</a:t>
            </a:r>
          </a:p>
          <a:p>
            <a:pPr lvl="1"/>
            <a:r>
              <a:rPr lang="en-US" i="1" dirty="0" smtClean="0"/>
              <a:t>Histological stains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63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/>
              <a:t>Figure 4.15  The Gram staining procedure.</a:t>
            </a:r>
            <a:endParaRPr lang="en-US" sz="2800" b="1" dirty="0"/>
          </a:p>
        </p:txBody>
      </p:sp>
      <p:pic>
        <p:nvPicPr>
          <p:cNvPr id="3" name="Picture 2" descr="04_15a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"/>
          <a:stretch/>
        </p:blipFill>
        <p:spPr>
          <a:xfrm>
            <a:off x="152400" y="1143000"/>
            <a:ext cx="4329232" cy="2057400"/>
          </a:xfrm>
          <a:prstGeom prst="rect">
            <a:avLst/>
          </a:prstGeom>
        </p:spPr>
      </p:pic>
      <p:pic>
        <p:nvPicPr>
          <p:cNvPr id="4" name="Picture 3" descr="04_15b_Figure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4648200" y="1066800"/>
            <a:ext cx="4352544" cy="2055272"/>
          </a:xfrm>
          <a:prstGeom prst="rect">
            <a:avLst/>
          </a:prstGeom>
        </p:spPr>
      </p:pic>
      <p:pic>
        <p:nvPicPr>
          <p:cNvPr id="5" name="Picture 4" descr="04_15c_Figure-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"/>
          <a:stretch/>
        </p:blipFill>
        <p:spPr>
          <a:xfrm>
            <a:off x="143256" y="3880162"/>
            <a:ext cx="4352544" cy="2063438"/>
          </a:xfrm>
          <a:prstGeom prst="rect">
            <a:avLst/>
          </a:prstGeom>
        </p:spPr>
      </p:pic>
      <p:pic>
        <p:nvPicPr>
          <p:cNvPr id="6" name="Picture 5" descr="04_15d_Figure-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4648200" y="3810000"/>
            <a:ext cx="4352544" cy="20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/>
              <a:t>Figure 4.16  Ziehl-Neelsen acid-fast stain.</a:t>
            </a:r>
            <a:endParaRPr lang="en-US" sz="2800" b="1" dirty="0"/>
          </a:p>
        </p:txBody>
      </p:sp>
      <p:pic>
        <p:nvPicPr>
          <p:cNvPr id="2" name="Picture 1" descr="04_1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228600" y="990600"/>
            <a:ext cx="8534400" cy="48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84775"/>
          </a:xfrm>
        </p:spPr>
        <p:txBody>
          <a:bodyPr/>
          <a:lstStyle/>
          <a:p>
            <a:r>
              <a:rPr lang="en-US" b="1" dirty="0" smtClean="0"/>
              <a:t>Endospore stain of </a:t>
            </a:r>
            <a:r>
              <a:rPr lang="en-US" b="1" i="1" dirty="0" smtClean="0"/>
              <a:t>Bacillus anthracis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2" name="Picture 1" descr="04_17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3"/>
          <a:stretch/>
        </p:blipFill>
        <p:spPr>
          <a:xfrm>
            <a:off x="31282" y="1049261"/>
            <a:ext cx="8534400" cy="57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579437"/>
          </a:xfrm>
        </p:spPr>
        <p:txBody>
          <a:bodyPr/>
          <a:lstStyle/>
          <a:p>
            <a:r>
              <a:rPr lang="en-US" b="1" dirty="0" smtClean="0"/>
              <a:t>Special staining – SUMMARY SLIDE</a:t>
            </a:r>
            <a:endParaRPr lang="en-US" b="1" dirty="0"/>
          </a:p>
        </p:txBody>
      </p:sp>
      <p:sp>
        <p:nvSpPr>
          <p:cNvPr id="9523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stains used to identify </a:t>
            </a:r>
            <a:r>
              <a:rPr lang="en-US" u="sng" dirty="0" smtClean="0"/>
              <a:t>specific microbial structures</a:t>
            </a:r>
            <a:r>
              <a:rPr lang="en-US" dirty="0" smtClean="0"/>
              <a:t> that are not easily visualized</a:t>
            </a:r>
          </a:p>
          <a:p>
            <a:endParaRPr lang="en-US" dirty="0" smtClean="0"/>
          </a:p>
          <a:p>
            <a:r>
              <a:rPr lang="en-US" dirty="0" smtClean="0"/>
              <a:t>Special stains include:</a:t>
            </a:r>
          </a:p>
          <a:p>
            <a:pPr lvl="1"/>
            <a:r>
              <a:rPr lang="en-US" i="1" dirty="0" smtClean="0"/>
              <a:t>Negative stains</a:t>
            </a:r>
            <a:r>
              <a:rPr lang="en-US" dirty="0" smtClean="0"/>
              <a:t> – good for visualizing capsules</a:t>
            </a:r>
          </a:p>
          <a:p>
            <a:pPr lvl="1"/>
            <a:r>
              <a:rPr lang="en-US" i="1" dirty="0" smtClean="0"/>
              <a:t>Flagellar stains</a:t>
            </a:r>
            <a:r>
              <a:rPr lang="en-US" dirty="0" smtClean="0"/>
              <a:t> – good for visualizing flagella</a:t>
            </a:r>
          </a:p>
          <a:p>
            <a:pPr lvl="1"/>
            <a:r>
              <a:rPr lang="en-US" i="1" dirty="0" smtClean="0"/>
              <a:t>Fluorescent stains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15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Negative (capsule) stain of </a:t>
            </a:r>
            <a:r>
              <a:rPr lang="en-US" sz="1800" b="1" i="1" dirty="0" smtClean="0"/>
              <a:t>Klebsiella pneumoniae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2" name="Picture 1" descr="04_1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381000" y="762000"/>
            <a:ext cx="8229600" cy="57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461665"/>
          </a:xfrm>
        </p:spPr>
        <p:txBody>
          <a:bodyPr/>
          <a:lstStyle/>
          <a:p>
            <a:r>
              <a:rPr lang="en-US" sz="2400" b="1" dirty="0" smtClean="0"/>
              <a:t>Figure 4.19  Flagellar stain of </a:t>
            </a:r>
            <a:r>
              <a:rPr lang="en-US" sz="2400" b="1" i="1" dirty="0" smtClean="0"/>
              <a:t>Proteus vulgaris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2" name="Picture 1" descr="04_19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"/>
          <a:stretch/>
        </p:blipFill>
        <p:spPr>
          <a:xfrm>
            <a:off x="1371600" y="990600"/>
            <a:ext cx="62612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638" y="889575"/>
            <a:ext cx="8664677" cy="5877477"/>
          </a:xfrm>
          <a:solidFill>
            <a:schemeClr val="bg1"/>
          </a:solidFill>
        </p:spPr>
        <p:txBody>
          <a:bodyPr lIns="0" tIns="18285" rIns="0" bIns="18285" rtlCol="0">
            <a:noAutofit/>
          </a:bodyPr>
          <a:lstStyle/>
          <a:p>
            <a:pPr marL="330200" indent="-330200" eaLnBrk="1" fontAlgn="auto" hangingPunct="1">
              <a:spcAft>
                <a:spcPts val="0"/>
              </a:spcAft>
              <a:defRPr/>
            </a:pPr>
            <a:r>
              <a:rPr lang="en-US" sz="3200" b="1" i="0" dirty="0" smtClean="0">
                <a:latin typeface="Comic Sans MS" panose="030F0702030302020204" pitchFamily="66" charset="0"/>
              </a:rPr>
              <a:t>How imaging of microbes is optimized</a:t>
            </a:r>
            <a:endParaRPr lang="en-US" sz="1000" b="1" i="0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Wavelength of radiation (sound, light, electrons)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Determines ultimate resolution of region of interest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latin typeface="Comic Sans MS" panose="030F0702030302020204" pitchFamily="66" charset="0"/>
              </a:rPr>
              <a:t>Sets limits on what we can easily see</a:t>
            </a:r>
            <a:endParaRPr lang="en-US" sz="2000" i="0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Magnification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Results when a beam of radiation is refracted (bent)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Degree of magnification – thickness of lens, curvature, the speed of light through substance</a:t>
            </a: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Resolution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Ability to distinguish objects that are close together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Blue filter allows shorter wavelengths to pass which increases resolution</a:t>
            </a: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Contrast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Differences between neighboring objects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latin typeface="Comic Sans MS" panose="030F0702030302020204" pitchFamily="66" charset="0"/>
              </a:rPr>
              <a:t>Most often, i</a:t>
            </a:r>
            <a:r>
              <a:rPr lang="en-US" sz="2000" i="0" dirty="0" smtClean="0">
                <a:latin typeface="Comic Sans MS" panose="030F0702030302020204" pitchFamily="66" charset="0"/>
              </a:rPr>
              <a:t>ntensity between an object and its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304800"/>
            <a:ext cx="8909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SUMMARY SLIDE – Principles of Microscopy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461665"/>
          </a:xfrm>
        </p:spPr>
        <p:txBody>
          <a:bodyPr/>
          <a:lstStyle/>
          <a:p>
            <a:r>
              <a:rPr lang="en-US" sz="2400" b="1" dirty="0" smtClean="0"/>
              <a:t>Table 4.3  Some Stains Used for Light Microscopy</a:t>
            </a:r>
            <a:endParaRPr lang="en-US" sz="2400" b="1" dirty="0"/>
          </a:p>
        </p:txBody>
      </p:sp>
      <p:pic>
        <p:nvPicPr>
          <p:cNvPr id="2" name="Picture 1" descr="04_03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>
          <a:xfrm>
            <a:off x="30777" y="930849"/>
            <a:ext cx="9060782" cy="49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7650163" cy="4419600"/>
          </a:xfrm>
        </p:spPr>
        <p:txBody>
          <a:bodyPr lIns="0" tIns="18285" rIns="0" bIns="18285"/>
          <a:lstStyle/>
          <a:p>
            <a:pPr marL="762000" lvl="1" indent="-317500" eaLnBrk="1" hangingPunct="1">
              <a:lnSpc>
                <a:spcPct val="90000"/>
              </a:lnSpc>
            </a:pPr>
            <a:r>
              <a:rPr lang="en-US" altLang="en-US" sz="3200" i="0" dirty="0" smtClean="0">
                <a:latin typeface="Comic Sans MS" panose="030F0702030302020204" pitchFamily="66" charset="0"/>
              </a:rPr>
              <a:t>Used to identify pathogens in animal tissues (medical/veterinary)</a:t>
            </a:r>
          </a:p>
          <a:p>
            <a:pPr marL="1219200" lvl="2" indent="-3048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Two popular stains for histological specimens</a:t>
            </a:r>
          </a:p>
          <a:p>
            <a:pPr marL="1663700" lvl="3" indent="-292100" eaLnBrk="1" hangingPunct="1">
              <a:lnSpc>
                <a:spcPct val="90000"/>
              </a:lnSpc>
            </a:pPr>
            <a:r>
              <a:rPr lang="en-US" altLang="en-US" sz="2800" b="1" i="0" dirty="0" err="1" smtClean="0">
                <a:latin typeface="Comic Sans MS" panose="030F0702030302020204" pitchFamily="66" charset="0"/>
              </a:rPr>
              <a:t>Gomori</a:t>
            </a:r>
            <a:r>
              <a:rPr lang="en-US" altLang="en-US" sz="2800" b="1" i="0" dirty="0" smtClean="0">
                <a:latin typeface="Comic Sans MS" panose="030F0702030302020204" pitchFamily="66" charset="0"/>
              </a:rPr>
              <a:t> </a:t>
            </a:r>
            <a:r>
              <a:rPr lang="en-US" altLang="en-US" sz="2800" b="1" i="0" dirty="0" err="1" smtClean="0">
                <a:latin typeface="Comic Sans MS" panose="030F0702030302020204" pitchFamily="66" charset="0"/>
              </a:rPr>
              <a:t>methenamine</a:t>
            </a:r>
            <a:r>
              <a:rPr lang="en-US" altLang="en-US" sz="2800" b="1" i="0" dirty="0" smtClean="0">
                <a:latin typeface="Comic Sans MS" panose="030F0702030302020204" pitchFamily="66" charset="0"/>
              </a:rPr>
              <a:t> silver (GMS)</a:t>
            </a:r>
          </a:p>
          <a:p>
            <a:pPr marL="2120900" lvl="4" indent="-2921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Presence of fungi and carbohydrates in tissues</a:t>
            </a:r>
          </a:p>
          <a:p>
            <a:pPr marL="1663700" lvl="3" indent="-292100" eaLnBrk="1" hangingPunct="1">
              <a:lnSpc>
                <a:spcPct val="90000"/>
              </a:lnSpc>
            </a:pPr>
            <a:r>
              <a:rPr lang="en-US" altLang="en-US" sz="2800" b="1" i="0" dirty="0" smtClean="0">
                <a:latin typeface="Comic Sans MS" panose="030F0702030302020204" pitchFamily="66" charset="0"/>
              </a:rPr>
              <a:t>Hematoxylin and eosin (HE)</a:t>
            </a:r>
          </a:p>
          <a:p>
            <a:pPr marL="2120900" lvl="4" indent="-2921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Presence of cancer cells</a:t>
            </a:r>
          </a:p>
        </p:txBody>
      </p:sp>
      <p:sp>
        <p:nvSpPr>
          <p:cNvPr id="3" name="Title 13"/>
          <p:cNvSpPr txBox="1">
            <a:spLocks/>
          </p:cNvSpPr>
          <p:nvPr/>
        </p:nvSpPr>
        <p:spPr>
          <a:xfrm>
            <a:off x="0" y="265176"/>
            <a:ext cx="8861425" cy="649224"/>
          </a:xfrm>
          <a:prstGeom prst="rect">
            <a:avLst/>
          </a:prstGeom>
        </p:spPr>
        <p:txBody>
          <a:bodyPr/>
          <a:lstStyle>
            <a:lvl1pPr marL="287338" indent="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422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3600" b="1" kern="0" dirty="0" smtClean="0"/>
              <a:t>Histological stains</a:t>
            </a:r>
            <a:endParaRPr lang="en-US" sz="3600" b="1" kern="0" dirty="0"/>
          </a:p>
        </p:txBody>
      </p:sp>
    </p:spTree>
    <p:extLst>
      <p:ext uri="{BB962C8B-B14F-4D97-AF65-F5344CB8AC3E}">
        <p14:creationId xmlns:p14="http://schemas.microsoft.com/office/powerpoint/2010/main" val="110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"/>
          <a:stretch/>
        </p:blipFill>
        <p:spPr>
          <a:xfrm>
            <a:off x="76200" y="609600"/>
            <a:ext cx="8972904" cy="5605398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WAVELENGTH OF LIGHT - The electromagnetic spectrum.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8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2" b="3573"/>
          <a:stretch/>
        </p:blipFill>
        <p:spPr>
          <a:xfrm>
            <a:off x="76200" y="2286000"/>
            <a:ext cx="8972904" cy="1719198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381407" y="168263"/>
            <a:ext cx="5298707" cy="58477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Why Wavelength </a:t>
            </a:r>
            <a:r>
              <a:rPr lang="en-US" b="1" dirty="0">
                <a:latin typeface="+mn-lt"/>
              </a:rPr>
              <a:t>M</a:t>
            </a:r>
            <a:r>
              <a:rPr lang="en-US" b="1" dirty="0" smtClean="0">
                <a:latin typeface="+mn-lt"/>
              </a:rPr>
              <a:t>atters</a:t>
            </a:r>
            <a:endParaRPr lang="en-US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032" y="637991"/>
            <a:ext cx="8177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object is seen ONLY IF a “light” wave crest and trough </a:t>
            </a:r>
          </a:p>
          <a:p>
            <a:r>
              <a:rPr lang="en-US" dirty="0" smtClean="0"/>
              <a:t>pass through an object at the same time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2901175" y="1636068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48400" y="2673488"/>
            <a:ext cx="0" cy="18745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6705600" y="2667000"/>
            <a:ext cx="0" cy="18715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3239312" y="151953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virus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5867400" y="1638820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2337" y="1522287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392453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ritical distance at long wavelength</a:t>
            </a:r>
            <a:endParaRPr lang="en-US" sz="18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41912" y="4267200"/>
            <a:ext cx="4572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6324600" y="4686300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2737" y="4569767"/>
            <a:ext cx="225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dirty="0" smtClean="0"/>
              <a:t>irus too small to be seen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 bwMode="auto">
          <a:xfrm>
            <a:off x="5791200" y="5385760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6137" y="5269227"/>
            <a:ext cx="159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acterium seen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13360" y="2632955"/>
            <a:ext cx="0" cy="18745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75488" y="2650787"/>
            <a:ext cx="0" cy="18715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219200" y="390832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ritical distance at short wavelength</a:t>
            </a:r>
            <a:endParaRPr lang="en-US" sz="18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719137" y="4267200"/>
            <a:ext cx="18288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Oval 24"/>
          <p:cNvSpPr/>
          <p:nvPr/>
        </p:nvSpPr>
        <p:spPr bwMode="auto">
          <a:xfrm>
            <a:off x="648512" y="4670087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6649" y="4553554"/>
            <a:ext cx="225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dirty="0" smtClean="0"/>
              <a:t>irus seen</a:t>
            </a:r>
            <a:endParaRPr lang="en-US" sz="2000" dirty="0"/>
          </a:p>
        </p:txBody>
      </p:sp>
      <p:sp>
        <p:nvSpPr>
          <p:cNvPr id="28" name="Oval 27"/>
          <p:cNvSpPr/>
          <p:nvPr/>
        </p:nvSpPr>
        <p:spPr bwMode="auto">
          <a:xfrm>
            <a:off x="115112" y="5369547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0049" y="5105400"/>
            <a:ext cx="225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acterium seen (in more detail)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400" y="6019800"/>
            <a:ext cx="82229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Which wavelengths would you prefer to use to see stuff???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92834" y="1519534"/>
            <a:ext cx="207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look at 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364773" y="1509053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a</a:t>
            </a:r>
            <a:endParaRPr lang="en-US" dirty="0"/>
          </a:p>
        </p:txBody>
      </p:sp>
      <p:pic>
        <p:nvPicPr>
          <p:cNvPr id="33" name="Picture 32" descr="04_0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b="79027"/>
          <a:stretch/>
        </p:blipFill>
        <p:spPr>
          <a:xfrm>
            <a:off x="111493" y="2133600"/>
            <a:ext cx="8972904" cy="1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00110"/>
          </a:xfrm>
        </p:spPr>
        <p:txBody>
          <a:bodyPr/>
          <a:lstStyle/>
          <a:p>
            <a:r>
              <a:rPr lang="en-US" sz="2000" b="1" dirty="0" smtClean="0">
                <a:latin typeface="+mn-lt"/>
              </a:rPr>
              <a:t>Light refraction and image magnification by a </a:t>
            </a:r>
            <a:r>
              <a:rPr lang="en-US" sz="2000" b="1" u="sng" dirty="0" smtClean="0">
                <a:latin typeface="+mn-lt"/>
              </a:rPr>
              <a:t>convex</a:t>
            </a:r>
            <a:r>
              <a:rPr lang="en-US" sz="2000" b="1" dirty="0" smtClean="0">
                <a:latin typeface="+mn-lt"/>
              </a:rPr>
              <a:t> glass lens.</a:t>
            </a:r>
            <a:endParaRPr lang="en-US" sz="20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85800"/>
            <a:ext cx="723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bends when it interacts with matter - </a:t>
            </a:r>
            <a:r>
              <a:rPr lang="en-US" u="sng" dirty="0" smtClean="0"/>
              <a:t>refraction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757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42900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surface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648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400110"/>
          </a:xfrm>
        </p:spPr>
        <p:txBody>
          <a:bodyPr/>
          <a:lstStyle/>
          <a:p>
            <a:r>
              <a:rPr lang="en-US" sz="2000" b="1" dirty="0" smtClean="0">
                <a:latin typeface="+mn-lt"/>
              </a:rPr>
              <a:t>Light refraction and image magnification by a </a:t>
            </a:r>
            <a:r>
              <a:rPr lang="en-US" sz="2000" b="1" u="sng" dirty="0" smtClean="0">
                <a:latin typeface="+mn-lt"/>
              </a:rPr>
              <a:t>convex</a:t>
            </a:r>
            <a:r>
              <a:rPr lang="en-US" sz="2000" b="1" dirty="0" smtClean="0">
                <a:latin typeface="+mn-lt"/>
              </a:rPr>
              <a:t> glass lens.</a:t>
            </a:r>
            <a:endParaRPr lang="en-US" sz="2000" b="1" dirty="0">
              <a:latin typeface="+mn-lt"/>
            </a:endParaRPr>
          </a:p>
        </p:txBody>
      </p:sp>
      <p:pic>
        <p:nvPicPr>
          <p:cNvPr id="2" name="Picture 1" descr="04_02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>
          <a:xfrm>
            <a:off x="304800" y="1066800"/>
            <a:ext cx="6891983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3429000"/>
            <a:ext cx="2362200" cy="1938992"/>
          </a:xfrm>
          <a:prstGeom prst="rect">
            <a:avLst/>
          </a:prstGeom>
          <a:solidFill>
            <a:srgbClr val="D6B62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to intense light as it is spread out to magnify an image??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85800"/>
            <a:ext cx="723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bends when it interacts with matter - </a:t>
            </a:r>
            <a:r>
              <a:rPr lang="en-US" u="sng" dirty="0" smtClean="0"/>
              <a:t>refraction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172200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curved surface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908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70522" y="669925"/>
            <a:ext cx="8537575" cy="2149475"/>
          </a:xfrm>
        </p:spPr>
        <p:txBody>
          <a:bodyPr/>
          <a:lstStyle/>
          <a:p>
            <a:r>
              <a:rPr lang="en-US" b="1" dirty="0" smtClean="0"/>
              <a:t>General Principles of Microscopy</a:t>
            </a:r>
          </a:p>
          <a:p>
            <a:pPr lvl="1"/>
            <a:r>
              <a:rPr lang="en-US" b="1" dirty="0" smtClean="0"/>
              <a:t>Resolution</a:t>
            </a:r>
          </a:p>
          <a:p>
            <a:pPr lvl="2"/>
            <a:r>
              <a:rPr lang="en-US" dirty="0" smtClean="0"/>
              <a:t>Ability to distinguish two points that are close together</a:t>
            </a:r>
          </a:p>
          <a:p>
            <a:pPr lvl="2"/>
            <a:r>
              <a:rPr lang="en-US" dirty="0" smtClean="0"/>
              <a:t>The better the resolution, the better nearby objects are distinguished from one </a:t>
            </a:r>
            <a:r>
              <a:rPr lang="en-US" dirty="0" smtClean="0"/>
              <a:t>another when they are really close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2717624"/>
            <a:ext cx="8475370" cy="1737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31" y="4356842"/>
            <a:ext cx="8542469" cy="242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1527</Words>
  <Application>Microsoft Office PowerPoint</Application>
  <PresentationFormat>On-screen Show (4:3)</PresentationFormat>
  <Paragraphs>251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Calibri</vt:lpstr>
      <vt:lpstr>Comic Sans MS</vt:lpstr>
      <vt:lpstr>Times</vt:lpstr>
      <vt:lpstr>Wingdings</vt:lpstr>
      <vt:lpstr>ヒラギノ角ゴ Pro W3</vt:lpstr>
      <vt:lpstr>Blank Presentation</vt:lpstr>
      <vt:lpstr>Microbiology</vt:lpstr>
      <vt:lpstr>Metric Units of Length</vt:lpstr>
      <vt:lpstr>Figure 4.3  The limits of resolution (and some representative objects within those ranges) of the human eye and of various types of microscopes.</vt:lpstr>
      <vt:lpstr>PowerPoint Presentation</vt:lpstr>
      <vt:lpstr>WAVELENGTH OF LIGHT - The electromagnetic spectrum.</vt:lpstr>
      <vt:lpstr>Why Wavelength Matters</vt:lpstr>
      <vt:lpstr>Light refraction and image magnification by a convex glass lens.</vt:lpstr>
      <vt:lpstr>Light refraction and image magnification by a convex glass lens.</vt:lpstr>
      <vt:lpstr>Microscopy</vt:lpstr>
      <vt:lpstr>Light Microscopy – Simple microscope</vt:lpstr>
      <vt:lpstr>Light Microscopy – Simple microscope</vt:lpstr>
      <vt:lpstr>Light Microscopy – Compound microscope</vt:lpstr>
      <vt:lpstr>The effect of immersion oil on resolution.</vt:lpstr>
      <vt:lpstr>Review on your own:  A bright-field compound light microscope.</vt:lpstr>
      <vt:lpstr>General Principles of Microscopy </vt:lpstr>
      <vt:lpstr>Three kinds of light microscopy based on improving contrast WITHOUT staining</vt:lpstr>
      <vt:lpstr>Dark Field Microscopy</vt:lpstr>
      <vt:lpstr>Phase Contrast Microscopy</vt:lpstr>
      <vt:lpstr>Fluorescence Microscopy</vt:lpstr>
      <vt:lpstr>Figure 4.7  Fluorescence microscopy.</vt:lpstr>
      <vt:lpstr>Figure 4.8  Immunofluorescence.</vt:lpstr>
      <vt:lpstr>PowerPoint Presentation</vt:lpstr>
      <vt:lpstr>Electron Microscopy</vt:lpstr>
      <vt:lpstr>Figure 4.10  A transmission electron microscope (TEM).</vt:lpstr>
      <vt:lpstr>Scanning electron microscopy (SEM) images.</vt:lpstr>
      <vt:lpstr>Table 4.2  Comparison of Types of Microscopes (1 of 3)</vt:lpstr>
      <vt:lpstr>Table 4.2  Comparison of Types of Microscopes (2 of 3)</vt:lpstr>
      <vt:lpstr>Staining of specimens</vt:lpstr>
      <vt:lpstr>Preparing a specimen for staining.</vt:lpstr>
      <vt:lpstr>Staining</vt:lpstr>
      <vt:lpstr>PowerPoint Presentation</vt:lpstr>
      <vt:lpstr>Simple Staining</vt:lpstr>
      <vt:lpstr>Differential Staining – SUMMARY SLIDE</vt:lpstr>
      <vt:lpstr>Figure 4.15  The Gram staining procedure.</vt:lpstr>
      <vt:lpstr>Figure 4.16  Ziehl-Neelsen acid-fast stain.</vt:lpstr>
      <vt:lpstr>Endospore stain of Bacillus anthracis.</vt:lpstr>
      <vt:lpstr>Special staining – SUMMARY SLIDE</vt:lpstr>
      <vt:lpstr>Negative (capsule) stain of Klebsiella pneumoniae.</vt:lpstr>
      <vt:lpstr>Figure 4.19  Flagellar stain of Proteus vulgaris.</vt:lpstr>
      <vt:lpstr>Table 4.3  Some Stains Used for Light Microscopy</vt:lpstr>
      <vt:lpstr>PowerPoint Presentation</vt:lpstr>
    </vt:vector>
  </TitlesOfParts>
  <Company>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Administrator</cp:lastModifiedBy>
  <cp:revision>223</cp:revision>
  <cp:lastPrinted>2017-03-01T19:35:16Z</cp:lastPrinted>
  <dcterms:created xsi:type="dcterms:W3CDTF">2017-03-03T21:53:27Z</dcterms:created>
  <dcterms:modified xsi:type="dcterms:W3CDTF">2019-08-22T14:39:02Z</dcterms:modified>
</cp:coreProperties>
</file>