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7"/>
  </p:notesMasterIdLst>
  <p:sldIdLst>
    <p:sldId id="259" r:id="rId2"/>
    <p:sldId id="265" r:id="rId3"/>
    <p:sldId id="269" r:id="rId4"/>
    <p:sldId id="267" r:id="rId5"/>
    <p:sldId id="352" r:id="rId6"/>
    <p:sldId id="270" r:id="rId7"/>
    <p:sldId id="272" r:id="rId8"/>
    <p:sldId id="274" r:id="rId9"/>
    <p:sldId id="353" r:id="rId10"/>
    <p:sldId id="282" r:id="rId11"/>
    <p:sldId id="286" r:id="rId12"/>
    <p:sldId id="288" r:id="rId13"/>
    <p:sldId id="290" r:id="rId14"/>
    <p:sldId id="361" r:id="rId15"/>
    <p:sldId id="355" r:id="rId16"/>
    <p:sldId id="354" r:id="rId17"/>
    <p:sldId id="293" r:id="rId18"/>
    <p:sldId id="295" r:id="rId19"/>
    <p:sldId id="363" r:id="rId20"/>
    <p:sldId id="362" r:id="rId21"/>
    <p:sldId id="351" r:id="rId22"/>
    <p:sldId id="297" r:id="rId23"/>
    <p:sldId id="304" r:id="rId24"/>
    <p:sldId id="310" r:id="rId25"/>
    <p:sldId id="359" r:id="rId26"/>
    <p:sldId id="312" r:id="rId27"/>
    <p:sldId id="356" r:id="rId28"/>
    <p:sldId id="357" r:id="rId29"/>
    <p:sldId id="350" r:id="rId30"/>
    <p:sldId id="358" r:id="rId31"/>
    <p:sldId id="321" r:id="rId32"/>
    <p:sldId id="323" r:id="rId33"/>
    <p:sldId id="325" r:id="rId34"/>
    <p:sldId id="344" r:id="rId35"/>
    <p:sldId id="330" r:id="rId36"/>
    <p:sldId id="332" r:id="rId37"/>
    <p:sldId id="334" r:id="rId38"/>
    <p:sldId id="336" r:id="rId39"/>
    <p:sldId id="338" r:id="rId40"/>
    <p:sldId id="340" r:id="rId41"/>
    <p:sldId id="342" r:id="rId42"/>
    <p:sldId id="364" r:id="rId43"/>
    <p:sldId id="345" r:id="rId44"/>
    <p:sldId id="347" r:id="rId45"/>
    <p:sldId id="349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pos="384">
          <p15:clr>
            <a:srgbClr val="A4A3A4"/>
          </p15:clr>
        </p15:guide>
        <p15:guide id="5" pos="96">
          <p15:clr>
            <a:srgbClr val="A4A3A4"/>
          </p15:clr>
        </p15:guide>
        <p15:guide id="6" pos="5664">
          <p15:clr>
            <a:srgbClr val="A4A3A4"/>
          </p15:clr>
        </p15:guide>
        <p15:guide id="7" pos="664">
          <p15:clr>
            <a:srgbClr val="A4A3A4"/>
          </p15:clr>
        </p15:guide>
        <p15:guide id="8" pos="872">
          <p15:clr>
            <a:srgbClr val="A4A3A4"/>
          </p15:clr>
        </p15:guide>
        <p15:guide id="9" pos="528">
          <p15:clr>
            <a:srgbClr val="A4A3A4"/>
          </p15:clr>
        </p15:guide>
        <p15:guide id="10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731B"/>
    <a:srgbClr val="CB1F78"/>
    <a:srgbClr val="4F6F92"/>
    <a:srgbClr val="1A4D98"/>
    <a:srgbClr val="CB3E86"/>
    <a:srgbClr val="E3940C"/>
    <a:srgbClr val="B98B16"/>
    <a:srgbClr val="C45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2" autoAdjust="0"/>
    <p:restoredTop sz="92680" autoAdjust="0"/>
  </p:normalViewPr>
  <p:slideViewPr>
    <p:cSldViewPr>
      <p:cViewPr varScale="1">
        <p:scale>
          <a:sx n="99" d="100"/>
          <a:sy n="99" d="100"/>
        </p:scale>
        <p:origin x="1518" y="72"/>
      </p:cViewPr>
      <p:guideLst>
        <p:guide orient="horz" pos="2160"/>
        <p:guide orient="horz" pos="288"/>
        <p:guide orient="horz" pos="1200"/>
        <p:guide pos="384"/>
        <p:guide pos="96"/>
        <p:guide pos="5664"/>
        <p:guide pos="664"/>
        <p:guide pos="872"/>
        <p:guide pos="5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690"/>
    </p:cViewPr>
  </p:sorterViewPr>
  <p:notesViewPr>
    <p:cSldViewPr>
      <p:cViewPr varScale="1">
        <p:scale>
          <a:sx n="111" d="100"/>
          <a:sy n="111" d="100"/>
        </p:scale>
        <p:origin x="-30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75B11D7-6F01-4CD5-A9DE-9EF2BF35B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160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249842-429E-4330-ADD0-EF184DE97A3D}" type="slidenum">
              <a:rPr lang="en-US" altLang="en-US" sz="1200" smtClean="0"/>
              <a:pPr/>
              <a:t>2</a:t>
            </a:fld>
            <a:endParaRPr lang="en-US" altLang="en-US" sz="1200" smtClean="0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43063F5-9C47-40D7-9B5C-AEEE2344E261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2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8261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99FB31-1FE8-46EC-A623-13D8B4436429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A53EE5B-DED2-4E75-A584-FCF7165BEEAD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12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0940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45F8DA-A139-4961-97BB-257A0FC93472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35A7AD7-27B8-4723-ADC8-1F8350CF5873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13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482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45F8DA-A139-4961-97BB-257A0FC93472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35A7AD7-27B8-4723-ADC8-1F8350CF5873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14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8620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45F8DA-A139-4961-97BB-257A0FC93472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35A7AD7-27B8-4723-ADC8-1F8350CF5873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15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4131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45F8DA-A139-4961-97BB-257A0FC93472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35A7AD7-27B8-4723-ADC8-1F8350CF5873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16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016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DD93CEA-8DF9-4EED-9DA5-906AD6BFE64E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32EFF3B-6CD5-4A7D-ABB7-D83E5203FDEC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17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014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02B844-23CE-4A05-8ED5-2BF815BE274C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A0A8D72-6754-4BA1-BDD2-246F4B0E9A2D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18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073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02B844-23CE-4A05-8ED5-2BF815BE274C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A0A8D72-6754-4BA1-BDD2-246F4B0E9A2D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19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064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02B844-23CE-4A05-8ED5-2BF815BE274C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A0A8D72-6754-4BA1-BDD2-246F4B0E9A2D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20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211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8650863" indent="-381857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204F0D8-85DE-4363-80B8-CC30CD179C51}" type="slidenum">
              <a:rPr lang="en-US" altLang="en-US" smtClean="0">
                <a:solidFill>
                  <a:schemeClr val="tx2"/>
                </a:solidFill>
                <a:ea typeface="ヒラギノ角ゴ Pro W3"/>
                <a:cs typeface="ヒラギノ角ゴ Pro W3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>
              <a:solidFill>
                <a:schemeClr val="tx2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8824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A90158-AA9B-49FD-BCD3-7057102D34DB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  <p:sp>
        <p:nvSpPr>
          <p:cNvPr id="122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70401C7-83CF-423A-BAB4-CF1C40FED81E}" type="slidenum">
              <a:rPr lang="en-US" altLang="en-US" sz="1200">
                <a:latin typeface="Times" panose="02020603050405020304" pitchFamily="18" charset="0"/>
              </a:rPr>
              <a:pPr algn="r"/>
              <a:t>3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12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827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26E01A1-6F71-4E86-BEFC-64964C29E557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2DC8888-9F6D-4E0A-B2CB-484954E15448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22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641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EDBD78-B8DC-4FB4-8469-6A2519E1F342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39D7936-4E35-4924-BF69-810DE1E983AA}" type="slidenum">
              <a:rPr lang="en-US" altLang="en-US" sz="1200">
                <a:latin typeface="Times" panose="02020603050405020304" pitchFamily="18" charset="0"/>
              </a:rPr>
              <a:pPr algn="r"/>
              <a:t>23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608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C8F054-452B-4AAE-9384-41F9CFBF98D2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B055009-8E83-4A4E-A6B8-069C535E77BC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24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9668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C8F054-452B-4AAE-9384-41F9CFBF98D2}" type="slidenum">
              <a:rPr lang="en-US" altLang="en-US" sz="1200" smtClean="0"/>
              <a:pPr/>
              <a:t>25</a:t>
            </a:fld>
            <a:endParaRPr lang="en-US" altLang="en-US" sz="1200" smtClean="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B055009-8E83-4A4E-A6B8-069C535E77BC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25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6615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914F66-0C25-408B-BC2E-C6B7E23D7AC9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1C0E635-1895-437A-8527-63632F5A51D6}" type="slidenum">
              <a:rPr lang="en-US" altLang="en-US" sz="1200">
                <a:latin typeface="Times" panose="02020603050405020304" pitchFamily="18" charset="0"/>
              </a:rPr>
              <a:pPr algn="r"/>
              <a:t>26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525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C8F054-452B-4AAE-9384-41F9CFBF98D2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B055009-8E83-4A4E-A6B8-069C535E77BC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27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7742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672121-89E9-4F1C-84F2-A944690046F1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1263870-28BB-4487-908A-73999018F81F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28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099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672121-89E9-4F1C-84F2-A944690046F1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1263870-28BB-4487-908A-73999018F81F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30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943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4F6CA6-552F-4929-ADDB-3114EAB9F30C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2CC5AC0-C5E4-4412-963C-DE00519CA343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31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2620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B6B8D87-FF8F-432B-B7CE-A0E29FA26BC7}" type="slidenum">
              <a:rPr lang="en-US" altLang="en-US" sz="1200" smtClean="0"/>
              <a:pPr/>
              <a:t>32</a:t>
            </a:fld>
            <a:endParaRPr lang="en-US" altLang="en-US" sz="1200" smtClean="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85723B2-3C8A-4EEE-A433-735F65A1E9AE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32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36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B874E9-CA4C-43D1-A624-AD8C2D65F884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EDCB98C-261B-4929-950E-2029A47601A3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4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8675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15D6D1-C40E-4CAB-87D9-438F3BDE9463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C651275C-372E-4B5B-AF45-859B4D205BE2}" type="slidenum">
              <a:rPr lang="en-US" altLang="en-US" sz="1200">
                <a:latin typeface="Times" panose="02020603050405020304" pitchFamily="18" charset="0"/>
              </a:rPr>
              <a:pPr algn="r"/>
              <a:t>33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038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8EE3DFD-44F1-4D6B-BE1A-AC0AF19A9CCE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7CDB976-5D06-4961-AE38-C34546A64A73}" type="slidenum">
              <a:rPr lang="en-US" altLang="en-US" sz="1200">
                <a:latin typeface="Times" panose="02020603050405020304" pitchFamily="18" charset="0"/>
              </a:rPr>
              <a:pPr algn="r"/>
              <a:t>34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5493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D6ECF8-5578-4FB0-AFDB-E9AAD9879629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84816FB-ED9C-4855-BEFA-AAA61ADD4B4A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35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2393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8164FF-9ED0-49D9-BA42-C09D4DCE5E2E}" type="slidenum">
              <a:rPr lang="en-US" altLang="en-US" sz="1200" smtClean="0"/>
              <a:pPr/>
              <a:t>36</a:t>
            </a:fld>
            <a:endParaRPr lang="en-US" altLang="en-US" sz="1200" smtClean="0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FC020FD-A4C1-4A9A-A11A-61BE0779774A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36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49794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F2AFB9-6EDC-422A-A1B5-8A717DB0E64E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75E63B4-99B6-40C5-A894-9A16AC36CE54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37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03208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1236CE-899E-4CC5-A43F-931CEC942BAC}" type="slidenum">
              <a:rPr lang="en-US" altLang="en-US" sz="1200" smtClean="0"/>
              <a:pPr/>
              <a:t>38</a:t>
            </a:fld>
            <a:endParaRPr lang="en-US" altLang="en-US" sz="1200" smtClean="0"/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5A03984-01B4-4882-BBE8-A0B7DC6AC92E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38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2522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D83FD24-310A-4954-B4E3-02A89F8ADEA7}" type="slidenum">
              <a:rPr lang="en-US" altLang="en-US" sz="1200" smtClean="0"/>
              <a:pPr/>
              <a:t>39</a:t>
            </a:fld>
            <a:endParaRPr lang="en-US" altLang="en-US" sz="1200" smtClean="0"/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63A5B3E-1C9B-414E-B361-D04D05C5C55B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39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7115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5C3E25-6BCD-4C2B-B8B2-CB6B0131729C}" type="slidenum">
              <a:rPr lang="en-US" altLang="en-US" sz="1200" smtClean="0"/>
              <a:pPr/>
              <a:t>40</a:t>
            </a:fld>
            <a:endParaRPr lang="en-US" altLang="en-US" sz="1200" smtClean="0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5C889E8-EECA-45EC-A4BB-18FFEEE82EAC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40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7883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A7A15C-73AA-4C99-9B4A-46B579A9C5A3}" type="slidenum">
              <a:rPr lang="en-US" altLang="en-US" sz="1200" smtClean="0"/>
              <a:pPr/>
              <a:t>41</a:t>
            </a:fld>
            <a:endParaRPr lang="en-US" altLang="en-US" sz="1200" smtClean="0"/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BC2418F-EDA3-48DC-8F35-C0B69892257B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41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7348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8EE3DFD-44F1-4D6B-BE1A-AC0AF19A9CCE}" type="slidenum">
              <a:rPr lang="en-US" altLang="en-US" sz="1200" smtClean="0"/>
              <a:pPr/>
              <a:t>42</a:t>
            </a:fld>
            <a:endParaRPr lang="en-US" altLang="en-US" sz="1200" smtClean="0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7CDB976-5D06-4961-AE38-C34546A64A73}" type="slidenum">
              <a:rPr lang="en-US" altLang="en-US" sz="1200">
                <a:latin typeface="Times" panose="02020603050405020304" pitchFamily="18" charset="0"/>
              </a:rPr>
              <a:pPr algn="r"/>
              <a:t>42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131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672121-89E9-4F1C-84F2-A944690046F1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1263870-28BB-4487-908A-73999018F81F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5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1324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4CBFBA-2DD2-4CFF-8D54-EB3ED016E160}" type="slidenum">
              <a:rPr lang="en-US" altLang="en-US" sz="1200" smtClean="0"/>
              <a:pPr/>
              <a:t>43</a:t>
            </a:fld>
            <a:endParaRPr lang="en-US" altLang="en-US" sz="1200" smtClean="0"/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A353ECE-2D38-4359-8EE8-AF738CCABD1A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43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3068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6975DF3-0A79-4CD8-8931-1AB663670B40}" type="slidenum">
              <a:rPr lang="en-US" altLang="en-US" sz="1200" smtClean="0"/>
              <a:pPr/>
              <a:t>44</a:t>
            </a:fld>
            <a:endParaRPr lang="en-US" altLang="en-US" sz="1200" smtClean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8DFDF49-9AE9-4111-B2E9-D7ED2EED22FA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44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8040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B18AAE-077F-4AE5-BC3C-FDCCFCEF08D3}" type="slidenum">
              <a:rPr lang="en-US" altLang="en-US" sz="1200" smtClean="0"/>
              <a:pPr/>
              <a:t>45</a:t>
            </a:fld>
            <a:endParaRPr lang="en-US" altLang="en-US" sz="1200" smtClean="0"/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BABCFF8-1748-48B9-B444-19F3428E41EC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45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8161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672121-89E9-4F1C-84F2-A944690046F1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1263870-28BB-4487-908A-73999018F81F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6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3320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D08246-0EFB-48A2-8944-C1DE0287A63A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1C6D726-C66D-41CA-A8DA-993388FF6C4E}" type="slidenum">
              <a:rPr lang="en-US" altLang="en-US" sz="1200">
                <a:latin typeface="Times" panose="02020603050405020304" pitchFamily="18" charset="0"/>
              </a:rPr>
              <a:pPr algn="r"/>
              <a:t>7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9821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3F3F67-1C8A-4B90-9934-F44457ED6EFA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F74A10E-5AA8-4000-AE62-782C94F1FC1D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8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5586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675D00F-5087-48A5-8FB6-BB54CC99A99F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DA9153A-E8E7-4DCF-B2F5-C355B0B64E07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10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532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D4B0070-F707-42F4-8EA4-DB41EFF81427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273B58F-CADB-4A79-9C82-E3B8A5756B7C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11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436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0731B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5" name="Text Box 3"/>
          <p:cNvSpPr txBox="1">
            <a:spLocks noChangeArrowheads="1"/>
          </p:cNvSpPr>
          <p:nvPr userDrawn="1"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100" smtClean="0">
                <a:latin typeface="Times New Roman" panose="02020603050405020304" pitchFamily="18" charset="0"/>
              </a:rPr>
              <a:t>© 2012 Pearson Education Inc.</a:t>
            </a: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5792788" y="6278563"/>
            <a:ext cx="2817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19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smtClean="0">
                <a:latin typeface="Times New Roman" panose="02020603050405020304" pitchFamily="18" charset="0"/>
              </a:rPr>
              <a:t>Lecture prepared by Mindy Miller-Kittrell</a:t>
            </a:r>
          </a:p>
          <a:p>
            <a:pPr eaLnBrk="1" hangingPunct="1">
              <a:defRPr/>
            </a:pPr>
            <a:r>
              <a:rPr lang="en-US" altLang="en-US" sz="1200" i="1" smtClean="0">
                <a:latin typeface="Times New Roman" panose="02020603050405020304" pitchFamily="18" charset="0"/>
              </a:rPr>
              <a:t>North Carolina State University</a:t>
            </a:r>
          </a:p>
        </p:txBody>
      </p:sp>
      <p:pic>
        <p:nvPicPr>
          <p:cNvPr id="7" name="Picture 17" descr="71271Bauman3e_thumbnai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3200"/>
            <a:ext cx="561022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3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22FCA-830E-4DAD-87E3-51ED34EBD1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8928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414D1-B0DE-4295-9A7D-954690B32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53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28600"/>
            <a:ext cx="22669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228600"/>
            <a:ext cx="66484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8EB4D-C72C-4D4B-9003-BB3D89298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12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EFCFD-BEF0-4AD3-98A5-15804B791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06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144C1-3091-4D8C-B25D-DC7F23E94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53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11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11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06F5A-4FDE-46E8-8FB9-22E0DCC0A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53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D8ED7-8669-4295-8D5E-D0DFAA0A5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44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F6415-1E67-41E7-88DE-10DC44EDA8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0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DC684-8F26-4BB9-8394-50A33068AE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74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FE0CF-41E1-419B-9CC2-5972F9078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3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21427-CB73-4CA2-8339-CCE1FDA0F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71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228600"/>
            <a:ext cx="906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38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736C0E8-FF0C-456F-B96A-BA28BC3A25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32" charset="0"/>
          <a:ea typeface="ＭＳ Ｐゴシック" pitchFamily="3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32" charset="0"/>
          <a:ea typeface="ＭＳ Ｐゴシック" pitchFamily="3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32" charset="0"/>
          <a:ea typeface="ＭＳ Ｐゴシック" pitchFamily="3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32" charset="0"/>
          <a:ea typeface="ＭＳ Ｐゴシック" pitchFamily="3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32" charset="0"/>
          <a:ea typeface="ＭＳ Ｐゴシック" pitchFamily="3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32" charset="0"/>
          <a:ea typeface="ＭＳ Ｐゴシック" pitchFamily="3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32" charset="0"/>
          <a:ea typeface="ＭＳ Ｐゴシック" pitchFamily="3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32" charset="0"/>
          <a:ea typeface="ＭＳ Ｐゴシック" pitchFamily="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A4D98"/>
        </a:buClr>
        <a:buFont typeface="Times" panose="02020603050405020304" pitchFamily="18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62600" y="381000"/>
            <a:ext cx="3378200" cy="762000"/>
          </a:xfrm>
        </p:spPr>
        <p:txBody>
          <a:bodyPr/>
          <a:lstStyle/>
          <a:p>
            <a:pPr algn="ctr" eaLnBrk="1" hangingPunct="1"/>
            <a:r>
              <a:rPr lang="en-US" altLang="en-US" sz="4200" smtClean="0">
                <a:solidFill>
                  <a:schemeClr val="tx1"/>
                </a:solidFill>
                <a:latin typeface="Comic Sans MS" panose="030F0702030302020204" pitchFamily="66" charset="0"/>
              </a:rPr>
              <a:t>Chapter 3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38800" y="1905000"/>
            <a:ext cx="3365500" cy="1524000"/>
          </a:xfrm>
          <a:noFill/>
        </p:spPr>
        <p:txBody>
          <a:bodyPr/>
          <a:lstStyle/>
          <a:p>
            <a:pPr eaLnBrk="1" hangingPunct="1">
              <a:buFont typeface="Times" panose="02020603050405020304" pitchFamily="18" charset="0"/>
              <a:buNone/>
            </a:pPr>
            <a:r>
              <a:rPr lang="en-US" altLang="en-US" sz="3800" b="1" smtClean="0">
                <a:latin typeface="Comic Sans MS" panose="030F0702030302020204" pitchFamily="66" charset="0"/>
              </a:rPr>
              <a:t> Cell Structure  and Function</a:t>
            </a:r>
          </a:p>
        </p:txBody>
      </p:sp>
      <p:pic>
        <p:nvPicPr>
          <p:cNvPr id="4100" name="Picture 3" descr="http://vig-fp.prenhall.com/bigcovers/032151341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9"/>
          <a:stretch>
            <a:fillRect/>
          </a:stretch>
        </p:blipFill>
        <p:spPr bwMode="auto">
          <a:xfrm>
            <a:off x="533400" y="1524000"/>
            <a:ext cx="48291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915400" cy="749300"/>
          </a:xfrm>
        </p:spPr>
        <p:txBody>
          <a:bodyPr lIns="0" tIns="0" rIns="91429" bIns="0" anchor="ctr"/>
          <a:lstStyle/>
          <a:p>
            <a:pPr eaLnBrk="1" hangingPunct="1"/>
            <a:r>
              <a:rPr lang="en-US" altLang="en-US" sz="4000" dirty="0" smtClean="0">
                <a:latin typeface="Comic Sans MS" panose="030F0702030302020204" pitchFamily="66" charset="0"/>
              </a:rPr>
              <a:t> Function of Flagella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217" y="1066800"/>
            <a:ext cx="7945438" cy="3441700"/>
          </a:xfrm>
        </p:spPr>
        <p:txBody>
          <a:bodyPr lIns="0" tIns="18285" rIns="0" bIns="18285"/>
          <a:lstStyle/>
          <a:p>
            <a:pPr marL="374650" indent="-330200" eaLnBrk="1" hangingPunct="1">
              <a:lnSpc>
                <a:spcPct val="90000"/>
              </a:lnSpc>
            </a:pPr>
            <a:r>
              <a:rPr lang="en-US" altLang="en-US" u="sng" dirty="0" smtClean="0">
                <a:latin typeface="Comic Sans MS" panose="030F0702030302020204" pitchFamily="66" charset="0"/>
              </a:rPr>
              <a:t>Long-range movement</a:t>
            </a:r>
          </a:p>
          <a:p>
            <a:pPr marL="793750" lvl="1" indent="-2794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Rotation propels bacterium through environment, counterclockwise or clockwise</a:t>
            </a:r>
          </a:p>
          <a:p>
            <a:pPr marL="793750" lvl="1" indent="-2794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Bacteria move in response to stimuli</a:t>
            </a:r>
          </a:p>
          <a:p>
            <a:pPr marL="1193800" lvl="2" indent="-2794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Runs</a:t>
            </a:r>
          </a:p>
          <a:p>
            <a:pPr marL="1651000" lvl="3" indent="-2794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toward or away</a:t>
            </a:r>
          </a:p>
          <a:p>
            <a:pPr marL="1193800" lvl="2" indent="-2794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Tumbles</a:t>
            </a:r>
          </a:p>
          <a:p>
            <a:pPr marL="1651000" lvl="3" indent="-2794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direction change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60348"/>
            <a:ext cx="4767263" cy="372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88900"/>
            <a:ext cx="9067800" cy="838200"/>
          </a:xfrm>
        </p:spPr>
        <p:txBody>
          <a:bodyPr lIns="0" tIns="0" rIns="91429" bIns="0" anchor="ctr"/>
          <a:lstStyle/>
          <a:p>
            <a:pPr eaLnBrk="1" hangingPunct="1"/>
            <a:r>
              <a:rPr lang="en-US" altLang="en-US" sz="4400" dirty="0" smtClean="0">
                <a:latin typeface="Comic Sans MS" panose="030F0702030302020204" pitchFamily="66" charset="0"/>
              </a:rPr>
              <a:t> Fimbriae (Fimbria single)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96596" y="1065593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5" rIns="0" bIns="18285"/>
          <a:lstStyle>
            <a:lvl1pPr marL="215900" indent="-215900"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2000" indent="-3302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 smtClean="0">
                <a:latin typeface="Comic Sans MS" panose="030F0702030302020204" pitchFamily="66" charset="0"/>
              </a:rPr>
              <a:t>Sticky</a:t>
            </a:r>
            <a:r>
              <a:rPr lang="en-US" altLang="en-US" dirty="0">
                <a:latin typeface="Comic Sans MS" panose="030F0702030302020204" pitchFamily="66" charset="0"/>
              </a:rPr>
              <a:t>, </a:t>
            </a:r>
            <a:r>
              <a:rPr lang="en-US" altLang="en-US" dirty="0" err="1">
                <a:latin typeface="Comic Sans MS" panose="030F0702030302020204" pitchFamily="66" charset="0"/>
              </a:rPr>
              <a:t>bristlelike</a:t>
            </a:r>
            <a:r>
              <a:rPr lang="en-US" altLang="en-US" dirty="0">
                <a:latin typeface="Comic Sans MS" panose="030F0702030302020204" pitchFamily="66" charset="0"/>
              </a:rPr>
              <a:t> projections (~ Velcro)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Shorter and FAR MORE</a:t>
            </a:r>
          </a:p>
          <a:p>
            <a:pPr marL="0" indent="-114300" eaLnBrk="1" hangingPunct="1"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	NUMEROUS than </a:t>
            </a:r>
            <a:r>
              <a:rPr lang="en-US" altLang="en-US" dirty="0" smtClean="0">
                <a:latin typeface="Comic Sans MS" panose="030F0702030302020204" pitchFamily="66" charset="0"/>
              </a:rPr>
              <a:t>flagella and pili</a:t>
            </a:r>
            <a:endParaRPr lang="en-US" altLang="en-US" dirty="0"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dirty="0" smtClean="0">
                <a:latin typeface="Comic Sans MS" panose="030F0702030302020204" pitchFamily="66" charset="0"/>
              </a:rPr>
              <a:t>Used </a:t>
            </a:r>
            <a:r>
              <a:rPr lang="en-US" altLang="en-US" dirty="0">
                <a:latin typeface="Comic Sans MS" panose="030F0702030302020204" pitchFamily="66" charset="0"/>
              </a:rPr>
              <a:t>by bacteria to </a:t>
            </a:r>
            <a:r>
              <a:rPr lang="en-US" altLang="en-US" u="sng" dirty="0">
                <a:latin typeface="Comic Sans MS" panose="030F0702030302020204" pitchFamily="66" charset="0"/>
              </a:rPr>
              <a:t>adhere</a:t>
            </a: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to:</a:t>
            </a:r>
          </a:p>
          <a:p>
            <a:pPr lvl="1" eaLnBrk="1" hangingPunct="1"/>
            <a:r>
              <a:rPr lang="en-US" altLang="en-US" sz="2400" dirty="0" smtClean="0">
                <a:latin typeface="Comic Sans MS" panose="030F0702030302020204" pitchFamily="66" charset="0"/>
              </a:rPr>
              <a:t>Substances in the environment</a:t>
            </a:r>
          </a:p>
          <a:p>
            <a:pPr lvl="1" eaLnBrk="1" hangingPunct="1"/>
            <a:r>
              <a:rPr lang="en-US" altLang="en-US" sz="2400" dirty="0" smtClean="0">
                <a:latin typeface="Comic Sans MS" panose="030F0702030302020204" pitchFamily="66" charset="0"/>
              </a:rPr>
              <a:t>to </a:t>
            </a:r>
            <a:r>
              <a:rPr lang="en-US" altLang="en-US" sz="2400" dirty="0">
                <a:latin typeface="Comic Sans MS" panose="030F0702030302020204" pitchFamily="66" charset="0"/>
              </a:rPr>
              <a:t>one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another</a:t>
            </a:r>
          </a:p>
          <a:p>
            <a:pPr lvl="1" eaLnBrk="1" hangingPunct="1"/>
            <a:r>
              <a:rPr lang="en-US" altLang="en-US" sz="2400" dirty="0" smtClean="0">
                <a:latin typeface="Comic Sans MS" panose="030F0702030302020204" pitchFamily="66" charset="0"/>
              </a:rPr>
              <a:t>to hosts – this is the primary</a:t>
            </a:r>
          </a:p>
          <a:p>
            <a:pPr marL="431800" lvl="1" indent="0" eaLnBrk="1" hangingPunct="1">
              <a:buNone/>
            </a:pPr>
            <a:r>
              <a:rPr lang="en-US" altLang="en-US" sz="2400" dirty="0">
                <a:latin typeface="Comic Sans MS" panose="030F0702030302020204" pitchFamily="66" charset="0"/>
              </a:rPr>
              <a:t>	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virulence factor for most</a:t>
            </a:r>
          </a:p>
          <a:p>
            <a:pPr marL="431800" lvl="1" indent="0" eaLnBrk="1" hangingPunct="1">
              <a:buNone/>
            </a:pPr>
            <a:r>
              <a:rPr lang="en-US" altLang="en-US" sz="2400" dirty="0">
                <a:latin typeface="Comic Sans MS" panose="030F0702030302020204" pitchFamily="66" charset="0"/>
              </a:rPr>
              <a:t>	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pathogens!</a:t>
            </a:r>
            <a:endParaRPr lang="en-US" altLang="en-US" sz="2400" dirty="0"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en-US" dirty="0" smtClean="0">
                <a:latin typeface="Comic Sans MS" panose="030F0702030302020204" pitchFamily="66" charset="0"/>
              </a:rPr>
              <a:t>Serve </a:t>
            </a:r>
            <a:r>
              <a:rPr lang="en-US" altLang="en-US" dirty="0">
                <a:latin typeface="Comic Sans MS" panose="030F0702030302020204" pitchFamily="66" charset="0"/>
              </a:rPr>
              <a:t>an </a:t>
            </a:r>
            <a:r>
              <a:rPr lang="en-US" altLang="en-US" dirty="0" smtClean="0">
                <a:latin typeface="Comic Sans MS" panose="030F0702030302020204" pitchFamily="66" charset="0"/>
              </a:rPr>
              <a:t>important</a:t>
            </a:r>
          </a:p>
          <a:p>
            <a:pPr marL="0" indent="-114300" eaLnBrk="1" hangingPunct="1"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	</a:t>
            </a:r>
            <a:r>
              <a:rPr lang="en-US" altLang="en-US" dirty="0" smtClean="0">
                <a:latin typeface="Comic Sans MS" panose="030F0702030302020204" pitchFamily="66" charset="0"/>
              </a:rPr>
              <a:t>function </a:t>
            </a:r>
            <a:r>
              <a:rPr lang="en-US" altLang="en-US" dirty="0">
                <a:latin typeface="Comic Sans MS" panose="030F0702030302020204" pitchFamily="66" charset="0"/>
              </a:rPr>
              <a:t>in </a:t>
            </a:r>
            <a:r>
              <a:rPr lang="en-US" altLang="en-US" dirty="0" smtClean="0">
                <a:latin typeface="Comic Sans MS" panose="030F0702030302020204" pitchFamily="66" charset="0"/>
              </a:rPr>
              <a:t>biofilms</a:t>
            </a:r>
          </a:p>
          <a:p>
            <a:pPr marL="0" indent="-114300" eaLnBrk="1" hangingPunct="1"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	</a:t>
            </a:r>
            <a:r>
              <a:rPr lang="en-US" altLang="en-US" dirty="0" smtClean="0">
                <a:latin typeface="Comic Sans MS" panose="030F0702030302020204" pitchFamily="66" charset="0"/>
              </a:rPr>
              <a:t>and in conjugation</a:t>
            </a:r>
            <a:endParaRPr lang="en-US" altLang="en-US" dirty="0">
              <a:latin typeface="Comic Sans MS" panose="030F0702030302020204" pitchFamily="66" charset="0"/>
            </a:endParaRPr>
          </a:p>
        </p:txBody>
      </p:sp>
      <p:pic>
        <p:nvPicPr>
          <p:cNvPr id="2150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90" b="21111"/>
          <a:stretch>
            <a:fillRect/>
          </a:stretch>
        </p:blipFill>
        <p:spPr bwMode="auto">
          <a:xfrm>
            <a:off x="5334000" y="3485101"/>
            <a:ext cx="3733800" cy="333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4800600" cy="596900"/>
          </a:xfrm>
        </p:spPr>
        <p:txBody>
          <a:bodyPr lIns="0" tIns="0" rIns="91429" bIns="0" anchor="ctr"/>
          <a:lstStyle/>
          <a:p>
            <a:pPr eaLnBrk="1" hangingPunct="1"/>
            <a:r>
              <a:rPr lang="en-US" altLang="en-US" sz="4000" dirty="0" smtClean="0">
                <a:latin typeface="Comic Sans MS" panose="030F0702030302020204" pitchFamily="66" charset="0"/>
              </a:rPr>
              <a:t> Pilus (</a:t>
            </a:r>
            <a:r>
              <a:rPr lang="en-US" altLang="en-US" sz="4000" dirty="0" smtClean="0">
                <a:latin typeface="Comic Sans MS" panose="030F0702030302020204" pitchFamily="66" charset="0"/>
              </a:rPr>
              <a:t>pili, </a:t>
            </a:r>
            <a:r>
              <a:rPr lang="en-US" altLang="en-US" sz="4000" dirty="0" smtClean="0">
                <a:latin typeface="Comic Sans MS" panose="030F0702030302020204" pitchFamily="66" charset="0"/>
              </a:rPr>
              <a:t>plural)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685800"/>
            <a:ext cx="8382000" cy="5410200"/>
          </a:xfrm>
        </p:spPr>
        <p:txBody>
          <a:bodyPr lIns="0" tIns="18285" rIns="0" bIns="18285"/>
          <a:lstStyle/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Special type of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fimbria</a:t>
            </a:r>
          </a:p>
          <a:p>
            <a:pPr marL="774700" lvl="1" indent="-330200" eaLnBrk="1" hangingPunct="1">
              <a:defRPr/>
            </a:pPr>
            <a:r>
              <a:rPr lang="en-US" altLang="en-US" sz="2200" dirty="0" smtClean="0">
                <a:latin typeface="Comic Sans MS" panose="030F0702030302020204" pitchFamily="66" charset="0"/>
              </a:rPr>
              <a:t>Multiple </a:t>
            </a:r>
            <a:r>
              <a:rPr lang="en-US" altLang="en-US" sz="2200" dirty="0" smtClean="0">
                <a:latin typeface="Comic Sans MS" panose="030F0702030302020204" pitchFamily="66" charset="0"/>
              </a:rPr>
              <a:t>fimbriae fuse and</a:t>
            </a:r>
          </a:p>
          <a:p>
            <a:pPr marL="444500" lvl="1" indent="0" eaLnBrk="1" hangingPunct="1">
              <a:buNone/>
              <a:defRPr/>
            </a:pPr>
            <a:r>
              <a:rPr lang="en-US" altLang="en-US" sz="2200" dirty="0">
                <a:latin typeface="Comic Sans MS" panose="030F0702030302020204" pitchFamily="66" charset="0"/>
              </a:rPr>
              <a:t>	</a:t>
            </a:r>
            <a:r>
              <a:rPr lang="en-US" altLang="en-US" sz="2200" dirty="0" smtClean="0">
                <a:latin typeface="Comic Sans MS" panose="030F0702030302020204" pitchFamily="66" charset="0"/>
              </a:rPr>
              <a:t>extend to form a tube</a:t>
            </a:r>
            <a:endParaRPr lang="en-US" altLang="en-US" sz="2200" dirty="0" smtClean="0">
              <a:latin typeface="Comic Sans MS" panose="030F0702030302020204" pitchFamily="66" charset="0"/>
            </a:endParaRPr>
          </a:p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Also known as 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conjugation pili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</a:t>
            </a:r>
          </a:p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Longer than other fimbriae but shorter than flagella</a:t>
            </a:r>
          </a:p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Bacteria typically have 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only one or two per cell</a:t>
            </a:r>
          </a:p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Mediates 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conjugation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- the transfer of DNA from one cell to another</a:t>
            </a:r>
          </a:p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Formed under duress</a:t>
            </a:r>
          </a:p>
          <a:p>
            <a:pPr marL="44450" indent="0" eaLnBrk="1" hangingPunct="1">
              <a:buFontTx/>
              <a:buNone/>
              <a:defRPr/>
            </a:pPr>
            <a:r>
              <a:rPr lang="en-US" altLang="en-US" sz="2400" dirty="0">
                <a:latin typeface="Comic Sans MS" panose="030F0702030302020204" pitchFamily="66" charset="0"/>
              </a:rPr>
              <a:t>	w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hen neighboring (crowded)</a:t>
            </a:r>
          </a:p>
          <a:p>
            <a:pPr marL="44450" indent="0" eaLnBrk="1" hangingPunct="1">
              <a:buFontTx/>
              <a:buNone/>
              <a:defRPr/>
            </a:pPr>
            <a:r>
              <a:rPr lang="en-US" altLang="en-US" sz="2400" dirty="0">
                <a:latin typeface="Comic Sans MS" panose="030F0702030302020204" pitchFamily="66" charset="0"/>
              </a:rPr>
              <a:t>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   	bacteria sense each other</a:t>
            </a:r>
          </a:p>
          <a:p>
            <a:pPr marL="44450" indent="0" eaLnBrk="1" hangingPunct="1">
              <a:buFontTx/>
              <a:buNone/>
              <a:defRPr/>
            </a:pPr>
            <a:r>
              <a:rPr lang="en-US" altLang="en-US" sz="2400" dirty="0">
                <a:latin typeface="Comic Sans MS" panose="030F0702030302020204" pitchFamily="66" charset="0"/>
              </a:rPr>
              <a:t>	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and</a:t>
            </a:r>
            <a:r>
              <a:rPr lang="en-US" altLang="en-US" sz="2400" dirty="0">
                <a:latin typeface="Comic Sans MS" panose="030F0702030302020204" pitchFamily="66" charset="0"/>
              </a:rPr>
              <a:t>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may need to “steal”</a:t>
            </a:r>
          </a:p>
          <a:p>
            <a:pPr marL="44450" indent="0" eaLnBrk="1" hangingPunct="1">
              <a:buFontTx/>
              <a:buNone/>
              <a:defRPr/>
            </a:pPr>
            <a:r>
              <a:rPr lang="en-US" altLang="en-US" sz="2400" dirty="0">
                <a:latin typeface="Comic Sans MS" panose="030F0702030302020204" pitchFamily="66" charset="0"/>
              </a:rPr>
              <a:t>	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genes</a:t>
            </a:r>
            <a:r>
              <a:rPr lang="en-US" altLang="en-US" sz="2400" dirty="0">
                <a:latin typeface="Comic Sans MS" panose="030F0702030302020204" pitchFamily="66" charset="0"/>
              </a:rPr>
              <a:t>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from one another to</a:t>
            </a:r>
          </a:p>
          <a:p>
            <a:pPr marL="44450" indent="0" eaLnBrk="1" hangingPunct="1">
              <a:buFontTx/>
              <a:buNone/>
              <a:defRPr/>
            </a:pPr>
            <a:r>
              <a:rPr lang="en-US" altLang="en-US" sz="2400" dirty="0">
                <a:latin typeface="Comic Sans MS" panose="030F0702030302020204" pitchFamily="66" charset="0"/>
              </a:rPr>
              <a:t>	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survive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6" b="8888"/>
          <a:stretch>
            <a:fillRect/>
          </a:stretch>
        </p:blipFill>
        <p:spPr bwMode="auto">
          <a:xfrm>
            <a:off x="5688684" y="3657599"/>
            <a:ext cx="3379115" cy="305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631" r="1852" b="3072"/>
          <a:stretch/>
        </p:blipFill>
        <p:spPr>
          <a:xfrm>
            <a:off x="5791200" y="114301"/>
            <a:ext cx="3262160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04800"/>
            <a:ext cx="8686800" cy="2133600"/>
          </a:xfrm>
        </p:spPr>
        <p:txBody>
          <a:bodyPr lIns="0" tIns="18285" rIns="0" bIns="18285"/>
          <a:lstStyle/>
          <a:p>
            <a:pPr marL="225425" indent="-225425" eaLnBrk="1" hangingPunct="1">
              <a:lnSpc>
                <a:spcPct val="90000"/>
              </a:lnSpc>
            </a:pPr>
            <a:r>
              <a:rPr lang="en-US" altLang="en-US" b="1" dirty="0" smtClean="0">
                <a:latin typeface="Comic Sans MS" panose="030F0702030302020204" pitchFamily="66" charset="0"/>
              </a:rPr>
              <a:t>Bacterial Cell Walls, #1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Provide structure and shape and protect cell from osmotic forces</a:t>
            </a:r>
          </a:p>
          <a:p>
            <a:pPr marL="1174750" lvl="2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Think of an Ace bandage surrounding a water balloon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>
                <a:latin typeface="Comic Sans MS" panose="030F0702030302020204" pitchFamily="66" charset="0"/>
              </a:rPr>
              <a:t>Give </a:t>
            </a:r>
            <a:r>
              <a:rPr lang="en-US" altLang="en-US" dirty="0" smtClean="0">
                <a:latin typeface="Comic Sans MS" panose="030F0702030302020204" pitchFamily="66" charset="0"/>
              </a:rPr>
              <a:t>many bacterial </a:t>
            </a:r>
            <a:r>
              <a:rPr lang="en-US" altLang="en-US" dirty="0">
                <a:latin typeface="Comic Sans MS" panose="030F0702030302020204" pitchFamily="66" charset="0"/>
              </a:rPr>
              <a:t>cells characteristic shapes</a:t>
            </a:r>
          </a:p>
          <a:p>
            <a:pPr marL="225425" indent="-225425" eaLnBrk="1" hangingPunct="1">
              <a:lnSpc>
                <a:spcPct val="90000"/>
              </a:lnSpc>
              <a:buFont typeface="Times" panose="02020603050405020304" pitchFamily="18" charset="0"/>
              <a:buNone/>
            </a:pPr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Picture 8" descr="figure_03_12_unlabel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9"/>
          <a:stretch/>
        </p:blipFill>
        <p:spPr bwMode="auto">
          <a:xfrm>
            <a:off x="304800" y="2438400"/>
            <a:ext cx="85486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9103"/>
            <a:ext cx="190344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14600" y="3657600"/>
            <a:ext cx="9906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4648200"/>
            <a:ext cx="60547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coccus/cocci</a:t>
            </a:r>
            <a:r>
              <a:rPr lang="en-US" sz="3200" dirty="0"/>
              <a:t>	</a:t>
            </a:r>
            <a:r>
              <a:rPr lang="en-US" sz="3200" dirty="0" smtClean="0"/>
              <a:t>round shape</a:t>
            </a:r>
          </a:p>
          <a:p>
            <a:r>
              <a:rPr lang="en-US" sz="3200" u="sng" dirty="0" smtClean="0"/>
              <a:t>bacillus/bacilli</a:t>
            </a:r>
            <a:r>
              <a:rPr lang="en-US" sz="3200" dirty="0"/>
              <a:t>	</a:t>
            </a:r>
            <a:r>
              <a:rPr lang="en-US" sz="3200" dirty="0" smtClean="0"/>
              <a:t>rod shape</a:t>
            </a:r>
          </a:p>
          <a:p>
            <a:r>
              <a:rPr lang="en-US" sz="3200" u="sng" dirty="0" err="1" smtClean="0"/>
              <a:t>strepto</a:t>
            </a:r>
            <a:r>
              <a:rPr lang="en-US" sz="3200" u="sng" dirty="0" smtClean="0"/>
              <a:t>-</a:t>
            </a:r>
            <a:r>
              <a:rPr lang="en-US" sz="3200" dirty="0" smtClean="0"/>
              <a:t> 		in chains</a:t>
            </a:r>
          </a:p>
          <a:p>
            <a:r>
              <a:rPr lang="en-US" sz="3200" u="sng" dirty="0" err="1" smtClean="0"/>
              <a:t>staphylo</a:t>
            </a:r>
            <a:r>
              <a:rPr lang="en-US" sz="3200" u="sng" dirty="0" smtClean="0"/>
              <a:t>-</a:t>
            </a:r>
            <a:r>
              <a:rPr lang="en-US" sz="3200" dirty="0"/>
              <a:t>	</a:t>
            </a:r>
            <a:r>
              <a:rPr lang="en-US" sz="3200" dirty="0" smtClean="0"/>
              <a:t>	in clusters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304800"/>
            <a:ext cx="8686800" cy="6019800"/>
          </a:xfrm>
        </p:spPr>
        <p:txBody>
          <a:bodyPr lIns="0" tIns="18285" rIns="0" bIns="18285"/>
          <a:lstStyle/>
          <a:p>
            <a:pPr marL="225425" indent="-225425" eaLnBrk="1" hangingPunct="1">
              <a:lnSpc>
                <a:spcPct val="90000"/>
              </a:lnSpc>
            </a:pPr>
            <a:r>
              <a:rPr lang="en-US" altLang="en-US" b="1" dirty="0" smtClean="0">
                <a:latin typeface="Comic Sans MS" panose="030F0702030302020204" pitchFamily="66" charset="0"/>
              </a:rPr>
              <a:t>Bacterial Cell Walls, #2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Composed </a:t>
            </a:r>
            <a:r>
              <a:rPr lang="en-US" altLang="en-US" dirty="0">
                <a:latin typeface="Comic Sans MS" panose="030F0702030302020204" pitchFamily="66" charset="0"/>
              </a:rPr>
              <a:t>of </a:t>
            </a:r>
            <a:r>
              <a:rPr lang="en-US" altLang="en-US" dirty="0" smtClean="0">
                <a:latin typeface="Comic Sans MS" panose="030F0702030302020204" pitchFamily="66" charset="0"/>
              </a:rPr>
              <a:t>many layers of sheets of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peptidoglycan</a:t>
            </a:r>
            <a:r>
              <a:rPr lang="en-US" altLang="en-US" dirty="0" smtClean="0">
                <a:latin typeface="Comic Sans MS" panose="030F0702030302020204" pitchFamily="66" charset="0"/>
              </a:rPr>
              <a:t> </a:t>
            </a:r>
            <a:r>
              <a:rPr lang="en-US" altLang="en-US" dirty="0">
                <a:latin typeface="Comic Sans MS" panose="030F0702030302020204" pitchFamily="66" charset="0"/>
              </a:rPr>
              <a:t>in most species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Disrupting the cell wall of bacteria make them very susceptible to </a:t>
            </a:r>
            <a:r>
              <a:rPr lang="en-US" altLang="en-US" dirty="0" err="1" smtClean="0">
                <a:latin typeface="Comic Sans MS" panose="030F0702030302020204" pitchFamily="66" charset="0"/>
              </a:rPr>
              <a:t>osmolysis</a:t>
            </a:r>
            <a:r>
              <a:rPr lang="en-US" altLang="en-US" dirty="0" smtClean="0">
                <a:latin typeface="Comic Sans MS" panose="030F0702030302020204" pitchFamily="66" charset="0"/>
              </a:rPr>
              <a:t> and easier to kill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many commonly used antibiotics disrupt synthesis of the cell wall </a:t>
            </a:r>
            <a:r>
              <a:rPr lang="en-US" altLang="en-US" b="1" dirty="0" smtClean="0">
                <a:latin typeface="Comic Sans MS" panose="030F0702030302020204" pitchFamily="66" charset="0"/>
              </a:rPr>
              <a:t>before</a:t>
            </a:r>
            <a:r>
              <a:rPr lang="en-US" altLang="en-US" dirty="0" smtClean="0">
                <a:latin typeface="Comic Sans MS" panose="030F0702030302020204" pitchFamily="66" charset="0"/>
              </a:rPr>
              <a:t> it is built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an enzyme in our mucous fluids called lysozyme digests the cell well </a:t>
            </a:r>
            <a:r>
              <a:rPr lang="en-US" altLang="en-US" b="1" dirty="0" smtClean="0">
                <a:latin typeface="Comic Sans MS" panose="030F0702030302020204" pitchFamily="66" charset="0"/>
              </a:rPr>
              <a:t>after</a:t>
            </a:r>
            <a:r>
              <a:rPr lang="en-US" altLang="en-US" dirty="0" smtClean="0">
                <a:latin typeface="Comic Sans MS" panose="030F0702030302020204" pitchFamily="66" charset="0"/>
              </a:rPr>
              <a:t> it is built)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There are two basic types of bacterial cell walls found in most bacteria that cause disease</a:t>
            </a:r>
          </a:p>
          <a:p>
            <a:pPr marL="1174750" lvl="2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Gram-positive</a:t>
            </a:r>
          </a:p>
          <a:p>
            <a:pPr marL="1174750" lvl="2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Gram-negative</a:t>
            </a:r>
            <a:endParaRPr lang="en-US" altLang="en-US" sz="2000" dirty="0" smtClean="0">
              <a:latin typeface="Comic Sans MS" panose="030F0702030302020204" pitchFamily="66" charset="0"/>
            </a:endParaRPr>
          </a:p>
          <a:p>
            <a:pPr marL="225425" indent="-225425" eaLnBrk="1" hangingPunct="1">
              <a:lnSpc>
                <a:spcPct val="90000"/>
              </a:lnSpc>
              <a:buFont typeface="Times" panose="02020603050405020304" pitchFamily="18" charset="0"/>
              <a:buNone/>
            </a:pPr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24"/>
          <a:stretch/>
        </p:blipFill>
        <p:spPr>
          <a:xfrm>
            <a:off x="90387" y="3988715"/>
            <a:ext cx="4100613" cy="2828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992165"/>
            <a:ext cx="3492158" cy="2789635"/>
          </a:xfrm>
          <a:prstGeom prst="rect">
            <a:avLst/>
          </a:prstGeom>
        </p:spPr>
      </p:pic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76200"/>
            <a:ext cx="8763000" cy="3276600"/>
          </a:xfrm>
        </p:spPr>
        <p:txBody>
          <a:bodyPr lIns="0" tIns="18285" rIns="0" bIns="18285"/>
          <a:lstStyle/>
          <a:p>
            <a:pPr marL="225425" indent="-225425" eaLnBrk="1" hangingPunct="1">
              <a:lnSpc>
                <a:spcPct val="90000"/>
              </a:lnSpc>
            </a:pPr>
            <a:r>
              <a:rPr lang="en-US" altLang="en-US" b="1" dirty="0" smtClean="0">
                <a:latin typeface="Comic Sans MS" panose="030F0702030302020204" pitchFamily="66" charset="0"/>
              </a:rPr>
              <a:t>Peptidoglycan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omic Sans MS" panose="030F0702030302020204" pitchFamily="66" charset="0"/>
              </a:rPr>
              <a:t>Unbranched polysaccharide </a:t>
            </a:r>
            <a:r>
              <a:rPr lang="en-US" altLang="en-US" sz="2400" dirty="0">
                <a:latin typeface="Comic Sans MS" panose="030F0702030302020204" pitchFamily="66" charset="0"/>
              </a:rPr>
              <a:t>s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ynthesized on outside surface of cytoplasmic or inner membrane</a:t>
            </a:r>
          </a:p>
          <a:p>
            <a:pPr marL="1174750" lvl="2" indent="-3302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Monomer is disaccharide with </a:t>
            </a:r>
            <a:r>
              <a:rPr lang="en-US" altLang="en-US" sz="2000" dirty="0" err="1" smtClean="0">
                <a:latin typeface="Comic Sans MS" panose="030F0702030302020204" pitchFamily="66" charset="0"/>
              </a:rPr>
              <a:t>pentapeptide</a:t>
            </a:r>
            <a:endParaRPr lang="en-US" altLang="en-US" sz="2000" dirty="0" smtClean="0">
              <a:latin typeface="Comic Sans MS" panose="030F0702030302020204" pitchFamily="66" charset="0"/>
            </a:endParaRPr>
          </a:p>
          <a:p>
            <a:pPr marL="1174750" lvl="2" indent="-3302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Analogous to spider silk outside of cell membrane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omic Sans MS" panose="030F0702030302020204" pitchFamily="66" charset="0"/>
              </a:rPr>
              <a:t>Polysaccharides connected together by crosslinking the </a:t>
            </a:r>
            <a:r>
              <a:rPr lang="en-US" altLang="en-US" sz="2400" dirty="0" err="1" smtClean="0">
                <a:latin typeface="Comic Sans MS" panose="030F0702030302020204" pitchFamily="66" charset="0"/>
              </a:rPr>
              <a:t>pentapeptides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marL="1174750" lvl="2" indent="-330200" eaLnBrk="1" hangingPunct="1">
              <a:lnSpc>
                <a:spcPct val="90000"/>
              </a:lnSpc>
            </a:pPr>
            <a:r>
              <a:rPr lang="en-US" altLang="en-US" sz="2200" dirty="0" err="1" smtClean="0">
                <a:latin typeface="Comic Sans MS" panose="030F0702030302020204" pitchFamily="66" charset="0"/>
              </a:rPr>
              <a:t>Analagous</a:t>
            </a:r>
            <a:r>
              <a:rPr lang="en-US" altLang="en-US" sz="2200" dirty="0" smtClean="0">
                <a:latin typeface="Comic Sans MS" panose="030F0702030302020204" pitchFamily="66" charset="0"/>
              </a:rPr>
              <a:t> to fixing </a:t>
            </a:r>
            <a:r>
              <a:rPr lang="en-US" altLang="en-US" sz="2200" dirty="0">
                <a:latin typeface="Comic Sans MS" panose="030F0702030302020204" pitchFamily="66" charset="0"/>
              </a:rPr>
              <a:t>runs in </a:t>
            </a:r>
            <a:r>
              <a:rPr lang="en-US" altLang="en-US" sz="2200" dirty="0" smtClean="0">
                <a:latin typeface="Comic Sans MS" panose="030F0702030302020204" pitchFamily="66" charset="0"/>
              </a:rPr>
              <a:t>nylons</a:t>
            </a:r>
          </a:p>
          <a:p>
            <a:pPr marL="1174750" lvl="2" indent="-3302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Without crosslinking, molecules can slip through into cells, and osmotic forces can rupture bacterial membranes easily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sz="2200" dirty="0" smtClean="0">
                <a:latin typeface="Comic Sans MS" panose="030F0702030302020204" pitchFamily="66" charset="0"/>
              </a:rPr>
              <a:t>Many antibiotics interfere with this multi-step process</a:t>
            </a:r>
          </a:p>
        </p:txBody>
      </p:sp>
    </p:spTree>
    <p:extLst>
      <p:ext uri="{BB962C8B-B14F-4D97-AF65-F5344CB8AC3E}">
        <p14:creationId xmlns:p14="http://schemas.microsoft.com/office/powerpoint/2010/main" val="65216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025" y="152400"/>
            <a:ext cx="8915400" cy="4572000"/>
          </a:xfrm>
        </p:spPr>
        <p:txBody>
          <a:bodyPr lIns="0" tIns="18285" rIns="0" bIns="18285"/>
          <a:lstStyle/>
          <a:p>
            <a:pPr marL="225425" indent="-225425" eaLnBrk="1" hangingPunct="1">
              <a:lnSpc>
                <a:spcPct val="90000"/>
              </a:lnSpc>
            </a:pPr>
            <a:r>
              <a:rPr lang="en-US" altLang="en-US" b="1" dirty="0" smtClean="0">
                <a:latin typeface="Comic Sans MS" panose="030F0702030302020204" pitchFamily="66" charset="0"/>
              </a:rPr>
              <a:t>Gram-positive vs. </a:t>
            </a:r>
            <a:r>
              <a:rPr lang="en-US" altLang="en-US" b="1" dirty="0">
                <a:latin typeface="Comic Sans MS" panose="030F0702030302020204" pitchFamily="66" charset="0"/>
              </a:rPr>
              <a:t>G</a:t>
            </a:r>
            <a:r>
              <a:rPr lang="en-US" altLang="en-US" b="1" dirty="0" smtClean="0">
                <a:latin typeface="Comic Sans MS" panose="030F0702030302020204" pitchFamily="66" charset="0"/>
              </a:rPr>
              <a:t>ram-negative Cell Walls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omic Sans MS" panose="030F0702030302020204" pitchFamily="66" charset="0"/>
              </a:rPr>
              <a:t>Both have cytoplasmic membrane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omic Sans MS" panose="030F0702030302020204" pitchFamily="66" charset="0"/>
              </a:rPr>
              <a:t>Gram-positive (more genetically diverse) have MUCH more </a:t>
            </a:r>
            <a:r>
              <a:rPr lang="en-US" altLang="en-US" sz="2400" b="1" dirty="0" smtClean="0">
                <a:latin typeface="Comic Sans MS" panose="030F0702030302020204" pitchFamily="66" charset="0"/>
              </a:rPr>
              <a:t>peptidoglycan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(many layers) but no outer membrane</a:t>
            </a:r>
          </a:p>
          <a:p>
            <a:pPr marL="1174750" lvl="2" indent="-3302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Need </a:t>
            </a:r>
            <a:r>
              <a:rPr lang="en-US" altLang="en-US" sz="2000" b="1" dirty="0" smtClean="0">
                <a:latin typeface="Comic Sans MS" panose="030F0702030302020204" pitchFamily="66" charset="0"/>
              </a:rPr>
              <a:t>teichoic acids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to keep the many layers “stuck together”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omic Sans MS" panose="030F0702030302020204" pitchFamily="66" charset="0"/>
              </a:rPr>
              <a:t>Gram-negative (less genetically diverse) have </a:t>
            </a:r>
            <a:r>
              <a:rPr lang="en-US" altLang="en-US" sz="2400" dirty="0">
                <a:latin typeface="Comic Sans MS" panose="030F0702030302020204" pitchFamily="66" charset="0"/>
              </a:rPr>
              <a:t>MUCH less peptidoglycan (few layers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), but surround that with an </a:t>
            </a:r>
            <a:r>
              <a:rPr lang="en-US" altLang="en-US" sz="2400" b="1" dirty="0" smtClean="0">
                <a:latin typeface="Comic Sans MS" panose="030F0702030302020204" pitchFamily="66" charset="0"/>
              </a:rPr>
              <a:t>outer membrane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marL="1174750" lvl="2" indent="-3302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Extra membrane keeps out many antibiotics, bile salts, and contains virulence factors but makes bacteria more susceptible to osmotic effects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243707"/>
            <a:ext cx="6705600" cy="257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0488"/>
            <a:ext cx="8632825" cy="466725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 smtClean="0">
                <a:latin typeface="Comic Sans MS" panose="030F0702030302020204" pitchFamily="66" charset="0"/>
              </a:rPr>
              <a:t> Gram-Positive Bacterial Cell Walls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609600"/>
            <a:ext cx="8763000" cy="2590800"/>
          </a:xfrm>
        </p:spPr>
        <p:txBody>
          <a:bodyPr lIns="0" tIns="18285" rIns="0" bIns="18285"/>
          <a:lstStyle/>
          <a:p>
            <a:pPr marL="374650" indent="-3302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Relatively thick layer of peptidoglycan (to make up for no outer membrane)</a:t>
            </a:r>
          </a:p>
          <a:p>
            <a:pPr marL="374650" indent="-3302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Contain unique </a:t>
            </a:r>
            <a:r>
              <a:rPr lang="en-US" altLang="en-US" sz="2000" dirty="0" err="1" smtClean="0">
                <a:latin typeface="Comic Sans MS" panose="030F0702030302020204" pitchFamily="66" charset="0"/>
              </a:rPr>
              <a:t>polyalcohols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called </a:t>
            </a:r>
            <a:r>
              <a:rPr lang="en-US" altLang="en-US" sz="2000" b="1" dirty="0" smtClean="0">
                <a:latin typeface="Comic Sans MS" panose="030F0702030302020204" pitchFamily="66" charset="0"/>
              </a:rPr>
              <a:t>teichoic acids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to anchor the many layers together</a:t>
            </a:r>
          </a:p>
          <a:p>
            <a:pPr marL="374650" indent="-3302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Appear </a:t>
            </a:r>
            <a:r>
              <a:rPr lang="en-US" altLang="en-US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purple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following Gram staining procedure – dye trapped</a:t>
            </a:r>
          </a:p>
          <a:p>
            <a:pPr marL="374650" indent="-3302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In acid-fast bacteria, up to 60% of the cell wall contains waxy, highly hydrophobic </a:t>
            </a:r>
            <a:r>
              <a:rPr lang="en-US" altLang="en-US" sz="2000" b="1" dirty="0" smtClean="0">
                <a:latin typeface="Comic Sans MS" panose="030F0702030302020204" pitchFamily="66" charset="0"/>
              </a:rPr>
              <a:t>mycolic acids</a:t>
            </a:r>
            <a:endParaRPr lang="en-US" altLang="en-US" sz="2000" dirty="0" smtClean="0">
              <a:latin typeface="Comic Sans MS" panose="030F0702030302020204" pitchFamily="66" charset="0"/>
            </a:endParaRPr>
          </a:p>
          <a:p>
            <a:pPr marL="774700" lvl="1" indent="-330200" eaLnBrk="1" hangingPunct="1"/>
            <a:r>
              <a:rPr lang="en-US" altLang="en-US" sz="1800" dirty="0" smtClean="0">
                <a:latin typeface="Comic Sans MS" panose="030F0702030302020204" pitchFamily="66" charset="0"/>
              </a:rPr>
              <a:t>helps cells survive desiccation and prevent entry of almost all antibiotics</a:t>
            </a:r>
          </a:p>
        </p:txBody>
      </p:sp>
      <p:pic>
        <p:nvPicPr>
          <p:cNvPr id="29701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6"/>
          <a:stretch>
            <a:fillRect/>
          </a:stretch>
        </p:blipFill>
        <p:spPr bwMode="auto">
          <a:xfrm>
            <a:off x="4392612" y="3455304"/>
            <a:ext cx="47244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"/>
          <a:stretch>
            <a:fillRect/>
          </a:stretch>
        </p:blipFill>
        <p:spPr bwMode="auto">
          <a:xfrm>
            <a:off x="159594" y="3377517"/>
            <a:ext cx="4175125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0488"/>
            <a:ext cx="8632825" cy="466725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smtClean="0">
                <a:latin typeface="Comic Sans MS" panose="030F0702030302020204" pitchFamily="66" charset="0"/>
              </a:rPr>
              <a:t> Gram-Negative Bacterial Cell Walls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09600"/>
            <a:ext cx="8480425" cy="2438400"/>
          </a:xfrm>
        </p:spPr>
        <p:txBody>
          <a:bodyPr lIns="0" tIns="18285" rIns="0" bIns="18285"/>
          <a:lstStyle/>
          <a:p>
            <a:pPr marL="374650" indent="-330200" eaLnBrk="1" hangingPunct="1">
              <a:defRPr/>
            </a:pPr>
            <a:r>
              <a:rPr lang="en-US" altLang="en-US" dirty="0" smtClean="0">
                <a:latin typeface="Comic Sans MS" panose="030F0702030302020204" pitchFamily="66" charset="0"/>
              </a:rPr>
              <a:t>Have only a thin layer of peptidoglycan</a:t>
            </a:r>
          </a:p>
          <a:p>
            <a:pPr marL="374650" indent="-330200" eaLnBrk="1" hangingPunct="1">
              <a:defRPr/>
            </a:pPr>
            <a:r>
              <a:rPr lang="en-US" altLang="en-US" b="1" dirty="0" smtClean="0">
                <a:latin typeface="Comic Sans MS" panose="030F0702030302020204" pitchFamily="66" charset="0"/>
              </a:rPr>
              <a:t>Outer membrane</a:t>
            </a:r>
            <a:r>
              <a:rPr lang="en-US" altLang="en-US" dirty="0" smtClean="0">
                <a:latin typeface="Comic Sans MS" panose="030F0702030302020204" pitchFamily="66" charset="0"/>
              </a:rPr>
              <a:t> (outside the peptidoglycan) contains phospholipids, proteins, and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lipopolysaccharide (LPS) </a:t>
            </a:r>
          </a:p>
          <a:p>
            <a:pPr marL="374650" indent="-330200" eaLnBrk="1" hangingPunct="1">
              <a:defRPr/>
            </a:pPr>
            <a:r>
              <a:rPr lang="en-US" altLang="en-US" dirty="0" smtClean="0">
                <a:latin typeface="Comic Sans MS" panose="030F0702030302020204" pitchFamily="66" charset="0"/>
              </a:rPr>
              <a:t>Appears </a:t>
            </a:r>
            <a:r>
              <a:rPr lang="en-US" altLang="en-US" b="1" dirty="0" smtClean="0">
                <a:solidFill>
                  <a:srgbClr val="CB1F78"/>
                </a:solidFill>
                <a:latin typeface="Comic Sans MS" panose="030F0702030302020204" pitchFamily="66" charset="0"/>
              </a:rPr>
              <a:t>pink</a:t>
            </a:r>
            <a:r>
              <a:rPr lang="en-US" altLang="en-US" dirty="0" smtClean="0">
                <a:latin typeface="Comic Sans MS" panose="030F0702030302020204" pitchFamily="66" charset="0"/>
              </a:rPr>
              <a:t> following Gram staining procedure</a:t>
            </a:r>
          </a:p>
          <a:p>
            <a:pPr lvl="1" eaLnBrk="1" hangingPunct="1">
              <a:buFontTx/>
              <a:buNone/>
              <a:defRPr/>
            </a:pPr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pic>
        <p:nvPicPr>
          <p:cNvPr id="31749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21583"/>
            <a:ext cx="4890978" cy="382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3196" y="3276600"/>
            <a:ext cx="3811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0" lvl="1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purple dye easily </a:t>
            </a:r>
            <a:r>
              <a:rPr lang="en-US" altLang="en-US" dirty="0" smtClean="0">
                <a:latin typeface="Comic Sans MS" panose="030F0702030302020204" pitchFamily="66" charset="0"/>
              </a:rPr>
              <a:t>exits through thin peptidoglycan</a:t>
            </a:r>
            <a:endParaRPr lang="en-US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0488"/>
            <a:ext cx="8632825" cy="466725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 smtClean="0">
                <a:latin typeface="Comic Sans MS" panose="030F0702030302020204" pitchFamily="66" charset="0"/>
              </a:rPr>
              <a:t> Lipopolysaccharide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09600"/>
            <a:ext cx="8480425" cy="6172200"/>
          </a:xfrm>
        </p:spPr>
        <p:txBody>
          <a:bodyPr lIns="0" tIns="18285" rIns="0" bIns="18285"/>
          <a:lstStyle/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Component of outer membrane of gram-negative bacteria</a:t>
            </a:r>
            <a:endParaRPr lang="en-US" altLang="en-US" sz="2400" dirty="0">
              <a:latin typeface="Comic Sans MS" panose="030F0702030302020204" pitchFamily="66" charset="0"/>
            </a:endParaRPr>
          </a:p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Assists</a:t>
            </a:r>
            <a:r>
              <a:rPr lang="en-US" altLang="en-US" sz="2400" dirty="0">
                <a:latin typeface="Comic Sans MS" panose="030F0702030302020204" pitchFamily="66" charset="0"/>
              </a:rPr>
              <a:t>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in attaching </a:t>
            </a:r>
            <a:r>
              <a:rPr lang="en-US" altLang="en-US" sz="2400" dirty="0">
                <a:latin typeface="Comic Sans MS" panose="030F0702030302020204" pitchFamily="66" charset="0"/>
              </a:rPr>
              <a:t>to other cells or in resisting antimicrobial drugs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This is the primary component of gram-negative bacteria recognized by our immune system</a:t>
            </a:r>
          </a:p>
          <a:p>
            <a:pPr marL="774700" lvl="1" indent="-330200" eaLnBrk="1" hangingPunct="1">
              <a:defRPr/>
            </a:pPr>
            <a:r>
              <a:rPr lang="en-US" altLang="en-US" sz="2200" dirty="0" smtClean="0">
                <a:latin typeface="Comic Sans MS" panose="030F0702030302020204" pitchFamily="66" charset="0"/>
              </a:rPr>
              <a:t>Some variations of LPS are more virulent because they trigger the immune response better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49" t="4718" r="1435" b="12182"/>
          <a:stretch/>
        </p:blipFill>
        <p:spPr>
          <a:xfrm>
            <a:off x="849312" y="3810000"/>
            <a:ext cx="7086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8153400" cy="4953000"/>
          </a:xfrm>
        </p:spPr>
        <p:txBody>
          <a:bodyPr lIns="0" tIns="18285" rIns="0" bIns="18285"/>
          <a:lstStyle/>
          <a:p>
            <a:pPr marL="254000" indent="-254000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Prokaryotes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NOT a taxonomic classification</a:t>
            </a:r>
          </a:p>
          <a:p>
            <a:pPr marL="1174750" lvl="2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Only descriptive because of anatomic similarities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Lack nucleus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Lack various internal structures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bound with phospholipid membranes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Are small</a:t>
            </a:r>
          </a:p>
          <a:p>
            <a:pPr marL="1174750" lvl="2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~1.0 µm in diameter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Includes:</a:t>
            </a:r>
          </a:p>
          <a:p>
            <a:pPr marL="1174750" lvl="2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Bacteria</a:t>
            </a:r>
            <a:endParaRPr lang="en-US" altLang="en-US" dirty="0">
              <a:latin typeface="Comic Sans MS" panose="030F0702030302020204" pitchFamily="66" charset="0"/>
            </a:endParaRPr>
          </a:p>
          <a:p>
            <a:pPr marL="1174750" lvl="2" indent="-330200" eaLnBrk="1" hangingPunct="1"/>
            <a:r>
              <a:rPr lang="en-US" altLang="en-US" dirty="0">
                <a:latin typeface="Comic Sans MS" panose="030F0702030302020204" pitchFamily="66" charset="0"/>
              </a:rPr>
              <a:t>A</a:t>
            </a:r>
            <a:r>
              <a:rPr lang="en-US" altLang="en-US" dirty="0" smtClean="0">
                <a:latin typeface="Comic Sans MS" panose="030F0702030302020204" pitchFamily="66" charset="0"/>
              </a:rPr>
              <a:t>rchaea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139700" y="88900"/>
            <a:ext cx="8699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Prokaryotic </a:t>
            </a:r>
            <a:r>
              <a:rPr lang="en-US" altLang="en-US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vs. </a:t>
            </a:r>
            <a:r>
              <a:rPr lang="en-US" alt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Eukaryotic Cells: </a:t>
            </a:r>
            <a:r>
              <a:rPr lang="en-US" altLang="en-US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To Review on your own</a:t>
            </a:r>
            <a:endParaRPr lang="en-US" altLang="en-US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3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01335"/>
            <a:ext cx="4038600" cy="28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90488"/>
            <a:ext cx="8632825" cy="466725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 smtClean="0">
                <a:latin typeface="Comic Sans MS" panose="030F0702030302020204" pitchFamily="66" charset="0"/>
              </a:rPr>
              <a:t> Lipopolysaccharide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990600"/>
            <a:ext cx="8480425" cy="5562600"/>
          </a:xfrm>
        </p:spPr>
        <p:txBody>
          <a:bodyPr lIns="0" tIns="18285" rIns="0" bIns="18285"/>
          <a:lstStyle/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LPS can complicate the treatment of disease</a:t>
            </a:r>
          </a:p>
          <a:p>
            <a:pPr marL="774700" lvl="1" indent="-330200" eaLnBrk="1" hangingPunct="1">
              <a:defRPr/>
            </a:pPr>
            <a:endParaRPr lang="en-US" altLang="en-US" sz="2200" dirty="0" smtClean="0">
              <a:latin typeface="Comic Sans MS" panose="030F0702030302020204" pitchFamily="66" charset="0"/>
            </a:endParaRPr>
          </a:p>
          <a:p>
            <a:pPr marL="444500" lvl="1" indent="0" eaLnBrk="1" hangingPunct="1">
              <a:buNone/>
              <a:defRPr/>
            </a:pPr>
            <a:endParaRPr lang="en-US" altLang="en-US" sz="2200" dirty="0" smtClean="0">
              <a:latin typeface="Comic Sans MS" panose="030F0702030302020204" pitchFamily="66" charset="0"/>
            </a:endParaRPr>
          </a:p>
          <a:p>
            <a:pPr marL="374650" indent="-330200" eaLnBrk="1" hangingPunct="1">
              <a:defRPr/>
            </a:pPr>
            <a:r>
              <a:rPr lang="en-US" altLang="en-US" sz="2400" dirty="0" smtClean="0">
                <a:latin typeface="Comic Sans MS" panose="030F0702030302020204" pitchFamily="66" charset="0"/>
              </a:rPr>
              <a:t>If one kills too make gram-negative bacteria at one:</a:t>
            </a:r>
          </a:p>
          <a:p>
            <a:pPr marL="774700" lvl="1" indent="-330200" eaLnBrk="1" hangingPunct="1">
              <a:defRPr/>
            </a:pPr>
            <a:r>
              <a:rPr lang="en-US" altLang="en-US" sz="2200" dirty="0" smtClean="0">
                <a:latin typeface="Comic Sans MS" panose="030F0702030302020204" pitchFamily="66" charset="0"/>
              </a:rPr>
              <a:t>Many fragments of outer membrane are released per bacterium</a:t>
            </a:r>
          </a:p>
          <a:p>
            <a:pPr marL="774700" lvl="1" indent="-330200" eaLnBrk="1" hangingPunct="1">
              <a:defRPr/>
            </a:pPr>
            <a:r>
              <a:rPr lang="en-US" altLang="en-US" sz="2200" dirty="0" smtClean="0">
                <a:latin typeface="Comic Sans MS" panose="030F0702030302020204" pitchFamily="66" charset="0"/>
              </a:rPr>
              <a:t>The immune system sees many small “bacteria” instead of a single large “bacteria”</a:t>
            </a:r>
          </a:p>
          <a:p>
            <a:pPr marL="774700" lvl="1" indent="-330200" eaLnBrk="1" hangingPunct="1">
              <a:defRPr/>
            </a:pPr>
            <a:r>
              <a:rPr lang="en-US" altLang="en-US" sz="2200" dirty="0" smtClean="0">
                <a:latin typeface="Comic Sans MS" panose="030F0702030302020204" pitchFamily="66" charset="0"/>
              </a:rPr>
              <a:t>The innate immune system overreacts (believing that are 10-100x more bacteria than there actually are)</a:t>
            </a:r>
          </a:p>
          <a:p>
            <a:pPr marL="774700" lvl="1" indent="-330200" eaLnBrk="1" hangingPunct="1">
              <a:defRPr/>
            </a:pPr>
            <a:r>
              <a:rPr lang="en-US" altLang="en-US" sz="2200" dirty="0" smtClean="0">
                <a:latin typeface="Comic Sans MS" panose="030F0702030302020204" pitchFamily="66" charset="0"/>
              </a:rPr>
              <a:t>The innate immune system initiates too strong of a systemic response</a:t>
            </a:r>
          </a:p>
          <a:p>
            <a:pPr marL="774700" lvl="1" indent="-330200" eaLnBrk="1" hangingPunct="1">
              <a:defRPr/>
            </a:pPr>
            <a:r>
              <a:rPr lang="en-US" altLang="en-US" sz="2200" dirty="0" smtClean="0">
                <a:latin typeface="Comic Sans MS" panose="030F0702030302020204" pitchFamily="66" charset="0"/>
              </a:rPr>
              <a:t>The multi-organ shutdown from the protective response leads to </a:t>
            </a:r>
            <a:r>
              <a:rPr lang="en-US" altLang="en-US" sz="2200" b="1" dirty="0" smtClean="0">
                <a:latin typeface="Comic Sans MS" panose="030F0702030302020204" pitchFamily="66" charset="0"/>
              </a:rPr>
              <a:t>septic shock</a:t>
            </a:r>
          </a:p>
        </p:txBody>
      </p:sp>
    </p:spTree>
    <p:extLst>
      <p:ext uri="{BB962C8B-B14F-4D97-AF65-F5344CB8AC3E}">
        <p14:creationId xmlns:p14="http://schemas.microsoft.com/office/powerpoint/2010/main" val="4399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title"/>
          </p:nvPr>
        </p:nvSpPr>
        <p:spPr>
          <a:xfrm>
            <a:off x="301625" y="152400"/>
            <a:ext cx="9144000" cy="584200"/>
          </a:xfrm>
        </p:spPr>
        <p:txBody>
          <a:bodyPr/>
          <a:lstStyle/>
          <a:p>
            <a:r>
              <a:rPr lang="en-US" altLang="en-US" sz="3600" dirty="0">
                <a:latin typeface="+mn-lt"/>
              </a:rPr>
              <a:t>Bacteria Without Cell Walls</a:t>
            </a:r>
          </a:p>
        </p:txBody>
      </p:sp>
      <p:sp>
        <p:nvSpPr>
          <p:cNvPr id="33795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232775" cy="5256212"/>
          </a:xfrm>
        </p:spPr>
        <p:txBody>
          <a:bodyPr/>
          <a:lstStyle/>
          <a:p>
            <a:pPr lvl="1"/>
            <a:r>
              <a:rPr lang="en-US" altLang="en-US" dirty="0" smtClean="0"/>
              <a:t>A few bacteria lack peptidoglycan cell walls</a:t>
            </a:r>
          </a:p>
          <a:p>
            <a:pPr lvl="1"/>
            <a:r>
              <a:rPr lang="en-US" altLang="en-US" dirty="0" smtClean="0"/>
              <a:t>Often mistaken for viruses due to small size and lack of cell wall (e.g. mycoplasma)</a:t>
            </a:r>
          </a:p>
          <a:p>
            <a:pPr lvl="1"/>
            <a:r>
              <a:rPr lang="en-US" altLang="en-US" dirty="0" smtClean="0"/>
              <a:t>Tend to have highly variable morphologies, making their microscopic identification difficult.</a:t>
            </a:r>
          </a:p>
          <a:p>
            <a:pPr lvl="1"/>
            <a:r>
              <a:rPr lang="en-US" altLang="en-US" dirty="0" err="1" smtClean="0"/>
              <a:t>Penicillins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cephalosporins</a:t>
            </a:r>
            <a:r>
              <a:rPr lang="en-US" altLang="en-US" dirty="0" smtClean="0"/>
              <a:t>, and lysozyme do not inhibit these bacteria</a:t>
            </a:r>
            <a:endParaRPr lang="en-US" altLang="en-US" dirty="0"/>
          </a:p>
          <a:p>
            <a:pPr lvl="2"/>
            <a:r>
              <a:rPr lang="en-US" altLang="en-US" dirty="0" smtClean="0"/>
              <a:t>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22221"/>
          <a:stretch>
            <a:fillRect/>
          </a:stretch>
        </p:blipFill>
        <p:spPr bwMode="auto">
          <a:xfrm>
            <a:off x="1143000" y="3657600"/>
            <a:ext cx="6689725" cy="308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88900"/>
            <a:ext cx="88392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sz="3600" dirty="0" smtClean="0">
                <a:latin typeface="Comic Sans MS" panose="030F0702030302020204" pitchFamily="66" charset="0"/>
              </a:rPr>
              <a:t>Bacterial Cytoplasmic Membranes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85801"/>
            <a:ext cx="8686800" cy="2819400"/>
          </a:xfrm>
        </p:spPr>
        <p:txBody>
          <a:bodyPr lIns="0" tIns="18285" rIns="0" bIns="18285"/>
          <a:lstStyle/>
          <a:p>
            <a:pPr marL="225425" indent="-225425" eaLnBrk="1" hangingPunct="1">
              <a:lnSpc>
                <a:spcPct val="90000"/>
              </a:lnSpc>
            </a:pPr>
            <a:r>
              <a:rPr lang="en-US" altLang="en-US" b="1" dirty="0" smtClean="0">
                <a:latin typeface="Comic Sans MS" panose="030F0702030302020204" pitchFamily="66" charset="0"/>
              </a:rPr>
              <a:t>Structure</a:t>
            </a:r>
            <a:endParaRPr lang="en-US" altLang="en-US" sz="1000" b="1" dirty="0" smtClean="0">
              <a:latin typeface="Comic Sans MS" panose="030F0702030302020204" pitchFamily="66" charset="0"/>
            </a:endParaRP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Referred to as </a:t>
            </a:r>
            <a:r>
              <a:rPr lang="en-US" altLang="en-US" i="1" dirty="0" smtClean="0">
                <a:latin typeface="Comic Sans MS" panose="030F0702030302020204" pitchFamily="66" charset="0"/>
              </a:rPr>
              <a:t>phospholipid bilayer</a:t>
            </a:r>
            <a:r>
              <a:rPr lang="en-US" altLang="en-US" dirty="0" smtClean="0">
                <a:latin typeface="Comic Sans MS" panose="030F0702030302020204" pitchFamily="66" charset="0"/>
              </a:rPr>
              <a:t> </a:t>
            </a:r>
          </a:p>
          <a:p>
            <a:pPr marL="1206500" lvl="2" indent="-2921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Composed of lipids and associated proteins</a:t>
            </a:r>
            <a:endParaRPr lang="en-US" altLang="en-US" sz="2000" dirty="0" smtClean="0">
              <a:latin typeface="Comic Sans MS" panose="030F0702030302020204" pitchFamily="66" charset="0"/>
            </a:endParaRP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Responsible for importing nutrients (active transport) and exporting waste, enzymes or exotoxins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dirty="0" smtClean="0">
                <a:latin typeface="Comic Sans MS" panose="030F0702030302020204" pitchFamily="66" charset="0"/>
              </a:rPr>
              <a:t>Susceptible to </a:t>
            </a:r>
            <a:r>
              <a:rPr lang="en-US" altLang="en-US" u="sng" dirty="0" err="1" smtClean="0">
                <a:latin typeface="Comic Sans MS" panose="030F0702030302020204" pitchFamily="66" charset="0"/>
              </a:rPr>
              <a:t>osmolysis</a:t>
            </a:r>
            <a:r>
              <a:rPr lang="en-US" altLang="en-US" dirty="0" smtClean="0">
                <a:latin typeface="Comic Sans MS" panose="030F0702030302020204" pitchFamily="66" charset="0"/>
              </a:rPr>
              <a:t> and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plasmolysis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/>
          <a:stretch/>
        </p:blipFill>
        <p:spPr bwMode="auto">
          <a:xfrm>
            <a:off x="223838" y="609600"/>
            <a:ext cx="86963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228600" y="7620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 smtClean="0">
                <a:latin typeface="+mn-lt"/>
              </a:rPr>
              <a:t>Osmosis Review</a:t>
            </a:r>
            <a:endParaRPr lang="en-US" altLang="en-US" sz="32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4582" y="6282035"/>
            <a:ext cx="6997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Which hinders cells?  Which kills cells?  Why?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24956" y="554522"/>
            <a:ext cx="4168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Osmolysis</a:t>
            </a:r>
            <a:r>
              <a:rPr lang="en-US" b="1" dirty="0" smtClean="0"/>
              <a:t> or plasmolysis?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9067800" cy="838200"/>
          </a:xfrm>
        </p:spPr>
        <p:txBody>
          <a:bodyPr lIns="0" tIns="0" rIns="91429" bIns="0" anchor="ctr"/>
          <a:lstStyle/>
          <a:p>
            <a:pPr eaLnBrk="1" hangingPunct="1"/>
            <a:r>
              <a:rPr lang="en-US" altLang="en-US" sz="4000" dirty="0" smtClean="0">
                <a:latin typeface="Comic Sans MS" panose="030F0702030302020204" pitchFamily="66" charset="0"/>
              </a:rPr>
              <a:t> Cytoplasm of Bacteria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0584" y="1143000"/>
            <a:ext cx="8839200" cy="5549900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Cytosol </a:t>
            </a:r>
            <a:r>
              <a:rPr lang="en-US" altLang="en-US" dirty="0" smtClean="0">
                <a:latin typeface="Comic Sans MS" panose="030F0702030302020204" pitchFamily="66" charset="0"/>
              </a:rPr>
              <a:t>– Liquid portion of cytoplasm</a:t>
            </a:r>
          </a:p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Inclusions</a:t>
            </a:r>
            <a:r>
              <a:rPr lang="en-US" altLang="en-US" dirty="0" smtClean="0">
                <a:latin typeface="Comic Sans MS" panose="030F0702030302020204" pitchFamily="66" charset="0"/>
              </a:rPr>
              <a:t> – May include reserve deposits of chemicals</a:t>
            </a:r>
          </a:p>
          <a:p>
            <a:pPr marL="630238" lvl="2" eaLnBrk="1" hangingPunct="1"/>
            <a:r>
              <a:rPr lang="en-US" altLang="en-US" dirty="0" smtClean="0">
                <a:latin typeface="Comic Sans MS" panose="030F0702030302020204" pitchFamily="66" charset="0"/>
              </a:rPr>
              <a:t>Stored for a future when nutrients are low</a:t>
            </a:r>
          </a:p>
          <a:p>
            <a:pPr marL="630238" lvl="2" eaLnBrk="1" hangingPunct="1"/>
            <a:r>
              <a:rPr lang="en-US" altLang="en-US" dirty="0" smtClean="0">
                <a:latin typeface="Comic Sans MS" panose="030F0702030302020204" pitchFamily="66" charset="0"/>
              </a:rPr>
              <a:t>Specific inclusion bodies is diagnostic for some pathogenic bacteria</a:t>
            </a:r>
          </a:p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Endospores</a:t>
            </a:r>
            <a:r>
              <a:rPr lang="en-US" altLang="en-US" dirty="0" smtClean="0">
                <a:latin typeface="Comic Sans MS" panose="030F0702030302020204" pitchFamily="66" charset="0"/>
              </a:rPr>
              <a:t> – Unique structures produced by some bacteria that are a defensive strategy against unfavorable conditions (e.g., oxygen presence for obligate anaerobes; UV resistance)</a:t>
            </a:r>
          </a:p>
          <a:p>
            <a:pPr marL="228600" indent="-184150" eaLnBrk="1" hangingPunct="1"/>
            <a:r>
              <a:rPr lang="en-US" altLang="en-US" b="1" dirty="0">
                <a:latin typeface="Comic Sans MS" panose="030F0702030302020204" pitchFamily="66" charset="0"/>
              </a:rPr>
              <a:t>Ribosomes </a:t>
            </a:r>
            <a:r>
              <a:rPr lang="en-US" altLang="en-US" b="1" dirty="0" smtClean="0">
                <a:latin typeface="Comic Sans MS" panose="030F0702030302020204" pitchFamily="66" charset="0"/>
              </a:rPr>
              <a:t>- </a:t>
            </a:r>
            <a:r>
              <a:rPr lang="en-US" altLang="en-US" dirty="0" smtClean="0">
                <a:latin typeface="Comic Sans MS" panose="030F0702030302020204" pitchFamily="66" charset="0"/>
              </a:rPr>
              <a:t>Sites </a:t>
            </a:r>
            <a:r>
              <a:rPr lang="en-US" altLang="en-US" dirty="0">
                <a:latin typeface="Comic Sans MS" panose="030F0702030302020204" pitchFamily="66" charset="0"/>
              </a:rPr>
              <a:t>of protein synthesis</a:t>
            </a:r>
          </a:p>
          <a:p>
            <a:pPr marL="228600" indent="-184150" eaLnBrk="1" hangingPunct="1"/>
            <a:r>
              <a:rPr lang="en-US" altLang="en-US" b="1" dirty="0">
                <a:latin typeface="Comic Sans MS" panose="030F0702030302020204" pitchFamily="66" charset="0"/>
              </a:rPr>
              <a:t>Cytoskeleton</a:t>
            </a: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– Helps to form </a:t>
            </a:r>
            <a:r>
              <a:rPr lang="en-US" altLang="en-US" dirty="0">
                <a:latin typeface="Comic Sans MS" panose="030F0702030302020204" pitchFamily="66" charset="0"/>
              </a:rPr>
              <a:t>the cell’s basic </a:t>
            </a:r>
            <a:r>
              <a:rPr lang="en-US" altLang="en-US" dirty="0" smtClean="0">
                <a:latin typeface="Comic Sans MS" panose="030F0702030302020204" pitchFamily="66" charset="0"/>
              </a:rPr>
              <a:t>shape</a:t>
            </a:r>
            <a:endParaRPr lang="en-US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9067800" cy="838200"/>
          </a:xfrm>
        </p:spPr>
        <p:txBody>
          <a:bodyPr lIns="0" tIns="0" rIns="91429" bIns="0" anchor="ctr"/>
          <a:lstStyle/>
          <a:p>
            <a:pPr eaLnBrk="1" hangingPunct="1"/>
            <a:r>
              <a:rPr lang="en-US" altLang="en-US" sz="3600" dirty="0" smtClean="0">
                <a:latin typeface="Comic Sans MS" panose="030F0702030302020204" pitchFamily="66" charset="0"/>
              </a:rPr>
              <a:t> About endospores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" y="990600"/>
            <a:ext cx="8839200" cy="3124200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sz="2400" i="1" dirty="0" smtClean="0">
                <a:latin typeface="Comic Sans MS" panose="030F0702030302020204" pitchFamily="66" charset="0"/>
              </a:rPr>
              <a:t>Clostridium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and </a:t>
            </a:r>
            <a:r>
              <a:rPr lang="en-US" altLang="en-US" sz="2400" i="1" dirty="0" smtClean="0">
                <a:latin typeface="Comic Sans MS" panose="030F0702030302020204" pitchFamily="66" charset="0"/>
              </a:rPr>
              <a:t>Bacillus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species are most commonly known endospore-forming bacteria</a:t>
            </a:r>
          </a:p>
          <a:p>
            <a:pPr marL="225425" indent="-225425" eaLnBrk="1" hangingPunct="1"/>
            <a:r>
              <a:rPr lang="en-US" altLang="en-US" sz="2200" dirty="0" smtClean="0">
                <a:latin typeface="Comic Sans MS" panose="030F0702030302020204" pitchFamily="66" charset="0"/>
              </a:rPr>
              <a:t>Endospore-forming bacteria spontaneously make endospores (you never know when disaster will strike)</a:t>
            </a:r>
          </a:p>
          <a:p>
            <a:pPr marL="225425" indent="-225425" eaLnBrk="1" hangingPunct="1"/>
            <a:r>
              <a:rPr lang="en-US" altLang="en-US" sz="2200" dirty="0" smtClean="0">
                <a:latin typeface="Comic Sans MS" panose="030F0702030302020204" pitchFamily="66" charset="0"/>
              </a:rPr>
              <a:t>Endospores are VERY HARD to destroy</a:t>
            </a:r>
          </a:p>
          <a:p>
            <a:pPr marL="625475" lvl="1" indent="-225425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endospore-contaminated food MUST be thrown away and destroyed</a:t>
            </a:r>
          </a:p>
          <a:p>
            <a:pPr marL="625475" lvl="1" indent="-225425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Botulism-tainted food, anthrax-diseased cattle</a:t>
            </a:r>
          </a:p>
          <a:p>
            <a:pPr marL="225425" indent="-225425" eaLnBrk="1" hangingPunct="1"/>
            <a:r>
              <a:rPr lang="en-US" altLang="en-US" sz="2200" i="1" dirty="0" smtClean="0">
                <a:latin typeface="Comic Sans MS" panose="030F0702030302020204" pitchFamily="66" charset="0"/>
              </a:rPr>
              <a:t>B. anthracis</a:t>
            </a:r>
            <a:r>
              <a:rPr lang="en-US" altLang="en-US" sz="2200" dirty="0" smtClean="0">
                <a:latin typeface="Comic Sans MS" panose="030F0702030302020204" pitchFamily="66" charset="0"/>
              </a:rPr>
              <a:t> was weaponized because of its spore-forming 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04" y="4126992"/>
            <a:ext cx="4224894" cy="222147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680" y="4114800"/>
            <a:ext cx="477012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285" rIns="0" bIns="1828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5425" indent="-225425" eaLnBrk="1" hangingPunct="1"/>
            <a:r>
              <a:rPr lang="en-US" altLang="en-US" sz="2200" kern="0" dirty="0" smtClean="0">
                <a:latin typeface="Comic Sans MS" panose="030F0702030302020204" pitchFamily="66" charset="0"/>
              </a:rPr>
              <a:t>Endospores form as a highly dense structure within the parental bacteria; a “new” bacterium hibernated inside a spore coat</a:t>
            </a:r>
          </a:p>
          <a:p>
            <a:pPr marL="225425" indent="-225425" eaLnBrk="1" hangingPunct="1"/>
            <a:r>
              <a:rPr lang="en-US" altLang="en-US" sz="2200" kern="0" dirty="0" smtClean="0">
                <a:latin typeface="Comic Sans MS" panose="030F0702030302020204" pitchFamily="66" charset="0"/>
              </a:rPr>
              <a:t>After “hibernation”, the bacterium “hatches” from the spore coat </a:t>
            </a:r>
          </a:p>
        </p:txBody>
      </p:sp>
    </p:spTree>
    <p:extLst>
      <p:ext uri="{BB962C8B-B14F-4D97-AF65-F5344CB8AC3E}">
        <p14:creationId xmlns:p14="http://schemas.microsoft.com/office/powerpoint/2010/main" val="148246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b="14023"/>
          <a:stretch/>
        </p:blipFill>
        <p:spPr bwMode="auto">
          <a:xfrm>
            <a:off x="838200" y="1143000"/>
            <a:ext cx="78914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88900"/>
            <a:ext cx="906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29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9pPr>
          </a:lstStyle>
          <a:p>
            <a:pPr eaLnBrk="1" hangingPunct="1"/>
            <a:r>
              <a:rPr lang="en-US" altLang="en-US" sz="3600" kern="0" dirty="0" smtClean="0">
                <a:latin typeface="Comic Sans MS" panose="030F0702030302020204" pitchFamily="66" charset="0"/>
              </a:rPr>
              <a:t> How Endospores </a:t>
            </a:r>
            <a:r>
              <a:rPr lang="en-US" altLang="en-US" sz="3600" kern="0" dirty="0">
                <a:latin typeface="Comic Sans MS" panose="030F0702030302020204" pitchFamily="66" charset="0"/>
              </a:rPr>
              <a:t>F</a:t>
            </a:r>
            <a:r>
              <a:rPr lang="en-US" altLang="en-US" sz="3600" kern="0" dirty="0" smtClean="0">
                <a:latin typeface="Comic Sans MS" panose="030F0702030302020204" pitchFamily="66" charset="0"/>
              </a:rPr>
              <a:t>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7728"/>
          <a:stretch/>
        </p:blipFill>
        <p:spPr>
          <a:xfrm>
            <a:off x="228600" y="903951"/>
            <a:ext cx="4229100" cy="3287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903951"/>
            <a:ext cx="4423111" cy="298224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37638" y="65751"/>
            <a:ext cx="906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29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32" charset="0"/>
                <a:ea typeface="ＭＳ Ｐゴシック" pitchFamily="32" charset="-128"/>
              </a:defRPr>
            </a:lvl9pPr>
          </a:lstStyle>
          <a:p>
            <a:pPr eaLnBrk="1" hangingPunct="1"/>
            <a:r>
              <a:rPr lang="en-US" altLang="en-US" sz="3600" kern="0" dirty="0" smtClean="0">
                <a:latin typeface="Comic Sans MS" panose="030F0702030302020204" pitchFamily="66" charset="0"/>
              </a:rPr>
              <a:t> Can you identify endospores?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0002" y="4419600"/>
            <a:ext cx="873252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285" rIns="0" bIns="1828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5425" indent="-225425" eaLnBrk="1" hangingPunct="1"/>
            <a:r>
              <a:rPr lang="en-US" altLang="en-US" sz="2200" kern="0" dirty="0" smtClean="0">
                <a:latin typeface="Comic Sans MS" panose="030F0702030302020204" pitchFamily="66" charset="0"/>
              </a:rPr>
              <a:t>Endospores can be identified with a special stain “endospore stain”</a:t>
            </a:r>
          </a:p>
          <a:p>
            <a:pPr marL="225425" indent="-225425" eaLnBrk="1" hangingPunct="1"/>
            <a:r>
              <a:rPr lang="en-US" altLang="en-US" sz="2200" kern="0" dirty="0" smtClean="0">
                <a:latin typeface="Comic Sans MS" panose="030F0702030302020204" pitchFamily="66" charset="0"/>
              </a:rPr>
              <a:t>Endospores can also be less stringently identified by the lack of staining within a cell</a:t>
            </a:r>
          </a:p>
        </p:txBody>
      </p:sp>
    </p:spTree>
    <p:extLst>
      <p:ext uri="{BB962C8B-B14F-4D97-AF65-F5344CB8AC3E}">
        <p14:creationId xmlns:p14="http://schemas.microsoft.com/office/powerpoint/2010/main" val="33699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88900"/>
            <a:ext cx="86106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 smtClean="0">
                <a:latin typeface="Comic Sans MS" panose="030F0702030302020204" pitchFamily="66" charset="0"/>
              </a:rPr>
              <a:t>SUMMARY SLIDE - Anatomy of Archaeal Cells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85800"/>
            <a:ext cx="8458200" cy="4343400"/>
          </a:xfrm>
        </p:spPr>
        <p:txBody>
          <a:bodyPr lIns="0" tIns="18285" rIns="0" bIns="18285"/>
          <a:lstStyle/>
          <a:p>
            <a:pPr marL="241300" indent="-241300" eaLnBrk="1" hangingPunct="1"/>
            <a:r>
              <a:rPr lang="en-US" altLang="en-US" sz="2400" b="1" dirty="0" smtClean="0">
                <a:latin typeface="Comic Sans MS" panose="030F0702030302020204" pitchFamily="66" charset="0"/>
              </a:rPr>
              <a:t>External structures</a:t>
            </a:r>
          </a:p>
          <a:p>
            <a:pPr marL="762000" lvl="1" indent="-330200" eaLnBrk="1" hangingPunct="1"/>
            <a:r>
              <a:rPr lang="en-US" altLang="en-US" sz="2400" u="sng" dirty="0" err="1" smtClean="0">
                <a:latin typeface="Comic Sans MS" panose="030F0702030302020204" pitchFamily="66" charset="0"/>
              </a:rPr>
              <a:t>Glycocalyx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– involved in protection, biofilm formation </a:t>
            </a:r>
          </a:p>
          <a:p>
            <a:pPr marL="762000" lvl="1" indent="-330200" eaLnBrk="1" hangingPunct="1"/>
            <a:r>
              <a:rPr lang="en-US" altLang="en-US" sz="2400" dirty="0" smtClean="0">
                <a:latin typeface="Comic Sans MS" panose="030F0702030302020204" pitchFamily="66" charset="0"/>
              </a:rPr>
              <a:t>Motile/attachment elements</a:t>
            </a:r>
          </a:p>
          <a:p>
            <a:pPr marL="762000" lvl="1" indent="-330200" eaLnBrk="1" hangingPunct="1"/>
            <a:r>
              <a:rPr lang="en-US" altLang="en-US" sz="2400" u="sng" dirty="0">
                <a:latin typeface="Comic Sans MS" panose="030F0702030302020204" pitchFamily="66" charset="0"/>
              </a:rPr>
              <a:t>C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ell wall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– different from bacterial cell walls</a:t>
            </a:r>
          </a:p>
          <a:p>
            <a:pPr marL="230188" indent="-198438" eaLnBrk="1" hangingPunct="1"/>
            <a:r>
              <a:rPr lang="en-US" altLang="en-US" sz="2400" b="1" dirty="0" smtClean="0">
                <a:latin typeface="Comic Sans MS" panose="030F0702030302020204" pitchFamily="66" charset="0"/>
              </a:rPr>
              <a:t>Membrane structure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marL="762000" lvl="1" indent="-330200" eaLnBrk="1" hangingPunct="1"/>
            <a:r>
              <a:rPr lang="en-US" altLang="en-US" sz="2400" u="sng" dirty="0" smtClean="0">
                <a:latin typeface="Comic Sans MS" panose="030F0702030302020204" pitchFamily="66" charset="0"/>
              </a:rPr>
              <a:t>Plasma membrane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– lipids, proteins - selective entry</a:t>
            </a:r>
          </a:p>
          <a:p>
            <a:pPr marL="241300" indent="-241300" eaLnBrk="1" hangingPunct="1"/>
            <a:r>
              <a:rPr lang="en-US" altLang="en-US" sz="2400" b="1" dirty="0" smtClean="0">
                <a:latin typeface="Comic Sans MS" panose="030F0702030302020204" pitchFamily="66" charset="0"/>
              </a:rPr>
              <a:t>Internal structures</a:t>
            </a:r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381000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4700" lvl="1" indent="-342900" eaLnBrk="1" hangingPunct="1">
              <a:buFont typeface="Comic Sans MS" panose="030F0702030302020204" pitchFamily="66" charset="0"/>
              <a:buChar char="–"/>
            </a:pPr>
            <a:r>
              <a:rPr lang="en-US" altLang="en-US" u="sng" dirty="0">
                <a:latin typeface="Comic Sans MS" panose="030F0702030302020204" pitchFamily="66" charset="0"/>
              </a:rPr>
              <a:t>Nucleoid</a:t>
            </a:r>
            <a:r>
              <a:rPr lang="en-US" altLang="en-US" dirty="0">
                <a:latin typeface="Comic Sans MS" panose="030F0702030302020204" pitchFamily="66" charset="0"/>
              </a:rPr>
              <a:t> – DNA for gene </a:t>
            </a:r>
            <a:r>
              <a:rPr lang="en-US" altLang="en-US" dirty="0" smtClean="0">
                <a:latin typeface="Comic Sans MS" panose="030F0702030302020204" pitchFamily="66" charset="0"/>
              </a:rPr>
              <a:t>expression and fission</a:t>
            </a:r>
            <a:endParaRPr lang="en-US" altLang="en-US" dirty="0">
              <a:latin typeface="Comic Sans MS" panose="030F0702030302020204" pitchFamily="66" charset="0"/>
            </a:endParaRPr>
          </a:p>
          <a:p>
            <a:pPr marL="774700" lvl="1" indent="-342900" eaLnBrk="1" hangingPunct="1">
              <a:buFont typeface="Comic Sans MS" panose="030F0702030302020204" pitchFamily="66" charset="0"/>
              <a:buChar char="–"/>
            </a:pPr>
            <a:r>
              <a:rPr lang="en-US" altLang="en-US" u="sng" dirty="0">
                <a:latin typeface="Comic Sans MS" panose="030F0702030302020204" pitchFamily="66" charset="0"/>
              </a:rPr>
              <a:t>Inclusions</a:t>
            </a:r>
            <a:r>
              <a:rPr lang="en-US" altLang="en-US" dirty="0">
                <a:latin typeface="Comic Sans MS" panose="030F0702030302020204" pitchFamily="66" charset="0"/>
              </a:rPr>
              <a:t> – banked </a:t>
            </a:r>
            <a:r>
              <a:rPr lang="en-US" altLang="en-US" dirty="0" smtClean="0">
                <a:latin typeface="Comic Sans MS" panose="030F0702030302020204" pitchFamily="66" charset="0"/>
              </a:rPr>
              <a:t>chemicals</a:t>
            </a:r>
          </a:p>
          <a:p>
            <a:pPr marL="774700" lvl="1" indent="-342900" eaLnBrk="1" hangingPunct="1">
              <a:buFont typeface="Comic Sans MS" panose="030F0702030302020204" pitchFamily="66" charset="0"/>
              <a:buChar char="–"/>
            </a:pPr>
            <a:r>
              <a:rPr lang="en-US" altLang="en-US" b="1" dirty="0" smtClean="0">
                <a:latin typeface="Comic Sans MS" panose="030F0702030302020204" pitchFamily="66" charset="0"/>
              </a:rPr>
              <a:t>Eukaryote-like </a:t>
            </a:r>
            <a:r>
              <a:rPr lang="en-US" altLang="en-US" b="1" u="sng" dirty="0" smtClean="0">
                <a:latin typeface="Comic Sans MS" panose="030F0702030302020204" pitchFamily="66" charset="0"/>
              </a:rPr>
              <a:t>ribosomes</a:t>
            </a:r>
            <a:endParaRPr lang="en-US" altLang="en-US" b="1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omic Sans MS" panose="030F0702030302020204" pitchFamily="66" charset="0"/>
              </a:rPr>
              <a:t>Eukaryotes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71475"/>
            <a:ext cx="86772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88900"/>
            <a:ext cx="8610600" cy="520700"/>
          </a:xfrm>
        </p:spPr>
        <p:txBody>
          <a:bodyPr lIns="0" tIns="0" rIns="91429" bIns="0" anchor="ctr"/>
          <a:lstStyle/>
          <a:p>
            <a:pPr eaLnBrk="1" hangingPunct="1"/>
            <a:r>
              <a:rPr lang="en-US" altLang="en-US" sz="2600" dirty="0" smtClean="0">
                <a:latin typeface="Comic Sans MS" panose="030F0702030302020204" pitchFamily="66" charset="0"/>
              </a:rPr>
              <a:t>SUMMARY SLIDE - Anatomy of Eukaryotic Cells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544" y="685800"/>
            <a:ext cx="8830056" cy="4343400"/>
          </a:xfrm>
        </p:spPr>
        <p:txBody>
          <a:bodyPr lIns="0" tIns="18285" rIns="0" bIns="18285"/>
          <a:lstStyle/>
          <a:p>
            <a:pPr marL="241300" indent="-241300" eaLnBrk="1" hangingPunct="1"/>
            <a:r>
              <a:rPr lang="en-US" altLang="en-US" sz="2400" b="1" dirty="0" smtClean="0">
                <a:latin typeface="Comic Sans MS" panose="030F0702030302020204" pitchFamily="66" charset="0"/>
              </a:rPr>
              <a:t>External structures</a:t>
            </a:r>
          </a:p>
          <a:p>
            <a:pPr marL="762000" lvl="1" indent="-330200" eaLnBrk="1" hangingPunct="1"/>
            <a:r>
              <a:rPr lang="en-US" altLang="en-US" sz="2400" u="sng" dirty="0" err="1" smtClean="0">
                <a:latin typeface="Comic Sans MS" panose="030F0702030302020204" pitchFamily="66" charset="0"/>
              </a:rPr>
              <a:t>Glycocalyx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– chemically complex, involved in protection</a:t>
            </a:r>
          </a:p>
          <a:p>
            <a:pPr marL="762000" lvl="1" indent="-330200" eaLnBrk="1" hangingPunct="1"/>
            <a:r>
              <a:rPr lang="en-US" altLang="en-US" sz="2400" dirty="0" smtClean="0">
                <a:latin typeface="Comic Sans MS" panose="030F0702030302020204" pitchFamily="66" charset="0"/>
              </a:rPr>
              <a:t>Motile/attachment elements – 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cilia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, 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flagella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, pseudopods</a:t>
            </a:r>
          </a:p>
          <a:p>
            <a:pPr marL="762000" lvl="1" indent="-330200" eaLnBrk="1" hangingPunct="1"/>
            <a:r>
              <a:rPr lang="en-US" altLang="en-US" sz="2400" u="sng" dirty="0">
                <a:latin typeface="Comic Sans MS" panose="030F0702030302020204" pitchFamily="66" charset="0"/>
              </a:rPr>
              <a:t>C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ell wall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– only in immobile eukaryotes</a:t>
            </a:r>
          </a:p>
          <a:p>
            <a:pPr marL="230188" indent="-198438" eaLnBrk="1" hangingPunct="1"/>
            <a:r>
              <a:rPr lang="en-US" altLang="en-US" sz="2400" b="1" dirty="0" smtClean="0">
                <a:latin typeface="Comic Sans MS" panose="030F0702030302020204" pitchFamily="66" charset="0"/>
              </a:rPr>
              <a:t>Membrane structure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marL="762000" lvl="1" indent="-330200" eaLnBrk="1" hangingPunct="1"/>
            <a:r>
              <a:rPr lang="en-US" altLang="en-US" sz="2400" u="sng" dirty="0" smtClean="0">
                <a:latin typeface="Comic Sans MS" panose="030F0702030302020204" pitchFamily="66" charset="0"/>
              </a:rPr>
              <a:t>Plasma membrane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– lipids, proteins - selective entry</a:t>
            </a:r>
          </a:p>
          <a:p>
            <a:pPr marL="241300" indent="-241300" eaLnBrk="1" hangingPunct="1"/>
            <a:r>
              <a:rPr lang="en-US" altLang="en-US" sz="2400" b="1" dirty="0" smtClean="0">
                <a:latin typeface="Comic Sans MS" panose="030F0702030302020204" pitchFamily="66" charset="0"/>
              </a:rPr>
              <a:t>Internal structures</a:t>
            </a:r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3657600"/>
            <a:ext cx="853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lvl="1" indent="-347663" eaLnBrk="1" hangingPunct="1">
              <a:buFont typeface="Comic Sans MS" panose="030F0702030302020204" pitchFamily="66" charset="0"/>
              <a:buChar char="–"/>
            </a:pPr>
            <a:r>
              <a:rPr lang="en-US" altLang="en-US" u="sng" dirty="0" smtClean="0">
                <a:latin typeface="Comic Sans MS" panose="030F0702030302020204" pitchFamily="66" charset="0"/>
              </a:rPr>
              <a:t>Ribosomes</a:t>
            </a:r>
            <a:r>
              <a:rPr lang="en-US" altLang="en-US" dirty="0" smtClean="0">
                <a:latin typeface="Comic Sans MS" panose="030F0702030302020204" pitchFamily="66" charset="0"/>
              </a:rPr>
              <a:t>,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cytoskeleton</a:t>
            </a:r>
            <a:r>
              <a:rPr lang="en-US" altLang="en-US" dirty="0" smtClean="0">
                <a:latin typeface="Comic Sans MS" panose="030F0702030302020204" pitchFamily="66" charset="0"/>
              </a:rPr>
              <a:t>,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centrioles</a:t>
            </a:r>
          </a:p>
          <a:p>
            <a:pPr marL="576263" lvl="1" indent="-347663" eaLnBrk="1" hangingPunct="1">
              <a:buFont typeface="Comic Sans MS" panose="030F0702030302020204" pitchFamily="66" charset="0"/>
              <a:buChar char="–"/>
            </a:pPr>
            <a:r>
              <a:rPr lang="en-US" altLang="en-US" u="sng" dirty="0" smtClean="0">
                <a:latin typeface="Comic Sans MS" panose="030F0702030302020204" pitchFamily="66" charset="0"/>
              </a:rPr>
              <a:t>Nucleus</a:t>
            </a:r>
          </a:p>
          <a:p>
            <a:pPr marL="576263" lvl="1" indent="-347663" eaLnBrk="1" hangingPunct="1">
              <a:buFont typeface="Comic Sans MS" panose="030F0702030302020204" pitchFamily="66" charset="0"/>
              <a:buChar char="–"/>
            </a:pPr>
            <a:r>
              <a:rPr lang="en-US" altLang="en-US" dirty="0" smtClean="0">
                <a:latin typeface="Comic Sans MS" panose="030F0702030302020204" pitchFamily="66" charset="0"/>
              </a:rPr>
              <a:t>Endoplasmic reticulum (</a:t>
            </a:r>
            <a:r>
              <a:rPr lang="en-US" altLang="en-US" u="sng" dirty="0" smtClean="0">
                <a:latin typeface="Comic Sans MS" panose="030F0702030302020204" pitchFamily="66" charset="0"/>
              </a:rPr>
              <a:t>SER</a:t>
            </a:r>
            <a:r>
              <a:rPr lang="en-US" altLang="en-US" dirty="0" smtClean="0">
                <a:latin typeface="Comic Sans MS" panose="030F0702030302020204" pitchFamily="66" charset="0"/>
              </a:rPr>
              <a:t>,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RER</a:t>
            </a:r>
            <a:r>
              <a:rPr lang="en-US" altLang="en-US" dirty="0" smtClean="0">
                <a:latin typeface="Comic Sans MS" panose="030F0702030302020204" pitchFamily="66" charset="0"/>
              </a:rPr>
              <a:t>)</a:t>
            </a:r>
          </a:p>
          <a:p>
            <a:pPr marL="576263" lvl="1" indent="-347663" eaLnBrk="1" hangingPunct="1">
              <a:buFont typeface="Comic Sans MS" panose="030F0702030302020204" pitchFamily="66" charset="0"/>
              <a:buChar char="–"/>
            </a:pPr>
            <a:r>
              <a:rPr lang="en-US" altLang="en-US" u="sng" dirty="0" smtClean="0">
                <a:latin typeface="Comic Sans MS" panose="030F0702030302020204" pitchFamily="66" charset="0"/>
              </a:rPr>
              <a:t>Golgi Apparatus</a:t>
            </a:r>
          </a:p>
          <a:p>
            <a:pPr marL="576263" lvl="1" indent="-347663" eaLnBrk="1" hangingPunct="1">
              <a:buFont typeface="Comic Sans MS" panose="030F0702030302020204" pitchFamily="66" charset="0"/>
              <a:buChar char="–"/>
            </a:pPr>
            <a:r>
              <a:rPr lang="en-US" altLang="en-US" dirty="0" smtClean="0">
                <a:latin typeface="Comic Sans MS" panose="030F0702030302020204" pitchFamily="66" charset="0"/>
              </a:rPr>
              <a:t>Vesicular organelles (</a:t>
            </a:r>
            <a:r>
              <a:rPr lang="en-US" altLang="en-US" u="sng" dirty="0" smtClean="0">
                <a:latin typeface="Comic Sans MS" panose="030F0702030302020204" pitchFamily="66" charset="0"/>
              </a:rPr>
              <a:t>lysosome</a:t>
            </a:r>
            <a:r>
              <a:rPr lang="en-US" altLang="en-US" dirty="0" smtClean="0">
                <a:latin typeface="Comic Sans MS" panose="030F0702030302020204" pitchFamily="66" charset="0"/>
              </a:rPr>
              <a:t>,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peroxisome</a:t>
            </a:r>
            <a:r>
              <a:rPr lang="en-US" altLang="en-US" dirty="0" smtClean="0">
                <a:latin typeface="Comic Sans MS" panose="030F0702030302020204" pitchFamily="66" charset="0"/>
              </a:rPr>
              <a:t>)</a:t>
            </a:r>
          </a:p>
          <a:p>
            <a:pPr marL="576263" lvl="1" indent="-347663" eaLnBrk="1" hangingPunct="1">
              <a:buFont typeface="Comic Sans MS" panose="030F0702030302020204" pitchFamily="66" charset="0"/>
              <a:buChar char="–"/>
            </a:pPr>
            <a:r>
              <a:rPr lang="en-US" altLang="en-US" dirty="0" smtClean="0">
                <a:latin typeface="Comic Sans MS" panose="030F0702030302020204" pitchFamily="66" charset="0"/>
              </a:rPr>
              <a:t>“prokaryotic” organelles –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mitochondria</a:t>
            </a:r>
            <a:r>
              <a:rPr lang="en-US" altLang="en-US" dirty="0" smtClean="0">
                <a:latin typeface="Comic Sans MS" panose="030F0702030302020204" pitchFamily="66" charset="0"/>
              </a:rPr>
              <a:t>,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chloroplasts</a:t>
            </a:r>
          </a:p>
        </p:txBody>
      </p:sp>
    </p:spTree>
    <p:extLst>
      <p:ext uri="{BB962C8B-B14F-4D97-AF65-F5344CB8AC3E}">
        <p14:creationId xmlns:p14="http://schemas.microsoft.com/office/powerpoint/2010/main" val="31271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88900"/>
            <a:ext cx="8839200" cy="838200"/>
          </a:xfrm>
        </p:spPr>
        <p:txBody>
          <a:bodyPr lIns="0" tIns="0" rIns="91429" bIns="0" anchor="ctr"/>
          <a:lstStyle/>
          <a:p>
            <a:pPr eaLnBrk="1" hangingPunct="1"/>
            <a:r>
              <a:rPr lang="en-US" altLang="en-US" sz="3600" dirty="0" smtClean="0">
                <a:latin typeface="Comic Sans MS" panose="030F0702030302020204" pitchFamily="66" charset="0"/>
              </a:rPr>
              <a:t>Eukaryotic Cell Walls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" y="990600"/>
            <a:ext cx="8458200" cy="5257800"/>
          </a:xfrm>
        </p:spPr>
        <p:txBody>
          <a:bodyPr lIns="0" tIns="18285" rIns="0" bIns="18285"/>
          <a:lstStyle/>
          <a:p>
            <a:pPr marL="317500" indent="-317500" eaLnBrk="1" hangingPunct="1">
              <a:buClr>
                <a:schemeClr val="tx1"/>
              </a:buClr>
              <a:buFontTx/>
              <a:buChar char="–"/>
            </a:pPr>
            <a:r>
              <a:rPr lang="en-US" altLang="en-US" sz="3200" dirty="0" smtClean="0">
                <a:latin typeface="Comic Sans MS" panose="030F0702030302020204" pitchFamily="66" charset="0"/>
              </a:rPr>
              <a:t>Fungi, algae, plants, and some protozoa have cell walls</a:t>
            </a:r>
          </a:p>
          <a:p>
            <a:pPr marL="717550" lvl="1" indent="-317500" eaLnBrk="1" hangingPunct="1">
              <a:buClr>
                <a:schemeClr val="tx1"/>
              </a:buClr>
            </a:pPr>
            <a:r>
              <a:rPr lang="en-US" altLang="en-US" sz="3000" dirty="0" smtClean="0">
                <a:latin typeface="Comic Sans MS" panose="030F0702030302020204" pitchFamily="66" charset="0"/>
              </a:rPr>
              <a:t>Usually immobile creatures, as cell wall tends to be rigid</a:t>
            </a:r>
          </a:p>
          <a:p>
            <a:pPr marL="317500" indent="-317500" eaLnBrk="1" hangingPunct="1">
              <a:buClr>
                <a:schemeClr val="tx1"/>
              </a:buClr>
              <a:buFontTx/>
              <a:buChar char="–"/>
            </a:pPr>
            <a:r>
              <a:rPr lang="en-US" altLang="en-US" sz="3200" dirty="0" smtClean="0">
                <a:latin typeface="Comic Sans MS" panose="030F0702030302020204" pitchFamily="66" charset="0"/>
              </a:rPr>
              <a:t>Composed of various polysaccharides</a:t>
            </a:r>
          </a:p>
          <a:p>
            <a:pPr marL="800100" lvl="1" indent="-342900" eaLnBrk="1" hangingPunct="1"/>
            <a:r>
              <a:rPr lang="en-US" altLang="en-US" sz="3200" dirty="0" smtClean="0">
                <a:latin typeface="Comic Sans MS" panose="030F0702030302020204" pitchFamily="66" charset="0"/>
              </a:rPr>
              <a:t>Plant cell walls composed of cellulose</a:t>
            </a:r>
          </a:p>
          <a:p>
            <a:pPr marL="800100" lvl="1" indent="-342900" eaLnBrk="1" hangingPunct="1"/>
            <a:r>
              <a:rPr lang="en-US" altLang="en-US" sz="3200" dirty="0" smtClean="0">
                <a:latin typeface="Comic Sans MS" panose="030F0702030302020204" pitchFamily="66" charset="0"/>
              </a:rPr>
              <a:t>Fungal cell walls composed of cellulose, chitin, and/or </a:t>
            </a:r>
            <a:r>
              <a:rPr lang="en-US" altLang="en-US" sz="3200" dirty="0" err="1" smtClean="0">
                <a:latin typeface="Comic Sans MS" panose="030F0702030302020204" pitchFamily="66" charset="0"/>
              </a:rPr>
              <a:t>glucomannan</a:t>
            </a:r>
            <a:endParaRPr lang="en-US" altLang="en-US" sz="3200" dirty="0" smtClean="0">
              <a:latin typeface="Comic Sans MS" panose="030F0702030302020204" pitchFamily="66" charset="0"/>
            </a:endParaRPr>
          </a:p>
          <a:p>
            <a:pPr marL="800100" lvl="1" indent="-342900" eaLnBrk="1" hangingPunct="1"/>
            <a:r>
              <a:rPr lang="en-US" altLang="en-US" sz="3200" dirty="0" smtClean="0">
                <a:latin typeface="Comic Sans MS" panose="030F0702030302020204" pitchFamily="66" charset="0"/>
              </a:rPr>
              <a:t>Algal cell walls composed of a variety of polysaccharides</a:t>
            </a:r>
          </a:p>
          <a:p>
            <a:pPr marL="317500" indent="-317500" eaLnBrk="1" hangingPunct="1"/>
            <a:endParaRPr lang="en-US" alt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69636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88900"/>
            <a:ext cx="8839200" cy="596900"/>
          </a:xfrm>
        </p:spPr>
        <p:txBody>
          <a:bodyPr lIns="0" tIns="0" rIns="91429" bIns="0" anchor="ctr"/>
          <a:lstStyle/>
          <a:p>
            <a:pPr eaLnBrk="1" hangingPunct="1"/>
            <a:r>
              <a:rPr lang="en-US" altLang="en-US" sz="3200" dirty="0" smtClean="0">
                <a:latin typeface="Comic Sans MS" panose="030F0702030302020204" pitchFamily="66" charset="0"/>
              </a:rPr>
              <a:t>Eukaryotic Cytoplasmic Membranes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762000"/>
            <a:ext cx="8001000" cy="3505200"/>
          </a:xfrm>
        </p:spPr>
        <p:txBody>
          <a:bodyPr lIns="0" tIns="18285" rIns="0" bIns="18285"/>
          <a:lstStyle/>
          <a:p>
            <a:pPr marL="546100" indent="-330200" eaLnBrk="1" hangingPunct="1">
              <a:lnSpc>
                <a:spcPct val="90000"/>
              </a:lnSpc>
              <a:buClr>
                <a:schemeClr val="tx1"/>
              </a:buClr>
              <a:buFontTx/>
              <a:buChar char="–"/>
            </a:pPr>
            <a:r>
              <a:rPr lang="en-US" altLang="en-US" sz="2400" dirty="0" smtClean="0">
                <a:latin typeface="Comic Sans MS" panose="030F0702030302020204" pitchFamily="66" charset="0"/>
              </a:rPr>
              <a:t>All eukaryotic cells have cytoplasmic membrane</a:t>
            </a:r>
          </a:p>
          <a:p>
            <a:pPr marL="546100" indent="-330200" eaLnBrk="1" hangingPunct="1">
              <a:lnSpc>
                <a:spcPct val="90000"/>
              </a:lnSpc>
              <a:buClr>
                <a:schemeClr val="tx1"/>
              </a:buClr>
              <a:buFontTx/>
              <a:buChar char="–"/>
            </a:pPr>
            <a:r>
              <a:rPr lang="en-US" altLang="en-US" sz="2400" dirty="0" smtClean="0">
                <a:latin typeface="Comic Sans MS" panose="030F0702030302020204" pitchFamily="66" charset="0"/>
              </a:rPr>
              <a:t>Are a fluid mosaic of phospholipids and proteins</a:t>
            </a:r>
          </a:p>
          <a:p>
            <a:pPr marL="546100" indent="-330200" eaLnBrk="1" hangingPunct="1">
              <a:lnSpc>
                <a:spcPct val="90000"/>
              </a:lnSpc>
              <a:buClr>
                <a:schemeClr val="tx1"/>
              </a:buClr>
              <a:buFontTx/>
              <a:buChar char="–"/>
            </a:pPr>
            <a:r>
              <a:rPr lang="en-US" altLang="en-US" sz="2400" dirty="0" smtClean="0">
                <a:latin typeface="Comic Sans MS" panose="030F0702030302020204" pitchFamily="66" charset="0"/>
              </a:rPr>
              <a:t>Contain steroid lipids to prevent clustering of membrane components (“fluidity”)</a:t>
            </a:r>
          </a:p>
          <a:p>
            <a:pPr marL="946150" lvl="1" indent="-33020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200" dirty="0" smtClean="0">
                <a:latin typeface="Comic Sans MS" panose="030F0702030302020204" pitchFamily="66" charset="0"/>
              </a:rPr>
              <a:t>cholesterol in animals, </a:t>
            </a:r>
            <a:r>
              <a:rPr lang="en-US" altLang="en-US" sz="2200" dirty="0" err="1" smtClean="0">
                <a:latin typeface="Comic Sans MS" panose="030F0702030302020204" pitchFamily="66" charset="0"/>
              </a:rPr>
              <a:t>ergosterol</a:t>
            </a:r>
            <a:r>
              <a:rPr lang="en-US" altLang="en-US" sz="2200" dirty="0" smtClean="0">
                <a:latin typeface="Comic Sans MS" panose="030F0702030302020204" pitchFamily="66" charset="0"/>
              </a:rPr>
              <a:t> in fungi/protozoa, phytosterol in plants</a:t>
            </a:r>
          </a:p>
          <a:p>
            <a:pPr marL="546100" indent="-330200" eaLnBrk="1" hangingPunct="1">
              <a:lnSpc>
                <a:spcPct val="90000"/>
              </a:lnSpc>
              <a:buClr>
                <a:schemeClr val="tx1"/>
              </a:buClr>
              <a:buFontTx/>
              <a:buChar char="–"/>
            </a:pPr>
            <a:r>
              <a:rPr lang="en-US" altLang="en-US" sz="2400" dirty="0" smtClean="0">
                <a:latin typeface="Comic Sans MS" panose="030F0702030302020204" pitchFamily="66" charset="0"/>
              </a:rPr>
              <a:t>Contain regions of lipids and proteins called membrane rafts – for signal transduction</a:t>
            </a:r>
          </a:p>
          <a:p>
            <a:pPr marL="546100" indent="-330200" eaLnBrk="1" hangingPunct="1">
              <a:lnSpc>
                <a:spcPct val="90000"/>
              </a:lnSpc>
              <a:buClr>
                <a:schemeClr val="tx1"/>
              </a:buClr>
              <a:buFontTx/>
              <a:buChar char="–"/>
            </a:pPr>
            <a:r>
              <a:rPr lang="en-US" altLang="en-US" sz="2400" dirty="0" smtClean="0">
                <a:latin typeface="Comic Sans MS" panose="030F0702030302020204" pitchFamily="66" charset="0"/>
              </a:rPr>
              <a:t>Controls movement of molecules into and out of cell</a:t>
            </a:r>
          </a:p>
        </p:txBody>
      </p:sp>
      <p:pic>
        <p:nvPicPr>
          <p:cNvPr id="71684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18072" r="5959" b="20442"/>
          <a:stretch/>
        </p:blipFill>
        <p:spPr bwMode="auto">
          <a:xfrm>
            <a:off x="3657600" y="4081318"/>
            <a:ext cx="4953001" cy="277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0"/>
            <a:ext cx="8839200" cy="795716"/>
          </a:xfrm>
        </p:spPr>
        <p:txBody>
          <a:bodyPr/>
          <a:lstStyle/>
          <a:p>
            <a:pPr eaLnBrk="1" hangingPunct="1"/>
            <a:r>
              <a:rPr lang="en-US" alt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3.30  Endocytosis – Review on your own</a:t>
            </a:r>
          </a:p>
        </p:txBody>
      </p:sp>
      <p:pic>
        <p:nvPicPr>
          <p:cNvPr id="73731" name="Picture 16" descr="figure_03_30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854868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685800" y="3886200"/>
            <a:ext cx="1195387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Pseudopodium</a:t>
            </a:r>
          </a:p>
        </p:txBody>
      </p:sp>
      <p:sp>
        <p:nvSpPr>
          <p:cNvPr id="73734" name="Line 15"/>
          <p:cNvSpPr>
            <a:spLocks noChangeShapeType="1"/>
          </p:cNvSpPr>
          <p:nvPr/>
        </p:nvSpPr>
        <p:spPr bwMode="auto">
          <a:xfrm flipH="1">
            <a:off x="990600" y="4114800"/>
            <a:ext cx="119062" cy="1017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851278"/>
            <a:ext cx="830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Endocytosis is used by eukaryotes to ingest large objects easily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Endocytosed object (in a vesicle) is then processed by fusion with a lysosome or peroxisome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Digestive/destructive enzymes are kept within the cell instead of spewed into the outside world</a:t>
            </a:r>
          </a:p>
          <a:p>
            <a:pPr marL="741363" indent="-225425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smtClean="0"/>
              <a:t>reuse/recycle - more energy efficient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053263" cy="55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53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285" rIns="0" bIns="1828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5425" indent="-225425" eaLnBrk="1" hangingPunct="1"/>
            <a:r>
              <a:rPr lang="en-US" altLang="en-US" b="1" kern="0" dirty="0" smtClean="0">
                <a:latin typeface="Comic Sans MS" panose="030F0702030302020204" pitchFamily="66" charset="0"/>
              </a:rPr>
              <a:t>Endocytosis and use of lysosomes are critical to remove pathogens from body tissues</a:t>
            </a:r>
            <a:endParaRPr lang="en-US" altLang="en-US" sz="2400" kern="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685800"/>
            <a:ext cx="4572000" cy="3543300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Eukaryotic Cilia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Used for motion, not attachment!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Shorter </a:t>
            </a:r>
            <a:r>
              <a:rPr lang="en-US" altLang="en-US" dirty="0" smtClean="0">
                <a:latin typeface="Comic Sans MS" panose="030F0702030302020204" pitchFamily="66" charset="0"/>
              </a:rPr>
              <a:t>and more numerous than flagella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Coordinated beating propels cells through their environment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Also used to move substances past the surface of the cell </a:t>
            </a:r>
            <a:r>
              <a:rPr lang="en-US" altLang="en-US" dirty="0">
                <a:latin typeface="Comic Sans MS" panose="030F0702030302020204" pitchFamily="66" charset="0"/>
              </a:rPr>
              <a:t>(</a:t>
            </a:r>
            <a:r>
              <a:rPr lang="en-US" altLang="en-US" dirty="0" smtClean="0">
                <a:latin typeface="Comic Sans MS" panose="030F0702030302020204" pitchFamily="66" charset="0"/>
              </a:rPr>
              <a:t>expel wastes, dust off pathogens)</a:t>
            </a:r>
          </a:p>
          <a:p>
            <a:pPr marL="225425" indent="-225425" eaLnBrk="1" hangingPunct="1"/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77828" name="Picture 43" descr="figure_03_31b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97029"/>
            <a:ext cx="412307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88900"/>
            <a:ext cx="88392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smtClean="0">
                <a:latin typeface="Comic Sans MS" panose="030F0702030302020204" pitchFamily="66" charset="0"/>
              </a:rPr>
              <a:t>Cytoplasm of Eukaryotes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09600"/>
            <a:ext cx="8382000" cy="5791200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Other </a:t>
            </a:r>
            <a:r>
              <a:rPr lang="en-US" altLang="en-US" b="1" dirty="0" err="1" smtClean="0">
                <a:latin typeface="Comic Sans MS" panose="030F0702030302020204" pitchFamily="66" charset="0"/>
              </a:rPr>
              <a:t>Nonmembranous</a:t>
            </a:r>
            <a:r>
              <a:rPr lang="en-US" altLang="en-US" b="1" dirty="0" smtClean="0">
                <a:latin typeface="Comic Sans MS" panose="030F0702030302020204" pitchFamily="66" charset="0"/>
              </a:rPr>
              <a:t> Organelles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Ribosomes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Larger than bacterial ribosomes (80S versus 70S)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Similar in size and composition to archaeal ribosomes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Composed of 60S and 40S subunits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Cytoskeleton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Extensive network of fibers and tubules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Anchors organelles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Produces basic shape of the cell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Made up of tubulin microtubules, actin microfilaments, and intermediate filaments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90678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 smtClean="0">
                <a:latin typeface="Comic Sans MS" panose="030F0702030302020204" pitchFamily="66" charset="0"/>
              </a:rPr>
              <a:t> Cytoplasm of Eukaryotes – to review on your own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799"/>
            <a:ext cx="5867400" cy="5489575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Other </a:t>
            </a:r>
            <a:r>
              <a:rPr lang="en-US" altLang="en-US" b="1" dirty="0" err="1" smtClean="0">
                <a:latin typeface="Comic Sans MS" panose="030F0702030302020204" pitchFamily="66" charset="0"/>
              </a:rPr>
              <a:t>Nonmembranous</a:t>
            </a:r>
            <a:r>
              <a:rPr lang="en-US" altLang="en-US" b="1" dirty="0" smtClean="0">
                <a:latin typeface="Comic Sans MS" panose="030F0702030302020204" pitchFamily="66" charset="0"/>
              </a:rPr>
              <a:t> Organelles</a:t>
            </a:r>
          </a:p>
          <a:p>
            <a:pPr marL="774700" lvl="1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Centrioles and centrosome</a:t>
            </a:r>
          </a:p>
          <a:p>
            <a:pPr marL="1206500" lvl="2" indent="-2921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Recall:  mitosis is nuclear division, not cellular division</a:t>
            </a:r>
          </a:p>
          <a:p>
            <a:pPr marL="1206500" lvl="2" indent="-2921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Need special organelles for nuclear division</a:t>
            </a:r>
          </a:p>
          <a:p>
            <a:pPr marL="1206500" lvl="2" indent="-292100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Centrioles</a:t>
            </a:r>
            <a:r>
              <a:rPr lang="en-US" altLang="en-US" dirty="0" smtClean="0">
                <a:latin typeface="Comic Sans MS" panose="030F0702030302020204" pitchFamily="66" charset="0"/>
              </a:rPr>
              <a:t> play a role in mitosis, cytokinesis, and formation of flagella and cilia</a:t>
            </a:r>
          </a:p>
          <a:p>
            <a:pPr marL="1206500" lvl="2" indent="-292100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Centrosome</a:t>
            </a:r>
            <a:r>
              <a:rPr lang="en-US" altLang="en-US" dirty="0" smtClean="0">
                <a:latin typeface="Comic Sans MS" panose="030F0702030302020204" pitchFamily="66" charset="0"/>
              </a:rPr>
              <a:t> is region of cytoplasm where centrioles are found</a:t>
            </a: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8192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8" r="30022"/>
          <a:stretch>
            <a:fillRect/>
          </a:stretch>
        </p:blipFill>
        <p:spPr bwMode="auto">
          <a:xfrm>
            <a:off x="6324600" y="2057400"/>
            <a:ext cx="2133600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88900"/>
            <a:ext cx="8632825" cy="466725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Cytoplasm of Eukaryotes – to review on your own</a:t>
            </a: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025" y="1066800"/>
            <a:ext cx="8001000" cy="5562600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Membranous Organelles</a:t>
            </a:r>
          </a:p>
          <a:p>
            <a:pPr marL="774700" lvl="1" indent="-330200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Nucleus</a:t>
            </a:r>
          </a:p>
          <a:p>
            <a:pPr marL="1206500" lvl="2" indent="-2921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Often largest organelle in cell</a:t>
            </a:r>
          </a:p>
          <a:p>
            <a:pPr marL="1206500" lvl="2" indent="-2921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Contains the cell’s DNA</a:t>
            </a:r>
          </a:p>
          <a:p>
            <a:pPr marL="1206500" lvl="2" indent="-292100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Nucleoplasm</a:t>
            </a:r>
          </a:p>
          <a:p>
            <a:pPr marL="1651000" lvl="3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Contains chromatin, some histones</a:t>
            </a:r>
          </a:p>
          <a:p>
            <a:pPr marL="1206500" lvl="2" indent="-292100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Nucleoli</a:t>
            </a:r>
            <a:r>
              <a:rPr lang="en-US" altLang="en-US" dirty="0" smtClean="0">
                <a:latin typeface="Comic Sans MS" panose="030F0702030302020204" pitchFamily="66" charset="0"/>
              </a:rPr>
              <a:t> present in nucleoplasm; </a:t>
            </a:r>
            <a:r>
              <a:rPr lang="en-US" altLang="en-US" dirty="0" err="1" smtClean="0">
                <a:latin typeface="Comic Sans MS" panose="030F0702030302020204" pitchFamily="66" charset="0"/>
              </a:rPr>
              <a:t>rRNA</a:t>
            </a:r>
            <a:r>
              <a:rPr lang="en-US" altLang="en-US" dirty="0" smtClean="0">
                <a:latin typeface="Comic Sans MS" panose="030F0702030302020204" pitchFamily="66" charset="0"/>
              </a:rPr>
              <a:t> synthesized in nucleoli</a:t>
            </a:r>
          </a:p>
          <a:p>
            <a:pPr marL="1206500" lvl="2" indent="-2921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Surrounded by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nuclear envelope</a:t>
            </a:r>
            <a:r>
              <a:rPr lang="en-US" altLang="en-US" dirty="0" smtClean="0">
                <a:latin typeface="Comic Sans MS" panose="030F0702030302020204" pitchFamily="66" charset="0"/>
              </a:rPr>
              <a:t> – keeps DNA contained, and shields nucleus from viral intrusion</a:t>
            </a:r>
          </a:p>
          <a:p>
            <a:pPr marL="1206500" lvl="2" indent="-292100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Nuclear pores</a:t>
            </a:r>
            <a:r>
              <a:rPr lang="en-US" altLang="en-US" dirty="0" smtClean="0">
                <a:latin typeface="Comic Sans MS" panose="030F0702030302020204" pitchFamily="66" charset="0"/>
              </a:rPr>
              <a:t> allow small molecules (proteins, biomolecules) to move in and out </a:t>
            </a:r>
          </a:p>
        </p:txBody>
      </p:sp>
      <p:sp>
        <p:nvSpPr>
          <p:cNvPr id="83972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55625"/>
            <a:ext cx="3121152" cy="282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88900"/>
            <a:ext cx="90678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Cytoplasm of Eukaryotes – to review on your own</a:t>
            </a: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634" y="662655"/>
            <a:ext cx="8654166" cy="4321175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Membranous Organelles</a:t>
            </a:r>
          </a:p>
          <a:p>
            <a:pPr marL="774700" lvl="1" indent="-330200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Endoplasmic reticulum</a:t>
            </a:r>
          </a:p>
          <a:p>
            <a:pPr marL="971550" lvl="2" indent="-230188" eaLnBrk="1" hangingPunct="1"/>
            <a:r>
              <a:rPr lang="en-US" altLang="en-US" dirty="0" smtClean="0">
                <a:latin typeface="Comic Sans MS" panose="030F0702030302020204" pitchFamily="66" charset="0"/>
              </a:rPr>
              <a:t>Netlike arrangement of</a:t>
            </a:r>
          </a:p>
          <a:p>
            <a:pPr marL="741362" lvl="2" indent="0" eaLnBrk="1" hangingPunct="1"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  flattened, hollow tubules</a:t>
            </a:r>
          </a:p>
          <a:p>
            <a:pPr marL="741362" lvl="2" indent="0" eaLnBrk="1" hangingPunct="1"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   continuous with nuclear</a:t>
            </a:r>
          </a:p>
          <a:p>
            <a:pPr marL="741362" lvl="2" indent="0" eaLnBrk="1" hangingPunct="1"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   envelope</a:t>
            </a:r>
          </a:p>
          <a:p>
            <a:pPr marL="971550" lvl="2" indent="-230188" eaLnBrk="1" hangingPunct="1"/>
            <a:r>
              <a:rPr lang="en-US" altLang="en-US" dirty="0" smtClean="0">
                <a:latin typeface="Comic Sans MS" panose="030F0702030302020204" pitchFamily="66" charset="0"/>
              </a:rPr>
              <a:t>Two forms</a:t>
            </a:r>
          </a:p>
          <a:p>
            <a:pPr marL="1377950" lvl="3" indent="-290513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Smooth endoplasmic reticulum (SER)</a:t>
            </a:r>
          </a:p>
          <a:p>
            <a:pPr marL="1828800" lvl="4" indent="-45085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Tubular</a:t>
            </a:r>
          </a:p>
          <a:p>
            <a:pPr marL="1828800" lvl="4" indent="-450850" eaLnBrk="1" hangingPunct="1"/>
            <a:r>
              <a:rPr lang="en-US" altLang="en-US" sz="2000" dirty="0">
                <a:latin typeface="Comic Sans MS" panose="030F0702030302020204" pitchFamily="66" charset="0"/>
              </a:rPr>
              <a:t>L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ipid and glucose synthesis </a:t>
            </a:r>
          </a:p>
          <a:p>
            <a:pPr marL="1377950" lvl="3" indent="-290513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Rough endoplasmic reticulum (RER)</a:t>
            </a:r>
          </a:p>
          <a:p>
            <a:pPr marL="1828800" lvl="4" indent="-45085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Pancake-like, ribosomes attached on outside</a:t>
            </a:r>
          </a:p>
          <a:p>
            <a:pPr marL="1828800" lvl="4" indent="-45085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Membrane, vesicular, or secreted protein synthesis</a:t>
            </a:r>
          </a:p>
          <a:p>
            <a:pPr marL="1828800" lvl="4" indent="-45085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Protein modification, and transport</a:t>
            </a:r>
          </a:p>
        </p:txBody>
      </p:sp>
      <p:sp>
        <p:nvSpPr>
          <p:cNvPr id="86020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51484"/>
            <a:ext cx="4019550" cy="2784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913607"/>
            <a:ext cx="8153400" cy="2439193"/>
          </a:xfrm>
        </p:spPr>
        <p:txBody>
          <a:bodyPr lIns="0" tIns="18285" rIns="0" bIns="18285"/>
          <a:lstStyle/>
          <a:p>
            <a:pPr marL="254000" indent="-254000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Eukaryotes</a:t>
            </a:r>
          </a:p>
          <a:p>
            <a:pPr marL="914400" lvl="1" indent="-469900" eaLnBrk="1" hangingPunct="1"/>
            <a:r>
              <a:rPr lang="en-US" altLang="en-US" sz="2800" dirty="0" smtClean="0">
                <a:latin typeface="Comic Sans MS" panose="030F0702030302020204" pitchFamily="66" charset="0"/>
              </a:rPr>
              <a:t>Have nucleus</a:t>
            </a:r>
          </a:p>
          <a:p>
            <a:pPr marL="914400" lvl="1" indent="-469900" eaLnBrk="1" hangingPunct="1"/>
            <a:r>
              <a:rPr lang="en-US" altLang="en-US" sz="2800" dirty="0" smtClean="0">
                <a:latin typeface="Comic Sans MS" panose="030F0702030302020204" pitchFamily="66" charset="0"/>
              </a:rPr>
              <a:t>Have internal membrane-bound organelles</a:t>
            </a:r>
          </a:p>
          <a:p>
            <a:pPr marL="914400" lvl="1" indent="-469900" eaLnBrk="1" hangingPunct="1"/>
            <a:r>
              <a:rPr lang="en-US" altLang="en-US" sz="2800" dirty="0" smtClean="0">
                <a:latin typeface="Comic Sans MS" panose="030F0702030302020204" pitchFamily="66" charset="0"/>
              </a:rPr>
              <a:t>Are larger</a:t>
            </a:r>
          </a:p>
          <a:p>
            <a:pPr marL="1314450" lvl="2" indent="-4699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10–100 µm</a:t>
            </a:r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139700" y="88900"/>
            <a:ext cx="8699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29" bIns="0"/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Prokaryotic </a:t>
            </a:r>
            <a:r>
              <a:rPr lang="en-US" altLang="en-US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vs. </a:t>
            </a:r>
            <a:r>
              <a:rPr lang="en-US" alt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Eukaryotic Cells: </a:t>
            </a:r>
            <a:r>
              <a:rPr lang="en-US" altLang="en-US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To review on your own</a:t>
            </a:r>
            <a:endParaRPr lang="en-US" altLang="en-US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1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892" y="2590800"/>
            <a:ext cx="533623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3271659"/>
            <a:ext cx="36576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57200" eaLnBrk="1" hangingPunct="1">
              <a:buFont typeface="Comic Sans MS" panose="030F0702030302020204" pitchFamily="66" charset="0"/>
              <a:buChar char="–"/>
            </a:pPr>
            <a:r>
              <a:rPr lang="en-US" altLang="en-US" sz="2800" dirty="0" smtClean="0">
                <a:latin typeface="Comic Sans MS" panose="030F0702030302020204" pitchFamily="66" charset="0"/>
              </a:rPr>
              <a:t>Have more complex structure</a:t>
            </a:r>
          </a:p>
          <a:p>
            <a:pPr marL="444500" indent="-457200" eaLnBrk="1" hangingPunct="1">
              <a:buFont typeface="Comic Sans MS" panose="030F0702030302020204" pitchFamily="66" charset="0"/>
              <a:buChar char="–"/>
            </a:pPr>
            <a:r>
              <a:rPr lang="en-US" altLang="en-US" sz="2800" dirty="0" smtClean="0">
                <a:latin typeface="Comic Sans MS" panose="030F0702030302020204" pitchFamily="66" charset="0"/>
              </a:rPr>
              <a:t>Includes:</a:t>
            </a:r>
          </a:p>
          <a:p>
            <a:pPr marL="7874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Comic Sans MS" panose="030F0702030302020204" pitchFamily="66" charset="0"/>
              </a:rPr>
              <a:t>Algae</a:t>
            </a:r>
            <a:endParaRPr lang="en-US" altLang="en-US" dirty="0">
              <a:latin typeface="Comic Sans MS" panose="030F0702030302020204" pitchFamily="66" charset="0"/>
            </a:endParaRPr>
          </a:p>
          <a:p>
            <a:pPr marL="7874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Comic Sans MS" panose="030F0702030302020204" pitchFamily="66" charset="0"/>
              </a:rPr>
              <a:t>Protozoa</a:t>
            </a:r>
            <a:endParaRPr lang="en-US" altLang="en-US" dirty="0">
              <a:latin typeface="Comic Sans MS" panose="030F0702030302020204" pitchFamily="66" charset="0"/>
            </a:endParaRPr>
          </a:p>
          <a:p>
            <a:pPr marL="7874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Comic Sans MS" panose="030F0702030302020204" pitchFamily="66" charset="0"/>
              </a:rPr>
              <a:t>Fungi</a:t>
            </a:r>
          </a:p>
          <a:p>
            <a:pPr marL="7874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Comic Sans MS" panose="030F0702030302020204" pitchFamily="66" charset="0"/>
              </a:rPr>
              <a:t>Animals</a:t>
            </a:r>
          </a:p>
          <a:p>
            <a:pPr marL="7874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Comic Sans MS" panose="030F0702030302020204" pitchFamily="66" charset="0"/>
              </a:rPr>
              <a:t>P</a:t>
            </a:r>
            <a:r>
              <a:rPr lang="en-US" altLang="en-US" dirty="0" smtClean="0">
                <a:latin typeface="Comic Sans MS" panose="030F0702030302020204" pitchFamily="66" charset="0"/>
              </a:rPr>
              <a:t>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88900"/>
            <a:ext cx="90678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Cytoplasm of Eukaryotes – to review on your own</a:t>
            </a: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838200"/>
            <a:ext cx="4876800" cy="5715000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Membranous Organelles</a:t>
            </a:r>
          </a:p>
          <a:p>
            <a:pPr marL="774700" lvl="1" indent="-330200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Golgi body/Golgi apparatus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“Amazon”/ “Post Office”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Flattened hollow sacs 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Receives, processes, and packages large molecules from RER for export from cell or final destination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Packages molecules in secretory vesicles that fuse to plasma membrane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Not in all eukaryotic cells</a:t>
            </a:r>
          </a:p>
        </p:txBody>
      </p:sp>
      <p:sp>
        <p:nvSpPr>
          <p:cNvPr id="88068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93" y="1066800"/>
            <a:ext cx="3885714" cy="3495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1111"/>
          <a:stretch/>
        </p:blipFill>
        <p:spPr>
          <a:xfrm>
            <a:off x="3124200" y="592742"/>
            <a:ext cx="5868666" cy="3693949"/>
          </a:xfrm>
          <a:prstGeom prst="rect">
            <a:avLst/>
          </a:prstGeom>
        </p:spPr>
      </p:pic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88900"/>
            <a:ext cx="90678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Cytoplasm of Eukaryotes – to review on your own</a:t>
            </a: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1" y="1526877"/>
            <a:ext cx="2971800" cy="2797175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Vesicular Organelles</a:t>
            </a:r>
          </a:p>
          <a:p>
            <a:pPr marL="774700" lvl="1" indent="-330200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Lysosomes</a:t>
            </a:r>
            <a:r>
              <a:rPr lang="en-US" altLang="en-US" dirty="0" smtClean="0">
                <a:latin typeface="Comic Sans MS" panose="030F0702030302020204" pitchFamily="66" charset="0"/>
              </a:rPr>
              <a:t>,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peroxisomes</a:t>
            </a:r>
            <a:r>
              <a:rPr lang="en-US" altLang="en-US" dirty="0" smtClean="0">
                <a:latin typeface="Comic Sans MS" panose="030F0702030302020204" pitchFamily="66" charset="0"/>
              </a:rPr>
              <a:t>,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vacuoles</a:t>
            </a:r>
            <a:r>
              <a:rPr lang="en-US" altLang="en-US" dirty="0" smtClean="0">
                <a:latin typeface="Comic Sans MS" panose="030F0702030302020204" pitchFamily="66" charset="0"/>
              </a:rPr>
              <a:t>, and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vesicles</a:t>
            </a:r>
            <a:endParaRPr lang="en-US" altLang="en-US" u="sng" dirty="0" smtClean="0">
              <a:latin typeface="Comic Sans MS" panose="030F0702030302020204" pitchFamily="66" charset="0"/>
            </a:endParaRPr>
          </a:p>
        </p:txBody>
      </p:sp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4234" y="4324052"/>
            <a:ext cx="8307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eaLnBrk="1" hangingPunct="1">
              <a:buFont typeface="Comic Sans MS" panose="030F0702030302020204" pitchFamily="66" charset="0"/>
              <a:buChar char="–"/>
            </a:pPr>
            <a:r>
              <a:rPr lang="en-US" altLang="en-US" sz="2000" dirty="0" smtClean="0">
                <a:latin typeface="Comic Sans MS" panose="030F0702030302020204" pitchFamily="66" charset="0"/>
              </a:rPr>
              <a:t>Visually indistinguishable; only differentiated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biochemically</a:t>
            </a:r>
          </a:p>
          <a:p>
            <a:pPr marL="285750" lvl="2" indent="-285750" eaLnBrk="1" hangingPunct="1">
              <a:buFont typeface="Comic Sans MS" panose="030F0702030302020204" pitchFamily="66" charset="0"/>
              <a:buChar char="–"/>
            </a:pPr>
            <a:r>
              <a:rPr lang="en-US" altLang="en-US" sz="2000" dirty="0" smtClean="0">
                <a:latin typeface="Comic Sans MS" panose="030F0702030302020204" pitchFamily="66" charset="0"/>
              </a:rPr>
              <a:t>Vesicles may </a:t>
            </a:r>
            <a:r>
              <a:rPr lang="en-US" altLang="en-US" sz="2000" dirty="0">
                <a:latin typeface="Comic Sans MS" panose="030F0702030302020204" pitchFamily="66" charset="0"/>
              </a:rPr>
              <a:t>store nutrients in cell</a:t>
            </a:r>
          </a:p>
          <a:p>
            <a:pPr marL="285750" lvl="2" indent="-285750" eaLnBrk="1" hangingPunct="1">
              <a:buFont typeface="Comic Sans MS" panose="030F0702030302020204" pitchFamily="66" charset="0"/>
              <a:buChar char="–"/>
            </a:pPr>
            <a:r>
              <a:rPr lang="en-US" altLang="en-US" sz="2000" u="sng" dirty="0" smtClean="0">
                <a:latin typeface="Comic Sans MS" panose="030F0702030302020204" pitchFamily="66" charset="0"/>
              </a:rPr>
              <a:t>Exocytosis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- used </a:t>
            </a:r>
            <a:r>
              <a:rPr lang="en-US" altLang="en-US" sz="2000" dirty="0">
                <a:latin typeface="Comic Sans MS" panose="030F0702030302020204" pitchFamily="66" charset="0"/>
              </a:rPr>
              <a:t>to “spit out” waste or digestive enzymes (fungi)</a:t>
            </a:r>
          </a:p>
          <a:p>
            <a:pPr marL="285750" lvl="2" indent="-285750" eaLnBrk="1" hangingPunct="1">
              <a:buFont typeface="Comic Sans MS" panose="030F0702030302020204" pitchFamily="66" charset="0"/>
              <a:buChar char="–"/>
            </a:pPr>
            <a:r>
              <a:rPr lang="en-US" altLang="en-US" sz="2000" u="sng" dirty="0">
                <a:latin typeface="Comic Sans MS" panose="030F0702030302020204" pitchFamily="66" charset="0"/>
              </a:rPr>
              <a:t>Lysosomes</a:t>
            </a:r>
            <a:r>
              <a:rPr lang="en-US" altLang="en-US" sz="2000" dirty="0">
                <a:latin typeface="Comic Sans MS" panose="030F0702030302020204" pitchFamily="66" charset="0"/>
              </a:rPr>
              <a:t> contain catabolic enzymes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– chop up particles</a:t>
            </a:r>
            <a:endParaRPr lang="en-US" altLang="en-US" sz="2000" dirty="0">
              <a:latin typeface="Comic Sans MS" panose="030F0702030302020204" pitchFamily="66" charset="0"/>
            </a:endParaRPr>
          </a:p>
          <a:p>
            <a:pPr marL="285750" lvl="2" indent="-285750" eaLnBrk="1" hangingPunct="1">
              <a:buFont typeface="Comic Sans MS" panose="030F0702030302020204" pitchFamily="66" charset="0"/>
              <a:buChar char="–"/>
            </a:pPr>
            <a:r>
              <a:rPr lang="en-US" altLang="en-US" sz="2000" u="sng" dirty="0">
                <a:latin typeface="Comic Sans MS" panose="030F0702030302020204" pitchFamily="66" charset="0"/>
              </a:rPr>
              <a:t>Peroxisomes</a:t>
            </a:r>
            <a:r>
              <a:rPr lang="en-US" altLang="en-US" sz="2000" dirty="0">
                <a:latin typeface="Comic Sans MS" panose="030F0702030302020204" pitchFamily="66" charset="0"/>
              </a:rPr>
              <a:t> contain enzymes that chemically destroy poisonous 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wastes (oxidation – burn instead of chop up)</a:t>
            </a:r>
            <a:endParaRPr lang="en-US" altLang="en-US" sz="2000" dirty="0">
              <a:latin typeface="Comic Sans MS" panose="030F0702030302020204" pitchFamily="66" charset="0"/>
            </a:endParaRPr>
          </a:p>
          <a:p>
            <a:pPr marL="915988" lvl="4" indent="-458788" eaLnBrk="1" hangingPunct="1">
              <a:buFont typeface="Comic Sans MS" panose="030F0702030302020204" pitchFamily="66" charset="0"/>
              <a:buChar char="–"/>
            </a:pPr>
            <a:r>
              <a:rPr lang="en-US" altLang="en-US" sz="2000" dirty="0" smtClean="0">
                <a:latin typeface="Comic Sans MS" panose="030F0702030302020204" pitchFamily="66" charset="0"/>
              </a:rPr>
              <a:t>Peroxisomes are “not seen” </a:t>
            </a:r>
            <a:r>
              <a:rPr lang="en-US" altLang="en-US" sz="2000" dirty="0">
                <a:latin typeface="Comic Sans MS" panose="030F0702030302020204" pitchFamily="66" charset="0"/>
              </a:rPr>
              <a:t>in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053263" cy="55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28600" y="152400"/>
            <a:ext cx="853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285" rIns="0" bIns="1828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5425" indent="-225425" eaLnBrk="1" hangingPunct="1"/>
            <a:r>
              <a:rPr lang="en-US" altLang="en-US" b="1" kern="0" dirty="0" smtClean="0">
                <a:latin typeface="Comic Sans MS" panose="030F0702030302020204" pitchFamily="66" charset="0"/>
              </a:rPr>
              <a:t>Endocytosis and use of lysosomes are critical to remove pathogens from body tissues</a:t>
            </a:r>
            <a:endParaRPr lang="en-US" altLang="en-US" sz="2400" kern="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5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88900"/>
            <a:ext cx="90678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Cytoplasm of Eukaryotes – to review on your own</a:t>
            </a: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838201"/>
            <a:ext cx="8382000" cy="3429000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Membranous Organelles</a:t>
            </a:r>
          </a:p>
          <a:p>
            <a:pPr marL="774700" lvl="1" indent="-317500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Mitochondria</a:t>
            </a:r>
          </a:p>
          <a:p>
            <a:pPr marL="1206500" lvl="2" indent="-2921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Have two membranes composed of phospholipid bilayer</a:t>
            </a:r>
          </a:p>
          <a:p>
            <a:pPr marL="1206500" lvl="2" indent="-2921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Produce </a:t>
            </a:r>
            <a:r>
              <a:rPr lang="en-US" altLang="en-US" dirty="0" smtClean="0">
                <a:latin typeface="Comic Sans MS" panose="030F0702030302020204" pitchFamily="66" charset="0"/>
              </a:rPr>
              <a:t>~90-95% </a:t>
            </a:r>
            <a:r>
              <a:rPr lang="en-US" altLang="en-US" dirty="0" smtClean="0">
                <a:latin typeface="Comic Sans MS" panose="030F0702030302020204" pitchFamily="66" charset="0"/>
              </a:rPr>
              <a:t>of cell’s ATP </a:t>
            </a:r>
            <a:r>
              <a:rPr lang="en-US" altLang="en-US" dirty="0" smtClean="0">
                <a:latin typeface="Comic Sans MS" panose="030F0702030302020204" pitchFamily="66" charset="0"/>
              </a:rPr>
              <a:t>(because of </a:t>
            </a:r>
            <a:r>
              <a:rPr lang="en-US" altLang="en-US" dirty="0" smtClean="0">
                <a:latin typeface="Comic Sans MS" panose="030F0702030302020204" pitchFamily="66" charset="0"/>
              </a:rPr>
              <a:t>oxidative phosphorylation)</a:t>
            </a:r>
          </a:p>
          <a:p>
            <a:pPr marL="1206500" lvl="2" indent="-2921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Interior matrix contains 70S ribosomes and </a:t>
            </a:r>
            <a:r>
              <a:rPr lang="en-US" altLang="en-US" dirty="0" smtClean="0">
                <a:latin typeface="Comic Sans MS" panose="030F0702030302020204" pitchFamily="66" charset="0"/>
              </a:rPr>
              <a:t>mitochondrial </a:t>
            </a:r>
            <a:r>
              <a:rPr lang="en-US" altLang="en-US" dirty="0" smtClean="0">
                <a:latin typeface="Comic Sans MS" panose="030F0702030302020204" pitchFamily="66" charset="0"/>
              </a:rPr>
              <a:t>DNA</a:t>
            </a:r>
          </a:p>
        </p:txBody>
      </p:sp>
      <p:sp>
        <p:nvSpPr>
          <p:cNvPr id="94212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17334"/>
          <a:stretch/>
        </p:blipFill>
        <p:spPr>
          <a:xfrm>
            <a:off x="4935099" y="4038600"/>
            <a:ext cx="4196200" cy="26855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2621" y="4114800"/>
            <a:ext cx="35641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 eaLnBrk="1" hangingPunct="1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latin typeface="Comic Sans MS" panose="030F0702030302020204" pitchFamily="66" charset="0"/>
              </a:rPr>
              <a:t>Mitochondrial r</a:t>
            </a:r>
            <a:r>
              <a:rPr lang="en-US" altLang="en-US" sz="2000" b="1" dirty="0" smtClean="0">
                <a:latin typeface="Comic Sans MS" panose="030F0702030302020204" pitchFamily="66" charset="0"/>
              </a:rPr>
              <a:t>ibosomes </a:t>
            </a:r>
            <a:r>
              <a:rPr lang="en-US" altLang="en-US" sz="2000" b="1" dirty="0" smtClean="0">
                <a:latin typeface="Comic Sans MS" panose="030F0702030302020204" pitchFamily="66" charset="0"/>
              </a:rPr>
              <a:t>r</a:t>
            </a:r>
            <a:r>
              <a:rPr lang="en-US" altLang="en-US" sz="2000" b="1" dirty="0" smtClean="0">
                <a:latin typeface="Comic Sans MS" panose="030F0702030302020204" pitchFamily="66" charset="0"/>
              </a:rPr>
              <a:t>esemble bacterial ribosomes</a:t>
            </a:r>
          </a:p>
          <a:p>
            <a:pPr marL="292100" indent="-292100" eaLnBrk="1" hangingPunct="1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latin typeface="Comic Sans MS" panose="030F0702030302020204" pitchFamily="66" charset="0"/>
              </a:rPr>
              <a:t>Most </a:t>
            </a:r>
            <a:r>
              <a:rPr lang="en-US" altLang="en-US" sz="2000" b="1" dirty="0" smtClean="0">
                <a:latin typeface="Comic Sans MS" panose="030F0702030302020204" pitchFamily="66" charset="0"/>
              </a:rPr>
              <a:t>toxicity of antibacterial antibiotics in humans is due to their </a:t>
            </a:r>
            <a:r>
              <a:rPr lang="en-US" altLang="en-US" sz="2000" b="1" dirty="0" smtClean="0">
                <a:latin typeface="Comic Sans MS" panose="030F0702030302020204" pitchFamily="66" charset="0"/>
              </a:rPr>
              <a:t>inhibition of mitochondrial </a:t>
            </a:r>
            <a:r>
              <a:rPr lang="en-US" altLang="en-US" sz="2000" b="1" dirty="0" smtClean="0">
                <a:latin typeface="Comic Sans MS" panose="030F0702030302020204" pitchFamily="66" charset="0"/>
              </a:rPr>
              <a:t>ribosomes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88900"/>
            <a:ext cx="90678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Cytoplasm of Eukaryotes – to review on your own</a:t>
            </a:r>
            <a:endParaRPr lang="en-US" altLang="en-US" dirty="0" smtClean="0">
              <a:latin typeface="Comic Sans MS" panose="030F0702030302020204" pitchFamily="66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281" y="609600"/>
            <a:ext cx="5240719" cy="5867400"/>
          </a:xfrm>
        </p:spPr>
        <p:txBody>
          <a:bodyPr lIns="0" tIns="18285" rIns="0" bIns="18285"/>
          <a:lstStyle/>
          <a:p>
            <a:pPr marL="225425" indent="-225425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Membranous Organelles</a:t>
            </a:r>
          </a:p>
          <a:p>
            <a:pPr marL="774700" lvl="1" indent="-330200"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Chloroplasts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Light-harvesting</a:t>
            </a:r>
          </a:p>
          <a:p>
            <a:pPr marL="914400" lvl="2" indent="0" eaLnBrk="1" hangingPunct="1"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  structures found in</a:t>
            </a:r>
          </a:p>
          <a:p>
            <a:pPr marL="914400" lvl="2" indent="0" eaLnBrk="1" hangingPunct="1">
              <a:buNone/>
            </a:pPr>
            <a:r>
              <a:rPr lang="en-US" altLang="en-US" dirty="0" smtClean="0">
                <a:latin typeface="Comic Sans MS" panose="030F0702030302020204" pitchFamily="66" charset="0"/>
              </a:rPr>
              <a:t>   plants and photosynthetic</a:t>
            </a:r>
          </a:p>
          <a:p>
            <a:pPr marL="914400" lvl="2" indent="0" eaLnBrk="1" hangingPunct="1"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  protozoa (algae, euglena)</a:t>
            </a:r>
          </a:p>
          <a:p>
            <a:pPr lvl="2" eaLnBrk="1" hangingPunct="1"/>
            <a:r>
              <a:rPr lang="en-US" altLang="en-US" dirty="0" smtClean="0">
                <a:latin typeface="Comic Sans MS" panose="030F0702030302020204" pitchFamily="66" charset="0"/>
              </a:rPr>
              <a:t>Structures vary considerably 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Two </a:t>
            </a:r>
            <a:r>
              <a:rPr lang="en-US" altLang="en-US" dirty="0" smtClean="0">
                <a:latin typeface="Comic Sans MS" panose="030F0702030302020204" pitchFamily="66" charset="0"/>
              </a:rPr>
              <a:t>phospholipid bilayer membranes </a:t>
            </a:r>
            <a:r>
              <a:rPr lang="en-US" altLang="en-US" dirty="0" smtClean="0">
                <a:latin typeface="Comic Sans MS" panose="030F0702030302020204" pitchFamily="66" charset="0"/>
              </a:rPr>
              <a:t>surround </a:t>
            </a:r>
            <a:r>
              <a:rPr lang="en-US" altLang="en-US" dirty="0" smtClean="0">
                <a:latin typeface="Comic Sans MS" panose="030F0702030302020204" pitchFamily="66" charset="0"/>
              </a:rPr>
              <a:t>the </a:t>
            </a:r>
            <a:r>
              <a:rPr lang="en-US" altLang="en-US" dirty="0" smtClean="0">
                <a:latin typeface="Comic Sans MS" panose="030F0702030302020204" pitchFamily="66" charset="0"/>
              </a:rPr>
              <a:t>chloroplast</a:t>
            </a:r>
          </a:p>
          <a:p>
            <a:pPr marL="1193800" lvl="2" indent="-2794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Contains </a:t>
            </a:r>
            <a:r>
              <a:rPr lang="en-US" altLang="en-US" dirty="0" smtClean="0">
                <a:latin typeface="Comic Sans MS" panose="030F0702030302020204" pitchFamily="66" charset="0"/>
              </a:rPr>
              <a:t>DNA</a:t>
            </a:r>
            <a:r>
              <a:rPr lang="en-US" altLang="en-US" dirty="0" smtClean="0">
                <a:latin typeface="Comic Sans MS" panose="030F0702030302020204" pitchFamily="66" charset="0"/>
              </a:rPr>
              <a:t>, starch granules, 70S ribosomes, and thylakoid membranes</a:t>
            </a:r>
          </a:p>
        </p:txBody>
      </p:sp>
      <p:sp>
        <p:nvSpPr>
          <p:cNvPr id="96260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7" b="5699"/>
          <a:stretch/>
        </p:blipFill>
        <p:spPr>
          <a:xfrm>
            <a:off x="5029200" y="914400"/>
            <a:ext cx="3962400" cy="243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0" y="3560975"/>
            <a:ext cx="3200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Comic Sans MS" panose="030F0702030302020204" pitchFamily="66" charset="0"/>
              <a:buChar char="–"/>
            </a:pPr>
            <a:r>
              <a:rPr lang="en-US" altLang="en-US" dirty="0" smtClean="0">
                <a:latin typeface="Comic Sans MS" panose="030F0702030302020204" pitchFamily="66" charset="0"/>
              </a:rPr>
              <a:t>Chloroplast thylakoid complexes, ribosomes and DNA resemble </a:t>
            </a:r>
            <a:r>
              <a:rPr lang="en-US" altLang="en-US" dirty="0" smtClean="0">
                <a:latin typeface="Comic Sans MS" panose="030F0702030302020204" pitchFamily="66" charset="0"/>
              </a:rPr>
              <a:t>those </a:t>
            </a:r>
            <a:r>
              <a:rPr lang="en-US" altLang="en-US" dirty="0" smtClean="0">
                <a:latin typeface="Comic Sans MS" panose="030F0702030302020204" pitchFamily="66" charset="0"/>
              </a:rPr>
              <a:t>found in photosynthetic bacteria</a:t>
            </a:r>
            <a:endParaRPr lang="en-US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04800"/>
            <a:ext cx="8610600" cy="4547901"/>
          </a:xfrm>
        </p:spPr>
        <p:txBody>
          <a:bodyPr lIns="0" tIns="18285" rIns="0" bIns="18285"/>
          <a:lstStyle/>
          <a:p>
            <a:pPr marL="225425" indent="-225425" eaLnBrk="1" hangingPunct="1">
              <a:lnSpc>
                <a:spcPct val="90000"/>
              </a:lnSpc>
            </a:pPr>
            <a:r>
              <a:rPr lang="en-US" altLang="en-US" b="1" dirty="0" smtClean="0">
                <a:latin typeface="Comic Sans MS" panose="030F0702030302020204" pitchFamily="66" charset="0"/>
              </a:rPr>
              <a:t>Endosymbiotic Theory</a:t>
            </a: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omic Sans MS" panose="030F0702030302020204" pitchFamily="66" charset="0"/>
              </a:rPr>
              <a:t>Eukaryotes formed from union of small aerobic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bacterium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with larger anaerobic </a:t>
            </a:r>
            <a:r>
              <a:rPr lang="en-US" altLang="en-US" sz="2400" dirty="0" err="1" smtClean="0">
                <a:latin typeface="Comic Sans MS" panose="030F0702030302020204" pitchFamily="66" charset="0"/>
              </a:rPr>
              <a:t>archaean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marL="774700" lvl="1" indent="-3302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omic Sans MS" panose="030F0702030302020204" pitchFamily="66" charset="0"/>
              </a:rPr>
              <a:t>Smaller prokaryotes were either pathogens or “trapped hostages”</a:t>
            </a:r>
          </a:p>
          <a:p>
            <a:pPr marL="1206500" lvl="2" indent="-2921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Smaller cell lost ability to exist independently</a:t>
            </a:r>
          </a:p>
          <a:p>
            <a:pPr marL="1206500" lvl="2" indent="-2921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Larger cell became dependent on smaller cell for aerobic ATP production (10-15X better than anaerobic ATP production)</a:t>
            </a:r>
          </a:p>
          <a:p>
            <a:pPr marL="1206500" lvl="2" indent="-2921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Aerobic bacteria evolved into mitochondria</a:t>
            </a:r>
          </a:p>
          <a:p>
            <a:pPr marL="1206500" lvl="2" indent="-2921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Ingested cyanobacteria evolved into chloroplasts</a:t>
            </a:r>
          </a:p>
          <a:p>
            <a:pPr marL="806450" lvl="1" indent="-2921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omic Sans MS" panose="030F0702030302020204" pitchFamily="66" charset="0"/>
              </a:rPr>
              <a:t>This mutualistic symbiosis has endured in nearly all eukaryotes for 2 billion years</a:t>
            </a:r>
          </a:p>
          <a:p>
            <a:pPr marL="1206500" lvl="2" indent="-292100" eaLnBrk="1" hangingPunct="1">
              <a:lnSpc>
                <a:spcPct val="90000"/>
              </a:lnSpc>
            </a:pPr>
            <a:r>
              <a:rPr lang="en-US" altLang="en-US" sz="2000" dirty="0" smtClean="0">
                <a:latin typeface="Comic Sans MS" panose="030F0702030302020204" pitchFamily="66" charset="0"/>
              </a:rPr>
              <a:t>Diplomonads and </a:t>
            </a:r>
            <a:r>
              <a:rPr lang="en-US" altLang="en-US" sz="2000" dirty="0" err="1" smtClean="0">
                <a:latin typeface="Comic Sans MS" panose="030F0702030302020204" pitchFamily="66" charset="0"/>
              </a:rPr>
              <a:t>parabasalids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lack mitochondria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52701"/>
            <a:ext cx="7089775" cy="1999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88900"/>
            <a:ext cx="8610600" cy="5969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dirty="0" smtClean="0">
                <a:latin typeface="Comic Sans MS" panose="030F0702030302020204" pitchFamily="66" charset="0"/>
              </a:rPr>
              <a:t>SUMMARY SLIDE - Anatomy of Bacterial Cells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85800"/>
            <a:ext cx="8610600" cy="4267200"/>
          </a:xfrm>
        </p:spPr>
        <p:txBody>
          <a:bodyPr lIns="0" tIns="18285" rIns="0" bIns="18285"/>
          <a:lstStyle/>
          <a:p>
            <a:pPr marL="241300" indent="-241300" eaLnBrk="1" hangingPunct="1"/>
            <a:r>
              <a:rPr lang="en-US" altLang="en-US" sz="2400" b="1" dirty="0" smtClean="0">
                <a:latin typeface="Comic Sans MS" panose="030F0702030302020204" pitchFamily="66" charset="0"/>
              </a:rPr>
              <a:t>External structures</a:t>
            </a:r>
          </a:p>
          <a:p>
            <a:pPr marL="762000" lvl="1" indent="-330200" eaLnBrk="1" hangingPunct="1"/>
            <a:r>
              <a:rPr lang="en-US" altLang="en-US" sz="2400" u="sng" dirty="0" err="1" smtClean="0">
                <a:latin typeface="Comic Sans MS" panose="030F0702030302020204" pitchFamily="66" charset="0"/>
              </a:rPr>
              <a:t>Glycocalyx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 – capsule or slime layer</a:t>
            </a:r>
          </a:p>
          <a:p>
            <a:pPr marL="1162050" lvl="2" indent="-330200" eaLnBrk="1" hangingPunct="1"/>
            <a:r>
              <a:rPr lang="en-US" altLang="en-US" sz="2200" dirty="0" smtClean="0">
                <a:latin typeface="Comic Sans MS" panose="030F0702030302020204" pitchFamily="66" charset="0"/>
              </a:rPr>
              <a:t>involved in protection (environment, antibiotics, immune system)</a:t>
            </a:r>
          </a:p>
          <a:p>
            <a:pPr marL="762000" lvl="1" indent="-330200" eaLnBrk="1" hangingPunct="1"/>
            <a:r>
              <a:rPr lang="en-US" altLang="en-US" sz="2400" dirty="0" smtClean="0">
                <a:latin typeface="Comic Sans MS" panose="030F0702030302020204" pitchFamily="66" charset="0"/>
              </a:rPr>
              <a:t>Motile elements – 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fimbriae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, 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flagella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, </a:t>
            </a:r>
            <a:r>
              <a:rPr lang="en-US" altLang="en-US" sz="2400" u="sng" dirty="0" smtClean="0">
                <a:latin typeface="Comic Sans MS" panose="030F0702030302020204" pitchFamily="66" charset="0"/>
              </a:rPr>
              <a:t>pili</a:t>
            </a:r>
            <a:endParaRPr lang="en-US" altLang="en-US" sz="2400" u="sng" dirty="0" smtClean="0">
              <a:latin typeface="Comic Sans MS" panose="030F0702030302020204" pitchFamily="66" charset="0"/>
            </a:endParaRPr>
          </a:p>
          <a:p>
            <a:pPr marL="762000" lvl="1" indent="-330200" eaLnBrk="1" hangingPunct="1"/>
            <a:r>
              <a:rPr lang="en-US" altLang="en-US" sz="2400" u="sng" dirty="0" smtClean="0">
                <a:latin typeface="Comic Sans MS" panose="030F0702030302020204" pitchFamily="66" charset="0"/>
              </a:rPr>
              <a:t>Cell wall</a:t>
            </a:r>
          </a:p>
          <a:p>
            <a:pPr marL="1162050" lvl="2" indent="-330200" eaLnBrk="1" hangingPunct="1"/>
            <a:r>
              <a:rPr lang="en-US" altLang="en-US" sz="2200" dirty="0" smtClean="0">
                <a:latin typeface="Comic Sans MS" panose="030F0702030302020204" pitchFamily="66" charset="0"/>
              </a:rPr>
              <a:t>attachment, osmotic protection, chemical protection</a:t>
            </a:r>
          </a:p>
          <a:p>
            <a:pPr marL="241300" indent="-241300" eaLnBrk="1" hangingPunct="1"/>
            <a:r>
              <a:rPr lang="en-US" altLang="en-US" sz="2400" b="1" dirty="0" smtClean="0">
                <a:latin typeface="Comic Sans MS" panose="030F0702030302020204" pitchFamily="66" charset="0"/>
              </a:rPr>
              <a:t>Membrane structure</a:t>
            </a:r>
            <a:endParaRPr lang="en-US" altLang="en-US" sz="2400" dirty="0" smtClean="0">
              <a:latin typeface="Comic Sans MS" panose="030F0702030302020204" pitchFamily="66" charset="0"/>
            </a:endParaRPr>
          </a:p>
          <a:p>
            <a:pPr marL="762000" lvl="1" indent="-330200" eaLnBrk="1" hangingPunct="1"/>
            <a:r>
              <a:rPr lang="en-US" altLang="en-US" sz="2400" u="sng" dirty="0" smtClean="0">
                <a:latin typeface="Comic Sans MS" panose="030F0702030302020204" pitchFamily="66" charset="0"/>
              </a:rPr>
              <a:t>Plasma membrane </a:t>
            </a:r>
            <a:r>
              <a:rPr lang="en-US" altLang="en-US" sz="2400" dirty="0" smtClean="0">
                <a:latin typeface="Comic Sans MS" panose="030F0702030302020204" pitchFamily="66" charset="0"/>
              </a:rPr>
              <a:t>– lipids, proteins - selective entry</a:t>
            </a:r>
          </a:p>
          <a:p>
            <a:pPr marL="241300" indent="-241300" eaLnBrk="1" hangingPunct="1"/>
            <a:r>
              <a:rPr lang="en-US" altLang="en-US" sz="2400" b="1" dirty="0" smtClean="0">
                <a:latin typeface="Comic Sans MS" panose="030F0702030302020204" pitchFamily="66" charset="0"/>
              </a:rPr>
              <a:t>Internal structures</a:t>
            </a:r>
            <a:endParaRPr lang="en-US" altLang="en-US" sz="2400" dirty="0" smtClean="0">
              <a:latin typeface="Comic Sans MS" panose="030F0702030302020204" pitchFamily="66" charset="0"/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4907340"/>
            <a:ext cx="518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4700" lvl="1" indent="-342900" eaLnBrk="1" hangingPunct="1">
              <a:buFont typeface="Comic Sans MS" panose="030F0702030302020204" pitchFamily="66" charset="0"/>
              <a:buChar char="–"/>
            </a:pPr>
            <a:r>
              <a:rPr lang="en-US" altLang="en-US" u="sng" dirty="0">
                <a:latin typeface="Comic Sans MS" panose="030F0702030302020204" pitchFamily="66" charset="0"/>
              </a:rPr>
              <a:t>Nucleoid</a:t>
            </a:r>
            <a:r>
              <a:rPr lang="en-US" altLang="en-US" dirty="0">
                <a:latin typeface="Comic Sans MS" panose="030F0702030302020204" pitchFamily="66" charset="0"/>
              </a:rPr>
              <a:t> – DNA for gene expression, fission or </a:t>
            </a:r>
            <a:r>
              <a:rPr lang="en-US" altLang="en-US" u="sng" dirty="0" smtClean="0">
                <a:latin typeface="Comic Sans MS" panose="030F0702030302020204" pitchFamily="66" charset="0"/>
              </a:rPr>
              <a:t>endospore</a:t>
            </a:r>
            <a:r>
              <a:rPr lang="en-US" altLang="en-US" dirty="0" smtClean="0">
                <a:latin typeface="Comic Sans MS" panose="030F0702030302020204" pitchFamily="66" charset="0"/>
              </a:rPr>
              <a:t> formation</a:t>
            </a:r>
            <a:endParaRPr lang="en-US" altLang="en-US" dirty="0">
              <a:latin typeface="Comic Sans MS" panose="030F0702030302020204" pitchFamily="66" charset="0"/>
            </a:endParaRPr>
          </a:p>
          <a:p>
            <a:pPr marL="774700" lvl="1" indent="-342900" eaLnBrk="1" hangingPunct="1">
              <a:buFont typeface="Comic Sans MS" panose="030F0702030302020204" pitchFamily="66" charset="0"/>
              <a:buChar char="–"/>
            </a:pPr>
            <a:r>
              <a:rPr lang="en-US" altLang="en-US" u="sng" dirty="0">
                <a:latin typeface="Comic Sans MS" panose="030F0702030302020204" pitchFamily="66" charset="0"/>
              </a:rPr>
              <a:t>Inclusions</a:t>
            </a:r>
            <a:r>
              <a:rPr lang="en-US" altLang="en-US" dirty="0">
                <a:latin typeface="Comic Sans MS" panose="030F0702030302020204" pitchFamily="66" charset="0"/>
              </a:rPr>
              <a:t> – banked chemicals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80814"/>
            <a:ext cx="2743200" cy="22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88900"/>
            <a:ext cx="8077200" cy="838200"/>
          </a:xfrm>
        </p:spPr>
        <p:txBody>
          <a:bodyPr lIns="0" tIns="0" rIns="91429" bIns="0" anchor="t"/>
          <a:lstStyle/>
          <a:p>
            <a:pPr eaLnBrk="1" hangingPunct="1"/>
            <a:r>
              <a:rPr lang="en-US" altLang="en-US" u="sng" dirty="0" smtClean="0">
                <a:latin typeface="Comic Sans MS" panose="030F0702030302020204" pitchFamily="66" charset="0"/>
              </a:rPr>
              <a:t>External Structures</a:t>
            </a:r>
            <a:r>
              <a:rPr lang="en-US" altLang="en-US" dirty="0" smtClean="0">
                <a:latin typeface="Comic Sans MS" panose="030F0702030302020204" pitchFamily="66" charset="0"/>
              </a:rPr>
              <a:t> of Bacterial Cells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7350" y="685800"/>
            <a:ext cx="7607300" cy="3217863"/>
          </a:xfrm>
        </p:spPr>
        <p:txBody>
          <a:bodyPr lIns="0" tIns="18285" rIns="0" bIns="18285"/>
          <a:lstStyle/>
          <a:p>
            <a:pPr marL="241300" indent="-241300" eaLnBrk="1" hangingPunct="1"/>
            <a:r>
              <a:rPr lang="en-US" altLang="en-US" b="1" dirty="0" err="1" smtClean="0">
                <a:latin typeface="Comic Sans MS" panose="030F0702030302020204" pitchFamily="66" charset="0"/>
              </a:rPr>
              <a:t>Glycocalyces</a:t>
            </a:r>
            <a:endParaRPr lang="en-US" altLang="en-US" b="1" dirty="0" smtClean="0">
              <a:latin typeface="Comic Sans MS" panose="030F0702030302020204" pitchFamily="66" charset="0"/>
            </a:endParaRPr>
          </a:p>
          <a:p>
            <a:pPr marL="762000" lvl="1" indent="-330200" eaLnBrk="1" hangingPunct="1"/>
            <a:r>
              <a:rPr lang="en-US" altLang="en-US" sz="2000" u="sng" dirty="0" err="1" smtClean="0">
                <a:latin typeface="Comic Sans MS" panose="030F0702030302020204" pitchFamily="66" charset="0"/>
              </a:rPr>
              <a:t>Glycocalyx</a:t>
            </a:r>
            <a:r>
              <a:rPr lang="en-US" altLang="en-US" sz="2000" dirty="0" smtClean="0">
                <a:latin typeface="Comic Sans MS" panose="030F0702030302020204" pitchFamily="66" charset="0"/>
              </a:rPr>
              <a:t> - gelatinous, sticky substance surrounding the outside of the cell</a:t>
            </a:r>
          </a:p>
          <a:p>
            <a:pPr marL="241300" indent="-241300" eaLnBrk="1" hangingPunct="1"/>
            <a:r>
              <a:rPr lang="en-US" altLang="en-US" b="1" dirty="0" smtClean="0">
                <a:latin typeface="Comic Sans MS" panose="030F0702030302020204" pitchFamily="66" charset="0"/>
              </a:rPr>
              <a:t>Two Types of </a:t>
            </a:r>
            <a:r>
              <a:rPr lang="en-US" altLang="en-US" b="1" dirty="0" err="1" smtClean="0">
                <a:latin typeface="Comic Sans MS" panose="030F0702030302020204" pitchFamily="66" charset="0"/>
              </a:rPr>
              <a:t>Glycocalyces</a:t>
            </a:r>
            <a:endParaRPr lang="en-US" altLang="en-US" dirty="0" smtClean="0">
              <a:latin typeface="Comic Sans MS" panose="030F0702030302020204" pitchFamily="66" charset="0"/>
            </a:endParaRPr>
          </a:p>
          <a:p>
            <a:pPr marL="762000" lvl="1" indent="-330200" eaLnBrk="1" hangingPunct="1"/>
            <a:r>
              <a:rPr lang="en-US" altLang="en-US" sz="2000" u="sng" dirty="0" smtClean="0">
                <a:latin typeface="Comic Sans MS" panose="030F0702030302020204" pitchFamily="66" charset="0"/>
              </a:rPr>
              <a:t>Capsule</a:t>
            </a:r>
          </a:p>
          <a:p>
            <a:pPr marL="1206500" lvl="2" indent="-2921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Composed of organized repeating units of organic chemicals</a:t>
            </a:r>
          </a:p>
          <a:p>
            <a:pPr marL="1206500" lvl="2" indent="-2921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Firmly attached to cell surface</a:t>
            </a:r>
          </a:p>
          <a:p>
            <a:pPr marL="1206500" lvl="2" indent="-2921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May prevent bacteria from being recognized by host</a:t>
            </a:r>
          </a:p>
          <a:p>
            <a:pPr marL="762000" lvl="1" indent="-330200" eaLnBrk="1" hangingPunct="1"/>
            <a:r>
              <a:rPr lang="en-US" altLang="en-US" sz="2000" u="sng" dirty="0" smtClean="0">
                <a:latin typeface="Comic Sans MS" panose="030F0702030302020204" pitchFamily="66" charset="0"/>
              </a:rPr>
              <a:t>Slime layer</a:t>
            </a:r>
          </a:p>
          <a:p>
            <a:pPr marL="1206500" lvl="2" indent="-2921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Loosely attached to cell surface</a:t>
            </a:r>
          </a:p>
          <a:p>
            <a:pPr marL="1206500" lvl="2" indent="-2921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Water soluble</a:t>
            </a:r>
          </a:p>
          <a:p>
            <a:pPr marL="1206500" lvl="2" indent="-2921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Sticky layer allows prokaryotes to reversibly attach to surfaces</a:t>
            </a:r>
          </a:p>
          <a:p>
            <a:pPr marL="2120900" lvl="4" indent="-292100" eaLnBrk="1" hangingPunct="1"/>
            <a:r>
              <a:rPr lang="en-US" altLang="en-US" sz="2000" dirty="0" smtClean="0">
                <a:latin typeface="Comic Sans MS" panose="030F0702030302020204" pitchFamily="66" charset="0"/>
              </a:rPr>
              <a:t>Can help to form biofilm</a:t>
            </a:r>
          </a:p>
          <a:p>
            <a:pPr marL="241300" indent="-241300" eaLnBrk="1" hangingPunct="1"/>
            <a:endParaRPr lang="en-US" altLang="en-US" sz="2000" dirty="0" smtClean="0">
              <a:latin typeface="Comic Sans MS" panose="030F0702030302020204" pitchFamily="66" charset="0"/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latin typeface="Comic Sans MS" panose="030F0702030302020204" pitchFamily="66" charset="0"/>
              </a:rPr>
              <a:t>© 2012 Pearson Education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0"/>
            <a:ext cx="5562600" cy="609600"/>
          </a:xfrm>
        </p:spPr>
        <p:txBody>
          <a:bodyPr/>
          <a:lstStyle/>
          <a:p>
            <a:pPr eaLnBrk="1" hangingPunct="1"/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Glycocalyces</a:t>
            </a:r>
            <a:endParaRPr lang="en-US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Picture 13" descr="figure_03_05_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865188"/>
            <a:ext cx="8548687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411413" y="854075"/>
            <a:ext cx="127158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 err="1"/>
              <a:t>Glycocalyx</a:t>
            </a:r>
            <a:r>
              <a:rPr lang="en-US" altLang="en-US" sz="1800" b="1" dirty="0"/>
              <a:t/>
            </a:r>
            <a:br>
              <a:rPr lang="en-US" altLang="en-US" sz="1800" b="1" dirty="0"/>
            </a:br>
            <a:r>
              <a:rPr lang="en-US" altLang="en-US" sz="1800" b="1" dirty="0"/>
              <a:t>(capsule)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7496175" y="860425"/>
            <a:ext cx="137636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Clr>
                <a:srgbClr val="1A4D98"/>
              </a:buClr>
              <a:buFont typeface="Times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Glycocalyx</a:t>
            </a:r>
            <a:br>
              <a:rPr lang="en-US" altLang="en-US" sz="1800" b="1"/>
            </a:br>
            <a:r>
              <a:rPr lang="en-US" altLang="en-US" sz="1800" b="1"/>
              <a:t>(slime layer)</a:t>
            </a:r>
          </a:p>
        </p:txBody>
      </p:sp>
      <p:sp>
        <p:nvSpPr>
          <p:cNvPr id="15366" name="Line 11"/>
          <p:cNvSpPr>
            <a:spLocks noChangeShapeType="1"/>
          </p:cNvSpPr>
          <p:nvPr/>
        </p:nvSpPr>
        <p:spPr bwMode="auto">
          <a:xfrm>
            <a:off x="2830513" y="1401763"/>
            <a:ext cx="14287" cy="728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12"/>
          <p:cNvSpPr>
            <a:spLocks noChangeShapeType="1"/>
          </p:cNvSpPr>
          <p:nvPr/>
        </p:nvSpPr>
        <p:spPr bwMode="auto">
          <a:xfrm flipV="1">
            <a:off x="7950200" y="1376363"/>
            <a:ext cx="0" cy="1190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5" r="3029" b="18698"/>
          <a:stretch/>
        </p:blipFill>
        <p:spPr>
          <a:xfrm>
            <a:off x="533400" y="3822063"/>
            <a:ext cx="5238286" cy="2959737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88900"/>
            <a:ext cx="8839200" cy="838200"/>
          </a:xfrm>
        </p:spPr>
        <p:txBody>
          <a:bodyPr lIns="0" tIns="0" rIns="91429" bIns="0" anchor="ctr"/>
          <a:lstStyle/>
          <a:p>
            <a:pPr eaLnBrk="1" hangingPunct="1"/>
            <a:r>
              <a:rPr lang="en-US" altLang="en-US" sz="4000" dirty="0" smtClean="0">
                <a:latin typeface="Comic Sans MS" panose="030F0702030302020204" pitchFamily="66" charset="0"/>
              </a:rPr>
              <a:t>Flagella (Flagellum singular)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324" y="846650"/>
            <a:ext cx="6128437" cy="2981509"/>
          </a:xfrm>
        </p:spPr>
        <p:txBody>
          <a:bodyPr lIns="0" tIns="18285" rIns="0" bIns="18285"/>
          <a:lstStyle/>
          <a:p>
            <a:pPr marL="361950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Are responsible for movement</a:t>
            </a:r>
          </a:p>
          <a:p>
            <a:pPr marL="361950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Have long structures that extend beyond cell surface</a:t>
            </a:r>
          </a:p>
          <a:p>
            <a:pPr marL="361950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Are not present on all bacteria</a:t>
            </a:r>
          </a:p>
          <a:p>
            <a:pPr marL="361950" indent="-330200" eaLnBrk="1" hangingPunct="1"/>
            <a:r>
              <a:rPr lang="en-US" altLang="en-US" dirty="0" smtClean="0">
                <a:latin typeface="Comic Sans MS" panose="030F0702030302020204" pitchFamily="66" charset="0"/>
              </a:rPr>
              <a:t>Are present in different arrangements in various bacteria:</a:t>
            </a:r>
          </a:p>
        </p:txBody>
      </p:sp>
      <p:pic>
        <p:nvPicPr>
          <p:cNvPr id="17413" name="Picture 40" descr="figure_03_07_unlabe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078802"/>
            <a:ext cx="2895600" cy="461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442275" cy="7225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Learn to distinguish various flagellar patterns!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6" y="951182"/>
            <a:ext cx="4597924" cy="3117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56" y="4207263"/>
            <a:ext cx="3965543" cy="2599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0054"/>
          <a:stretch/>
        </p:blipFill>
        <p:spPr>
          <a:xfrm>
            <a:off x="5410200" y="4197051"/>
            <a:ext cx="3302346" cy="2556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62180"/>
            <a:ext cx="3873846" cy="30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592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2286</Words>
  <Application>Microsoft Office PowerPoint</Application>
  <PresentationFormat>On-screen Show (4:3)</PresentationFormat>
  <Paragraphs>431</Paragraphs>
  <Slides>45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ＭＳ Ｐゴシック</vt:lpstr>
      <vt:lpstr>Arial</vt:lpstr>
      <vt:lpstr>Comic Sans MS</vt:lpstr>
      <vt:lpstr>Times</vt:lpstr>
      <vt:lpstr>Times New Roman</vt:lpstr>
      <vt:lpstr>ヒラギノ角ゴ Pro W3</vt:lpstr>
      <vt:lpstr>Blank Presentation</vt:lpstr>
      <vt:lpstr>Chapter 3</vt:lpstr>
      <vt:lpstr>PowerPoint Presentation</vt:lpstr>
      <vt:lpstr>PowerPoint Presentation</vt:lpstr>
      <vt:lpstr>PowerPoint Presentation</vt:lpstr>
      <vt:lpstr>SUMMARY SLIDE - Anatomy of Bacterial Cells</vt:lpstr>
      <vt:lpstr>External Structures of Bacterial Cells</vt:lpstr>
      <vt:lpstr>Glycocalyces</vt:lpstr>
      <vt:lpstr>Flagella (Flagellum singular)</vt:lpstr>
      <vt:lpstr>Learn to distinguish various flagellar patterns! </vt:lpstr>
      <vt:lpstr> Function of Flagella</vt:lpstr>
      <vt:lpstr> Fimbriae (Fimbria single)</vt:lpstr>
      <vt:lpstr> Pilus (pili, plural)</vt:lpstr>
      <vt:lpstr>PowerPoint Presentation</vt:lpstr>
      <vt:lpstr>PowerPoint Presentation</vt:lpstr>
      <vt:lpstr>PowerPoint Presentation</vt:lpstr>
      <vt:lpstr>PowerPoint Presentation</vt:lpstr>
      <vt:lpstr> Gram-Positive Bacterial Cell Walls</vt:lpstr>
      <vt:lpstr> Gram-Negative Bacterial Cell Walls</vt:lpstr>
      <vt:lpstr> Lipopolysaccharide</vt:lpstr>
      <vt:lpstr> Lipopolysaccharide</vt:lpstr>
      <vt:lpstr>Bacteria Without Cell Walls</vt:lpstr>
      <vt:lpstr>Bacterial Cytoplasmic Membranes</vt:lpstr>
      <vt:lpstr>PowerPoint Presentation</vt:lpstr>
      <vt:lpstr> Cytoplasm of Bacteria</vt:lpstr>
      <vt:lpstr> About endospores</vt:lpstr>
      <vt:lpstr>PowerPoint Presentation</vt:lpstr>
      <vt:lpstr>PowerPoint Presentation</vt:lpstr>
      <vt:lpstr>SUMMARY SLIDE - Anatomy of Archaeal Cells</vt:lpstr>
      <vt:lpstr>Eukaryotes</vt:lpstr>
      <vt:lpstr>SUMMARY SLIDE - Anatomy of Eukaryotic Cells</vt:lpstr>
      <vt:lpstr>Eukaryotic Cell Walls</vt:lpstr>
      <vt:lpstr>Eukaryotic Cytoplasmic Membranes</vt:lpstr>
      <vt:lpstr>Figure 3.30  Endocytosis – Review on your own</vt:lpstr>
      <vt:lpstr>PowerPoint Presentation</vt:lpstr>
      <vt:lpstr>PowerPoint Presentation</vt:lpstr>
      <vt:lpstr>Cytoplasm of Eukaryotes</vt:lpstr>
      <vt:lpstr> Cytoplasm of Eukaryotes – to review on your own</vt:lpstr>
      <vt:lpstr>Cytoplasm of Eukaryotes – to review on your own</vt:lpstr>
      <vt:lpstr>Cytoplasm of Eukaryotes – to review on your own</vt:lpstr>
      <vt:lpstr>Cytoplasm of Eukaryotes – to review on your own</vt:lpstr>
      <vt:lpstr>Cytoplasm of Eukaryotes – to review on your own</vt:lpstr>
      <vt:lpstr>PowerPoint Presentation</vt:lpstr>
      <vt:lpstr>Cytoplasm of Eukaryotes – to review on your own</vt:lpstr>
      <vt:lpstr>Cytoplasm of Eukaryotes – to review on your own</vt:lpstr>
      <vt:lpstr>PowerPoint Presentation</vt:lpstr>
    </vt:vector>
  </TitlesOfParts>
  <Company>Progressive Information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13</dc:title>
  <dc:creator>System 103</dc:creator>
  <cp:lastModifiedBy>Administrator</cp:lastModifiedBy>
  <cp:revision>87</cp:revision>
  <dcterms:created xsi:type="dcterms:W3CDTF">2010-10-06T16:30:21Z</dcterms:created>
  <dcterms:modified xsi:type="dcterms:W3CDTF">2019-08-27T17:34:39Z</dcterms:modified>
</cp:coreProperties>
</file>