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90" r:id="rId2"/>
    <p:sldId id="391" r:id="rId3"/>
    <p:sldId id="260" r:id="rId4"/>
    <p:sldId id="325" r:id="rId5"/>
    <p:sldId id="334" r:id="rId6"/>
    <p:sldId id="335" r:id="rId7"/>
    <p:sldId id="336" r:id="rId8"/>
    <p:sldId id="337" r:id="rId9"/>
    <p:sldId id="338" r:id="rId10"/>
    <p:sldId id="339" r:id="rId11"/>
    <p:sldId id="341" r:id="rId12"/>
    <p:sldId id="343" r:id="rId13"/>
    <p:sldId id="393" r:id="rId14"/>
    <p:sldId id="347" r:id="rId15"/>
    <p:sldId id="348" r:id="rId16"/>
    <p:sldId id="349" r:id="rId17"/>
    <p:sldId id="353" r:id="rId18"/>
    <p:sldId id="354" r:id="rId19"/>
    <p:sldId id="365" r:id="rId20"/>
    <p:sldId id="374" r:id="rId21"/>
    <p:sldId id="375" r:id="rId22"/>
    <p:sldId id="367" r:id="rId23"/>
    <p:sldId id="392" r:id="rId24"/>
    <p:sldId id="370" r:id="rId25"/>
    <p:sldId id="368" r:id="rId26"/>
    <p:sldId id="372" r:id="rId27"/>
    <p:sldId id="363" r:id="rId28"/>
    <p:sldId id="387" r:id="rId29"/>
    <p:sldId id="385" r:id="rId3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3">
          <p15:clr>
            <a:srgbClr val="A4A3A4"/>
          </p15:clr>
        </p15:guide>
        <p15:guide id="4" pos="480">
          <p15:clr>
            <a:srgbClr val="A4A3A4"/>
          </p15:clr>
        </p15:guide>
        <p15:guide id="5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93" d="100"/>
          <a:sy n="93" d="100"/>
        </p:scale>
        <p:origin x="1620" y="90"/>
      </p:cViewPr>
      <p:guideLst>
        <p:guide orient="horz" pos="342"/>
        <p:guide orient="horz" pos="960"/>
        <p:guide orient="horz" pos="2163"/>
        <p:guide pos="480"/>
        <p:guide pos="2832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96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52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73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65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46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40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0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96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285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02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97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5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05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65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03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63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96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33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30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42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44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63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4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4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8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8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72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1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4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1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History of Microbiology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07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Can Microbes Be Classified?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pPr lvl="1"/>
            <a:r>
              <a:rPr lang="en-US" sz="3200" b="1" u="sng" dirty="0" smtClean="0"/>
              <a:t>Protozoa</a:t>
            </a:r>
            <a:endParaRPr lang="en-US" sz="3200" b="1" u="sng" dirty="0"/>
          </a:p>
          <a:p>
            <a:pPr lvl="2"/>
            <a:r>
              <a:rPr lang="en-US" dirty="0" smtClean="0"/>
              <a:t>Now properly referred to as </a:t>
            </a:r>
            <a:r>
              <a:rPr lang="en-US" dirty="0" err="1" smtClean="0"/>
              <a:t>protists</a:t>
            </a:r>
            <a:endParaRPr lang="en-US" dirty="0" smtClean="0"/>
          </a:p>
          <a:p>
            <a:pPr lvl="2"/>
            <a:r>
              <a:rPr lang="en-US" dirty="0" smtClean="0"/>
              <a:t>Single-celled </a:t>
            </a:r>
            <a:r>
              <a:rPr lang="en-US" dirty="0"/>
              <a:t>eukaryotes</a:t>
            </a:r>
          </a:p>
          <a:p>
            <a:pPr lvl="2"/>
            <a:r>
              <a:rPr lang="en-US" dirty="0" smtClean="0"/>
              <a:t>Many are heterotrophic; some are autotropic</a:t>
            </a:r>
            <a:endParaRPr lang="en-US" dirty="0"/>
          </a:p>
          <a:p>
            <a:pPr lvl="2"/>
            <a:r>
              <a:rPr lang="en-US" dirty="0" smtClean="0"/>
              <a:t>Most live </a:t>
            </a:r>
            <a:r>
              <a:rPr lang="en-US" dirty="0"/>
              <a:t>freely in water; some live in animal hosts</a:t>
            </a:r>
          </a:p>
          <a:p>
            <a:pPr lvl="2"/>
            <a:r>
              <a:rPr lang="en-US" dirty="0"/>
              <a:t>Asexual (mostly) and sexual reproduction</a:t>
            </a:r>
          </a:p>
          <a:p>
            <a:pPr lvl="2"/>
            <a:r>
              <a:rPr lang="en-US" dirty="0"/>
              <a:t>Most are capable of locomotion by:</a:t>
            </a:r>
          </a:p>
          <a:p>
            <a:pPr lvl="3"/>
            <a:r>
              <a:rPr lang="en-US" sz="2000" u="sng" dirty="0" smtClean="0"/>
              <a:t>Pseudopods</a:t>
            </a:r>
            <a:r>
              <a:rPr lang="en-US" sz="2000" dirty="0" smtClean="0"/>
              <a:t> — cell </a:t>
            </a:r>
            <a:r>
              <a:rPr lang="en-US" sz="2000" dirty="0"/>
              <a:t>extensions that </a:t>
            </a:r>
            <a:r>
              <a:rPr lang="en-US" sz="2000" dirty="0" smtClean="0"/>
              <a:t>stretch into the </a:t>
            </a:r>
            <a:r>
              <a:rPr lang="en-US" sz="2000" dirty="0"/>
              <a:t>direction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of travel (amoeba)</a:t>
            </a:r>
            <a:endParaRPr lang="en-US" sz="2000" dirty="0"/>
          </a:p>
          <a:p>
            <a:pPr lvl="3"/>
            <a:r>
              <a:rPr lang="en-US" sz="2000" u="sng" dirty="0" smtClean="0"/>
              <a:t>Cilia</a:t>
            </a:r>
            <a:r>
              <a:rPr lang="en-US" sz="2000" dirty="0" smtClean="0"/>
              <a:t> — numerous </a:t>
            </a:r>
            <a:r>
              <a:rPr lang="en-US" sz="2000" dirty="0"/>
              <a:t>short protrusions that propel organisms through its </a:t>
            </a:r>
            <a:r>
              <a:rPr lang="en-US" sz="2000" dirty="0" smtClean="0"/>
              <a:t>environment (paramecium)</a:t>
            </a:r>
            <a:endParaRPr lang="en-US" sz="2000" dirty="0"/>
          </a:p>
          <a:p>
            <a:pPr lvl="3"/>
            <a:r>
              <a:rPr lang="en-US" sz="2000" u="sng" dirty="0" smtClean="0"/>
              <a:t>Flagella</a:t>
            </a:r>
            <a:r>
              <a:rPr lang="en-US" sz="2000" dirty="0" smtClean="0"/>
              <a:t> — extensions </a:t>
            </a:r>
            <a:r>
              <a:rPr lang="en-US" sz="2000" dirty="0"/>
              <a:t>of a cell that are fewer, longer, and more </a:t>
            </a:r>
            <a:r>
              <a:rPr lang="en-US" sz="2000" dirty="0" err="1"/>
              <a:t>whiplike</a:t>
            </a:r>
            <a:r>
              <a:rPr lang="en-US" sz="2000" dirty="0"/>
              <a:t> than </a:t>
            </a:r>
            <a:r>
              <a:rPr lang="en-US" sz="2000" dirty="0" smtClean="0"/>
              <a:t>cilia (euglena)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66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"/>
          <a:stretch/>
        </p:blipFill>
        <p:spPr>
          <a:xfrm>
            <a:off x="342901" y="3753678"/>
            <a:ext cx="8267699" cy="3028122"/>
          </a:xfrm>
          <a:prstGeom prst="rect">
            <a:avLst/>
          </a:prstGeom>
        </p:spPr>
      </p:pic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Can Microbes Be Classified?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14301" y="609600"/>
            <a:ext cx="8801099" cy="2971800"/>
          </a:xfrm>
        </p:spPr>
        <p:txBody>
          <a:bodyPr/>
          <a:lstStyle/>
          <a:p>
            <a:pPr lvl="1"/>
            <a:r>
              <a:rPr lang="en-US" sz="3200" b="1" u="sng" dirty="0" smtClean="0"/>
              <a:t>Algae</a:t>
            </a:r>
            <a:endParaRPr lang="en-US" sz="3200" b="1" u="sng" dirty="0"/>
          </a:p>
          <a:p>
            <a:pPr lvl="2"/>
            <a:r>
              <a:rPr lang="en-US" dirty="0"/>
              <a:t>Unicellular or multicellular</a:t>
            </a:r>
          </a:p>
          <a:p>
            <a:pPr lvl="2"/>
            <a:r>
              <a:rPr lang="en-US" dirty="0"/>
              <a:t>Photosynthetic</a:t>
            </a:r>
          </a:p>
          <a:p>
            <a:pPr lvl="2"/>
            <a:r>
              <a:rPr lang="en-US" dirty="0" smtClean="0"/>
              <a:t>Mostly asexual reproduction; Simple sexual reproductive structures (spores, differentiated filaments)</a:t>
            </a:r>
          </a:p>
          <a:p>
            <a:pPr lvl="2"/>
            <a:r>
              <a:rPr lang="en-US" dirty="0" smtClean="0"/>
              <a:t>Red, green, and brown varieties</a:t>
            </a:r>
          </a:p>
          <a:p>
            <a:pPr lvl="2"/>
            <a:r>
              <a:rPr lang="en-US" dirty="0" smtClean="0"/>
              <a:t>Green algae is precursor of green plants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Can Microbes Be Classified?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6268" y="661363"/>
            <a:ext cx="7375132" cy="2208212"/>
          </a:xfrm>
        </p:spPr>
        <p:txBody>
          <a:bodyPr/>
          <a:lstStyle/>
          <a:p>
            <a:r>
              <a:rPr lang="en-US" sz="3200" b="1" u="sng" dirty="0" smtClean="0"/>
              <a:t>Small multicellular animals</a:t>
            </a:r>
            <a:endParaRPr lang="en-US" b="1" u="sng" dirty="0" smtClean="0"/>
          </a:p>
          <a:p>
            <a:pPr lvl="2"/>
            <a:r>
              <a:rPr lang="en-US" dirty="0" smtClean="0"/>
              <a:t>Some directly cause disease themselves</a:t>
            </a:r>
          </a:p>
          <a:p>
            <a:pPr lvl="3"/>
            <a:r>
              <a:rPr lang="en-US" u="sng" dirty="0" smtClean="0"/>
              <a:t>Parasites</a:t>
            </a:r>
            <a:r>
              <a:rPr lang="en-US" dirty="0" smtClean="0"/>
              <a:t> – flatworms</a:t>
            </a:r>
            <a:r>
              <a:rPr lang="en-US" dirty="0" smtClean="0"/>
              <a:t>, flukes, or roundworms</a:t>
            </a:r>
            <a:endParaRPr lang="en-US" dirty="0"/>
          </a:p>
          <a:p>
            <a:pPr lvl="2"/>
            <a:r>
              <a:rPr lang="en-US" dirty="0" smtClean="0"/>
              <a:t>Some carry disease and transmit to us through bites</a:t>
            </a:r>
          </a:p>
          <a:p>
            <a:pPr lvl="3"/>
            <a:r>
              <a:rPr lang="en-US" u="sng" dirty="0" smtClean="0"/>
              <a:t>Arthropods</a:t>
            </a:r>
            <a:r>
              <a:rPr lang="en-US" dirty="0" smtClean="0"/>
              <a:t> - Mites, ticks, mosquitoes, fleas, flies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76200" y="3505200"/>
            <a:ext cx="3833906" cy="3215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1" y="3750587"/>
            <a:ext cx="2778773" cy="1888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13125"/>
          <a:stretch/>
        </p:blipFill>
        <p:spPr>
          <a:xfrm>
            <a:off x="6553200" y="4601622"/>
            <a:ext cx="2438401" cy="2087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4207" y="5631951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scabies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53562" y="3731404"/>
            <a:ext cx="1778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Pubic louse</a:t>
            </a:r>
          </a:p>
          <a:p>
            <a:pPr algn="ctr"/>
            <a:r>
              <a:rPr lang="en-US" dirty="0" smtClean="0"/>
              <a:t>“crab”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6320135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helminth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Can Microbes Be Classified?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69925"/>
            <a:ext cx="8610600" cy="2208212"/>
          </a:xfrm>
        </p:spPr>
        <p:txBody>
          <a:bodyPr/>
          <a:lstStyle/>
          <a:p>
            <a:pPr lvl="1"/>
            <a:r>
              <a:rPr lang="en-US" sz="3200" b="1" u="sng" dirty="0" smtClean="0"/>
              <a:t>What von Leeuwenhoek could NOT see</a:t>
            </a:r>
            <a:endParaRPr lang="en-US" dirty="0"/>
          </a:p>
          <a:p>
            <a:pPr lvl="2"/>
            <a:r>
              <a:rPr lang="en-US" u="sng" dirty="0" smtClean="0"/>
              <a:t>Viruses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ebola</a:t>
            </a:r>
            <a:r>
              <a:rPr lang="en-US" dirty="0" smtClean="0"/>
              <a:t>, Hepatitis, HIV, measles, mumps</a:t>
            </a:r>
          </a:p>
          <a:p>
            <a:pPr lvl="2"/>
            <a:r>
              <a:rPr lang="en-US" u="sng" dirty="0"/>
              <a:t>V</a:t>
            </a:r>
            <a:r>
              <a:rPr lang="en-US" u="sng" dirty="0" smtClean="0"/>
              <a:t>irus-like particles</a:t>
            </a:r>
            <a:r>
              <a:rPr lang="en-US" dirty="0" smtClean="0"/>
              <a:t> – includes prion diseases (mad cow)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304800" y="2219471"/>
            <a:ext cx="2875090" cy="312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87438" y="1956605"/>
            <a:ext cx="3665267" cy="3866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-1064" r="5400" b="-1"/>
          <a:stretch/>
        </p:blipFill>
        <p:spPr>
          <a:xfrm>
            <a:off x="2743200" y="4656980"/>
            <a:ext cx="3045620" cy="2131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5690" y="6248400"/>
            <a:ext cx="3017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scrapie (~ mad cow)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686800" cy="5715000"/>
          </a:xfrm>
        </p:spPr>
        <p:txBody>
          <a:bodyPr/>
          <a:lstStyle/>
          <a:p>
            <a:r>
              <a:rPr lang="en-US" dirty="0" smtClean="0"/>
              <a:t>Microbiology was validated as a science once people could do more than simply look at little critters (microbiological organisms, a.k.a. </a:t>
            </a:r>
            <a:r>
              <a:rPr lang="en-US" b="1" dirty="0" smtClean="0"/>
              <a:t>microbes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Scientists </a:t>
            </a:r>
            <a:r>
              <a:rPr lang="en-US" dirty="0"/>
              <a:t>searched for answers to four </a:t>
            </a:r>
            <a:r>
              <a:rPr lang="en-US" dirty="0" smtClean="0"/>
              <a:t>questions, of great importance to Renaissance people: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Is </a:t>
            </a:r>
            <a:r>
              <a:rPr lang="en-US" dirty="0"/>
              <a:t>spontaneous generation of microbial life possible?</a:t>
            </a:r>
          </a:p>
          <a:p>
            <a:pPr lvl="1"/>
            <a:r>
              <a:rPr lang="en-US" dirty="0" smtClean="0"/>
              <a:t>Do microbes make certain foods?</a:t>
            </a:r>
            <a:endParaRPr lang="en-US" dirty="0"/>
          </a:p>
          <a:p>
            <a:pPr lvl="1"/>
            <a:r>
              <a:rPr lang="en-US" dirty="0" smtClean="0"/>
              <a:t>Do microbes cause disease (plague, cholera, smallpox)?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we prevent infection and disease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15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Validating Microbiology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537575" cy="5256212"/>
          </a:xfrm>
        </p:spPr>
        <p:txBody>
          <a:bodyPr/>
          <a:lstStyle/>
          <a:p>
            <a:r>
              <a:rPr lang="en-US" b="1" dirty="0"/>
              <a:t>Does Microbial Life Spontaneously Generate?</a:t>
            </a:r>
          </a:p>
          <a:p>
            <a:pPr lvl="1"/>
            <a:r>
              <a:rPr lang="en-US" dirty="0"/>
              <a:t>Some philosophers and scientists of the past thought living things arose from three processes:</a:t>
            </a:r>
          </a:p>
          <a:p>
            <a:pPr lvl="2"/>
            <a:r>
              <a:rPr lang="en-US" dirty="0"/>
              <a:t>Asexual </a:t>
            </a:r>
            <a:r>
              <a:rPr lang="en-US" dirty="0" smtClean="0"/>
              <a:t>reproduction (green algae)</a:t>
            </a:r>
            <a:endParaRPr lang="en-US" dirty="0"/>
          </a:p>
          <a:p>
            <a:pPr lvl="2"/>
            <a:r>
              <a:rPr lang="en-US" dirty="0"/>
              <a:t>Sexual </a:t>
            </a:r>
            <a:r>
              <a:rPr lang="en-US" dirty="0" smtClean="0"/>
              <a:t>reproduction (animals, flowering plants)</a:t>
            </a:r>
            <a:endParaRPr lang="en-US" dirty="0"/>
          </a:p>
          <a:p>
            <a:pPr lvl="2"/>
            <a:r>
              <a:rPr lang="en-US" dirty="0"/>
              <a:t>Nonliving </a:t>
            </a:r>
            <a:r>
              <a:rPr lang="en-US" dirty="0" smtClean="0"/>
              <a:t>matter (microbes)</a:t>
            </a:r>
            <a:endParaRPr lang="en-US" dirty="0"/>
          </a:p>
          <a:p>
            <a:pPr lvl="1"/>
            <a:r>
              <a:rPr lang="en-US" dirty="0"/>
              <a:t>Aristotle proposed spontaneous generation.</a:t>
            </a:r>
          </a:p>
          <a:p>
            <a:pPr lvl="2"/>
            <a:r>
              <a:rPr lang="en-US" dirty="0" smtClean="0"/>
              <a:t>He saw that living </a:t>
            </a:r>
            <a:r>
              <a:rPr lang="en-US" dirty="0"/>
              <a:t>things can arise from nonliving </a:t>
            </a:r>
            <a:r>
              <a:rPr lang="en-US" dirty="0" smtClean="0"/>
              <a:t>matter.</a:t>
            </a:r>
          </a:p>
          <a:p>
            <a:pPr lvl="1"/>
            <a:r>
              <a:rPr lang="en-US" dirty="0" smtClean="0"/>
              <a:t>The Renaissance fostered a need to understand things in a more “humanistic” fashion</a:t>
            </a:r>
            <a:endParaRPr lang="en-US" dirty="0"/>
          </a:p>
          <a:p>
            <a:pPr lvl="2"/>
            <a:r>
              <a:rPr lang="en-US" dirty="0" smtClean="0"/>
              <a:t>Is there a understandable (nonreligious) reason?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Validating Microbiology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838200"/>
            <a:ext cx="8537575" cy="3518653"/>
          </a:xfrm>
        </p:spPr>
        <p:txBody>
          <a:bodyPr/>
          <a:lstStyle/>
          <a:p>
            <a:r>
              <a:rPr lang="en-US" b="1" dirty="0"/>
              <a:t>Does Microbial Life Spontaneously Generate?</a:t>
            </a:r>
          </a:p>
          <a:p>
            <a:pPr lvl="1"/>
            <a:r>
              <a:rPr lang="en-US" dirty="0" smtClean="0"/>
              <a:t>As meat decays in the wild, maggots are ALWAYS seen</a:t>
            </a:r>
          </a:p>
          <a:p>
            <a:pPr lvl="2"/>
            <a:r>
              <a:rPr lang="en-US" dirty="0" smtClean="0"/>
              <a:t>Do maggots arise “spontaneously” from meat?</a:t>
            </a:r>
          </a:p>
          <a:p>
            <a:pPr lvl="1"/>
            <a:r>
              <a:rPr lang="en-US" dirty="0" smtClean="0"/>
              <a:t>Francesco </a:t>
            </a:r>
            <a:r>
              <a:rPr lang="en-US" dirty="0" err="1" smtClean="0"/>
              <a:t>Redi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experiments</a:t>
            </a:r>
          </a:p>
          <a:p>
            <a:pPr lvl="2"/>
            <a:r>
              <a:rPr lang="en-US" dirty="0"/>
              <a:t>When decaying meat was kept isolated from flies, maggots never </a:t>
            </a:r>
            <a:r>
              <a:rPr lang="en-US" dirty="0" smtClean="0"/>
              <a:t>developed (though mold and bacteria did).</a:t>
            </a:r>
            <a:endParaRPr lang="en-US" dirty="0"/>
          </a:p>
          <a:p>
            <a:pPr lvl="2"/>
            <a:r>
              <a:rPr lang="en-US" dirty="0"/>
              <a:t>Meat exposed to flies was soon </a:t>
            </a:r>
            <a:r>
              <a:rPr lang="en-US" dirty="0" smtClean="0"/>
              <a:t>infested.</a:t>
            </a:r>
            <a:endParaRPr lang="en-US" dirty="0"/>
          </a:p>
          <a:p>
            <a:pPr lvl="2"/>
            <a:r>
              <a:rPr lang="en-US" dirty="0"/>
              <a:t>As a result, scientists began to doubt </a:t>
            </a:r>
            <a:r>
              <a:rPr lang="en-US" dirty="0" smtClean="0"/>
              <a:t>Aristotle’s theory.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>
          <a:xfrm>
            <a:off x="1905000" y="4356853"/>
            <a:ext cx="4462538" cy="24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1.11  Louis </a:t>
            </a:r>
            <a:r>
              <a:rPr lang="en-US" sz="1800" b="1" dirty="0" smtClean="0"/>
              <a:t>Pasteur, the father of modern microbiology.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21043"/>
            <a:ext cx="7924800" cy="56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"/>
          <a:stretch/>
        </p:blipFill>
        <p:spPr>
          <a:xfrm>
            <a:off x="1295400" y="4114800"/>
            <a:ext cx="6836970" cy="2720009"/>
          </a:xfrm>
          <a:prstGeom prst="rect">
            <a:avLst/>
          </a:prstGeom>
        </p:spPr>
      </p:pic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Validating Microbiology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683177"/>
            <a:ext cx="8537575" cy="3431623"/>
          </a:xfrm>
        </p:spPr>
        <p:txBody>
          <a:bodyPr/>
          <a:lstStyle/>
          <a:p>
            <a:r>
              <a:rPr lang="en-US" b="1" dirty="0"/>
              <a:t>Does Microbial Life Spontaneously Generate?</a:t>
            </a:r>
          </a:p>
          <a:p>
            <a:pPr lvl="1"/>
            <a:r>
              <a:rPr lang="en-US" dirty="0" smtClean="0"/>
              <a:t>Louis Pasteur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experiments</a:t>
            </a:r>
          </a:p>
          <a:p>
            <a:pPr lvl="2"/>
            <a:r>
              <a:rPr lang="en-US" dirty="0"/>
              <a:t>Performed experiments with “swan-necked” flasks</a:t>
            </a:r>
          </a:p>
          <a:p>
            <a:pPr lvl="2"/>
            <a:r>
              <a:rPr lang="en-US" dirty="0"/>
              <a:t>When the flasks remained upright, no microbial growth </a:t>
            </a:r>
            <a:r>
              <a:rPr lang="en-US" dirty="0" smtClean="0"/>
              <a:t>appeared (one flask on display in Paris has been sterile since 1862!)</a:t>
            </a:r>
            <a:endParaRPr lang="en-US" dirty="0"/>
          </a:p>
          <a:p>
            <a:pPr lvl="2"/>
            <a:r>
              <a:rPr lang="en-US" dirty="0"/>
              <a:t>When the flask was tilted, dust from the bend in the neck seeped back into the flask and made the infusion cloudy with microbes within a </a:t>
            </a:r>
            <a:r>
              <a:rPr lang="en-US" dirty="0" smtClean="0"/>
              <a:t>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 smtClean="0"/>
              <a:t>Validating Microbiology – What causes disease?</a:t>
            </a:r>
            <a:endParaRPr lang="en-US" sz="2800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762000"/>
            <a:ext cx="8689975" cy="5562600"/>
          </a:xfrm>
        </p:spPr>
        <p:txBody>
          <a:bodyPr/>
          <a:lstStyle/>
          <a:p>
            <a:r>
              <a:rPr lang="en-US" dirty="0" smtClean="0"/>
              <a:t>Logically, something “clean” got “dirty”</a:t>
            </a:r>
            <a:endParaRPr lang="en-US" dirty="0"/>
          </a:p>
          <a:p>
            <a:pPr lvl="1"/>
            <a:r>
              <a:rPr lang="en-US" dirty="0"/>
              <a:t>Pasteur developed the </a:t>
            </a:r>
            <a:r>
              <a:rPr lang="en-US" u="sng" dirty="0"/>
              <a:t>germ theory of </a:t>
            </a:r>
            <a:r>
              <a:rPr lang="en-US" u="sng" dirty="0" smtClean="0"/>
              <a:t>disease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Pasteur established that things can become “sterile”</a:t>
            </a:r>
          </a:p>
          <a:p>
            <a:pPr lvl="2"/>
            <a:r>
              <a:rPr lang="en-US" dirty="0" smtClean="0"/>
              <a:t>Sterile things can then become contaminated</a:t>
            </a:r>
          </a:p>
          <a:p>
            <a:pPr lvl="2"/>
            <a:r>
              <a:rPr lang="en-US" dirty="0" smtClean="0"/>
              <a:t>He knew that “clean” things were less prone to developing microbes (handwashing, </a:t>
            </a:r>
            <a:r>
              <a:rPr lang="en-US" dirty="0" err="1" smtClean="0"/>
              <a:t>clotheswashing</a:t>
            </a:r>
            <a:r>
              <a:rPr lang="en-US" dirty="0" smtClean="0"/>
              <a:t>, dishwashing)</a:t>
            </a:r>
          </a:p>
          <a:p>
            <a:pPr lvl="2"/>
            <a:r>
              <a:rPr lang="en-US" dirty="0" smtClean="0"/>
              <a:t>By proving that things start being sterile and then get contaminated, he allowed a rigorous framework to establish that “infectious disease” must be caused be contamination with germs.</a:t>
            </a:r>
            <a:endParaRPr lang="en-US" dirty="0"/>
          </a:p>
          <a:p>
            <a:pPr lvl="1"/>
            <a:r>
              <a:rPr lang="en-US" dirty="0" smtClean="0"/>
              <a:t>Most deaths in the late 1800s were caused </a:t>
            </a:r>
            <a:r>
              <a:rPr lang="en-US" dirty="0"/>
              <a:t>by </a:t>
            </a:r>
            <a:r>
              <a:rPr lang="en-US" dirty="0" smtClean="0"/>
              <a:t>various microbes (ex: pneumonia, diphtheria, meningitis) ; these disease-causing microbes are </a:t>
            </a:r>
            <a:r>
              <a:rPr lang="en-US" dirty="0"/>
              <a:t>called </a:t>
            </a:r>
            <a:r>
              <a:rPr lang="en-US" b="1" dirty="0" smtClean="0"/>
              <a:t>pathogens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Keeping things clean helps prevent spoilage/disease!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16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990600"/>
            <a:ext cx="8537575" cy="5256212"/>
          </a:xfrm>
        </p:spPr>
        <p:txBody>
          <a:bodyPr/>
          <a:lstStyle/>
          <a:p>
            <a:r>
              <a:rPr lang="en-US" dirty="0"/>
              <a:t>What Does </a:t>
            </a:r>
            <a:r>
              <a:rPr lang="en-US" dirty="0" smtClean="0"/>
              <a:t>Really Small Stuff </a:t>
            </a:r>
            <a:r>
              <a:rPr lang="en-US" dirty="0"/>
              <a:t>Look Like?</a:t>
            </a:r>
          </a:p>
          <a:p>
            <a:pPr lvl="1"/>
            <a:r>
              <a:rPr lang="en-US" dirty="0"/>
              <a:t>Robert Hooke (1635-1703)</a:t>
            </a:r>
          </a:p>
          <a:p>
            <a:pPr lvl="2"/>
            <a:r>
              <a:rPr lang="en-US" dirty="0"/>
              <a:t>Mathematician, physicist, experimental technician</a:t>
            </a:r>
          </a:p>
          <a:p>
            <a:pPr lvl="2"/>
            <a:r>
              <a:rPr lang="en-US" dirty="0"/>
              <a:t>Created first single-lens microscope</a:t>
            </a:r>
          </a:p>
          <a:p>
            <a:pPr lvl="2"/>
            <a:r>
              <a:rPr lang="en-US" dirty="0"/>
              <a:t>Characterized “cells” from cavities in cork, microscopic fossils, and mold spore-forming bodies in 1665</a:t>
            </a:r>
          </a:p>
          <a:p>
            <a:pPr lvl="1"/>
            <a:r>
              <a:rPr lang="en-US" dirty="0" smtClean="0"/>
              <a:t>Antoni </a:t>
            </a:r>
            <a:r>
              <a:rPr lang="en-US" dirty="0"/>
              <a:t>van </a:t>
            </a:r>
            <a:r>
              <a:rPr lang="en-US" dirty="0" smtClean="0"/>
              <a:t>Leeuwenhoek (1632-1723)</a:t>
            </a:r>
          </a:p>
          <a:p>
            <a:pPr lvl="2"/>
            <a:r>
              <a:rPr lang="en-US" dirty="0" err="1" smtClean="0"/>
              <a:t>Lensmaker</a:t>
            </a:r>
            <a:r>
              <a:rPr lang="en-US" dirty="0" smtClean="0"/>
              <a:t> (~glassblower), draper, and naturalist</a:t>
            </a:r>
          </a:p>
          <a:p>
            <a:pPr lvl="2"/>
            <a:r>
              <a:rPr lang="en-US" dirty="0" smtClean="0"/>
              <a:t>What is the </a:t>
            </a:r>
            <a:r>
              <a:rPr lang="en-US" dirty="0" err="1" smtClean="0"/>
              <a:t>threadcount</a:t>
            </a:r>
            <a:r>
              <a:rPr lang="en-US" dirty="0" smtClean="0"/>
              <a:t> of this linen?</a:t>
            </a:r>
          </a:p>
          <a:p>
            <a:pPr lvl="2"/>
            <a:r>
              <a:rPr lang="en-US" dirty="0" smtClean="0"/>
              <a:t>What is in a drop of “clear” rainwater?</a:t>
            </a:r>
          </a:p>
          <a:p>
            <a:pPr lvl="2"/>
            <a:r>
              <a:rPr lang="en-US" dirty="0" smtClean="0"/>
              <a:t>What is in dental plaque?</a:t>
            </a:r>
          </a:p>
          <a:p>
            <a:pPr lvl="2"/>
            <a:r>
              <a:rPr lang="en-US" dirty="0" smtClean="0"/>
              <a:t>Received most of the credit for the birth of microscopy and the discovery of microbes</a:t>
            </a:r>
          </a:p>
        </p:txBody>
      </p:sp>
    </p:spTree>
    <p:extLst>
      <p:ext uri="{BB962C8B-B14F-4D97-AF65-F5344CB8AC3E}">
        <p14:creationId xmlns:p14="http://schemas.microsoft.com/office/powerpoint/2010/main" val="10195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Notable contributions to preventing infection spread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1" y="1371600"/>
            <a:ext cx="8686800" cy="5181599"/>
          </a:xfrm>
        </p:spPr>
        <p:txBody>
          <a:bodyPr/>
          <a:lstStyle/>
          <a:p>
            <a:pPr lvl="1"/>
            <a:r>
              <a:rPr lang="en-US" u="sng" dirty="0" smtClean="0"/>
              <a:t>Ignaz </a:t>
            </a:r>
            <a:r>
              <a:rPr lang="en-US" u="sng" dirty="0" err="1" smtClean="0"/>
              <a:t>Semmelweis</a:t>
            </a:r>
            <a:r>
              <a:rPr lang="en-US" dirty="0" smtClean="0"/>
              <a:t> - introduced handwashing between patients for doctors (was ridiculed for this)</a:t>
            </a:r>
            <a:endParaRPr lang="en-US" dirty="0"/>
          </a:p>
          <a:p>
            <a:pPr lvl="1"/>
            <a:r>
              <a:rPr lang="en-US" u="sng" dirty="0" smtClean="0"/>
              <a:t>Joseph Lister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antiseptic </a:t>
            </a:r>
            <a:r>
              <a:rPr lang="en-US" dirty="0" smtClean="0"/>
              <a:t>technique in surgery – spraying skin (was ultimately praised for this)</a:t>
            </a:r>
            <a:endParaRPr lang="en-US" dirty="0"/>
          </a:p>
          <a:p>
            <a:pPr lvl="1"/>
            <a:r>
              <a:rPr lang="en-US" u="sng" dirty="0" smtClean="0"/>
              <a:t>Florence Nightingale</a:t>
            </a:r>
            <a:r>
              <a:rPr lang="en-US" dirty="0" smtClean="0"/>
              <a:t> – hygiene, aseptic technique in nursing</a:t>
            </a:r>
            <a:endParaRPr lang="en-US" dirty="0"/>
          </a:p>
          <a:p>
            <a:pPr lvl="1"/>
            <a:r>
              <a:rPr lang="en-US" u="sng" dirty="0" smtClean="0"/>
              <a:t>John Snow</a:t>
            </a:r>
            <a:r>
              <a:rPr lang="en-US" dirty="0" smtClean="0"/>
              <a:t>—infection </a:t>
            </a:r>
            <a:r>
              <a:rPr lang="en-US" dirty="0"/>
              <a:t>control and </a:t>
            </a:r>
            <a:r>
              <a:rPr lang="en-US" dirty="0" smtClean="0"/>
              <a:t>epidemiology</a:t>
            </a:r>
          </a:p>
          <a:p>
            <a:pPr lvl="3"/>
            <a:r>
              <a:rPr lang="en-US" dirty="0" smtClean="0"/>
              <a:t>Stopped spread of cholera</a:t>
            </a:r>
            <a:endParaRPr lang="en-US" dirty="0"/>
          </a:p>
          <a:p>
            <a:pPr lvl="1"/>
            <a:r>
              <a:rPr lang="en-US" u="sng" dirty="0" smtClean="0"/>
              <a:t>Edward Jenner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vaccine—field of </a:t>
            </a:r>
            <a:r>
              <a:rPr lang="en-US" dirty="0" smtClean="0"/>
              <a:t>immunology</a:t>
            </a:r>
          </a:p>
          <a:p>
            <a:pPr lvl="3"/>
            <a:r>
              <a:rPr lang="en-US" dirty="0" smtClean="0"/>
              <a:t>Eradication of smallpox, polio, measles, pertussis</a:t>
            </a:r>
            <a:endParaRPr lang="en-US" dirty="0"/>
          </a:p>
          <a:p>
            <a:pPr lvl="1"/>
            <a:r>
              <a:rPr lang="en-US" u="sng" dirty="0" smtClean="0"/>
              <a:t>Paul Ehrlich</a:t>
            </a:r>
            <a:r>
              <a:rPr lang="fr-FR" dirty="0" smtClean="0"/>
              <a:t>’</a:t>
            </a:r>
            <a:r>
              <a:rPr lang="en-US" dirty="0" smtClean="0"/>
              <a:t>s “magic bullets”—</a:t>
            </a:r>
            <a:r>
              <a:rPr lang="en-US" dirty="0"/>
              <a:t>field of </a:t>
            </a:r>
            <a:r>
              <a:rPr lang="en-US" dirty="0" smtClean="0"/>
              <a:t>chemotherapy</a:t>
            </a:r>
          </a:p>
          <a:p>
            <a:pPr lvl="3"/>
            <a:r>
              <a:rPr lang="en-US" dirty="0" smtClean="0"/>
              <a:t>Antibiotics and microorganism-specific compounds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505456" y="594360"/>
            <a:ext cx="5980687" cy="5958840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1.18  Florence Nightingale.</a:t>
            </a:r>
          </a:p>
        </p:txBody>
      </p:sp>
    </p:spTree>
    <p:extLst>
      <p:ext uri="{BB962C8B-B14F-4D97-AF65-F5344CB8AC3E}">
        <p14:creationId xmlns:p14="http://schemas.microsoft.com/office/powerpoint/2010/main" val="25425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Validating Microbiology – What causes disease?</a:t>
            </a:r>
            <a:endParaRPr lang="en-US" sz="2800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55435" y="762000"/>
            <a:ext cx="4516565" cy="6096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The problem:</a:t>
            </a:r>
          </a:p>
          <a:p>
            <a:pPr lvl="1"/>
            <a:r>
              <a:rPr lang="en-US" dirty="0" smtClean="0"/>
              <a:t>These microbes were isolated from the mouth of someone with gingivitis (or insert disease here).</a:t>
            </a:r>
          </a:p>
          <a:p>
            <a:pPr lvl="1"/>
            <a:r>
              <a:rPr lang="en-US" dirty="0" smtClean="0"/>
              <a:t>Which microbe is causing gingivitis?</a:t>
            </a:r>
          </a:p>
          <a:p>
            <a:pPr lvl="1"/>
            <a:r>
              <a:rPr lang="en-US" dirty="0" smtClean="0"/>
              <a:t>Do any of these microbes cause tooth decay?</a:t>
            </a:r>
          </a:p>
          <a:p>
            <a:pPr lvl="1"/>
            <a:r>
              <a:rPr lang="en-US" dirty="0" smtClean="0"/>
              <a:t>Do any of </a:t>
            </a:r>
            <a:r>
              <a:rPr lang="en-US" dirty="0"/>
              <a:t>these microbes </a:t>
            </a:r>
            <a:r>
              <a:rPr lang="en-US" dirty="0" smtClean="0"/>
              <a:t>cause bad breath?</a:t>
            </a:r>
          </a:p>
          <a:p>
            <a:pPr lvl="1"/>
            <a:r>
              <a:rPr lang="en-US" dirty="0" smtClean="0"/>
              <a:t>Do any of </a:t>
            </a:r>
            <a:r>
              <a:rPr lang="en-US" dirty="0"/>
              <a:t>these microbes </a:t>
            </a:r>
            <a:r>
              <a:rPr lang="en-US" dirty="0" smtClean="0"/>
              <a:t>cause pneumonia?</a:t>
            </a:r>
          </a:p>
          <a:p>
            <a:pPr lvl="1"/>
            <a:r>
              <a:rPr lang="en-US" dirty="0" smtClean="0"/>
              <a:t>Do any of these </a:t>
            </a:r>
            <a:r>
              <a:rPr lang="en-US" dirty="0"/>
              <a:t>microbes</a:t>
            </a:r>
            <a:r>
              <a:rPr lang="en-US" dirty="0" smtClean="0"/>
              <a:t> cause strep throat?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02" y="762001"/>
            <a:ext cx="4487898" cy="44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Validating Microbiology – What causes disease?</a:t>
            </a:r>
            <a:endParaRPr lang="en-US" sz="2800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55435" y="762000"/>
            <a:ext cx="4270375" cy="6096000"/>
          </a:xfrm>
        </p:spPr>
        <p:txBody>
          <a:bodyPr/>
          <a:lstStyle/>
          <a:p>
            <a:r>
              <a:rPr lang="en-US" b="1" dirty="0" smtClean="0"/>
              <a:t>Robert Koch</a:t>
            </a:r>
          </a:p>
          <a:p>
            <a:pPr lvl="1"/>
            <a:r>
              <a:rPr lang="en-US" dirty="0"/>
              <a:t>Robert Koch studied causative agents of disease (etiology).</a:t>
            </a:r>
          </a:p>
          <a:p>
            <a:pPr lvl="1"/>
            <a:r>
              <a:rPr lang="en-US" dirty="0" smtClean="0"/>
              <a:t>He established </a:t>
            </a:r>
            <a:r>
              <a:rPr lang="en-US" dirty="0"/>
              <a:t>the </a:t>
            </a:r>
            <a:r>
              <a:rPr lang="en-US" dirty="0" smtClean="0"/>
              <a:t>first protocol </a:t>
            </a:r>
            <a:r>
              <a:rPr lang="en-US" dirty="0"/>
              <a:t>for proving that a specific pathogen causes a specific </a:t>
            </a:r>
            <a:r>
              <a:rPr lang="en-US" dirty="0" smtClean="0"/>
              <a:t>disease</a:t>
            </a:r>
          </a:p>
          <a:p>
            <a:pPr lvl="1"/>
            <a:r>
              <a:rPr lang="en-US" dirty="0" smtClean="0"/>
              <a:t>called </a:t>
            </a:r>
            <a:r>
              <a:rPr lang="en-US" u="sng" dirty="0" err="1"/>
              <a:t>Kock’s</a:t>
            </a:r>
            <a:r>
              <a:rPr lang="en-US" u="sng" dirty="0"/>
              <a:t> postulates</a:t>
            </a:r>
          </a:p>
          <a:p>
            <a:pPr marL="1260475" lvl="3" indent="-230188"/>
            <a:r>
              <a:rPr lang="en-US" dirty="0" smtClean="0"/>
              <a:t>Isolated the </a:t>
            </a:r>
            <a:r>
              <a:rPr lang="en-US" dirty="0"/>
              <a:t>bacterium </a:t>
            </a:r>
            <a:r>
              <a:rPr lang="en-US" dirty="0" smtClean="0"/>
              <a:t>that causes anthrax</a:t>
            </a:r>
          </a:p>
          <a:p>
            <a:pPr marL="1260475" lvl="3" indent="-230188"/>
            <a:r>
              <a:rPr lang="en-US" dirty="0" smtClean="0"/>
              <a:t>Later, he isolated the bacterium that causes tuberculosis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0" y="838200"/>
            <a:ext cx="470323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Validating Microbiology – What causes disease?</a:t>
            </a:r>
            <a:endParaRPr lang="en-US" sz="2800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87570"/>
            <a:ext cx="8232775" cy="5865629"/>
          </a:xfrm>
        </p:spPr>
        <p:txBody>
          <a:bodyPr/>
          <a:lstStyle/>
          <a:p>
            <a:r>
              <a:rPr lang="en-US" b="1" dirty="0" smtClean="0"/>
              <a:t>Koch’s postulates</a:t>
            </a:r>
            <a:endParaRPr lang="en-US" b="1" dirty="0"/>
          </a:p>
          <a:p>
            <a:pPr lvl="1"/>
            <a:r>
              <a:rPr lang="en-US" dirty="0" smtClean="0"/>
              <a:t>The same suspected </a:t>
            </a:r>
            <a:r>
              <a:rPr lang="en-US" dirty="0"/>
              <a:t>causative agent must be found in every </a:t>
            </a:r>
            <a:r>
              <a:rPr lang="en-US" dirty="0" smtClean="0"/>
              <a:t>person afflicted with the disease, </a:t>
            </a:r>
            <a:r>
              <a:rPr lang="en-US" dirty="0"/>
              <a:t>and </a:t>
            </a:r>
            <a:r>
              <a:rPr lang="en-US" dirty="0" smtClean="0"/>
              <a:t>must be </a:t>
            </a:r>
            <a:r>
              <a:rPr lang="en-US" dirty="0"/>
              <a:t>absent from healthy </a:t>
            </a:r>
            <a:r>
              <a:rPr lang="en-US" dirty="0" smtClean="0"/>
              <a:t>hosts.</a:t>
            </a:r>
            <a:endParaRPr lang="en-US" dirty="0"/>
          </a:p>
          <a:p>
            <a:pPr lvl="1"/>
            <a:r>
              <a:rPr lang="en-US" dirty="0" smtClean="0"/>
              <a:t>This agent </a:t>
            </a:r>
            <a:r>
              <a:rPr lang="en-US" dirty="0"/>
              <a:t>must be isolated and grown outside the </a:t>
            </a:r>
            <a:r>
              <a:rPr lang="en-US" dirty="0" smtClean="0"/>
              <a:t>host.</a:t>
            </a:r>
            <a:endParaRPr lang="en-US" dirty="0"/>
          </a:p>
          <a:p>
            <a:pPr lvl="1"/>
            <a:r>
              <a:rPr lang="en-US" dirty="0"/>
              <a:t>When </a:t>
            </a:r>
            <a:r>
              <a:rPr lang="en-US" dirty="0" smtClean="0"/>
              <a:t>this agent </a:t>
            </a:r>
            <a:r>
              <a:rPr lang="en-US" dirty="0"/>
              <a:t>is introduced to a </a:t>
            </a:r>
            <a:r>
              <a:rPr lang="en-US" dirty="0" smtClean="0"/>
              <a:t>healthy host</a:t>
            </a:r>
            <a:r>
              <a:rPr lang="en-US" dirty="0"/>
              <a:t>, the </a:t>
            </a:r>
            <a:r>
              <a:rPr lang="en-US" dirty="0" smtClean="0"/>
              <a:t>new host </a:t>
            </a:r>
            <a:r>
              <a:rPr lang="en-US" dirty="0"/>
              <a:t>must get the </a:t>
            </a:r>
            <a:r>
              <a:rPr lang="en-US" dirty="0" smtClean="0"/>
              <a:t>same disease as the original host.</a:t>
            </a:r>
            <a:endParaRPr lang="en-US" dirty="0"/>
          </a:p>
          <a:p>
            <a:pPr lvl="1"/>
            <a:r>
              <a:rPr lang="en-US" dirty="0" smtClean="0"/>
              <a:t>The agent found </a:t>
            </a:r>
            <a:r>
              <a:rPr lang="en-US" dirty="0"/>
              <a:t>in </a:t>
            </a:r>
            <a:r>
              <a:rPr lang="en-US" dirty="0" smtClean="0"/>
              <a:t>and isolated from the new diseased </a:t>
            </a:r>
            <a:r>
              <a:rPr lang="en-US" dirty="0"/>
              <a:t>experimental </a:t>
            </a:r>
            <a:r>
              <a:rPr lang="en-US" dirty="0" smtClean="0"/>
              <a:t>hosts must be the same agent as that isolated from the original host.</a:t>
            </a:r>
          </a:p>
          <a:p>
            <a:pPr lvl="1"/>
            <a:endParaRPr lang="en-US" dirty="0"/>
          </a:p>
          <a:p>
            <a:r>
              <a:rPr lang="en-US" dirty="0" smtClean="0"/>
              <a:t>What diseases do not obey Koch’s postulates?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Validating Microbiology – What causes disease?</a:t>
            </a:r>
            <a:endParaRPr lang="en-US" sz="2800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689975" cy="4722812"/>
          </a:xfrm>
        </p:spPr>
        <p:txBody>
          <a:bodyPr/>
          <a:lstStyle/>
          <a:p>
            <a:pPr lvl="1"/>
            <a:r>
              <a:rPr lang="en-US" dirty="0" smtClean="0"/>
              <a:t>Koch</a:t>
            </a:r>
            <a:r>
              <a:rPr lang="fr-FR" dirty="0" smtClean="0"/>
              <a:t>’</a:t>
            </a:r>
            <a:r>
              <a:rPr lang="en-US" dirty="0" smtClean="0"/>
              <a:t>s experiments focused on studying pathogens OUTSIDE of their diseased hosts</a:t>
            </a:r>
          </a:p>
          <a:p>
            <a:pPr lvl="1"/>
            <a:r>
              <a:rPr lang="en-US" dirty="0" smtClean="0"/>
              <a:t>We rely on his developments even today!</a:t>
            </a:r>
            <a:endParaRPr lang="en-US" dirty="0"/>
          </a:p>
          <a:p>
            <a:pPr lvl="2"/>
            <a:r>
              <a:rPr lang="en-US" dirty="0"/>
              <a:t>Simple staining techniques</a:t>
            </a:r>
          </a:p>
          <a:p>
            <a:pPr lvl="2"/>
            <a:r>
              <a:rPr lang="en-US" dirty="0"/>
              <a:t>First photomicrograph of bacteria</a:t>
            </a:r>
          </a:p>
          <a:p>
            <a:pPr lvl="2"/>
            <a:r>
              <a:rPr lang="en-US" dirty="0"/>
              <a:t>First photograph of bacteria in diseased tissue</a:t>
            </a:r>
          </a:p>
          <a:p>
            <a:pPr lvl="2"/>
            <a:r>
              <a:rPr lang="en-US" dirty="0"/>
              <a:t>Techniques for estimating bacterial number in a solution</a:t>
            </a:r>
          </a:p>
          <a:p>
            <a:pPr lvl="2"/>
            <a:r>
              <a:rPr lang="en-US" dirty="0"/>
              <a:t>Use of steam to sterilize growth media</a:t>
            </a:r>
          </a:p>
          <a:p>
            <a:pPr lvl="2"/>
            <a:r>
              <a:rPr lang="en-US" dirty="0"/>
              <a:t>Use of Petri dishes</a:t>
            </a:r>
          </a:p>
          <a:p>
            <a:pPr lvl="2"/>
            <a:r>
              <a:rPr lang="en-US" dirty="0"/>
              <a:t>Laboratory techniques to transfer bacteria</a:t>
            </a:r>
          </a:p>
          <a:p>
            <a:pPr lvl="2"/>
            <a:r>
              <a:rPr lang="en-US" dirty="0" smtClean="0"/>
              <a:t>Different bacteria </a:t>
            </a:r>
            <a:r>
              <a:rPr lang="en-US" dirty="0"/>
              <a:t>as distinct species</a:t>
            </a:r>
          </a:p>
        </p:txBody>
      </p:sp>
    </p:spTree>
    <p:extLst>
      <p:ext uri="{BB962C8B-B14F-4D97-AF65-F5344CB8AC3E}">
        <p14:creationId xmlns:p14="http://schemas.microsoft.com/office/powerpoint/2010/main" val="200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79437"/>
          </a:xfrm>
        </p:spPr>
        <p:txBody>
          <a:bodyPr/>
          <a:lstStyle/>
          <a:p>
            <a:r>
              <a:rPr lang="en-US" b="1" dirty="0"/>
              <a:t>The Golden Age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2895600" cy="4267200"/>
          </a:xfrm>
        </p:spPr>
        <p:txBody>
          <a:bodyPr/>
          <a:lstStyle/>
          <a:p>
            <a:r>
              <a:rPr lang="en-US" b="1" dirty="0" smtClean="0"/>
              <a:t>Staining Techniques</a:t>
            </a:r>
            <a:endParaRPr lang="en-US" b="1" dirty="0"/>
          </a:p>
          <a:p>
            <a:pPr lvl="1"/>
            <a:r>
              <a:rPr lang="en-US" dirty="0" smtClean="0"/>
              <a:t>Gram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stain</a:t>
            </a:r>
          </a:p>
          <a:p>
            <a:pPr lvl="2"/>
            <a:r>
              <a:rPr lang="en-US" dirty="0"/>
              <a:t>The most widely used staining technique</a:t>
            </a:r>
          </a:p>
          <a:p>
            <a:pPr lvl="2"/>
            <a:r>
              <a:rPr lang="en-US" dirty="0"/>
              <a:t>One of the first steps to identify a bacterium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3039909" y="1143000"/>
            <a:ext cx="598474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61665"/>
          </a:xfrm>
        </p:spPr>
        <p:txBody>
          <a:bodyPr/>
          <a:lstStyle/>
          <a:p>
            <a:r>
              <a:rPr lang="en-US" sz="2400" b="1" dirty="0" smtClean="0"/>
              <a:t>WE USE MICROBES IN REAL LIFE AND IN SOCIETY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4267200" y="673668"/>
            <a:ext cx="4566447" cy="6169894"/>
          </a:xfrm>
          <a:prstGeom prst="rect">
            <a:avLst/>
          </a:prstGeom>
        </p:spPr>
      </p:pic>
      <p:sp>
        <p:nvSpPr>
          <p:cNvPr id="4" name="Rectangle 7"/>
          <p:cNvSpPr>
            <a:spLocks noGrp="1" noChangeArrowheads="1"/>
          </p:cNvSpPr>
          <p:nvPr>
            <p:ph idx="1"/>
          </p:nvPr>
        </p:nvSpPr>
        <p:spPr>
          <a:xfrm>
            <a:off x="228601" y="1066800"/>
            <a:ext cx="3581399" cy="5562599"/>
          </a:xfrm>
        </p:spPr>
        <p:txBody>
          <a:bodyPr/>
          <a:lstStyle/>
          <a:p>
            <a:r>
              <a:rPr lang="en-US" dirty="0" smtClean="0"/>
              <a:t>Many of our favorite food products, some used for thousands of years, are made by microbial action (fermentation)</a:t>
            </a:r>
          </a:p>
          <a:p>
            <a:endParaRPr lang="en-US" dirty="0" smtClean="0"/>
          </a:p>
          <a:p>
            <a:r>
              <a:rPr lang="en-US" dirty="0" smtClean="0"/>
              <a:t>Many more recent products come directly from microbes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1.20  The effects of penicillin on a bacterial </a:t>
            </a:r>
            <a:r>
              <a:rPr lang="en-US" sz="1800" b="1" dirty="0" smtClean="0"/>
              <a:t>“lawn” </a:t>
            </a:r>
            <a:r>
              <a:rPr lang="en-US" sz="1800" b="1" dirty="0"/>
              <a:t>in a Petri dish.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"/>
          <a:stretch/>
        </p:blipFill>
        <p:spPr>
          <a:xfrm>
            <a:off x="228601" y="1524000"/>
            <a:ext cx="8534400" cy="4993907"/>
          </a:xfrm>
          <a:prstGeom prst="rect">
            <a:avLst/>
          </a:prstGeom>
        </p:spPr>
      </p:pic>
      <p:sp>
        <p:nvSpPr>
          <p:cNvPr id="4" name="Rectangle 7"/>
          <p:cNvSpPr>
            <a:spLocks noGrp="1" noChangeArrowheads="1"/>
          </p:cNvSpPr>
          <p:nvPr>
            <p:ph idx="1"/>
          </p:nvPr>
        </p:nvSpPr>
        <p:spPr>
          <a:xfrm>
            <a:off x="250258" y="863169"/>
            <a:ext cx="8686799" cy="4321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Discovery of antibiotics (Fleming, Waksman, others)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1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What Role Do Microorganisms Play in the Environment?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600200"/>
            <a:ext cx="8232775" cy="4724400"/>
          </a:xfrm>
        </p:spPr>
        <p:txBody>
          <a:bodyPr/>
          <a:lstStyle/>
          <a:p>
            <a:pPr lvl="1"/>
            <a:r>
              <a:rPr lang="en-US" sz="2800" dirty="0" smtClean="0"/>
              <a:t>Causation </a:t>
            </a:r>
            <a:r>
              <a:rPr lang="en-US" sz="2800" dirty="0"/>
              <a:t>of </a:t>
            </a:r>
            <a:r>
              <a:rPr lang="en-US" sz="2800" dirty="0" smtClean="0"/>
              <a:t>disease to animals, plants, and even other microbes</a:t>
            </a:r>
          </a:p>
          <a:p>
            <a:pPr lvl="1"/>
            <a:endParaRPr lang="en-US" sz="2800" b="1" dirty="0" smtClean="0"/>
          </a:p>
          <a:p>
            <a:pPr lvl="1"/>
            <a:r>
              <a:rPr lang="en-US" sz="2800" b="1" dirty="0" smtClean="0"/>
              <a:t>Decomposers</a:t>
            </a:r>
            <a:r>
              <a:rPr lang="en-US" sz="2800" dirty="0" smtClean="0"/>
              <a:t> recycle chemicals </a:t>
            </a:r>
            <a:r>
              <a:rPr lang="en-US" sz="2800" dirty="0"/>
              <a:t>such as carbon, nitrogen, </a:t>
            </a:r>
            <a:r>
              <a:rPr lang="en-US" sz="2800" dirty="0" smtClean="0"/>
              <a:t>and sulfur to nurture producers and “perpetuate” the food chain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b="1" dirty="0"/>
              <a:t>Bioremediation</a:t>
            </a:r>
            <a:r>
              <a:rPr lang="en-US" sz="2800" dirty="0"/>
              <a:t> uses living bacteria, fungi, and algae to detoxify polluted environments.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68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/>
              <a:t>How did Antoni </a:t>
            </a:r>
            <a:r>
              <a:rPr lang="en-US" sz="1800" b="1" dirty="0"/>
              <a:t>van </a:t>
            </a:r>
            <a:r>
              <a:rPr lang="en-US" sz="1800" b="1" dirty="0" smtClean="0"/>
              <a:t>Leeuwenhoek see small organisms – he “saw the light”!!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4" y="609600"/>
            <a:ext cx="7724631" cy="59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Years of Microbiology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181894"/>
            <a:ext cx="4876800" cy="5256212"/>
          </a:xfrm>
        </p:spPr>
        <p:txBody>
          <a:bodyPr/>
          <a:lstStyle/>
          <a:p>
            <a:r>
              <a:rPr lang="en-US" sz="2400" dirty="0" smtClean="0"/>
              <a:t>Leeuwenhoek’s microscopes</a:t>
            </a:r>
            <a:endParaRPr lang="en-US" sz="2400" dirty="0"/>
          </a:p>
          <a:p>
            <a:pPr lvl="1"/>
            <a:r>
              <a:rPr lang="en-US" sz="2000" dirty="0"/>
              <a:t>Began making and using simple “microscopes”</a:t>
            </a:r>
          </a:p>
          <a:p>
            <a:pPr lvl="1"/>
            <a:r>
              <a:rPr lang="en-US" sz="2000" dirty="0" smtClean="0"/>
              <a:t>Often </a:t>
            </a:r>
            <a:r>
              <a:rPr lang="en-US" sz="2000" dirty="0"/>
              <a:t>made a new “microscope” for each </a:t>
            </a:r>
            <a:r>
              <a:rPr lang="en-US" sz="2000" dirty="0" smtClean="0"/>
              <a:t>specimen (different objectives for different magnifications) – over 300 known</a:t>
            </a:r>
            <a:endParaRPr lang="en-US" sz="2000" dirty="0"/>
          </a:p>
          <a:p>
            <a:pPr lvl="1"/>
            <a:r>
              <a:rPr lang="en-US" sz="2000" dirty="0"/>
              <a:t>Examined water and visualized tiny animals, fungi, algae, and single-celled protozoa; “animalcules”</a:t>
            </a:r>
          </a:p>
          <a:p>
            <a:pPr lvl="1"/>
            <a:r>
              <a:rPr lang="en-US" sz="2000" dirty="0" smtClean="0"/>
              <a:t>By </a:t>
            </a:r>
            <a:r>
              <a:rPr lang="en-US" sz="2000" dirty="0"/>
              <a:t>end of 19th century, these organisms were called </a:t>
            </a:r>
            <a:r>
              <a:rPr lang="en-US" sz="2000" dirty="0" smtClean="0"/>
              <a:t>microorganisms.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5476888" y="685800"/>
            <a:ext cx="3714225" cy="3168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5476888" y="3810000"/>
            <a:ext cx="3667112" cy="30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 SLIDE!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69924"/>
            <a:ext cx="8534400" cy="5883275"/>
          </a:xfrm>
        </p:spPr>
        <p:txBody>
          <a:bodyPr/>
          <a:lstStyle/>
          <a:p>
            <a:r>
              <a:rPr lang="en-US" b="1" dirty="0"/>
              <a:t>How Can Microbes Be Classified?</a:t>
            </a:r>
          </a:p>
          <a:p>
            <a:pPr lvl="1"/>
            <a:r>
              <a:rPr lang="en-US" dirty="0" smtClean="0"/>
              <a:t>Millions of these things; very different from one another!</a:t>
            </a:r>
          </a:p>
          <a:p>
            <a:pPr lvl="1"/>
            <a:r>
              <a:rPr lang="en-US" dirty="0" smtClean="0"/>
              <a:t>Need a way to organize them!</a:t>
            </a:r>
          </a:p>
          <a:p>
            <a:pPr lvl="1"/>
            <a:r>
              <a:rPr lang="en-US" dirty="0" smtClean="0"/>
              <a:t>Carolus </a:t>
            </a:r>
            <a:r>
              <a:rPr lang="en-US" dirty="0"/>
              <a:t>Linnaeus developed a taxonomic system for naming plants and animals and grouping similar organisms </a:t>
            </a:r>
            <a:r>
              <a:rPr lang="en-US" dirty="0" smtClean="0"/>
              <a:t>together.</a:t>
            </a:r>
            <a:endParaRPr lang="en-US" dirty="0"/>
          </a:p>
          <a:p>
            <a:pPr lvl="1"/>
            <a:r>
              <a:rPr lang="en-US" dirty="0" smtClean="0"/>
              <a:t>Leeuwenhoek</a:t>
            </a:r>
            <a:r>
              <a:rPr lang="fr-FR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microorganisms </a:t>
            </a:r>
            <a:r>
              <a:rPr lang="en-US" dirty="0" smtClean="0"/>
              <a:t>are grouped </a:t>
            </a:r>
            <a:r>
              <a:rPr lang="en-US" dirty="0"/>
              <a:t>into six categories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 smtClean="0"/>
              <a:t>Bacteria and Archaea</a:t>
            </a:r>
            <a:endParaRPr lang="en-US" dirty="0"/>
          </a:p>
          <a:p>
            <a:pPr lvl="2"/>
            <a:r>
              <a:rPr lang="en-US" dirty="0"/>
              <a:t>Fungi</a:t>
            </a:r>
          </a:p>
          <a:p>
            <a:pPr lvl="2"/>
            <a:r>
              <a:rPr lang="en-US" dirty="0" smtClean="0"/>
              <a:t>Protozoa (</a:t>
            </a:r>
            <a:r>
              <a:rPr lang="en-US" dirty="0" err="1" smtClean="0"/>
              <a:t>Protists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smtClean="0"/>
              <a:t>Algae</a:t>
            </a:r>
            <a:endParaRPr lang="en-US" dirty="0"/>
          </a:p>
          <a:p>
            <a:pPr lvl="2"/>
            <a:r>
              <a:rPr lang="en-US" dirty="0"/>
              <a:t>Small multicellular animals</a:t>
            </a:r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Can Microbes Be Classified?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pPr lvl="1"/>
            <a:r>
              <a:rPr lang="en-US" sz="3200" b="1" u="sng" dirty="0" smtClean="0"/>
              <a:t>Bacteria </a:t>
            </a:r>
            <a:r>
              <a:rPr lang="en-US" sz="3200" b="1" u="sng" dirty="0"/>
              <a:t>and Archaea</a:t>
            </a:r>
          </a:p>
          <a:p>
            <a:pPr lvl="2"/>
            <a:r>
              <a:rPr lang="en-US" dirty="0"/>
              <a:t>Unicellular and lack nuclei</a:t>
            </a:r>
          </a:p>
          <a:p>
            <a:pPr lvl="2"/>
            <a:r>
              <a:rPr lang="en-US" dirty="0"/>
              <a:t>Much smaller than eukaryotes</a:t>
            </a:r>
          </a:p>
          <a:p>
            <a:pPr lvl="2"/>
            <a:r>
              <a:rPr lang="en-US" dirty="0"/>
              <a:t>Found everywhere there is sufficient moisture; some isolated in extreme environments</a:t>
            </a:r>
          </a:p>
          <a:p>
            <a:pPr lvl="2"/>
            <a:r>
              <a:rPr lang="en-US" dirty="0"/>
              <a:t>Reproduce asexually</a:t>
            </a:r>
          </a:p>
          <a:p>
            <a:pPr lvl="2"/>
            <a:r>
              <a:rPr lang="en-US" dirty="0" smtClean="0"/>
              <a:t>Most bacterial </a:t>
            </a:r>
            <a:r>
              <a:rPr lang="en-US" dirty="0"/>
              <a:t>cell walls contain </a:t>
            </a:r>
            <a:r>
              <a:rPr lang="en-US" dirty="0" smtClean="0"/>
              <a:t>peptidoglycan</a:t>
            </a:r>
          </a:p>
          <a:p>
            <a:pPr lvl="3"/>
            <a:r>
              <a:rPr lang="en-US" dirty="0" smtClean="0"/>
              <a:t>Some bacteria lack </a:t>
            </a:r>
            <a:r>
              <a:rPr lang="en-US" dirty="0"/>
              <a:t>cell </a:t>
            </a:r>
            <a:r>
              <a:rPr lang="en-US" dirty="0" smtClean="0"/>
              <a:t>walls (mycoplasma).</a:t>
            </a:r>
            <a:endParaRPr lang="en-US" dirty="0"/>
          </a:p>
          <a:p>
            <a:pPr lvl="3"/>
            <a:r>
              <a:rPr lang="en-US" dirty="0"/>
              <a:t>Archaeal cell walls are composed of </a:t>
            </a:r>
            <a:r>
              <a:rPr lang="en-US" dirty="0" smtClean="0"/>
              <a:t>protein polymers </a:t>
            </a:r>
            <a:r>
              <a:rPr lang="en-US" dirty="0"/>
              <a:t>rather than </a:t>
            </a:r>
            <a:r>
              <a:rPr lang="en-US" dirty="0" smtClean="0"/>
              <a:t>peptidoglycan or polysaccharide.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1.4  Cells of the bacterium </a:t>
            </a:r>
            <a:r>
              <a:rPr lang="en-US" sz="1800" b="1" i="1" dirty="0"/>
              <a:t>Streptococcus</a:t>
            </a:r>
            <a:r>
              <a:rPr lang="en-US" sz="1800" b="1" dirty="0"/>
              <a:t> (dark blue) and two human cheek cells.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197791" y="914399"/>
            <a:ext cx="6596017" cy="55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Can Microbes Be Classified?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66701" y="609600"/>
            <a:ext cx="8610600" cy="6019800"/>
          </a:xfrm>
        </p:spPr>
        <p:txBody>
          <a:bodyPr/>
          <a:lstStyle/>
          <a:p>
            <a:pPr lvl="1"/>
            <a:r>
              <a:rPr lang="en-US" sz="3200" b="1" u="sng" dirty="0" smtClean="0"/>
              <a:t>Fungi</a:t>
            </a:r>
            <a:endParaRPr lang="en-US" sz="3200" b="1" u="sng" dirty="0"/>
          </a:p>
          <a:p>
            <a:pPr lvl="2"/>
            <a:r>
              <a:rPr lang="en-US" dirty="0"/>
              <a:t>Eukaryotic (have membrane-bound nucleus)</a:t>
            </a:r>
          </a:p>
          <a:p>
            <a:pPr lvl="2"/>
            <a:r>
              <a:rPr lang="en-US" dirty="0" smtClean="0"/>
              <a:t>Obtains food by </a:t>
            </a:r>
            <a:r>
              <a:rPr lang="en-US" dirty="0" err="1" smtClean="0"/>
              <a:t>liquifying</a:t>
            </a:r>
            <a:r>
              <a:rPr lang="en-US" dirty="0" smtClean="0"/>
              <a:t> its surroundings</a:t>
            </a:r>
            <a:endParaRPr lang="en-US" dirty="0"/>
          </a:p>
          <a:p>
            <a:pPr lvl="2"/>
            <a:r>
              <a:rPr lang="en-US" dirty="0"/>
              <a:t>Possess cell </a:t>
            </a:r>
            <a:r>
              <a:rPr lang="en-US" dirty="0" smtClean="0"/>
              <a:t>walls made of polysaccharides and some protein </a:t>
            </a:r>
            <a:endParaRPr lang="en-US" dirty="0"/>
          </a:p>
          <a:p>
            <a:pPr lvl="2"/>
            <a:r>
              <a:rPr lang="en-US" dirty="0"/>
              <a:t>Include:</a:t>
            </a:r>
          </a:p>
          <a:p>
            <a:pPr lvl="3"/>
            <a:r>
              <a:rPr lang="en-US" u="sng" dirty="0"/>
              <a:t>Mushrooms</a:t>
            </a:r>
            <a:r>
              <a:rPr lang="en-US" dirty="0"/>
              <a:t> — sessile, multicellular; macroscopic, noninfectious </a:t>
            </a:r>
            <a:r>
              <a:rPr lang="en-US" dirty="0" smtClean="0"/>
              <a:t>(but intoxicating!)</a:t>
            </a:r>
            <a:endParaRPr lang="en-US" dirty="0"/>
          </a:p>
          <a:p>
            <a:pPr lvl="3"/>
            <a:r>
              <a:rPr lang="en-US" u="sng" dirty="0" smtClean="0"/>
              <a:t>Molds </a:t>
            </a:r>
            <a:r>
              <a:rPr lang="en-US" dirty="0" smtClean="0"/>
              <a:t>— </a:t>
            </a:r>
            <a:r>
              <a:rPr lang="en-US" b="1" dirty="0" smtClean="0"/>
              <a:t>sessile</a:t>
            </a:r>
            <a:r>
              <a:rPr lang="en-US" dirty="0" smtClean="0"/>
              <a:t>, </a:t>
            </a:r>
            <a:r>
              <a:rPr lang="en-US" dirty="0" smtClean="0"/>
              <a:t>multicellular (but fragments); </a:t>
            </a:r>
            <a:r>
              <a:rPr lang="en-US" dirty="0"/>
              <a:t>grow as long </a:t>
            </a:r>
            <a:r>
              <a:rPr lang="en-US" dirty="0" smtClean="0"/>
              <a:t>filaments</a:t>
            </a:r>
          </a:p>
          <a:p>
            <a:pPr lvl="3"/>
            <a:r>
              <a:rPr lang="en-US" u="sng" dirty="0" smtClean="0"/>
              <a:t>Yeasts </a:t>
            </a:r>
            <a:r>
              <a:rPr lang="en-US" dirty="0" smtClean="0"/>
              <a:t>— </a:t>
            </a:r>
            <a:r>
              <a:rPr lang="en-US" b="1" dirty="0" smtClean="0"/>
              <a:t>mobile</a:t>
            </a:r>
            <a:r>
              <a:rPr lang="en-US" dirty="0" smtClean="0"/>
              <a:t>, </a:t>
            </a:r>
            <a:r>
              <a:rPr lang="en-US" dirty="0" smtClean="0"/>
              <a:t>unicellular (</a:t>
            </a:r>
            <a:r>
              <a:rPr lang="en-US" dirty="0"/>
              <a:t>b</a:t>
            </a:r>
            <a:r>
              <a:rPr lang="en-US" dirty="0" smtClean="0"/>
              <a:t>ut clusters); </a:t>
            </a:r>
            <a:r>
              <a:rPr lang="en-US" dirty="0"/>
              <a:t>reproduce asexually by </a:t>
            </a:r>
            <a:r>
              <a:rPr lang="en-US" dirty="0" smtClean="0"/>
              <a:t>budding</a:t>
            </a:r>
          </a:p>
          <a:p>
            <a:pPr lvl="3"/>
            <a:r>
              <a:rPr lang="en-US" u="sng" dirty="0" smtClean="0"/>
              <a:t>Dimorphic</a:t>
            </a:r>
            <a:r>
              <a:rPr lang="en-US" dirty="0" smtClean="0"/>
              <a:t> – switches between mold and yeast; common among infectious molds</a:t>
            </a:r>
          </a:p>
          <a:p>
            <a:pPr lvl="4"/>
            <a:r>
              <a:rPr lang="en-US" dirty="0"/>
              <a:t>s</a:t>
            </a:r>
            <a:r>
              <a:rPr lang="en-US" dirty="0" smtClean="0"/>
              <a:t>tationary m</a:t>
            </a:r>
            <a:r>
              <a:rPr lang="en-US" dirty="0" smtClean="0"/>
              <a:t>old in the soil; mobile yeast to escape immune system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93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/>
              <a:t>Molds vs. Yeast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803148" y="609600"/>
            <a:ext cx="7385304" cy="58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1605</Words>
  <Application>Microsoft Office PowerPoint</Application>
  <PresentationFormat>On-screen Show (4:3)</PresentationFormat>
  <Paragraphs>225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Times</vt:lpstr>
      <vt:lpstr>Wingdings</vt:lpstr>
      <vt:lpstr>ヒラギノ角ゴ Pro W3</vt:lpstr>
      <vt:lpstr>Blank Presentation</vt:lpstr>
      <vt:lpstr>Microbiology </vt:lpstr>
      <vt:lpstr>The Early Years of Microbiology</vt:lpstr>
      <vt:lpstr>How did Antoni van Leeuwenhoek see small organisms – he “saw the light”!!</vt:lpstr>
      <vt:lpstr>The Early Years of Microbiology</vt:lpstr>
      <vt:lpstr>SUMMARY SLIDE!</vt:lpstr>
      <vt:lpstr>How Can Microbes Be Classified?</vt:lpstr>
      <vt:lpstr>Figure 1.4  Cells of the bacterium Streptococcus (dark blue) and two human cheek cells.</vt:lpstr>
      <vt:lpstr>How Can Microbes Be Classified?</vt:lpstr>
      <vt:lpstr>Molds vs. Yeast</vt:lpstr>
      <vt:lpstr>How Can Microbes Be Classified?</vt:lpstr>
      <vt:lpstr>How Can Microbes Be Classified?</vt:lpstr>
      <vt:lpstr>How Can Microbes Be Classified?</vt:lpstr>
      <vt:lpstr>How Can Microbes Be Classified?</vt:lpstr>
      <vt:lpstr>SUMMARY SLIDE</vt:lpstr>
      <vt:lpstr>Validating Microbiology</vt:lpstr>
      <vt:lpstr>Validating Microbiology</vt:lpstr>
      <vt:lpstr>Figure 1.11  Louis Pasteur, the father of modern microbiology.</vt:lpstr>
      <vt:lpstr>Validating Microbiology</vt:lpstr>
      <vt:lpstr>Validating Microbiology – What causes disease?</vt:lpstr>
      <vt:lpstr>Notable contributions to preventing infection spread</vt:lpstr>
      <vt:lpstr>Figure 1.18  Florence Nightingale.</vt:lpstr>
      <vt:lpstr>Validating Microbiology – What causes disease?</vt:lpstr>
      <vt:lpstr>Validating Microbiology – What causes disease?</vt:lpstr>
      <vt:lpstr>Validating Microbiology – What causes disease?</vt:lpstr>
      <vt:lpstr>Validating Microbiology – What causes disease?</vt:lpstr>
      <vt:lpstr>The Golden Age of Microbiology</vt:lpstr>
      <vt:lpstr>WE USE MICROBES IN REAL LIFE AND IN SOCIETY</vt:lpstr>
      <vt:lpstr>Figure 1.20  The effects of penicillin on a bacterial “lawn” in a Petri dish.</vt:lpstr>
      <vt:lpstr>What Role Do Microorganisms Play in the Environment?</vt:lpstr>
    </vt:vector>
  </TitlesOfParts>
  <Company>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Administrator</cp:lastModifiedBy>
  <cp:revision>238</cp:revision>
  <cp:lastPrinted>2017-03-01T19:35:16Z</cp:lastPrinted>
  <dcterms:created xsi:type="dcterms:W3CDTF">2017-03-03T21:53:27Z</dcterms:created>
  <dcterms:modified xsi:type="dcterms:W3CDTF">2019-08-20T14:50:55Z</dcterms:modified>
</cp:coreProperties>
</file>