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3" r:id="rId7"/>
    <p:sldId id="271" r:id="rId8"/>
    <p:sldId id="261" r:id="rId9"/>
    <p:sldId id="262" r:id="rId10"/>
    <p:sldId id="263" r:id="rId11"/>
    <p:sldId id="265" r:id="rId12"/>
    <p:sldId id="264" r:id="rId13"/>
    <p:sldId id="274" r:id="rId14"/>
    <p:sldId id="266" r:id="rId15"/>
    <p:sldId id="267" r:id="rId16"/>
    <p:sldId id="268" r:id="rId17"/>
    <p:sldId id="272"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108"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93379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8264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52686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40331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6FFA79-504A-46FD-967E-7AC78BC678A0}"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61826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6FFA79-504A-46FD-967E-7AC78BC678A0}"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0608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6FFA79-504A-46FD-967E-7AC78BC678A0}" type="datetimeFigureOut">
              <a:rPr lang="en-US" smtClean="0"/>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125240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6FFA79-504A-46FD-967E-7AC78BC678A0}"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22823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FFA79-504A-46FD-967E-7AC78BC678A0}"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3570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7467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6FFA79-504A-46FD-967E-7AC78BC678A0}"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275480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FFA79-504A-46FD-967E-7AC78BC678A0}" type="datetimeFigureOut">
              <a:rPr lang="en-US" smtClean="0"/>
              <a:t>4/3/2018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AD9679-3969-4A7B-8E59-2EEAE6A748BA}" type="slidenum">
              <a:rPr lang="en-US" smtClean="0"/>
              <a:t>‹#›</a:t>
            </a:fld>
            <a:endParaRPr lang="en-US"/>
          </a:p>
        </p:txBody>
      </p:sp>
    </p:spTree>
    <p:extLst>
      <p:ext uri="{BB962C8B-B14F-4D97-AF65-F5344CB8AC3E}">
        <p14:creationId xmlns:p14="http://schemas.microsoft.com/office/powerpoint/2010/main" val="1225635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Human_evolution.sv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reativecommons.org/publicdomain/mark/1.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Sues_skeleton.jpg"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publicdomain/mark/1.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Peppered_moths.jpg"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creativecommons.org/publicdomain/mark/1.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smtClean="0">
                <a:effectLst>
                  <a:outerShdw blurRad="38100" dist="38100" dir="2700000" algn="tl">
                    <a:srgbClr val="000000">
                      <a:alpha val="43137"/>
                    </a:srgbClr>
                  </a:outerShdw>
                </a:effectLst>
              </a:rPr>
              <a:t>Chapter 18</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Evolution</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3602038"/>
            <a:ext cx="7315200" cy="1655762"/>
          </a:xfrm>
        </p:spPr>
        <p:txBody>
          <a:bodyPr/>
          <a:lstStyle/>
          <a:p>
            <a:pPr algn="r"/>
            <a:r>
              <a:rPr lang="en-US" dirty="0" smtClean="0">
                <a:effectLst>
                  <a:outerShdw blurRad="38100" dist="38100" dir="2700000" algn="tl">
                    <a:srgbClr val="000000">
                      <a:alpha val="43137"/>
                    </a:srgbClr>
                  </a:outerShdw>
                </a:effectLst>
              </a:rPr>
              <a:t>General Biology I</a:t>
            </a:r>
          </a:p>
          <a:p>
            <a:pPr algn="r"/>
            <a:r>
              <a:rPr lang="en-US" dirty="0" smtClean="0">
                <a:effectLst>
                  <a:outerShdw blurRad="38100" dist="38100" dir="2700000" algn="tl">
                    <a:srgbClr val="000000">
                      <a:alpha val="43137"/>
                    </a:srgbClr>
                  </a:outerShdw>
                </a:effectLst>
              </a:rPr>
              <a:t>BSC 2010</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692" y="464800"/>
            <a:ext cx="2539682" cy="203174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68948" y="6192621"/>
            <a:ext cx="2478564" cy="215444"/>
          </a:xfrm>
          <a:prstGeom prst="rect">
            <a:avLst/>
          </a:prstGeom>
          <a:noFill/>
        </p:spPr>
        <p:txBody>
          <a:bodyPr wrap="none" rtlCol="0">
            <a:spAutoFit/>
          </a:bodyPr>
          <a:lstStyle/>
          <a:p>
            <a:r>
              <a:rPr lang="en-US" sz="800" dirty="0" smtClean="0"/>
              <a:t>Caption: </a:t>
            </a:r>
            <a:r>
              <a:rPr lang="en-US" sz="800" dirty="0" smtClean="0">
                <a:hlinkClick r:id="rId3"/>
              </a:rPr>
              <a:t>Human Evolution </a:t>
            </a:r>
            <a:r>
              <a:rPr lang="en-US" sz="800" dirty="0" smtClean="0"/>
              <a:t>(c) Tkgd2007,</a:t>
            </a:r>
            <a:r>
              <a:rPr lang="en-US" sz="800" dirty="0"/>
              <a:t> </a:t>
            </a:r>
            <a:r>
              <a:rPr lang="en-US" sz="800" u="sng" dirty="0">
                <a:hlinkClick r:id="rId4"/>
              </a:rPr>
              <a:t>Public domain</a:t>
            </a:r>
            <a:endParaRPr lang="en-US" sz="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844087"/>
            <a:ext cx="4235003" cy="2646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5109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18905"/>
          </a:xfrm>
        </p:spPr>
        <p:txBody>
          <a:bodyPr/>
          <a:lstStyle/>
          <a:p>
            <a:r>
              <a:rPr lang="en-US" b="1" dirty="0" smtClean="0"/>
              <a:t>Evidence For Evolution</a:t>
            </a:r>
            <a:endParaRPr lang="en-US" b="1" dirty="0"/>
          </a:p>
        </p:txBody>
      </p:sp>
      <p:sp>
        <p:nvSpPr>
          <p:cNvPr id="3" name="Content Placeholder 2"/>
          <p:cNvSpPr>
            <a:spLocks noGrp="1"/>
          </p:cNvSpPr>
          <p:nvPr>
            <p:ph idx="1"/>
          </p:nvPr>
        </p:nvSpPr>
        <p:spPr>
          <a:xfrm>
            <a:off x="347296" y="1184031"/>
            <a:ext cx="7886700" cy="4351338"/>
          </a:xfrm>
        </p:spPr>
        <p:txBody>
          <a:bodyPr/>
          <a:lstStyle/>
          <a:p>
            <a:r>
              <a:rPr lang="en-US" dirty="0" smtClean="0"/>
              <a:t>Fossil </a:t>
            </a:r>
            <a:r>
              <a:rPr lang="en-US" dirty="0" smtClean="0"/>
              <a:t>record – shows how species have changed over time</a:t>
            </a:r>
          </a:p>
          <a:p>
            <a:r>
              <a:rPr lang="en-US" dirty="0" smtClean="0"/>
              <a:t>How are fossils </a:t>
            </a:r>
            <a:r>
              <a:rPr lang="en-US" dirty="0" smtClean="0"/>
              <a:t>aged?</a:t>
            </a:r>
          </a:p>
          <a:p>
            <a:pPr lvl="1"/>
            <a:r>
              <a:rPr lang="en-US" dirty="0" smtClean="0"/>
              <a:t>measuring </a:t>
            </a:r>
            <a:r>
              <a:rPr lang="en-US" dirty="0" smtClean="0"/>
              <a:t>a variety of radioactive isotypes </a:t>
            </a:r>
            <a:r>
              <a:rPr lang="en-US" dirty="0" smtClean="0"/>
              <a:t>in nearby rocks with </a:t>
            </a:r>
            <a:r>
              <a:rPr lang="en-US" dirty="0" smtClean="0"/>
              <a:t>known half </a:t>
            </a:r>
            <a:r>
              <a:rPr lang="en-US" dirty="0" smtClean="0"/>
              <a:t>lives</a:t>
            </a:r>
          </a:p>
          <a:p>
            <a:pPr lvl="1"/>
            <a:r>
              <a:rPr lang="en-US" dirty="0" smtClean="0"/>
              <a:t>Depth placement of bones – older bones  are deeper as they were buried longer ago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463" y="3968118"/>
            <a:ext cx="4331073" cy="267443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24250" y="6642556"/>
            <a:ext cx="2382383" cy="215444"/>
          </a:xfrm>
          <a:prstGeom prst="rect">
            <a:avLst/>
          </a:prstGeom>
          <a:noFill/>
        </p:spPr>
        <p:txBody>
          <a:bodyPr wrap="none" rtlCol="0">
            <a:spAutoFit/>
          </a:bodyPr>
          <a:lstStyle/>
          <a:p>
            <a:r>
              <a:rPr lang="en-US" sz="800" dirty="0" smtClean="0"/>
              <a:t>Caption: </a:t>
            </a:r>
            <a:r>
              <a:rPr lang="en-US" sz="800" dirty="0" smtClean="0">
                <a:hlinkClick r:id="rId3"/>
              </a:rPr>
              <a:t>Sues Skeleton </a:t>
            </a:r>
            <a:r>
              <a:rPr lang="en-US" sz="800" dirty="0" smtClean="0"/>
              <a:t>(c) Connie Ma,</a:t>
            </a:r>
            <a:r>
              <a:rPr lang="en-US" sz="800" dirty="0"/>
              <a:t> </a:t>
            </a:r>
            <a:r>
              <a:rPr lang="en-US" sz="800" u="sng" dirty="0">
                <a:hlinkClick r:id="rId4"/>
              </a:rPr>
              <a:t>Public domain</a:t>
            </a:r>
            <a:endParaRPr lang="en-US" sz="800" dirty="0"/>
          </a:p>
        </p:txBody>
      </p:sp>
    </p:spTree>
    <p:extLst>
      <p:ext uri="{BB962C8B-B14F-4D97-AF65-F5344CB8AC3E}">
        <p14:creationId xmlns:p14="http://schemas.microsoft.com/office/powerpoint/2010/main" val="210918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724"/>
            <a:ext cx="7886700" cy="854074"/>
          </a:xfrm>
        </p:spPr>
        <p:txBody>
          <a:bodyPr/>
          <a:lstStyle/>
          <a:p>
            <a:r>
              <a:rPr lang="en-US" b="1" dirty="0" smtClean="0"/>
              <a:t>Biogeography and Evolution</a:t>
            </a:r>
            <a:endParaRPr lang="en-US" b="1" dirty="0"/>
          </a:p>
        </p:txBody>
      </p:sp>
      <p:sp>
        <p:nvSpPr>
          <p:cNvPr id="3" name="Content Placeholder 2"/>
          <p:cNvSpPr>
            <a:spLocks noGrp="1"/>
          </p:cNvSpPr>
          <p:nvPr>
            <p:ph idx="1"/>
          </p:nvPr>
        </p:nvSpPr>
        <p:spPr>
          <a:xfrm>
            <a:off x="628649" y="865798"/>
            <a:ext cx="7886700" cy="2462140"/>
          </a:xfrm>
        </p:spPr>
        <p:txBody>
          <a:bodyPr/>
          <a:lstStyle/>
          <a:p>
            <a:r>
              <a:rPr lang="en-US" dirty="0" smtClean="0"/>
              <a:t>As a species evolves, one can see a change in where its bones are found</a:t>
            </a:r>
            <a:endParaRPr lang="en-US" dirty="0" smtClean="0"/>
          </a:p>
          <a:p>
            <a:pPr lvl="2"/>
            <a:r>
              <a:rPr lang="en-US" dirty="0" smtClean="0"/>
              <a:t>Biogeography – geographical restriction of where a species is located</a:t>
            </a:r>
          </a:p>
          <a:p>
            <a:r>
              <a:rPr lang="en-US" dirty="0" smtClean="0"/>
              <a:t>Biogeography in action – humans migrated multiple times “out of Africa” ( in search of more food)</a:t>
            </a:r>
            <a:endParaRPr lang="en-US" dirty="0" smtClean="0"/>
          </a:p>
          <a:p>
            <a:pPr lvl="2"/>
            <a:endParaRPr lang="en-US" dirty="0"/>
          </a:p>
          <a:p>
            <a:pPr lvl="2"/>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769" y="3222431"/>
            <a:ext cx="7408585" cy="3530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002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09" y="27492"/>
            <a:ext cx="8651630" cy="760289"/>
          </a:xfrm>
        </p:spPr>
        <p:txBody>
          <a:bodyPr/>
          <a:lstStyle/>
          <a:p>
            <a:r>
              <a:rPr lang="en-US" b="1" dirty="0" smtClean="0"/>
              <a:t>Conserved Anatomy after Diversity</a:t>
            </a:r>
            <a:endParaRPr lang="en-US" b="1" dirty="0"/>
          </a:p>
        </p:txBody>
      </p:sp>
      <p:sp>
        <p:nvSpPr>
          <p:cNvPr id="3" name="Content Placeholder 2"/>
          <p:cNvSpPr>
            <a:spLocks noGrp="1"/>
          </p:cNvSpPr>
          <p:nvPr>
            <p:ph idx="1"/>
          </p:nvPr>
        </p:nvSpPr>
        <p:spPr>
          <a:xfrm>
            <a:off x="347296" y="737005"/>
            <a:ext cx="7886700" cy="2924005"/>
          </a:xfrm>
        </p:spPr>
        <p:txBody>
          <a:bodyPr>
            <a:normAutofit/>
          </a:bodyPr>
          <a:lstStyle/>
          <a:p>
            <a:r>
              <a:rPr lang="en-US" u="sng" dirty="0" smtClean="0"/>
              <a:t>Homologous </a:t>
            </a:r>
            <a:r>
              <a:rPr lang="en-US" u="sng" dirty="0" smtClean="0"/>
              <a:t>structures</a:t>
            </a:r>
            <a:r>
              <a:rPr lang="en-US" dirty="0" smtClean="0"/>
              <a:t> – structures that have changed in size and function but are from common ancestor</a:t>
            </a:r>
          </a:p>
          <a:p>
            <a:r>
              <a:rPr lang="en-US" u="sng" dirty="0" smtClean="0"/>
              <a:t>Vestigial </a:t>
            </a:r>
            <a:r>
              <a:rPr lang="en-US" u="sng" dirty="0" smtClean="0"/>
              <a:t>structures</a:t>
            </a:r>
            <a:r>
              <a:rPr lang="en-US" dirty="0" smtClean="0"/>
              <a:t> – unused structures left over from common </a:t>
            </a:r>
            <a:r>
              <a:rPr lang="en-US" dirty="0" smtClean="0"/>
              <a:t>ancestor</a:t>
            </a:r>
          </a:p>
          <a:p>
            <a:pPr lvl="1"/>
            <a:r>
              <a:rPr lang="en-US" dirty="0" smtClean="0"/>
              <a:t>Ex:  tails in humans, thumbs in dogs and cats, pelvis in whales</a:t>
            </a:r>
            <a:endParaRPr lang="en-US" dirty="0"/>
          </a:p>
        </p:txBody>
      </p:sp>
      <p:pic>
        <p:nvPicPr>
          <p:cNvPr id="2050" name="Picture 2" descr="Illustration compares a human arm, dog and bird legs, and a whale flipper. All appendages have the same bones, but the size and shape of these bones v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48" y="3600386"/>
            <a:ext cx="4207098" cy="2984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4307" y="6584796"/>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03" t="25652" r="769" b="23869"/>
          <a:stretch/>
        </p:blipFill>
        <p:spPr>
          <a:xfrm>
            <a:off x="4375036" y="4138996"/>
            <a:ext cx="4522780" cy="1741425"/>
          </a:xfrm>
          <a:prstGeom prst="rect">
            <a:avLst/>
          </a:prstGeom>
        </p:spPr>
      </p:pic>
    </p:spTree>
    <p:extLst>
      <p:ext uri="{BB962C8B-B14F-4D97-AF65-F5344CB8AC3E}">
        <p14:creationId xmlns:p14="http://schemas.microsoft.com/office/powerpoint/2010/main" val="315485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6" y="129278"/>
            <a:ext cx="8651630" cy="760289"/>
          </a:xfrm>
        </p:spPr>
        <p:txBody>
          <a:bodyPr>
            <a:normAutofit fontScale="90000"/>
          </a:bodyPr>
          <a:lstStyle/>
          <a:p>
            <a:r>
              <a:rPr lang="en-US" b="1" dirty="0" smtClean="0"/>
              <a:t>Conserved embryological development</a:t>
            </a:r>
            <a:endParaRPr lang="en-US" b="1" dirty="0"/>
          </a:p>
        </p:txBody>
      </p:sp>
      <p:sp>
        <p:nvSpPr>
          <p:cNvPr id="3" name="Content Placeholder 2"/>
          <p:cNvSpPr>
            <a:spLocks noGrp="1"/>
          </p:cNvSpPr>
          <p:nvPr>
            <p:ph idx="1"/>
          </p:nvPr>
        </p:nvSpPr>
        <p:spPr>
          <a:xfrm>
            <a:off x="114908" y="757041"/>
            <a:ext cx="7886700" cy="1611021"/>
          </a:xfrm>
        </p:spPr>
        <p:txBody>
          <a:bodyPr>
            <a:normAutofit fontScale="92500" lnSpcReduction="10000"/>
          </a:bodyPr>
          <a:lstStyle/>
          <a:p>
            <a:r>
              <a:rPr lang="en-US" u="sng" dirty="0" smtClean="0"/>
              <a:t>Ontogeny</a:t>
            </a:r>
            <a:r>
              <a:rPr lang="en-US" dirty="0" smtClean="0"/>
              <a:t> – the development of an organism from conception to birth</a:t>
            </a:r>
            <a:endParaRPr lang="en-US" dirty="0" smtClean="0"/>
          </a:p>
          <a:p>
            <a:pPr lvl="1"/>
            <a:r>
              <a:rPr lang="en-US" sz="2000" dirty="0" smtClean="0"/>
              <a:t>All vertebrates develop gill slits and a tail; some lose them and some keep them</a:t>
            </a:r>
            <a:endParaRPr lang="en-US" sz="2000" dirty="0" smtClean="0"/>
          </a:p>
          <a:p>
            <a:pPr lvl="1"/>
            <a:r>
              <a:rPr lang="en-US" sz="2000" dirty="0" smtClean="0"/>
              <a:t>Similar species look similar for longer periods during the fetal stages</a:t>
            </a:r>
          </a:p>
        </p:txBody>
      </p:sp>
      <p:pic>
        <p:nvPicPr>
          <p:cNvPr id="8" name="Picture 7"/>
          <p:cNvPicPr>
            <a:picLocks noChangeAspect="1"/>
          </p:cNvPicPr>
          <p:nvPr/>
        </p:nvPicPr>
        <p:blipFill rotWithShape="1">
          <a:blip r:embed="rId2"/>
          <a:srcRect b="7351"/>
          <a:stretch/>
        </p:blipFill>
        <p:spPr>
          <a:xfrm>
            <a:off x="2625969" y="2256287"/>
            <a:ext cx="6271847" cy="4436232"/>
          </a:xfrm>
          <a:prstGeom prst="rect">
            <a:avLst/>
          </a:prstGeom>
        </p:spPr>
      </p:pic>
      <p:sp>
        <p:nvSpPr>
          <p:cNvPr id="9" name="Rectangle 8"/>
          <p:cNvSpPr/>
          <p:nvPr/>
        </p:nvSpPr>
        <p:spPr>
          <a:xfrm>
            <a:off x="377517" y="3206851"/>
            <a:ext cx="2248452" cy="1323439"/>
          </a:xfrm>
          <a:prstGeom prst="rect">
            <a:avLst/>
          </a:prstGeom>
        </p:spPr>
        <p:txBody>
          <a:bodyPr wrap="square">
            <a:spAutoFit/>
          </a:bodyPr>
          <a:lstStyle/>
          <a:p>
            <a:r>
              <a:rPr lang="en-US" sz="2000" dirty="0" smtClean="0"/>
              <a:t>Compare:</a:t>
            </a:r>
          </a:p>
          <a:p>
            <a:pPr marL="342900" indent="-342900">
              <a:buFont typeface="Arial" panose="020B0604020202020204" pitchFamily="34" charset="0"/>
              <a:buChar char="•"/>
            </a:pPr>
            <a:r>
              <a:rPr lang="en-US" sz="2000" dirty="0"/>
              <a:t>t</a:t>
            </a:r>
            <a:r>
              <a:rPr lang="en-US" sz="2000" dirty="0" smtClean="0"/>
              <a:t>ortoise + chick</a:t>
            </a:r>
          </a:p>
          <a:p>
            <a:pPr marL="342900" indent="-342900">
              <a:buFont typeface="Arial" panose="020B0604020202020204" pitchFamily="34" charset="0"/>
              <a:buChar char="•"/>
            </a:pPr>
            <a:r>
              <a:rPr lang="en-US" sz="2000" dirty="0" smtClean="0"/>
              <a:t>pig </a:t>
            </a:r>
            <a:r>
              <a:rPr lang="en-US" sz="2000" dirty="0"/>
              <a:t>+ </a:t>
            </a:r>
            <a:r>
              <a:rPr lang="en-US" sz="2000" dirty="0" smtClean="0"/>
              <a:t>calf</a:t>
            </a:r>
          </a:p>
          <a:p>
            <a:pPr marL="342900" indent="-342900">
              <a:buFont typeface="Arial" panose="020B0604020202020204" pitchFamily="34" charset="0"/>
              <a:buChar char="•"/>
            </a:pPr>
            <a:r>
              <a:rPr lang="en-US" sz="2000" dirty="0" smtClean="0"/>
              <a:t>rabbit + </a:t>
            </a:r>
            <a:r>
              <a:rPr lang="en-US" sz="2000" dirty="0"/>
              <a:t>human</a:t>
            </a:r>
            <a:endParaRPr lang="en-US" sz="2000" dirty="0"/>
          </a:p>
        </p:txBody>
      </p:sp>
    </p:spTree>
    <p:extLst>
      <p:ext uri="{BB962C8B-B14F-4D97-AF65-F5344CB8AC3E}">
        <p14:creationId xmlns:p14="http://schemas.microsoft.com/office/powerpoint/2010/main" val="218237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54111"/>
            <a:ext cx="7886700" cy="865797"/>
          </a:xfrm>
        </p:spPr>
        <p:txBody>
          <a:bodyPr/>
          <a:lstStyle/>
          <a:p>
            <a:r>
              <a:rPr lang="en-US" b="1" dirty="0" smtClean="0"/>
              <a:t>Genetics and Evolution</a:t>
            </a:r>
            <a:endParaRPr lang="en-US" b="1" dirty="0"/>
          </a:p>
        </p:txBody>
      </p:sp>
      <p:sp>
        <p:nvSpPr>
          <p:cNvPr id="3" name="Content Placeholder 2"/>
          <p:cNvSpPr>
            <a:spLocks noGrp="1"/>
          </p:cNvSpPr>
          <p:nvPr>
            <p:ph idx="1"/>
          </p:nvPr>
        </p:nvSpPr>
        <p:spPr>
          <a:xfrm>
            <a:off x="464527" y="1031629"/>
            <a:ext cx="7886700" cy="1582615"/>
          </a:xfrm>
        </p:spPr>
        <p:txBody>
          <a:bodyPr>
            <a:normAutofit lnSpcReduction="10000"/>
          </a:bodyPr>
          <a:lstStyle/>
          <a:p>
            <a:r>
              <a:rPr lang="en-US" dirty="0" smtClean="0"/>
              <a:t>Molecular biology and molecular evolution</a:t>
            </a:r>
            <a:endParaRPr lang="en-US" dirty="0" smtClean="0"/>
          </a:p>
          <a:p>
            <a:pPr lvl="2"/>
            <a:r>
              <a:rPr lang="en-US" dirty="0" smtClean="0"/>
              <a:t>Analyze and find similarities among proteins with related functions (below, oxygen storage and transport is followed)</a:t>
            </a:r>
          </a:p>
          <a:p>
            <a:pPr lvl="2"/>
            <a:r>
              <a:rPr lang="en-US" dirty="0" smtClean="0"/>
              <a:t>Patterns of similar amino acids often imply an evolutionary ancestor (iron/</a:t>
            </a:r>
            <a:r>
              <a:rPr lang="en-US" dirty="0" err="1" smtClean="0"/>
              <a:t>heme</a:t>
            </a:r>
            <a:r>
              <a:rPr lang="en-US" dirty="0" smtClean="0"/>
              <a:t> binding – cytochrome C uses </a:t>
            </a:r>
            <a:r>
              <a:rPr lang="en-US" dirty="0" err="1" smtClean="0"/>
              <a:t>heme</a:t>
            </a:r>
            <a:r>
              <a:rPr lang="en-US" dirty="0" smtClean="0"/>
              <a:t>)</a:t>
            </a:r>
            <a:endParaRPr lang="en-US" dirty="0" smtClean="0"/>
          </a:p>
        </p:txBody>
      </p:sp>
      <p:pic>
        <p:nvPicPr>
          <p:cNvPr id="4" name="Picture 3"/>
          <p:cNvPicPr>
            <a:picLocks noChangeAspect="1"/>
          </p:cNvPicPr>
          <p:nvPr/>
        </p:nvPicPr>
        <p:blipFill>
          <a:blip r:embed="rId2"/>
          <a:stretch>
            <a:fillRect/>
          </a:stretch>
        </p:blipFill>
        <p:spPr>
          <a:xfrm>
            <a:off x="4830778" y="2790094"/>
            <a:ext cx="4313221" cy="3622432"/>
          </a:xfrm>
          <a:prstGeom prst="rect">
            <a:avLst/>
          </a:prstGeom>
        </p:spPr>
      </p:pic>
      <p:pic>
        <p:nvPicPr>
          <p:cNvPr id="6" name="Picture 5"/>
          <p:cNvPicPr>
            <a:picLocks noChangeAspect="1"/>
          </p:cNvPicPr>
          <p:nvPr/>
        </p:nvPicPr>
        <p:blipFill>
          <a:blip r:embed="rId3"/>
          <a:stretch>
            <a:fillRect/>
          </a:stretch>
        </p:blipFill>
        <p:spPr>
          <a:xfrm>
            <a:off x="0" y="2801815"/>
            <a:ext cx="4829908" cy="3622431"/>
          </a:xfrm>
          <a:prstGeom prst="rect">
            <a:avLst/>
          </a:prstGeom>
        </p:spPr>
      </p:pic>
    </p:spTree>
    <p:extLst>
      <p:ext uri="{BB962C8B-B14F-4D97-AF65-F5344CB8AC3E}">
        <p14:creationId xmlns:p14="http://schemas.microsoft.com/office/powerpoint/2010/main" val="287706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13397"/>
          </a:xfrm>
        </p:spPr>
        <p:txBody>
          <a:bodyPr/>
          <a:lstStyle/>
          <a:p>
            <a:r>
              <a:rPr lang="en-US" b="1" dirty="0"/>
              <a:t>Misconceptions of </a:t>
            </a:r>
            <a:r>
              <a:rPr lang="en-US" b="1" dirty="0" smtClean="0"/>
              <a:t>Evolution</a:t>
            </a:r>
            <a:endParaRPr lang="en-US" b="1" dirty="0"/>
          </a:p>
        </p:txBody>
      </p:sp>
      <p:sp>
        <p:nvSpPr>
          <p:cNvPr id="3" name="Content Placeholder 2"/>
          <p:cNvSpPr>
            <a:spLocks noGrp="1"/>
          </p:cNvSpPr>
          <p:nvPr>
            <p:ph idx="1"/>
          </p:nvPr>
        </p:nvSpPr>
        <p:spPr>
          <a:xfrm>
            <a:off x="628650" y="1078522"/>
            <a:ext cx="7886700" cy="5779477"/>
          </a:xfrm>
        </p:spPr>
        <p:txBody>
          <a:bodyPr>
            <a:normAutofit/>
          </a:bodyPr>
          <a:lstStyle/>
          <a:p>
            <a:r>
              <a:rPr lang="en-US" dirty="0" smtClean="0"/>
              <a:t>These </a:t>
            </a:r>
            <a:r>
              <a:rPr lang="en-US" dirty="0" smtClean="0"/>
              <a:t>are wrong!:</a:t>
            </a:r>
          </a:p>
          <a:p>
            <a:pPr lvl="2"/>
            <a:r>
              <a:rPr lang="en-US" dirty="0" smtClean="0"/>
              <a:t>Evolution is just a “theory”, they don’t really </a:t>
            </a:r>
            <a:r>
              <a:rPr lang="en-US" dirty="0" smtClean="0"/>
              <a:t>know </a:t>
            </a:r>
          </a:p>
          <a:p>
            <a:pPr lvl="3"/>
            <a:r>
              <a:rPr lang="en-US" dirty="0" smtClean="0"/>
              <a:t>we just went through many line to show how things change over time but show their  relationships to each other</a:t>
            </a:r>
            <a:endParaRPr lang="en-US" dirty="0" smtClean="0"/>
          </a:p>
          <a:p>
            <a:pPr lvl="2"/>
            <a:r>
              <a:rPr lang="en-US" dirty="0" smtClean="0"/>
              <a:t>Individuals </a:t>
            </a:r>
            <a:r>
              <a:rPr lang="en-US" dirty="0" smtClean="0"/>
              <a:t>evolve</a:t>
            </a:r>
          </a:p>
          <a:p>
            <a:pPr lvl="3"/>
            <a:r>
              <a:rPr lang="en-US" dirty="0" smtClean="0"/>
              <a:t>We cannot change our gene sequence as we live.  Mutations  and variations are passed to children, and those with the right variations are allowed to survive and change further</a:t>
            </a:r>
            <a:endParaRPr lang="en-US" dirty="0" smtClean="0"/>
          </a:p>
          <a:p>
            <a:pPr lvl="2"/>
            <a:r>
              <a:rPr lang="en-US" dirty="0" smtClean="0"/>
              <a:t>Evolution explains the origin of </a:t>
            </a:r>
            <a:r>
              <a:rPr lang="en-US" dirty="0" smtClean="0"/>
              <a:t>life</a:t>
            </a:r>
          </a:p>
          <a:p>
            <a:pPr lvl="3"/>
            <a:r>
              <a:rPr lang="en-US" dirty="0" smtClean="0"/>
              <a:t>Evolution only explains how different species from a single species.  It cannot explain how that original single species came into existence</a:t>
            </a:r>
            <a:endParaRPr lang="en-US" dirty="0" smtClean="0"/>
          </a:p>
          <a:p>
            <a:pPr lvl="2"/>
            <a:r>
              <a:rPr lang="en-US" dirty="0" smtClean="0"/>
              <a:t>Organisms evolve with a </a:t>
            </a:r>
            <a:r>
              <a:rPr lang="en-US" dirty="0" smtClean="0"/>
              <a:t>purpose</a:t>
            </a:r>
          </a:p>
          <a:p>
            <a:pPr lvl="3"/>
            <a:r>
              <a:rPr lang="en-US" dirty="0" smtClean="0"/>
              <a:t>Mutation is random and not “planned” or “engineered” to occur to specific genes.  Purpose implies a plan or strategy.  There is not strategy in random changes that survive.  Also, one does not know what the next  challenge is:  why plan for a contingency that may not occur, or what if an event happens that you are not prepared for (FAR more common)</a:t>
            </a:r>
            <a:endParaRPr lang="en-US" dirty="0" smtClean="0"/>
          </a:p>
          <a:p>
            <a:pPr lvl="2"/>
            <a:endParaRPr lang="en-US" dirty="0"/>
          </a:p>
        </p:txBody>
      </p:sp>
    </p:spTree>
    <p:extLst>
      <p:ext uri="{BB962C8B-B14F-4D97-AF65-F5344CB8AC3E}">
        <p14:creationId xmlns:p14="http://schemas.microsoft.com/office/powerpoint/2010/main" val="2559647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8" y="165835"/>
            <a:ext cx="8780585" cy="772012"/>
          </a:xfrm>
        </p:spPr>
        <p:txBody>
          <a:bodyPr/>
          <a:lstStyle/>
          <a:p>
            <a:r>
              <a:rPr lang="en-US" b="1" dirty="0" smtClean="0"/>
              <a:t>Perfection in Evolution – not possible</a:t>
            </a:r>
            <a:endParaRPr lang="en-US" b="1" dirty="0"/>
          </a:p>
        </p:txBody>
      </p:sp>
      <p:sp>
        <p:nvSpPr>
          <p:cNvPr id="3" name="Content Placeholder 2"/>
          <p:cNvSpPr>
            <a:spLocks noGrp="1"/>
          </p:cNvSpPr>
          <p:nvPr>
            <p:ph idx="1"/>
          </p:nvPr>
        </p:nvSpPr>
        <p:spPr>
          <a:xfrm>
            <a:off x="152399" y="1137139"/>
            <a:ext cx="8780585" cy="2684584"/>
          </a:xfrm>
        </p:spPr>
        <p:txBody>
          <a:bodyPr>
            <a:normAutofit/>
          </a:bodyPr>
          <a:lstStyle/>
          <a:p>
            <a:r>
              <a:rPr lang="en-US" dirty="0" smtClean="0"/>
              <a:t>Evolution does not lead to perfection, it leads to what works in that environment at that time</a:t>
            </a:r>
          </a:p>
          <a:p>
            <a:pPr lvl="1"/>
            <a:r>
              <a:rPr lang="en-US" sz="2000" dirty="0" smtClean="0"/>
              <a:t>Example – the octopus eye and the vertebrate </a:t>
            </a:r>
            <a:r>
              <a:rPr lang="en-US" sz="2000" dirty="0" smtClean="0"/>
              <a:t>eye look similar but are organized slightly differently.  The octopus lens moves in an out, instead of being squished or pulled in vertebrates.  Also, because photoreceptors are found “behind” the optic nerve in vertebrates but “in front of” the optic nerve in octopi, the blind spot in vertebrate vision is absent in octopi.  Their eyes are “</a:t>
            </a:r>
            <a:r>
              <a:rPr lang="en-US" sz="2000" smtClean="0"/>
              <a:t>better”-designed!</a:t>
            </a:r>
            <a:endParaRPr lang="en-US" sz="2000" dirty="0"/>
          </a:p>
        </p:txBody>
      </p:sp>
      <p:pic>
        <p:nvPicPr>
          <p:cNvPr id="5" name="Picture 4"/>
          <p:cNvPicPr>
            <a:picLocks noChangeAspect="1"/>
          </p:cNvPicPr>
          <p:nvPr/>
        </p:nvPicPr>
        <p:blipFill>
          <a:blip r:embed="rId2"/>
          <a:stretch>
            <a:fillRect/>
          </a:stretch>
        </p:blipFill>
        <p:spPr>
          <a:xfrm>
            <a:off x="1254003" y="3670056"/>
            <a:ext cx="6659076" cy="3040213"/>
          </a:xfrm>
          <a:prstGeom prst="rect">
            <a:avLst/>
          </a:prstGeom>
        </p:spPr>
      </p:pic>
    </p:spTree>
    <p:extLst>
      <p:ext uri="{BB962C8B-B14F-4D97-AF65-F5344CB8AC3E}">
        <p14:creationId xmlns:p14="http://schemas.microsoft.com/office/powerpoint/2010/main" val="1867816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01674"/>
          </a:xfrm>
        </p:spPr>
        <p:txBody>
          <a:bodyPr/>
          <a:lstStyle/>
          <a:p>
            <a:r>
              <a:rPr lang="en-US" b="1" dirty="0" smtClean="0"/>
              <a:t>How does speciation occur?</a:t>
            </a:r>
            <a:endParaRPr lang="en-US" b="1" dirty="0"/>
          </a:p>
        </p:txBody>
      </p:sp>
      <p:sp>
        <p:nvSpPr>
          <p:cNvPr id="3" name="Content Placeholder 2"/>
          <p:cNvSpPr>
            <a:spLocks noGrp="1"/>
          </p:cNvSpPr>
          <p:nvPr>
            <p:ph idx="1"/>
          </p:nvPr>
        </p:nvSpPr>
        <p:spPr>
          <a:xfrm>
            <a:off x="628650" y="1453660"/>
            <a:ext cx="7886700" cy="5110162"/>
          </a:xfrm>
        </p:spPr>
        <p:txBody>
          <a:bodyPr>
            <a:normAutofit lnSpcReduction="10000"/>
          </a:bodyPr>
          <a:lstStyle/>
          <a:p>
            <a:r>
              <a:rPr lang="en-US" dirty="0" smtClean="0"/>
              <a:t>It occurs when…</a:t>
            </a:r>
            <a:endParaRPr lang="en-US" dirty="0" smtClean="0"/>
          </a:p>
          <a:p>
            <a:pPr lvl="1"/>
            <a:r>
              <a:rPr lang="en-US" dirty="0" smtClean="0"/>
              <a:t>When groups become isolated geographically for long period of time</a:t>
            </a:r>
          </a:p>
          <a:p>
            <a:pPr lvl="1"/>
            <a:r>
              <a:rPr lang="en-US" dirty="0" smtClean="0"/>
              <a:t>Changes (mutations) in each group over time lead to the groups no longer being reproductively </a:t>
            </a:r>
            <a:r>
              <a:rPr lang="en-US" dirty="0" smtClean="0"/>
              <a:t>compatible</a:t>
            </a:r>
          </a:p>
          <a:p>
            <a:pPr lvl="2"/>
            <a:r>
              <a:rPr lang="en-US" dirty="0" smtClean="0"/>
              <a:t>(chromosome translocations, sperm-egg interactions</a:t>
            </a:r>
            <a:endParaRPr lang="en-US" dirty="0" smtClean="0"/>
          </a:p>
          <a:p>
            <a:pPr lvl="2"/>
            <a:endParaRPr lang="en-US" dirty="0"/>
          </a:p>
          <a:p>
            <a:r>
              <a:rPr lang="en-US" dirty="0" smtClean="0"/>
              <a:t>Sometimes you can get gene flow into an area – all of a sudden something that is isolating 2 groups is </a:t>
            </a:r>
            <a:r>
              <a:rPr lang="en-US" dirty="0" smtClean="0"/>
              <a:t>removed</a:t>
            </a:r>
          </a:p>
          <a:p>
            <a:pPr lvl="1"/>
            <a:r>
              <a:rPr lang="en-US" dirty="0" smtClean="0"/>
              <a:t>Flooding on lakes that separated African cichlids for millions of years can rejoin the separated populations</a:t>
            </a:r>
          </a:p>
          <a:p>
            <a:pPr lvl="1"/>
            <a:r>
              <a:rPr lang="en-US" dirty="0" smtClean="0"/>
              <a:t>A second migration from Africa brought “modern” Homo sapiens in contact with European/Middle eastern </a:t>
            </a:r>
            <a:r>
              <a:rPr lang="en-US" dirty="0" err="1" smtClean="0"/>
              <a:t>Neaderthals</a:t>
            </a:r>
            <a:r>
              <a:rPr lang="en-US" dirty="0" smtClean="0"/>
              <a:t> and East Asian </a:t>
            </a:r>
            <a:r>
              <a:rPr lang="en-US" dirty="0" err="1" smtClean="0"/>
              <a:t>Denisovans</a:t>
            </a:r>
            <a:endParaRPr lang="en-US" dirty="0" smtClean="0"/>
          </a:p>
          <a:p>
            <a:pPr lvl="2"/>
            <a:endParaRPr lang="en-US" dirty="0"/>
          </a:p>
        </p:txBody>
      </p:sp>
    </p:spTree>
    <p:extLst>
      <p:ext uri="{BB962C8B-B14F-4D97-AF65-F5344CB8AC3E}">
        <p14:creationId xmlns:p14="http://schemas.microsoft.com/office/powerpoint/2010/main" val="183662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212727"/>
            <a:ext cx="7886700" cy="900966"/>
          </a:xfrm>
        </p:spPr>
        <p:txBody>
          <a:bodyPr/>
          <a:lstStyle/>
          <a:p>
            <a:r>
              <a:rPr lang="en-US" b="1" dirty="0"/>
              <a:t>Artificial vs Natural </a:t>
            </a:r>
            <a:r>
              <a:rPr lang="en-US" b="1" dirty="0" smtClean="0"/>
              <a:t>Selection</a:t>
            </a:r>
            <a:endParaRPr lang="en-US" b="1" dirty="0"/>
          </a:p>
        </p:txBody>
      </p:sp>
      <p:sp>
        <p:nvSpPr>
          <p:cNvPr id="8" name="Content Placeholder 7"/>
          <p:cNvSpPr>
            <a:spLocks noGrp="1"/>
          </p:cNvSpPr>
          <p:nvPr>
            <p:ph idx="1"/>
          </p:nvPr>
        </p:nvSpPr>
        <p:spPr>
          <a:xfrm>
            <a:off x="234462" y="1133964"/>
            <a:ext cx="8780584" cy="5255113"/>
          </a:xfrm>
        </p:spPr>
        <p:txBody>
          <a:bodyPr>
            <a:noAutofit/>
          </a:bodyPr>
          <a:lstStyle/>
          <a:p>
            <a:r>
              <a:rPr lang="en-US" sz="3200" dirty="0" smtClean="0"/>
              <a:t>We’ve </a:t>
            </a:r>
            <a:r>
              <a:rPr lang="en-US" sz="3200" dirty="0" smtClean="0"/>
              <a:t>been talking about </a:t>
            </a:r>
            <a:r>
              <a:rPr lang="en-US" sz="3200" u="sng" dirty="0" smtClean="0"/>
              <a:t>natural </a:t>
            </a:r>
            <a:r>
              <a:rPr lang="en-US" sz="3200" u="sng" dirty="0" smtClean="0"/>
              <a:t>selection</a:t>
            </a:r>
          </a:p>
          <a:p>
            <a:pPr lvl="1"/>
            <a:r>
              <a:rPr lang="en-US" sz="2800" dirty="0" smtClean="0"/>
              <a:t>No individuals are favored to survive</a:t>
            </a:r>
          </a:p>
          <a:p>
            <a:pPr lvl="1"/>
            <a:r>
              <a:rPr lang="en-US" sz="2800" dirty="0"/>
              <a:t>e</a:t>
            </a:r>
            <a:r>
              <a:rPr lang="en-US" sz="2800" dirty="0" smtClean="0"/>
              <a:t>.g. we intend to kill all bacteria with antibiotics but get MDR strains</a:t>
            </a:r>
          </a:p>
          <a:p>
            <a:pPr lvl="1"/>
            <a:r>
              <a:rPr lang="en-US" sz="2800" dirty="0" smtClean="0"/>
              <a:t>e.g. The ice age will freeze “everyone”.  Only those who are “lucky” (they have cold-tolerant phenotypes) will survive</a:t>
            </a:r>
            <a:endParaRPr lang="en-US" sz="2800" dirty="0" smtClean="0"/>
          </a:p>
          <a:p>
            <a:r>
              <a:rPr lang="en-US" sz="3200" u="sng" dirty="0" smtClean="0"/>
              <a:t>Artificial </a:t>
            </a:r>
            <a:r>
              <a:rPr lang="en-US" sz="3200" u="sng" dirty="0" smtClean="0"/>
              <a:t>selection</a:t>
            </a:r>
            <a:r>
              <a:rPr lang="en-US" sz="3200" dirty="0" smtClean="0"/>
              <a:t> is when </a:t>
            </a:r>
            <a:r>
              <a:rPr lang="en-US" sz="3200" u="dbl" dirty="0" smtClean="0"/>
              <a:t>we choose</a:t>
            </a:r>
            <a:r>
              <a:rPr lang="en-US" sz="3200" dirty="0" smtClean="0"/>
              <a:t> who breeds</a:t>
            </a:r>
            <a:endParaRPr lang="en-US" sz="3200" dirty="0" smtClean="0"/>
          </a:p>
          <a:p>
            <a:pPr lvl="1"/>
            <a:r>
              <a:rPr lang="en-US" sz="2800" dirty="0" smtClean="0"/>
              <a:t>Humans have been doing this for years</a:t>
            </a:r>
          </a:p>
          <a:p>
            <a:pPr lvl="3"/>
            <a:r>
              <a:rPr lang="en-US" sz="2000" dirty="0" smtClean="0"/>
              <a:t>Crops – bigger corn, larger apples</a:t>
            </a:r>
            <a:endParaRPr lang="en-US" sz="2000" dirty="0" smtClean="0"/>
          </a:p>
          <a:p>
            <a:pPr lvl="3"/>
            <a:r>
              <a:rPr lang="en-US" sz="2000" dirty="0" smtClean="0"/>
              <a:t>Domesticated </a:t>
            </a:r>
            <a:r>
              <a:rPr lang="en-US" sz="2000" dirty="0" smtClean="0"/>
              <a:t>animals – fatter pigs, hunting dogs</a:t>
            </a:r>
            <a:endParaRPr lang="en-US" sz="2000" dirty="0" smtClean="0"/>
          </a:p>
          <a:p>
            <a:pPr lvl="2"/>
            <a:r>
              <a:rPr lang="en-US" sz="2400" dirty="0" smtClean="0"/>
              <a:t>We have chosen the phenotypes we want and continually breed those individuals that have those </a:t>
            </a:r>
            <a:r>
              <a:rPr lang="en-US" sz="2400" dirty="0" smtClean="0"/>
              <a:t>phenotypes</a:t>
            </a:r>
            <a:endParaRPr lang="en-US" sz="2400" dirty="0" smtClean="0"/>
          </a:p>
        </p:txBody>
      </p:sp>
    </p:spTree>
    <p:extLst>
      <p:ext uri="{BB962C8B-B14F-4D97-AF65-F5344CB8AC3E}">
        <p14:creationId xmlns:p14="http://schemas.microsoft.com/office/powerpoint/2010/main" val="27763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60" y="182382"/>
            <a:ext cx="8822453" cy="1325563"/>
          </a:xfrm>
        </p:spPr>
        <p:txBody>
          <a:bodyPr>
            <a:normAutofit/>
          </a:bodyPr>
          <a:lstStyle/>
          <a:p>
            <a:r>
              <a:rPr lang="en-US" b="1" dirty="0"/>
              <a:t>Evolution – how species change over </a:t>
            </a:r>
            <a:r>
              <a:rPr lang="en-US" b="1" dirty="0" smtClean="0"/>
              <a:t>time</a:t>
            </a:r>
            <a:endParaRPr lang="en-US" b="1" dirty="0"/>
          </a:p>
        </p:txBody>
      </p:sp>
      <p:sp>
        <p:nvSpPr>
          <p:cNvPr id="3" name="Content Placeholder 2"/>
          <p:cNvSpPr>
            <a:spLocks noGrp="1"/>
          </p:cNvSpPr>
          <p:nvPr>
            <p:ph idx="1"/>
          </p:nvPr>
        </p:nvSpPr>
        <p:spPr>
          <a:xfrm>
            <a:off x="563336" y="1581339"/>
            <a:ext cx="7886700" cy="2085516"/>
          </a:xfrm>
        </p:spPr>
        <p:txBody>
          <a:bodyPr/>
          <a:lstStyle/>
          <a:p>
            <a:pPr lvl="2"/>
            <a:r>
              <a:rPr lang="en-US" dirty="0" smtClean="0"/>
              <a:t>Species (the makeup of a population)evolves</a:t>
            </a:r>
          </a:p>
          <a:p>
            <a:pPr marL="914400" lvl="2" indent="0">
              <a:buNone/>
            </a:pPr>
            <a:r>
              <a:rPr lang="en-US" dirty="0"/>
              <a:t>	</a:t>
            </a:r>
            <a:r>
              <a:rPr lang="en-US" dirty="0" smtClean="0"/>
              <a:t>individuals do not evolve, and live only a short time</a:t>
            </a:r>
          </a:p>
          <a:p>
            <a:pPr lvl="2"/>
            <a:r>
              <a:rPr lang="en-US" dirty="0" smtClean="0"/>
              <a:t>Evolution does not explain the origin of life, only how life changes its form over the  eons</a:t>
            </a:r>
          </a:p>
          <a:p>
            <a:pPr lvl="2"/>
            <a:endParaRPr lang="en-US" dirty="0"/>
          </a:p>
          <a:p>
            <a:pPr lvl="2"/>
            <a:r>
              <a:rPr lang="en-US" dirty="0" smtClean="0"/>
              <a:t>Charles Darwin and Alfred Wallace – “father” of evolution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870" y="3757008"/>
            <a:ext cx="4048259" cy="273763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94307" y="6584796"/>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99487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81837"/>
          </a:xfrm>
        </p:spPr>
        <p:txBody>
          <a:bodyPr/>
          <a:lstStyle/>
          <a:p>
            <a:r>
              <a:rPr lang="en-US" b="1" dirty="0"/>
              <a:t>What is natural selection</a:t>
            </a:r>
            <a:r>
              <a:rPr lang="en-US" b="1" dirty="0" smtClean="0"/>
              <a:t>?</a:t>
            </a:r>
            <a:endParaRPr lang="en-US" b="1" dirty="0"/>
          </a:p>
        </p:txBody>
      </p:sp>
      <p:sp>
        <p:nvSpPr>
          <p:cNvPr id="3" name="Content Placeholder 2"/>
          <p:cNvSpPr>
            <a:spLocks noGrp="1"/>
          </p:cNvSpPr>
          <p:nvPr>
            <p:ph idx="1"/>
          </p:nvPr>
        </p:nvSpPr>
        <p:spPr/>
        <p:txBody>
          <a:bodyPr>
            <a:normAutofit/>
          </a:bodyPr>
          <a:lstStyle/>
          <a:p>
            <a:r>
              <a:rPr lang="en-US" sz="3200" dirty="0" smtClean="0"/>
              <a:t>4 principles that support natural selection:</a:t>
            </a:r>
          </a:p>
          <a:p>
            <a:pPr lvl="2"/>
            <a:r>
              <a:rPr lang="en-US" sz="2400" dirty="0"/>
              <a:t>More offspring are produced than are able to survive</a:t>
            </a:r>
          </a:p>
          <a:p>
            <a:pPr lvl="2"/>
            <a:r>
              <a:rPr lang="en-US" sz="2400" dirty="0"/>
              <a:t>A “testing” event removes individuals without a sufficiently robust makeup; this changes the overall appearance of the population</a:t>
            </a:r>
          </a:p>
          <a:p>
            <a:pPr lvl="2"/>
            <a:r>
              <a:rPr lang="en-US" sz="2400" dirty="0" smtClean="0"/>
              <a:t>Parents pass traits to their offspring</a:t>
            </a:r>
          </a:p>
          <a:p>
            <a:pPr lvl="2"/>
            <a:r>
              <a:rPr lang="en-US" sz="2400" dirty="0"/>
              <a:t>Offspring vary from each </a:t>
            </a:r>
            <a:r>
              <a:rPr lang="en-US" sz="2400" dirty="0" smtClean="0"/>
              <a:t>other</a:t>
            </a:r>
            <a:endParaRPr lang="en-US" sz="2400" dirty="0"/>
          </a:p>
        </p:txBody>
      </p:sp>
    </p:spTree>
    <p:extLst>
      <p:ext uri="{BB962C8B-B14F-4D97-AF65-F5344CB8AC3E}">
        <p14:creationId xmlns:p14="http://schemas.microsoft.com/office/powerpoint/2010/main" val="130917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484"/>
            <a:ext cx="7886700" cy="929473"/>
          </a:xfrm>
        </p:spPr>
        <p:txBody>
          <a:bodyPr>
            <a:normAutofit/>
          </a:bodyPr>
          <a:lstStyle/>
          <a:p>
            <a:r>
              <a:rPr lang="en-US" b="1" dirty="0" smtClean="0"/>
              <a:t>Surviving natural selection</a:t>
            </a:r>
            <a:endParaRPr lang="en-US" b="1" dirty="0"/>
          </a:p>
        </p:txBody>
      </p:sp>
      <p:sp>
        <p:nvSpPr>
          <p:cNvPr id="3" name="Content Placeholder 2"/>
          <p:cNvSpPr>
            <a:spLocks noGrp="1"/>
          </p:cNvSpPr>
          <p:nvPr>
            <p:ph idx="1"/>
          </p:nvPr>
        </p:nvSpPr>
        <p:spPr>
          <a:xfrm>
            <a:off x="372417" y="1222724"/>
            <a:ext cx="7886700" cy="4351338"/>
          </a:xfrm>
        </p:spPr>
        <p:txBody>
          <a:bodyPr>
            <a:noAutofit/>
          </a:bodyPr>
          <a:lstStyle/>
          <a:p>
            <a:r>
              <a:rPr lang="en-US" sz="3200" dirty="0" smtClean="0"/>
              <a:t>Natural selection can only take place if there is variation in a population</a:t>
            </a:r>
          </a:p>
          <a:p>
            <a:pPr lvl="2"/>
            <a:r>
              <a:rPr lang="en-US" sz="2400" dirty="0" smtClean="0"/>
              <a:t>Genetic Mutation</a:t>
            </a:r>
          </a:p>
          <a:p>
            <a:pPr lvl="3"/>
            <a:r>
              <a:rPr lang="en-US" sz="2000" dirty="0" smtClean="0"/>
              <a:t>Errors naturally occur during DNA synthesis and from “life”</a:t>
            </a:r>
          </a:p>
          <a:p>
            <a:pPr lvl="4"/>
            <a:r>
              <a:rPr lang="en-US" sz="2000" dirty="0" smtClean="0"/>
              <a:t>DNA polymerase errors</a:t>
            </a:r>
          </a:p>
          <a:p>
            <a:pPr lvl="4"/>
            <a:r>
              <a:rPr lang="en-US" sz="2000" dirty="0" smtClean="0"/>
              <a:t>Hydrolysis of nucleotides</a:t>
            </a:r>
          </a:p>
          <a:p>
            <a:pPr lvl="4"/>
            <a:r>
              <a:rPr lang="en-US" sz="2000" dirty="0" smtClean="0"/>
              <a:t>Radiation of nucleotides</a:t>
            </a:r>
            <a:endParaRPr lang="en-US" sz="2000" dirty="0"/>
          </a:p>
          <a:p>
            <a:pPr lvl="2"/>
            <a:r>
              <a:rPr lang="en-US" sz="2400" dirty="0" smtClean="0"/>
              <a:t>Genetic diversity</a:t>
            </a:r>
          </a:p>
          <a:p>
            <a:pPr lvl="3"/>
            <a:r>
              <a:rPr lang="en-US" sz="2000" dirty="0" smtClean="0"/>
              <a:t>Arises by sexual reproduction</a:t>
            </a:r>
          </a:p>
          <a:p>
            <a:pPr lvl="3"/>
            <a:r>
              <a:rPr lang="en-US" sz="2000" dirty="0"/>
              <a:t>Sexual reproduction allows mixing of haploid alleles through a population</a:t>
            </a:r>
          </a:p>
          <a:p>
            <a:pPr lvl="3"/>
            <a:r>
              <a:rPr lang="en-US" sz="2000" dirty="0" smtClean="0"/>
              <a:t>Diploid state allows good genes to remain and “experimental” variants to be “tested out”</a:t>
            </a:r>
          </a:p>
          <a:p>
            <a:pPr lvl="3"/>
            <a:r>
              <a:rPr lang="en-US" sz="2000" dirty="0" smtClean="0"/>
              <a:t>Genetic recombination (crossover) mixes mutations among alleles to create new allelic combinations and optimize diversity</a:t>
            </a:r>
          </a:p>
        </p:txBody>
      </p:sp>
    </p:spTree>
    <p:extLst>
      <p:ext uri="{BB962C8B-B14F-4D97-AF65-F5344CB8AC3E}">
        <p14:creationId xmlns:p14="http://schemas.microsoft.com/office/powerpoint/2010/main" val="265715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870" y="98502"/>
            <a:ext cx="8716945" cy="5545898"/>
          </a:xfrm>
        </p:spPr>
        <p:txBody>
          <a:bodyPr>
            <a:noAutofit/>
          </a:bodyPr>
          <a:lstStyle/>
          <a:p>
            <a:r>
              <a:rPr lang="en-US" dirty="0" smtClean="0"/>
              <a:t>Genetic diversity caused by mutation can have 3 outcomes</a:t>
            </a:r>
          </a:p>
          <a:p>
            <a:pPr lvl="2"/>
            <a:r>
              <a:rPr lang="en-US" dirty="0" smtClean="0"/>
              <a:t>Mutation could lead to an adaptation causing that individual to be </a:t>
            </a:r>
            <a:r>
              <a:rPr lang="en-US" b="1" dirty="0" smtClean="0"/>
              <a:t>more fit</a:t>
            </a:r>
            <a:r>
              <a:rPr lang="en-US" dirty="0" smtClean="0"/>
              <a:t>, more successful at reproduction and therefore passing that trait (i.e. sharper vision, better hearing, more ingenuity)</a:t>
            </a:r>
          </a:p>
          <a:p>
            <a:pPr lvl="2"/>
            <a:r>
              <a:rPr lang="en-US" dirty="0" smtClean="0"/>
              <a:t>Mutation could lead to adaptation causing that individual to be </a:t>
            </a:r>
            <a:r>
              <a:rPr lang="en-US" b="1" dirty="0" smtClean="0"/>
              <a:t>less fit</a:t>
            </a:r>
            <a:r>
              <a:rPr lang="en-US" dirty="0" smtClean="0"/>
              <a:t>, less successful at survival and reproduction (i.e., reduced sense of smell, inability to process certain sugars) </a:t>
            </a:r>
          </a:p>
          <a:p>
            <a:pPr lvl="2"/>
            <a:r>
              <a:rPr lang="en-US" dirty="0" smtClean="0"/>
              <a:t>Or, mutation could lead to a neutral adaptation – doesn’t make the individual more or less fit (in current society, ability to make freckles, baldness, left-handedness or right-handedness)</a:t>
            </a:r>
          </a:p>
          <a:p>
            <a:pPr lvl="2"/>
            <a:endParaRPr lang="en-US" dirty="0"/>
          </a:p>
          <a:p>
            <a:pPr lvl="2"/>
            <a:r>
              <a:rPr lang="en-US" dirty="0" smtClean="0"/>
              <a:t>Fitness = reproductive success, continuation of the species</a:t>
            </a:r>
          </a:p>
          <a:p>
            <a:pPr lvl="3"/>
            <a:r>
              <a:rPr lang="en-US" dirty="0" smtClean="0"/>
              <a:t>Animals AND humans choose “the best partner” to have the most fit children</a:t>
            </a:r>
          </a:p>
          <a:p>
            <a:pPr lvl="2"/>
            <a:r>
              <a:rPr lang="en-US" dirty="0" smtClean="0"/>
              <a:t>Whether or not a new trait is favorable depends on the environment at that time</a:t>
            </a:r>
          </a:p>
          <a:p>
            <a:pPr lvl="4"/>
            <a:r>
              <a:rPr lang="en-US" dirty="0" smtClean="0"/>
              <a:t>The environment is constantly changing, what is a favorable trait now may not be in the future</a:t>
            </a:r>
          </a:p>
          <a:p>
            <a:pPr lvl="4"/>
            <a:r>
              <a:rPr lang="en-US" dirty="0" smtClean="0"/>
              <a:t>E.g., a higher body temperature will help one preserve water by sweating less in hot weather, but will make it harder to stay warm in cooler climate</a:t>
            </a:r>
            <a:endParaRPr lang="en-US" dirty="0"/>
          </a:p>
        </p:txBody>
      </p:sp>
    </p:spTree>
    <p:extLst>
      <p:ext uri="{BB962C8B-B14F-4D97-AF65-F5344CB8AC3E}">
        <p14:creationId xmlns:p14="http://schemas.microsoft.com/office/powerpoint/2010/main" val="80601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513" y="165091"/>
            <a:ext cx="7886700" cy="1904870"/>
          </a:xfrm>
        </p:spPr>
        <p:txBody>
          <a:bodyPr/>
          <a:lstStyle/>
          <a:p>
            <a:r>
              <a:rPr lang="en-US" dirty="0" smtClean="0"/>
              <a:t>Macroevolution vs. microevolution</a:t>
            </a:r>
          </a:p>
          <a:p>
            <a:pPr lvl="2"/>
            <a:r>
              <a:rPr lang="en-US" dirty="0" smtClean="0"/>
              <a:t>Sometimes we cannot see this in our lifetime (macroevolution – change of humans into </a:t>
            </a:r>
            <a:r>
              <a:rPr lang="en-US" dirty="0" err="1" smtClean="0"/>
              <a:t>bipedals</a:t>
            </a:r>
            <a:r>
              <a:rPr lang="en-US" dirty="0" smtClean="0"/>
              <a:t> from knuckle-walkers)</a:t>
            </a:r>
          </a:p>
          <a:p>
            <a:pPr lvl="2"/>
            <a:r>
              <a:rPr lang="en-US" dirty="0" smtClean="0"/>
              <a:t>Sometimes we can (microevolution)</a:t>
            </a:r>
          </a:p>
          <a:p>
            <a:pPr lvl="3"/>
            <a:r>
              <a:rPr lang="en-US" dirty="0" smtClean="0"/>
              <a:t>Examples: peppered moths, MRSA, round-up resistant weeds</a:t>
            </a:r>
            <a:endParaRPr lang="en-US" dirty="0"/>
          </a:p>
        </p:txBody>
      </p:sp>
      <p:pic>
        <p:nvPicPr>
          <p:cNvPr id="5" name="Picture 4"/>
          <p:cNvPicPr>
            <a:picLocks noChangeAspect="1"/>
          </p:cNvPicPr>
          <p:nvPr/>
        </p:nvPicPr>
        <p:blipFill>
          <a:blip r:embed="rId2"/>
          <a:stretch>
            <a:fillRect/>
          </a:stretch>
        </p:blipFill>
        <p:spPr>
          <a:xfrm>
            <a:off x="628650" y="2258697"/>
            <a:ext cx="3888749" cy="433689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28650" y="6642556"/>
            <a:ext cx="2452916" cy="215444"/>
          </a:xfrm>
          <a:prstGeom prst="rect">
            <a:avLst/>
          </a:prstGeom>
          <a:noFill/>
        </p:spPr>
        <p:txBody>
          <a:bodyPr wrap="none" rtlCol="0">
            <a:spAutoFit/>
          </a:bodyPr>
          <a:lstStyle/>
          <a:p>
            <a:r>
              <a:rPr lang="en-US" sz="800" dirty="0" smtClean="0"/>
              <a:t>Caption: </a:t>
            </a:r>
            <a:r>
              <a:rPr lang="en-US" sz="800" dirty="0" smtClean="0">
                <a:hlinkClick r:id="rId3"/>
              </a:rPr>
              <a:t>Peppered Moths </a:t>
            </a:r>
            <a:r>
              <a:rPr lang="en-US" sz="800" dirty="0" smtClean="0"/>
              <a:t>(c) </a:t>
            </a:r>
            <a:r>
              <a:rPr lang="en-US" sz="800" dirty="0" err="1" smtClean="0"/>
              <a:t>Khaydock</a:t>
            </a:r>
            <a:r>
              <a:rPr lang="en-US" sz="800" dirty="0" smtClean="0"/>
              <a:t>,</a:t>
            </a:r>
            <a:r>
              <a:rPr lang="en-US" sz="800" dirty="0"/>
              <a:t> </a:t>
            </a:r>
            <a:r>
              <a:rPr lang="en-US" sz="800" u="sng" dirty="0">
                <a:hlinkClick r:id="rId4"/>
              </a:rPr>
              <a:t>Public domain</a:t>
            </a:r>
            <a:endParaRPr lang="en-US" sz="8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0643" y="2340965"/>
            <a:ext cx="3219334" cy="42546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143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49" y="365126"/>
            <a:ext cx="8359601" cy="750241"/>
          </a:xfrm>
        </p:spPr>
        <p:txBody>
          <a:bodyPr/>
          <a:lstStyle/>
          <a:p>
            <a:r>
              <a:rPr lang="en-US" b="1" dirty="0" smtClean="0"/>
              <a:t>Combinatorial Advantage of Diploids</a:t>
            </a:r>
            <a:endParaRPr lang="en-US" b="1" dirty="0"/>
          </a:p>
        </p:txBody>
      </p:sp>
      <p:sp>
        <p:nvSpPr>
          <p:cNvPr id="3" name="Content Placeholder 2"/>
          <p:cNvSpPr>
            <a:spLocks noGrp="1"/>
          </p:cNvSpPr>
          <p:nvPr>
            <p:ph idx="1"/>
          </p:nvPr>
        </p:nvSpPr>
        <p:spPr>
          <a:xfrm>
            <a:off x="628650" y="1274640"/>
            <a:ext cx="7886700" cy="4351338"/>
          </a:xfrm>
        </p:spPr>
        <p:txBody>
          <a:bodyPr>
            <a:normAutofit fontScale="77500" lnSpcReduction="20000"/>
          </a:bodyPr>
          <a:lstStyle/>
          <a:p>
            <a:r>
              <a:rPr lang="en-US" dirty="0" smtClean="0"/>
              <a:t>Diploids can have different alleles for a given trait</a:t>
            </a:r>
          </a:p>
          <a:p>
            <a:r>
              <a:rPr lang="en-US" dirty="0" smtClean="0"/>
              <a:t>Some alleles are deficient in a function but “luckily” give a new (unexpected or unpredictable) advantage elsewhere</a:t>
            </a:r>
          </a:p>
          <a:p>
            <a:r>
              <a:rPr lang="en-US" dirty="0" smtClean="0"/>
              <a:t>In some situations, heterozygotes have the best fitness (called </a:t>
            </a:r>
            <a:r>
              <a:rPr lang="en-US" b="1" dirty="0" smtClean="0"/>
              <a:t>heterozygote advantage</a:t>
            </a:r>
            <a:r>
              <a:rPr lang="en-US" dirty="0" smtClean="0"/>
              <a:t> or </a:t>
            </a:r>
            <a:r>
              <a:rPr lang="en-US" b="1" dirty="0" err="1" smtClean="0"/>
              <a:t>superdominance</a:t>
            </a:r>
            <a:r>
              <a:rPr lang="en-US" dirty="0" smtClean="0"/>
              <a:t>)</a:t>
            </a:r>
          </a:p>
          <a:p>
            <a:pPr lvl="1"/>
            <a:r>
              <a:rPr lang="en-US" dirty="0" smtClean="0"/>
              <a:t>Heterozygote carriers of sickle-cell anemia have hemoglobin that aggregates just enough to make blood cells unsuitable for malaria to grow in them</a:t>
            </a:r>
          </a:p>
          <a:p>
            <a:pPr lvl="1"/>
            <a:r>
              <a:rPr lang="en-US" dirty="0" smtClean="0"/>
              <a:t>Heterozygotes carriers of cystic fibrosis have enough defective chloride transporters that cholera toxin binds to the “decoy” receptors and cannot force tissues to release large amounts of water</a:t>
            </a:r>
          </a:p>
          <a:p>
            <a:pPr lvl="1"/>
            <a:r>
              <a:rPr lang="en-US" dirty="0" smtClean="0"/>
              <a:t>Heterozygote carriers of </a:t>
            </a:r>
            <a:r>
              <a:rPr lang="en-US" dirty="0" err="1" smtClean="0"/>
              <a:t>Tay</a:t>
            </a:r>
            <a:r>
              <a:rPr lang="en-US" dirty="0" smtClean="0"/>
              <a:t>-Sachs disease </a:t>
            </a:r>
            <a:r>
              <a:rPr lang="en-US" dirty="0" smtClean="0"/>
              <a:t>have enough ganglioside on their plasma membranes that macrophages are more resistant to tuberculosis </a:t>
            </a:r>
            <a:r>
              <a:rPr lang="en-US" dirty="0" smtClean="0"/>
              <a:t>infection</a:t>
            </a:r>
          </a:p>
          <a:p>
            <a:pPr lvl="1"/>
            <a:r>
              <a:rPr lang="en-US" dirty="0" smtClean="0"/>
              <a:t>Some carriers of X-linked color blindness may have an ability to discriminate subtle differences in oranges and reds relative to </a:t>
            </a:r>
            <a:r>
              <a:rPr lang="en-US" dirty="0" err="1" smtClean="0"/>
              <a:t>thos</a:t>
            </a:r>
            <a:r>
              <a:rPr lang="en-US" dirty="0" smtClean="0"/>
              <a:t> with normal vision</a:t>
            </a:r>
            <a:endParaRPr lang="en-US" dirty="0"/>
          </a:p>
        </p:txBody>
      </p:sp>
    </p:spTree>
    <p:extLst>
      <p:ext uri="{BB962C8B-B14F-4D97-AF65-F5344CB8AC3E}">
        <p14:creationId xmlns:p14="http://schemas.microsoft.com/office/powerpoint/2010/main" val="299832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6136"/>
          </a:xfrm>
        </p:spPr>
        <p:txBody>
          <a:bodyPr/>
          <a:lstStyle/>
          <a:p>
            <a:r>
              <a:rPr lang="en-US" b="1" dirty="0" smtClean="0"/>
              <a:t>Divergent Evolution</a:t>
            </a:r>
            <a:endParaRPr lang="en-US" b="1" dirty="0"/>
          </a:p>
        </p:txBody>
      </p:sp>
      <p:sp>
        <p:nvSpPr>
          <p:cNvPr id="3" name="Content Placeholder 2"/>
          <p:cNvSpPr>
            <a:spLocks noGrp="1"/>
          </p:cNvSpPr>
          <p:nvPr>
            <p:ph idx="1"/>
          </p:nvPr>
        </p:nvSpPr>
        <p:spPr>
          <a:xfrm>
            <a:off x="382465" y="1256505"/>
            <a:ext cx="7886700" cy="4351338"/>
          </a:xfrm>
        </p:spPr>
        <p:txBody>
          <a:bodyPr/>
          <a:lstStyle/>
          <a:p>
            <a:r>
              <a:rPr lang="en-US" dirty="0" smtClean="0"/>
              <a:t>The evolution of species has lead to enormous variation in form and function</a:t>
            </a:r>
          </a:p>
          <a:p>
            <a:pPr lvl="1"/>
            <a:r>
              <a:rPr lang="en-US" dirty="0" smtClean="0"/>
              <a:t>Flower structure (fruits, grains, vegetables, ornamentals</a:t>
            </a:r>
          </a:p>
          <a:p>
            <a:pPr lvl="1"/>
            <a:r>
              <a:rPr lang="en-US" dirty="0" smtClean="0"/>
              <a:t>Optimize appearance for “picky” shoppers (read: pollinators)</a:t>
            </a:r>
            <a:endParaRPr lang="en-US" dirty="0" smtClean="0"/>
          </a:p>
        </p:txBody>
      </p:sp>
      <p:pic>
        <p:nvPicPr>
          <p:cNvPr id="1026" name="Picture 2" descr="Photo showing a Dense Blazing Star (Liatrus spicata) and a Purple Coneflower (Echinacea purpu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222" y="3432174"/>
            <a:ext cx="5847157" cy="287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4307" y="6584796"/>
            <a:ext cx="4126451"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47592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Convergent Evolution</a:t>
            </a:r>
            <a:endParaRPr lang="en-US" b="1" dirty="0"/>
          </a:p>
        </p:txBody>
      </p:sp>
      <p:sp>
        <p:nvSpPr>
          <p:cNvPr id="3" name="Content Placeholder 2"/>
          <p:cNvSpPr>
            <a:spLocks noGrp="1"/>
          </p:cNvSpPr>
          <p:nvPr>
            <p:ph idx="1"/>
          </p:nvPr>
        </p:nvSpPr>
        <p:spPr/>
        <p:txBody>
          <a:bodyPr/>
          <a:lstStyle/>
          <a:p>
            <a:r>
              <a:rPr lang="en-US" dirty="0" smtClean="0"/>
              <a:t>Independently, similar phenotypes will evolve in distantly related species due to the same evolutionary pressures</a:t>
            </a:r>
          </a:p>
          <a:p>
            <a:pPr lvl="2"/>
            <a:r>
              <a:rPr lang="en-US" dirty="0" smtClean="0"/>
              <a:t>Convergent evolution</a:t>
            </a:r>
          </a:p>
          <a:p>
            <a:pPr lvl="4"/>
            <a:r>
              <a:rPr lang="en-US" dirty="0" smtClean="0"/>
              <a:t>Wings of </a:t>
            </a:r>
            <a:r>
              <a:rPr lang="en-US" dirty="0" smtClean="0"/>
              <a:t>a bird, of a bat, </a:t>
            </a:r>
            <a:r>
              <a:rPr lang="en-US" dirty="0" smtClean="0"/>
              <a:t>and wings of dragonfly</a:t>
            </a:r>
          </a:p>
          <a:p>
            <a:pPr lvl="4"/>
            <a:r>
              <a:rPr lang="en-US" dirty="0" smtClean="0"/>
              <a:t>Eye of octopus and eye of </a:t>
            </a:r>
            <a:r>
              <a:rPr lang="en-US" dirty="0" smtClean="0"/>
              <a:t>vertebrate\</a:t>
            </a:r>
          </a:p>
          <a:p>
            <a:pPr lvl="4"/>
            <a:r>
              <a:rPr lang="en-US" dirty="0" smtClean="0"/>
              <a:t>Live-bearing young in most mammals and some sharks</a:t>
            </a:r>
            <a:endParaRPr lang="en-US" dirty="0" smtClean="0"/>
          </a:p>
          <a:p>
            <a:pPr lvl="4"/>
            <a:r>
              <a:rPr lang="en-US" dirty="0" smtClean="0"/>
              <a:t>Analogous structures</a:t>
            </a:r>
          </a:p>
          <a:p>
            <a:pPr lvl="4"/>
            <a:endParaRPr lang="en-US" dirty="0"/>
          </a:p>
        </p:txBody>
      </p:sp>
    </p:spTree>
    <p:extLst>
      <p:ext uri="{BB962C8B-B14F-4D97-AF65-F5344CB8AC3E}">
        <p14:creationId xmlns:p14="http://schemas.microsoft.com/office/powerpoint/2010/main" val="2502598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15925</TotalTime>
  <Words>1404</Words>
  <Application>Microsoft Office PowerPoint</Application>
  <PresentationFormat>On-screen Show (4:3)</PresentationFormat>
  <Paragraphs>123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Chapter 18 Evolution</vt:lpstr>
      <vt:lpstr>Evolution – how species change over time</vt:lpstr>
      <vt:lpstr>What is natural selection?</vt:lpstr>
      <vt:lpstr>Surviving natural selection</vt:lpstr>
      <vt:lpstr>PowerPoint Presentation</vt:lpstr>
      <vt:lpstr>PowerPoint Presentation</vt:lpstr>
      <vt:lpstr>Combinatorial Advantage of Diploids</vt:lpstr>
      <vt:lpstr>Divergent Evolution</vt:lpstr>
      <vt:lpstr>Convergent Evolution</vt:lpstr>
      <vt:lpstr>Evidence For Evolution</vt:lpstr>
      <vt:lpstr>Biogeography and Evolution</vt:lpstr>
      <vt:lpstr>Conserved Anatomy after Diversity</vt:lpstr>
      <vt:lpstr>Conserved embryological development</vt:lpstr>
      <vt:lpstr>Genetics and Evolution</vt:lpstr>
      <vt:lpstr>Misconceptions of Evolution</vt:lpstr>
      <vt:lpstr>Perfection in Evolution – not possible</vt:lpstr>
      <vt:lpstr>How does speciation occur?</vt:lpstr>
      <vt:lpstr>Artificial vs Natural Selection</vt:lpstr>
    </vt:vector>
  </TitlesOfParts>
  <Company>Indian River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Christopher D. Krause</dc:creator>
  <cp:lastModifiedBy>Christopher D. Krause</cp:lastModifiedBy>
  <cp:revision>106</cp:revision>
  <dcterms:created xsi:type="dcterms:W3CDTF">2016-05-25T20:39:40Z</dcterms:created>
  <dcterms:modified xsi:type="dcterms:W3CDTF">2018-04-04T04:19:00Z</dcterms:modified>
</cp:coreProperties>
</file>