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1"/>
  </p:notesMasterIdLst>
  <p:handoutMasterIdLst>
    <p:handoutMasterId r:id="rId32"/>
  </p:handoutMasterIdLst>
  <p:sldIdLst>
    <p:sldId id="256" r:id="rId2"/>
    <p:sldId id="304" r:id="rId3"/>
    <p:sldId id="305" r:id="rId4"/>
    <p:sldId id="308" r:id="rId5"/>
    <p:sldId id="278" r:id="rId6"/>
    <p:sldId id="310" r:id="rId7"/>
    <p:sldId id="284" r:id="rId8"/>
    <p:sldId id="285" r:id="rId9"/>
    <p:sldId id="318" r:id="rId10"/>
    <p:sldId id="314" r:id="rId11"/>
    <p:sldId id="286" r:id="rId12"/>
    <p:sldId id="301" r:id="rId13"/>
    <p:sldId id="311" r:id="rId14"/>
    <p:sldId id="280" r:id="rId15"/>
    <p:sldId id="289" r:id="rId16"/>
    <p:sldId id="291" r:id="rId17"/>
    <p:sldId id="302" r:id="rId18"/>
    <p:sldId id="312" r:id="rId19"/>
    <p:sldId id="315" r:id="rId20"/>
    <p:sldId id="298" r:id="rId21"/>
    <p:sldId id="288" r:id="rId22"/>
    <p:sldId id="293" r:id="rId23"/>
    <p:sldId id="294" r:id="rId24"/>
    <p:sldId id="319" r:id="rId25"/>
    <p:sldId id="303" r:id="rId26"/>
    <p:sldId id="320" r:id="rId27"/>
    <p:sldId id="316" r:id="rId28"/>
    <p:sldId id="317" r:id="rId29"/>
    <p:sldId id="29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255"/>
    <a:srgbClr val="E5D419"/>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15" autoAdjust="0"/>
    <p:restoredTop sz="95674" autoAdjust="0"/>
  </p:normalViewPr>
  <p:slideViewPr>
    <p:cSldViewPr snapToGrid="0" snapToObjects="1">
      <p:cViewPr varScale="1">
        <p:scale>
          <a:sx n="85" d="100"/>
          <a:sy n="85" d="100"/>
        </p:scale>
        <p:origin x="108" y="354"/>
      </p:cViewPr>
      <p:guideLst>
        <p:guide orient="horz" pos="2160"/>
        <p:guide pos="2880"/>
      </p:guideLst>
    </p:cSldViewPr>
  </p:slideViewPr>
  <p:outlineViewPr>
    <p:cViewPr>
      <p:scale>
        <a:sx n="33" d="100"/>
        <a:sy n="33" d="100"/>
      </p:scale>
      <p:origin x="0" y="-4434"/>
    </p:cViewPr>
  </p:outlineViewPr>
  <p:notesTextViewPr>
    <p:cViewPr>
      <p:scale>
        <a:sx n="100" d="100"/>
        <a:sy n="100" d="100"/>
      </p:scale>
      <p:origin x="0" y="0"/>
    </p:cViewPr>
  </p:notesTextViewPr>
  <p:sorterViewPr>
    <p:cViewPr>
      <p:scale>
        <a:sx n="100" d="100"/>
        <a:sy n="100" d="100"/>
      </p:scale>
      <p:origin x="0" y="-2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4/10/2018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9CE67D-B1E8-45DC-AAA1-2BB8188113B8}" type="datetimeFigureOut">
              <a:rPr lang="en-US" smtClean="0"/>
              <a:t>4/10/2018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7D22E7-EC9E-4869-A2E2-462C6CC1BD2B}" type="slidenum">
              <a:rPr lang="en-US" smtClean="0"/>
              <a:t>‹#›</a:t>
            </a:fld>
            <a:endParaRPr lang="en-US"/>
          </a:p>
        </p:txBody>
      </p:sp>
    </p:spTree>
    <p:extLst>
      <p:ext uri="{BB962C8B-B14F-4D97-AF65-F5344CB8AC3E}">
        <p14:creationId xmlns:p14="http://schemas.microsoft.com/office/powerpoint/2010/main" val="92330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Bloom’s level: Application</a:t>
            </a:r>
          </a:p>
          <a:p>
            <a:pPr eaLnBrk="1" hangingPunct="1"/>
            <a:endParaRPr lang="en-US" alt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8FEF374-3A99-4D88-830A-789D4784ECFA}"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191022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B618DBB-0A4D-4C47-A9C8-058900752ED1}"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05998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23841BC2-D400-4E4E-B077-B571D6186C6F}" type="slidenum">
              <a:rPr lang="en-US" altLang="en-US"/>
              <a:pPr eaLnBrk="1" hangingPunct="1">
                <a:spcBef>
                  <a:spcPct val="0"/>
                </a:spcBef>
              </a:pPr>
              <a:t>26</a:t>
            </a:fld>
            <a:endParaRPr lang="en-US" altLang="en-US"/>
          </a:p>
        </p:txBody>
      </p:sp>
    </p:spTree>
    <p:extLst>
      <p:ext uri="{BB962C8B-B14F-4D97-AF65-F5344CB8AC3E}">
        <p14:creationId xmlns:p14="http://schemas.microsoft.com/office/powerpoint/2010/main" val="308982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April 10,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April 10,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April 10,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April 10,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32685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6FFA79-504A-46FD-967E-7AC78BC678A0}"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58843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April 10,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cnx.org/contents/185cbf87-c72e-48f5-b51e-f14f21b5eabd@10.6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http://cnx.org/contents/185cbf87-c72e-48f5-b51e-f14f21b5eabd@10.6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hyperlink" Target="http://cnx.org/contents/185cbf87-c72e-48f5-b51e-f14f21b5eabd@10.6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hyperlink" Target="http://cnx.org/contents/185cbf87-c72e-48f5-b51e-f14f21b5eabd@10.6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G7uCskUOrA" TargetMode="External"/><Relationship Id="rId7" Type="http://schemas.openxmlformats.org/officeDocument/2006/relationships/hyperlink" Target="http://cnx.org/contents/185cbf87-c72e-48f5-b51e-f14f21b5eabd@10.61" TargetMode="Externa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youtube.com/watch?v=oBwtxdI1zvk" TargetMode="External"/><Relationship Id="rId4" Type="http://schemas.openxmlformats.org/officeDocument/2006/relationships/hyperlink" Target="https://www.youtube.com/watch?v=1b-bRVgqof0"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jpe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jpe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Molbio-Header.svg" TargetMode="External"/><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hyperlink" Target="https://creativecommons.org/publicdomain/mark/1.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mmons.wikimedia.org/wiki/File:Genetic_code.svg"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hyperlink" Target="http://cnx.org/contents/185cbf87-c72e-48f5-b51e-f14f21b5eabd@10.6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cnx.org/contents/185cbf87-c72e-48f5-b51e-f14f21b5eabd@10.6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a:t>BIOLOGY</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GENES AND PROTEINS</a:t>
            </a:r>
          </a:p>
          <a:p>
            <a:pPr algn="ctr"/>
            <a:r>
              <a:rPr lang="en-US" sz="1600" cap="none" dirty="0">
                <a:solidFill>
                  <a:schemeClr val="tx1"/>
                </a:solidFill>
                <a:latin typeface="+mn-lt"/>
              </a:rPr>
              <a:t>PowerPoint Image Slideshow</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5775854"/>
            <a:ext cx="1226434" cy="833592"/>
          </a:xfrm>
          <a:prstGeom prst="rect">
            <a:avLst/>
          </a:prstGeom>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291137" cy="569177"/>
          </a:xfrm>
        </p:spPr>
        <p:txBody>
          <a:bodyPr anchor="ctr"/>
          <a:lstStyle/>
          <a:p>
            <a:r>
              <a:rPr lang="en-US" dirty="0" smtClean="0"/>
              <a:t>TRANSCRIPTON IN Prokaryotes</a:t>
            </a:r>
            <a:endParaRPr lang="en-US" dirty="0"/>
          </a:p>
        </p:txBody>
      </p:sp>
      <p:sp>
        <p:nvSpPr>
          <p:cNvPr id="3" name="Content Placeholder 2"/>
          <p:cNvSpPr>
            <a:spLocks noGrp="1"/>
          </p:cNvSpPr>
          <p:nvPr>
            <p:ph idx="1"/>
          </p:nvPr>
        </p:nvSpPr>
        <p:spPr>
          <a:xfrm>
            <a:off x="457199" y="721895"/>
            <a:ext cx="8265695" cy="5827295"/>
          </a:xfrm>
        </p:spPr>
        <p:txBody>
          <a:bodyPr>
            <a:noAutofit/>
          </a:bodyPr>
          <a:lstStyle/>
          <a:p>
            <a:r>
              <a:rPr lang="en-US" sz="2400" dirty="0" smtClean="0"/>
              <a:t>Since there is no nuclear membrane in prokaryotes, there is no separation of the transcription and translation process.  </a:t>
            </a:r>
          </a:p>
          <a:p>
            <a:pPr lvl="1"/>
            <a:r>
              <a:rPr lang="en-US" dirty="0" smtClean="0"/>
              <a:t>A ribosome will go ahead and grab onto the growing mRNA to start translation</a:t>
            </a:r>
            <a:endParaRPr lang="en-US" dirty="0"/>
          </a:p>
        </p:txBody>
      </p:sp>
      <p:pic>
        <p:nvPicPr>
          <p:cNvPr id="5" name="Picture 4"/>
          <p:cNvPicPr>
            <a:picLocks noChangeAspect="1"/>
          </p:cNvPicPr>
          <p:nvPr/>
        </p:nvPicPr>
        <p:blipFill>
          <a:blip r:embed="rId2"/>
          <a:stretch>
            <a:fillRect/>
          </a:stretch>
        </p:blipFill>
        <p:spPr>
          <a:xfrm>
            <a:off x="2201779" y="1991228"/>
            <a:ext cx="6388768" cy="4791576"/>
          </a:xfrm>
          <a:prstGeom prst="rect">
            <a:avLst/>
          </a:prstGeom>
        </p:spPr>
      </p:pic>
    </p:spTree>
    <p:extLst>
      <p:ext uri="{BB962C8B-B14F-4D97-AF65-F5344CB8AC3E}">
        <p14:creationId xmlns:p14="http://schemas.microsoft.com/office/powerpoint/2010/main" val="569550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718" y="-16614"/>
            <a:ext cx="8062912" cy="659535"/>
          </a:xfrm>
        </p:spPr>
        <p:txBody>
          <a:bodyPr/>
          <a:lstStyle/>
          <a:p>
            <a:r>
              <a:rPr lang="en-US" dirty="0"/>
              <a:t>Figure 15.9  </a:t>
            </a:r>
          </a:p>
        </p:txBody>
      </p:sp>
      <p:pic>
        <p:nvPicPr>
          <p:cNvPr id="2" name="Picture Placeholder 1" descr="Figure_15_03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473" b="-12473"/>
          <a:stretch>
            <a:fillRect/>
          </a:stretch>
        </p:blipFill>
        <p:spPr/>
      </p:pic>
      <p:sp>
        <p:nvSpPr>
          <p:cNvPr id="7" name="Text Placeholder 6"/>
          <p:cNvSpPr>
            <a:spLocks noGrp="1"/>
          </p:cNvSpPr>
          <p:nvPr>
            <p:ph type="body" sz="quarter" idx="14"/>
          </p:nvPr>
        </p:nvSpPr>
        <p:spPr>
          <a:xfrm>
            <a:off x="457200" y="4843981"/>
            <a:ext cx="8062912" cy="1727147"/>
          </a:xfrm>
        </p:spPr>
        <p:txBody>
          <a:bodyPr>
            <a:normAutofit fontScale="92500" lnSpcReduction="20000"/>
          </a:bodyPr>
          <a:lstStyle/>
          <a:p>
            <a:r>
              <a:rPr lang="en-US" sz="1600" dirty="0"/>
              <a:t>Multiple polymerases can transcribe a single bacterial gene while numerous ribosomes concurrently translate the mRNA transcripts into polypeptides. In this way, a specific protein can rapidly reach a high concentration in the bacterial cell.</a:t>
            </a:r>
          </a:p>
          <a:p>
            <a:endParaRPr lang="en-US" sz="3100" b="1" dirty="0"/>
          </a:p>
          <a:p>
            <a:r>
              <a:rPr lang="en-US" sz="3100" b="1" dirty="0"/>
              <a:t>This is not how we (</a:t>
            </a:r>
            <a:r>
              <a:rPr lang="en-US" sz="3100" b="1" dirty="0" err="1"/>
              <a:t>Eukarotes</a:t>
            </a:r>
            <a:r>
              <a:rPr lang="en-US" sz="3100" b="1" dirty="0"/>
              <a:t>) do things.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Box 7">
            <a:extLst>
              <a:ext uri="{FF2B5EF4-FFF2-40B4-BE49-F238E27FC236}">
                <a16:creationId xmlns:a16="http://schemas.microsoft.com/office/drawing/2014/main" xmlns="" id="{28711019-6A2D-49F8-ACFE-E8A5FE0E98CC}"/>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3" name="TextBox 2">
            <a:extLst>
              <a:ext uri="{FF2B5EF4-FFF2-40B4-BE49-F238E27FC236}">
                <a16:creationId xmlns:a16="http://schemas.microsoft.com/office/drawing/2014/main" xmlns="" id="{40831C12-D2B3-48EF-8DAB-8197BBE47430}"/>
              </a:ext>
            </a:extLst>
          </p:cNvPr>
          <p:cNvSpPr txBox="1"/>
          <p:nvPr/>
        </p:nvSpPr>
        <p:spPr>
          <a:xfrm>
            <a:off x="152401" y="864446"/>
            <a:ext cx="4400372" cy="1200329"/>
          </a:xfrm>
          <a:prstGeom prst="rect">
            <a:avLst/>
          </a:prstGeom>
          <a:noFill/>
        </p:spPr>
        <p:txBody>
          <a:bodyPr wrap="none" rtlCol="0">
            <a:spAutoFit/>
          </a:bodyPr>
          <a:lstStyle/>
          <a:p>
            <a:r>
              <a:rPr lang="en-US" sz="2400" smtClean="0"/>
              <a:t>Transcription </a:t>
            </a:r>
            <a:r>
              <a:rPr lang="en-US" sz="2400" dirty="0"/>
              <a:t>in Prokaryotes is</a:t>
            </a:r>
          </a:p>
          <a:p>
            <a:r>
              <a:rPr lang="en-US" sz="2400" dirty="0"/>
              <a:t>IMMEDIATELY followed by </a:t>
            </a:r>
          </a:p>
          <a:p>
            <a:r>
              <a:rPr lang="en-US" sz="2400" dirty="0"/>
              <a:t>Translation. </a:t>
            </a:r>
          </a:p>
        </p:txBody>
      </p:sp>
    </p:spTree>
    <p:extLst>
      <p:ext uri="{BB962C8B-B14F-4D97-AF65-F5344CB8AC3E}">
        <p14:creationId xmlns:p14="http://schemas.microsoft.com/office/powerpoint/2010/main" val="1803030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B053D-E724-4059-B8D5-31B64C3AFCB0}"/>
              </a:ext>
            </a:extLst>
          </p:cNvPr>
          <p:cNvSpPr>
            <a:spLocks noGrp="1"/>
          </p:cNvSpPr>
          <p:nvPr>
            <p:ph type="title"/>
          </p:nvPr>
        </p:nvSpPr>
        <p:spPr/>
        <p:txBody>
          <a:bodyPr/>
          <a:lstStyle/>
          <a:p>
            <a:r>
              <a:rPr lang="en-US" dirty="0" smtClean="0"/>
              <a:t>PROCESSING/TRANSPORT OF TRANSCRIPTS</a:t>
            </a:r>
            <a:endParaRPr lang="en-US" dirty="0"/>
          </a:p>
        </p:txBody>
      </p:sp>
      <p:sp>
        <p:nvSpPr>
          <p:cNvPr id="4" name="Text Placeholder 3">
            <a:extLst>
              <a:ext uri="{FF2B5EF4-FFF2-40B4-BE49-F238E27FC236}">
                <a16:creationId xmlns:a16="http://schemas.microsoft.com/office/drawing/2014/main" xmlns="" id="{CD396066-BF26-483E-BDBE-4BC72721414C}"/>
              </a:ext>
            </a:extLst>
          </p:cNvPr>
          <p:cNvSpPr>
            <a:spLocks noGrp="1"/>
          </p:cNvSpPr>
          <p:nvPr>
            <p:ph type="body" sz="quarter" idx="14"/>
          </p:nvPr>
        </p:nvSpPr>
        <p:spPr>
          <a:xfrm>
            <a:off x="107576" y="1311040"/>
            <a:ext cx="9036424" cy="5165011"/>
          </a:xfrm>
        </p:spPr>
        <p:txBody>
          <a:bodyPr>
            <a:normAutofit fontScale="92500"/>
          </a:bodyPr>
          <a:lstStyle/>
          <a:p>
            <a:r>
              <a:rPr lang="en-US" sz="2800" dirty="0" smtClean="0"/>
              <a:t>Eukaryotic genes are split into pieces to facilitate genomic diversity when mixing copies of genes up.</a:t>
            </a:r>
          </a:p>
          <a:p>
            <a:pPr marL="457200" indent="-457200">
              <a:buFont typeface="Arial" panose="020B0604020202020204" pitchFamily="34" charset="0"/>
              <a:buChar char="•"/>
            </a:pPr>
            <a:r>
              <a:rPr lang="en-US" sz="2800" dirty="0" smtClean="0"/>
              <a:t>this is why the diploid nature of eukaryotes is so useful!</a:t>
            </a:r>
          </a:p>
          <a:p>
            <a:pPr marL="457200" indent="-457200">
              <a:buFont typeface="Arial" panose="020B0604020202020204" pitchFamily="34" charset="0"/>
              <a:buChar char="•"/>
            </a:pPr>
            <a:r>
              <a:rPr lang="en-US" sz="2800" dirty="0" smtClean="0"/>
              <a:t>mRNA must leave the nucleus for proteins to be made</a:t>
            </a:r>
          </a:p>
          <a:p>
            <a:endParaRPr lang="en-US" sz="2800" dirty="0"/>
          </a:p>
          <a:p>
            <a:r>
              <a:rPr lang="en-US" sz="2800" dirty="0" smtClean="0"/>
              <a:t>Prokaryotic genes are organized into functional groups, and are expressed coordinately in groups.</a:t>
            </a:r>
          </a:p>
          <a:p>
            <a:pPr marL="457200" indent="-457200">
              <a:buFont typeface="Arial" panose="020B0604020202020204" pitchFamily="34" charset="0"/>
              <a:buChar char="•"/>
            </a:pPr>
            <a:r>
              <a:rPr lang="en-US" sz="2800" dirty="0" smtClean="0"/>
              <a:t>There is no nucleus to leave (no membrane in nucleoid) so translation can (and does) occur as the gene is being transcribed</a:t>
            </a:r>
            <a:endParaRPr lang="en-US" dirty="0"/>
          </a:p>
        </p:txBody>
      </p:sp>
      <p:sp>
        <p:nvSpPr>
          <p:cNvPr id="8" name="TextBox 7">
            <a:extLst>
              <a:ext uri="{FF2B5EF4-FFF2-40B4-BE49-F238E27FC236}">
                <a16:creationId xmlns:a16="http://schemas.microsoft.com/office/drawing/2014/main" xmlns="" id="{5EFB8BE0-1D05-4FF7-9CE5-91E6D1A95063}"/>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2"/>
              </a:rPr>
              <a:t>http://cnx.org/contents/185cbf87-c72e-48f5-b51e-f14f21b5eabd@10.61</a:t>
            </a:r>
            <a:r>
              <a:rPr lang="en-US" sz="500" dirty="0"/>
              <a:t>  </a:t>
            </a:r>
          </a:p>
        </p:txBody>
      </p:sp>
    </p:spTree>
    <p:extLst>
      <p:ext uri="{BB962C8B-B14F-4D97-AF65-F5344CB8AC3E}">
        <p14:creationId xmlns:p14="http://schemas.microsoft.com/office/powerpoint/2010/main" val="363792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509019"/>
          </a:xfrm>
        </p:spPr>
        <p:txBody>
          <a:bodyPr anchor="ctr"/>
          <a:lstStyle/>
          <a:p>
            <a:r>
              <a:rPr lang="en-US" dirty="0" err="1" smtClean="0"/>
              <a:t>TRAnsCRIPTION</a:t>
            </a:r>
            <a:r>
              <a:rPr lang="en-US" dirty="0" smtClean="0"/>
              <a:t> IN Eukaryotes</a:t>
            </a:r>
            <a:endParaRPr lang="en-US" dirty="0"/>
          </a:p>
        </p:txBody>
      </p:sp>
      <p:sp>
        <p:nvSpPr>
          <p:cNvPr id="3" name="Content Placeholder 2"/>
          <p:cNvSpPr>
            <a:spLocks noGrp="1"/>
          </p:cNvSpPr>
          <p:nvPr>
            <p:ph idx="1"/>
          </p:nvPr>
        </p:nvSpPr>
        <p:spPr>
          <a:xfrm>
            <a:off x="280736" y="681790"/>
            <a:ext cx="8622632" cy="5839326"/>
          </a:xfrm>
        </p:spPr>
        <p:txBody>
          <a:bodyPr>
            <a:noAutofit/>
          </a:bodyPr>
          <a:lstStyle/>
          <a:p>
            <a:r>
              <a:rPr lang="en-US" dirty="0" smtClean="0"/>
              <a:t>Transcription and Translation separated by nuclear membrane in eukaryotes; this slightly complicates the process</a:t>
            </a:r>
          </a:p>
          <a:p>
            <a:endParaRPr lang="en-US" dirty="0"/>
          </a:p>
          <a:p>
            <a:pPr lvl="1"/>
            <a:r>
              <a:rPr lang="en-US" u="sng" dirty="0" smtClean="0"/>
              <a:t>Initiation</a:t>
            </a:r>
          </a:p>
          <a:p>
            <a:pPr lvl="3"/>
            <a:r>
              <a:rPr lang="en-US" dirty="0" smtClean="0"/>
              <a:t>Promotors are much more complex than prokaryotic promotors</a:t>
            </a:r>
          </a:p>
          <a:p>
            <a:pPr lvl="4"/>
            <a:r>
              <a:rPr lang="en-US" dirty="0" smtClean="0"/>
              <a:t>not all regulatory regions are immediately upstream of the gene sequence)</a:t>
            </a:r>
          </a:p>
          <a:p>
            <a:pPr lvl="3"/>
            <a:r>
              <a:rPr lang="en-US" dirty="0" smtClean="0"/>
              <a:t>Eukaryotes have 3 RNA polymerases (RNA Polymerase I, II, III)</a:t>
            </a:r>
          </a:p>
          <a:p>
            <a:pPr lvl="4"/>
            <a:r>
              <a:rPr lang="en-US" dirty="0" smtClean="0"/>
              <a:t>Prokaryotes have only one</a:t>
            </a:r>
          </a:p>
          <a:p>
            <a:pPr lvl="3"/>
            <a:r>
              <a:rPr lang="en-US" dirty="0" smtClean="0"/>
              <a:t>Transcription factors are needed</a:t>
            </a:r>
          </a:p>
          <a:p>
            <a:pPr lvl="1"/>
            <a:r>
              <a:rPr lang="en-US" u="sng" dirty="0" smtClean="0"/>
              <a:t>Elongation</a:t>
            </a:r>
          </a:p>
          <a:p>
            <a:pPr lvl="1"/>
            <a:r>
              <a:rPr lang="en-US" u="sng" dirty="0" smtClean="0"/>
              <a:t>Termination</a:t>
            </a:r>
          </a:p>
          <a:p>
            <a:pPr lvl="3"/>
            <a:r>
              <a:rPr lang="en-US" dirty="0" smtClean="0"/>
              <a:t>mRNA is released, but must be modified (</a:t>
            </a:r>
            <a:r>
              <a:rPr lang="en-US" u="sng" dirty="0" smtClean="0"/>
              <a:t>processed</a:t>
            </a:r>
            <a:r>
              <a:rPr lang="en-US" dirty="0" smtClean="0"/>
              <a:t>)</a:t>
            </a:r>
          </a:p>
          <a:p>
            <a:pPr lvl="3"/>
            <a:r>
              <a:rPr lang="en-US" dirty="0" smtClean="0"/>
              <a:t>RNA processing usually starts during elongation</a:t>
            </a:r>
          </a:p>
          <a:p>
            <a:pPr marL="342900" indent="-342900">
              <a:buFont typeface="Arial" panose="020B0604020202020204" pitchFamily="34" charset="0"/>
              <a:buChar char="•"/>
            </a:pPr>
            <a:r>
              <a:rPr lang="en-US" u="sng" dirty="0"/>
              <a:t>E</a:t>
            </a:r>
            <a:r>
              <a:rPr lang="en-US" u="sng" dirty="0" smtClean="0"/>
              <a:t>xport</a:t>
            </a:r>
            <a:r>
              <a:rPr lang="en-US" dirty="0" smtClean="0"/>
              <a:t> of ONLY PROCESSED mRNA to cytoplasm</a:t>
            </a:r>
          </a:p>
          <a:p>
            <a:pPr marL="1485900" lvl="2" indent="-342900"/>
            <a:r>
              <a:rPr lang="en-US" dirty="0" smtClean="0"/>
              <a:t>mRNA must cross nuclear membrane for translation, which occurs only in the cytoplasm</a:t>
            </a:r>
          </a:p>
        </p:txBody>
      </p:sp>
    </p:spTree>
    <p:extLst>
      <p:ext uri="{BB962C8B-B14F-4D97-AF65-F5344CB8AC3E}">
        <p14:creationId xmlns:p14="http://schemas.microsoft.com/office/powerpoint/2010/main" val="3009584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89646" y="16439"/>
            <a:ext cx="8062912" cy="659535"/>
          </a:xfrm>
        </p:spPr>
        <p:txBody>
          <a:bodyPr>
            <a:normAutofit/>
          </a:bodyPr>
          <a:lstStyle/>
          <a:p>
            <a:r>
              <a:rPr lang="en-US" dirty="0"/>
              <a:t>Eukaryotic </a:t>
            </a:r>
            <a:r>
              <a:rPr lang="en-US" dirty="0" smtClean="0"/>
              <a:t>transcription INITIATION</a:t>
            </a:r>
            <a:endParaRPr lang="en-US" sz="2400" dirty="0">
              <a:solidFill>
                <a:srgbClr val="6CB255"/>
              </a:solidFill>
            </a:endParaRPr>
          </a:p>
        </p:txBody>
      </p:sp>
      <p:pic>
        <p:nvPicPr>
          <p:cNvPr id="2" name="Picture Placeholder 1" descr="Figure_15_04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49" r="-1049"/>
          <a:stretch>
            <a:fillRect/>
          </a:stretch>
        </p:blipFill>
        <p:spPr>
          <a:xfrm>
            <a:off x="457200" y="1108075"/>
            <a:ext cx="4032250" cy="5256213"/>
          </a:xfrm>
        </p:spPr>
      </p:pic>
      <p:sp>
        <p:nvSpPr>
          <p:cNvPr id="14" name="Text Placeholder 13"/>
          <p:cNvSpPr>
            <a:spLocks noGrp="1"/>
          </p:cNvSpPr>
          <p:nvPr>
            <p:ph type="body" sz="quarter" idx="14"/>
          </p:nvPr>
        </p:nvSpPr>
        <p:spPr>
          <a:xfrm>
            <a:off x="5028266" y="634237"/>
            <a:ext cx="3913188" cy="5256973"/>
          </a:xfrm>
        </p:spPr>
        <p:txBody>
          <a:bodyPr>
            <a:noAutofit/>
          </a:bodyPr>
          <a:lstStyle/>
          <a:p>
            <a:r>
              <a:rPr lang="en-US" dirty="0">
                <a:solidFill>
                  <a:srgbClr val="000000"/>
                </a:solidFill>
              </a:rPr>
              <a:t>In Eukaryotes, Initiation requires multiple factors binding to the promoter site. When they all arrive there, they “call in” RNA pol 2 to land at the promoter.</a:t>
            </a:r>
          </a:p>
          <a:p>
            <a:r>
              <a:rPr lang="en-US" dirty="0">
                <a:solidFill>
                  <a:srgbClr val="000000"/>
                </a:solidFill>
              </a:rPr>
              <a:t>When all factors have arrived, the group is called the </a:t>
            </a:r>
            <a:r>
              <a:rPr lang="fr-FR" u="sng" dirty="0">
                <a:solidFill>
                  <a:srgbClr val="000000"/>
                </a:solidFill>
              </a:rPr>
              <a:t>transcription initiation </a:t>
            </a:r>
            <a:r>
              <a:rPr lang="fr-FR" u="sng" dirty="0" err="1">
                <a:solidFill>
                  <a:srgbClr val="000000"/>
                </a:solidFill>
              </a:rPr>
              <a:t>complex</a:t>
            </a:r>
            <a:r>
              <a:rPr lang="fr-FR" dirty="0">
                <a:solidFill>
                  <a:srgbClr val="000000"/>
                </a:solidFill>
              </a:rPr>
              <a:t>.</a:t>
            </a:r>
          </a:p>
          <a:p>
            <a:endParaRPr lang="en-US" dirty="0">
              <a:solidFill>
                <a:srgbClr val="000000"/>
              </a:solidFill>
            </a:endParaRPr>
          </a:p>
          <a:p>
            <a:r>
              <a:rPr lang="en-US" dirty="0">
                <a:solidFill>
                  <a:srgbClr val="000000"/>
                </a:solidFill>
              </a:rPr>
              <a:t>This makes Eukaryotic transcription a more complex and controlled process, as it should be. </a:t>
            </a:r>
          </a:p>
          <a:p>
            <a:endParaRPr lang="en-US" dirty="0">
              <a:solidFill>
                <a:srgbClr val="000000"/>
              </a:solidFill>
            </a:endParaRPr>
          </a:p>
          <a:p>
            <a:r>
              <a:rPr lang="en-US" b="1" dirty="0">
                <a:solidFill>
                  <a:srgbClr val="000000"/>
                </a:solidFill>
              </a:rPr>
              <a:t>What could go wrong with your body if Genes are transcribed by accident?</a:t>
            </a:r>
            <a:endParaRPr lang="fr-FR" b="1" dirty="0">
              <a:solidFill>
                <a:srgbClr val="000000"/>
              </a:solidFill>
            </a:endParaRP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08530" y="165206"/>
            <a:ext cx="455979" cy="309923"/>
          </a:xfrm>
          <a:prstGeom prst="rect">
            <a:avLst/>
          </a:prstGeom>
        </p:spPr>
      </p:pic>
      <p:sp>
        <p:nvSpPr>
          <p:cNvPr id="7" name="TextBox 6">
            <a:extLst>
              <a:ext uri="{FF2B5EF4-FFF2-40B4-BE49-F238E27FC236}">
                <a16:creationId xmlns:a16="http://schemas.microsoft.com/office/drawing/2014/main" xmlns="" id="{D40570FF-19C2-42C3-960F-B397C48D3222}"/>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8" name="Title 1">
            <a:extLst>
              <a:ext uri="{FF2B5EF4-FFF2-40B4-BE49-F238E27FC236}">
                <a16:creationId xmlns:a16="http://schemas.microsoft.com/office/drawing/2014/main" xmlns="" id="{6DF3127F-9586-417E-B447-B228788E8181}"/>
              </a:ext>
            </a:extLst>
          </p:cNvPr>
          <p:cNvSpPr txBox="1">
            <a:spLocks/>
          </p:cNvSpPr>
          <p:nvPr/>
        </p:nvSpPr>
        <p:spPr>
          <a:xfrm>
            <a:off x="89646" y="6321522"/>
            <a:ext cx="3759853" cy="499959"/>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1600" dirty="0"/>
              <a:t>Figure 15.10</a:t>
            </a:r>
          </a:p>
        </p:txBody>
      </p:sp>
    </p:spTree>
    <p:extLst>
      <p:ext uri="{BB962C8B-B14F-4D97-AF65-F5344CB8AC3E}">
        <p14:creationId xmlns:p14="http://schemas.microsoft.com/office/powerpoint/2010/main" val="841285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8940" y="191005"/>
            <a:ext cx="7610053" cy="659535"/>
          </a:xfrm>
        </p:spPr>
        <p:txBody>
          <a:bodyPr anchor="ctr"/>
          <a:lstStyle/>
          <a:p>
            <a:r>
              <a:rPr lang="en-US" dirty="0" err="1" smtClean="0"/>
              <a:t>PROCESSing</a:t>
            </a:r>
            <a:r>
              <a:rPr lang="en-US" dirty="0" smtClean="0"/>
              <a:t> EUKARYOTIC messenger </a:t>
            </a:r>
            <a:r>
              <a:rPr lang="en-US" dirty="0" err="1"/>
              <a:t>rna</a:t>
            </a:r>
            <a:endParaRPr lang="en-US" dirty="0"/>
          </a:p>
        </p:txBody>
      </p:sp>
      <p:pic>
        <p:nvPicPr>
          <p:cNvPr id="2" name="Picture Placeholder 1" descr="Figure_15_05_03.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64" r="-16064"/>
          <a:stretch>
            <a:fillRect/>
          </a:stretch>
        </p:blipFill>
        <p:spPr>
          <a:xfrm>
            <a:off x="-294397" y="2466984"/>
            <a:ext cx="8062913" cy="3500071"/>
          </a:xfrm>
        </p:spPr>
      </p:pic>
      <p:sp>
        <p:nvSpPr>
          <p:cNvPr id="7" name="Text Placeholder 6"/>
          <p:cNvSpPr>
            <a:spLocks noGrp="1"/>
          </p:cNvSpPr>
          <p:nvPr>
            <p:ph type="body" sz="quarter" idx="14"/>
          </p:nvPr>
        </p:nvSpPr>
        <p:spPr>
          <a:xfrm>
            <a:off x="268941" y="6077526"/>
            <a:ext cx="8744430" cy="644821"/>
          </a:xfrm>
        </p:spPr>
        <p:txBody>
          <a:bodyPr>
            <a:normAutofit/>
          </a:bodyPr>
          <a:lstStyle/>
          <a:p>
            <a:r>
              <a:rPr lang="en-US" sz="1600" dirty="0"/>
              <a:t>Eukaryotic mRNA contains introns that must be spliced out. A 5' cap and 3' poly-A tail are also added</a:t>
            </a:r>
            <a:r>
              <a:rPr lang="en-US" sz="1600" dirty="0" smtClean="0"/>
              <a:t>.  The untranslated regions control translational efficiency and lifetime of the mRNA</a:t>
            </a:r>
            <a:endParaRPr lang="en-US" sz="1600" dirty="0"/>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8754" y="139817"/>
            <a:ext cx="1226434" cy="833592"/>
          </a:xfrm>
          <a:prstGeom prst="rect">
            <a:avLst/>
          </a:prstGeom>
        </p:spPr>
      </p:pic>
      <p:sp>
        <p:nvSpPr>
          <p:cNvPr id="8" name="TextBox 7">
            <a:extLst>
              <a:ext uri="{FF2B5EF4-FFF2-40B4-BE49-F238E27FC236}">
                <a16:creationId xmlns:a16="http://schemas.microsoft.com/office/drawing/2014/main" xmlns="" id="{B38151D8-8F97-43C8-927D-B7A5D9F81864}"/>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9" name="Title 4">
            <a:extLst>
              <a:ext uri="{FF2B5EF4-FFF2-40B4-BE49-F238E27FC236}">
                <a16:creationId xmlns:a16="http://schemas.microsoft.com/office/drawing/2014/main" xmlns="" id="{2C5B1549-0679-4777-8D9B-F956CBF4C8B0}"/>
              </a:ext>
            </a:extLst>
          </p:cNvPr>
          <p:cNvSpPr txBox="1">
            <a:spLocks/>
          </p:cNvSpPr>
          <p:nvPr/>
        </p:nvSpPr>
        <p:spPr>
          <a:xfrm>
            <a:off x="6937710" y="5349233"/>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2000" dirty="0"/>
              <a:t>Figure 15.11</a:t>
            </a:r>
          </a:p>
        </p:txBody>
      </p:sp>
      <p:sp>
        <p:nvSpPr>
          <p:cNvPr id="10" name="Text Placeholder 6">
            <a:extLst>
              <a:ext uri="{FF2B5EF4-FFF2-40B4-BE49-F238E27FC236}">
                <a16:creationId xmlns:a16="http://schemas.microsoft.com/office/drawing/2014/main" xmlns="" id="{489C1CE6-CF06-4080-A228-01B0BC13EFAC}"/>
              </a:ext>
            </a:extLst>
          </p:cNvPr>
          <p:cNvSpPr txBox="1">
            <a:spLocks/>
          </p:cNvSpPr>
          <p:nvPr/>
        </p:nvSpPr>
        <p:spPr>
          <a:xfrm>
            <a:off x="89647" y="1139912"/>
            <a:ext cx="9116923" cy="280388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dirty="0"/>
              <a:t>In Eukaryotes, the newly made mRNA is not ready to leave the nucleus and be translated. It must get…</a:t>
            </a:r>
          </a:p>
        </p:txBody>
      </p:sp>
      <p:sp>
        <p:nvSpPr>
          <p:cNvPr id="3" name="TextBox 2">
            <a:extLst>
              <a:ext uri="{FF2B5EF4-FFF2-40B4-BE49-F238E27FC236}">
                <a16:creationId xmlns:a16="http://schemas.microsoft.com/office/drawing/2014/main" xmlns="" id="{2DFD61D3-F233-486B-B4FC-79F989981C31}"/>
              </a:ext>
            </a:extLst>
          </p:cNvPr>
          <p:cNvSpPr txBox="1"/>
          <p:nvPr/>
        </p:nvSpPr>
        <p:spPr>
          <a:xfrm>
            <a:off x="5523433" y="1493519"/>
            <a:ext cx="3609514" cy="1200329"/>
          </a:xfrm>
          <a:prstGeom prst="rect">
            <a:avLst/>
          </a:prstGeom>
          <a:noFill/>
        </p:spPr>
        <p:txBody>
          <a:bodyPr wrap="none" rtlCol="0">
            <a:spAutoFit/>
          </a:bodyPr>
          <a:lstStyle/>
          <a:p>
            <a:pPr marL="457200" indent="-457200">
              <a:buAutoNum type="arabicPeriod"/>
            </a:pPr>
            <a:r>
              <a:rPr lang="en-US" sz="2400" dirty="0">
                <a:solidFill>
                  <a:schemeClr val="tx2">
                    <a:lumMod val="60000"/>
                    <a:lumOff val="40000"/>
                  </a:schemeClr>
                </a:solidFill>
              </a:rPr>
              <a:t>A 5’ Guanine Cap</a:t>
            </a:r>
          </a:p>
          <a:p>
            <a:pPr marL="457200" indent="-457200">
              <a:buAutoNum type="arabicPeriod"/>
            </a:pPr>
            <a:r>
              <a:rPr lang="en-US" sz="2400" dirty="0">
                <a:solidFill>
                  <a:schemeClr val="tx2">
                    <a:lumMod val="60000"/>
                    <a:lumOff val="40000"/>
                  </a:schemeClr>
                </a:solidFill>
              </a:rPr>
              <a:t>A 3’ Poly-Adenine Tail</a:t>
            </a:r>
          </a:p>
          <a:p>
            <a:pPr marL="457200" indent="-457200">
              <a:buAutoNum type="arabicPeriod"/>
            </a:pPr>
            <a:r>
              <a:rPr lang="en-US" sz="2400" dirty="0">
                <a:solidFill>
                  <a:schemeClr val="tx2">
                    <a:lumMod val="60000"/>
                    <a:lumOff val="40000"/>
                  </a:schemeClr>
                </a:solidFill>
              </a:rPr>
              <a:t>Proper Splicing</a:t>
            </a:r>
          </a:p>
        </p:txBody>
      </p:sp>
      <p:sp>
        <p:nvSpPr>
          <p:cNvPr id="4" name="TextBox 3">
            <a:extLst>
              <a:ext uri="{FF2B5EF4-FFF2-40B4-BE49-F238E27FC236}">
                <a16:creationId xmlns:a16="http://schemas.microsoft.com/office/drawing/2014/main" xmlns="" id="{CFF8E424-EF8A-47B2-A862-875553E4EE9C}"/>
              </a:ext>
            </a:extLst>
          </p:cNvPr>
          <p:cNvSpPr txBox="1"/>
          <p:nvPr/>
        </p:nvSpPr>
        <p:spPr>
          <a:xfrm>
            <a:off x="6849035" y="2772209"/>
            <a:ext cx="1223412" cy="369332"/>
          </a:xfrm>
          <a:prstGeom prst="rect">
            <a:avLst/>
          </a:prstGeom>
          <a:noFill/>
        </p:spPr>
        <p:txBody>
          <a:bodyPr wrap="none" rtlCol="0">
            <a:spAutoFit/>
          </a:bodyPr>
          <a:lstStyle/>
          <a:p>
            <a:r>
              <a:rPr lang="en-US" b="1" dirty="0"/>
              <a:t>immature</a:t>
            </a:r>
          </a:p>
        </p:txBody>
      </p:sp>
      <p:sp>
        <p:nvSpPr>
          <p:cNvPr id="12" name="TextBox 11">
            <a:extLst>
              <a:ext uri="{FF2B5EF4-FFF2-40B4-BE49-F238E27FC236}">
                <a16:creationId xmlns:a16="http://schemas.microsoft.com/office/drawing/2014/main" xmlns="" id="{034D88C8-7F46-43AC-A811-CA33EDAF9FB9}"/>
              </a:ext>
            </a:extLst>
          </p:cNvPr>
          <p:cNvSpPr txBox="1"/>
          <p:nvPr/>
        </p:nvSpPr>
        <p:spPr>
          <a:xfrm>
            <a:off x="6937710" y="4617797"/>
            <a:ext cx="941283" cy="369332"/>
          </a:xfrm>
          <a:prstGeom prst="rect">
            <a:avLst/>
          </a:prstGeom>
          <a:noFill/>
        </p:spPr>
        <p:txBody>
          <a:bodyPr wrap="none" rtlCol="0">
            <a:spAutoFit/>
          </a:bodyPr>
          <a:lstStyle/>
          <a:p>
            <a:r>
              <a:rPr lang="en-US" b="1" dirty="0"/>
              <a:t>Mature</a:t>
            </a:r>
          </a:p>
        </p:txBody>
      </p:sp>
      <p:sp>
        <p:nvSpPr>
          <p:cNvPr id="11" name="TextBox 10"/>
          <p:cNvSpPr txBox="1"/>
          <p:nvPr/>
        </p:nvSpPr>
        <p:spPr>
          <a:xfrm>
            <a:off x="6166337" y="3693943"/>
            <a:ext cx="2165515" cy="369332"/>
          </a:xfrm>
          <a:prstGeom prst="rect">
            <a:avLst/>
          </a:prstGeom>
          <a:solidFill>
            <a:srgbClr val="6CB255"/>
          </a:solidFill>
        </p:spPr>
        <p:txBody>
          <a:bodyPr wrap="square" rtlCol="0">
            <a:spAutoFit/>
          </a:bodyPr>
          <a:lstStyle/>
          <a:p>
            <a:r>
              <a:rPr lang="en-US" dirty="0"/>
              <a:t>(Introns removed)</a:t>
            </a:r>
          </a:p>
        </p:txBody>
      </p:sp>
    </p:spTree>
    <p:extLst>
      <p:ext uri="{BB962C8B-B14F-4D97-AF65-F5344CB8AC3E}">
        <p14:creationId xmlns:p14="http://schemas.microsoft.com/office/powerpoint/2010/main" val="16545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470520" y="219105"/>
            <a:ext cx="7334727" cy="555087"/>
          </a:xfrm>
        </p:spPr>
        <p:txBody>
          <a:bodyPr anchor="ctr">
            <a:normAutofit/>
          </a:bodyPr>
          <a:lstStyle/>
          <a:p>
            <a:pPr algn="r"/>
            <a:r>
              <a:rPr lang="en-US" sz="2400" dirty="0" smtClean="0">
                <a:solidFill>
                  <a:srgbClr val="6CB255"/>
                </a:solidFill>
              </a:rPr>
              <a:t>MESSENGER RNA SPLICING - Figure </a:t>
            </a:r>
            <a:r>
              <a:rPr lang="en-US" sz="2400" dirty="0">
                <a:solidFill>
                  <a:srgbClr val="6CB255"/>
                </a:solidFill>
              </a:rPr>
              <a:t>15.13</a:t>
            </a:r>
          </a:p>
        </p:txBody>
      </p:sp>
      <p:pic>
        <p:nvPicPr>
          <p:cNvPr id="2" name="Picture Placeholder 1" descr="Figure_15_05_02.p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08" b="-6008"/>
          <a:stretch>
            <a:fillRect/>
          </a:stretch>
        </p:blipFill>
        <p:spPr>
          <a:xfrm>
            <a:off x="4489450" y="1108075"/>
            <a:ext cx="4030663" cy="5256213"/>
          </a:xfrm>
        </p:spPr>
      </p:pic>
      <p:sp>
        <p:nvSpPr>
          <p:cNvPr id="14" name="Text Placeholder 13"/>
          <p:cNvSpPr>
            <a:spLocks noGrp="1"/>
          </p:cNvSpPr>
          <p:nvPr>
            <p:ph type="body" sz="quarter" idx="14"/>
          </p:nvPr>
        </p:nvSpPr>
        <p:spPr>
          <a:xfrm>
            <a:off x="457200" y="1107617"/>
            <a:ext cx="3913188" cy="5256973"/>
          </a:xfrm>
        </p:spPr>
        <p:txBody>
          <a:bodyPr>
            <a:noAutofit/>
          </a:bodyPr>
          <a:lstStyle/>
          <a:p>
            <a:pPr algn="just"/>
            <a:r>
              <a:rPr lang="en-US" sz="1800" dirty="0">
                <a:solidFill>
                  <a:srgbClr val="000000"/>
                </a:solidFill>
              </a:rPr>
              <a:t>Pre-mRNA splicing involves the precise removal of </a:t>
            </a:r>
            <a:r>
              <a:rPr lang="en-US" sz="1800" u="sng" dirty="0">
                <a:solidFill>
                  <a:srgbClr val="000000"/>
                </a:solidFill>
              </a:rPr>
              <a:t>introns</a:t>
            </a:r>
            <a:r>
              <a:rPr lang="en-US" sz="1800" dirty="0">
                <a:solidFill>
                  <a:srgbClr val="000000"/>
                </a:solidFill>
              </a:rPr>
              <a:t> from the primary RNA transcript. The splicing process is catalyzed by protein complexes called </a:t>
            </a:r>
            <a:r>
              <a:rPr lang="en-US" sz="1800" u="sng" dirty="0" err="1">
                <a:solidFill>
                  <a:srgbClr val="000000"/>
                </a:solidFill>
              </a:rPr>
              <a:t>spliceosomes</a:t>
            </a:r>
            <a:r>
              <a:rPr lang="en-US" sz="1800" dirty="0">
                <a:solidFill>
                  <a:srgbClr val="000000"/>
                </a:solidFill>
              </a:rPr>
              <a:t> that are composed of proteins and RNA molecules called </a:t>
            </a:r>
            <a:r>
              <a:rPr lang="en-US" sz="1800" dirty="0" err="1">
                <a:solidFill>
                  <a:srgbClr val="000000"/>
                </a:solidFill>
              </a:rPr>
              <a:t>snRNAs</a:t>
            </a:r>
            <a:r>
              <a:rPr lang="en-US" sz="1800" dirty="0">
                <a:solidFill>
                  <a:srgbClr val="000000"/>
                </a:solidFill>
              </a:rPr>
              <a:t>. Spliceosomes recognize sequences at the 5' and 3' end of the intron</a:t>
            </a:r>
            <a:r>
              <a:rPr lang="en-US" sz="1800" dirty="0" smtClean="0">
                <a:solidFill>
                  <a:srgbClr val="000000"/>
                </a:solidFill>
              </a:rPr>
              <a:t>.</a:t>
            </a:r>
          </a:p>
          <a:p>
            <a:pPr algn="just"/>
            <a:endParaRPr lang="en-US" sz="1800" dirty="0">
              <a:solidFill>
                <a:srgbClr val="000000"/>
              </a:solidFill>
            </a:endParaRPr>
          </a:p>
          <a:p>
            <a:pPr algn="just"/>
            <a:r>
              <a:rPr lang="en-US" sz="1800" dirty="0" smtClean="0">
                <a:solidFill>
                  <a:srgbClr val="000000"/>
                </a:solidFill>
              </a:rPr>
              <a:t>NOTE that the region being cut out could be of ANY length.  It may even contain exons!!!!  However, most RNAs when transcribed  have nearly all of their exons present in the final mRNA molecule</a:t>
            </a:r>
            <a:endParaRPr lang="en-US" sz="1800" dirty="0">
              <a:solidFill>
                <a:srgbClr val="000000"/>
              </a:solidFill>
            </a:endParaRPr>
          </a:p>
          <a:p>
            <a:pPr algn="just"/>
            <a:endParaRPr lang="en-US" sz="1800" dirty="0">
              <a:solidFill>
                <a:srgbClr val="000000"/>
              </a:solidFill>
            </a:endParaRPr>
          </a:p>
          <a:p>
            <a:pPr algn="just"/>
            <a:endParaRPr lang="en-US" sz="1800" dirty="0">
              <a:solidFill>
                <a:srgbClr val="000000"/>
              </a:solidFill>
            </a:endParaRP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
        <p:nvSpPr>
          <p:cNvPr id="7" name="TextBox 6">
            <a:extLst>
              <a:ext uri="{FF2B5EF4-FFF2-40B4-BE49-F238E27FC236}">
                <a16:creationId xmlns:a16="http://schemas.microsoft.com/office/drawing/2014/main" xmlns="" id="{D31B22E7-D98D-497C-ACD0-F2203E54CC61}"/>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Tree>
    <p:extLst>
      <p:ext uri="{BB962C8B-B14F-4D97-AF65-F5344CB8AC3E}">
        <p14:creationId xmlns:p14="http://schemas.microsoft.com/office/powerpoint/2010/main" val="1472579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4570EA-7B52-464B-AF60-9F2A672A8A17}"/>
              </a:ext>
            </a:extLst>
          </p:cNvPr>
          <p:cNvSpPr>
            <a:spLocks noGrp="1"/>
          </p:cNvSpPr>
          <p:nvPr>
            <p:ph type="title"/>
          </p:nvPr>
        </p:nvSpPr>
        <p:spPr>
          <a:xfrm>
            <a:off x="80683" y="-108816"/>
            <a:ext cx="8062912" cy="659535"/>
          </a:xfrm>
        </p:spPr>
        <p:txBody>
          <a:bodyPr/>
          <a:lstStyle/>
          <a:p>
            <a:r>
              <a:rPr lang="en-US" dirty="0"/>
              <a:t>Alternative splicing</a:t>
            </a:r>
          </a:p>
        </p:txBody>
      </p:sp>
      <p:sp>
        <p:nvSpPr>
          <p:cNvPr id="4" name="Text Placeholder 3">
            <a:extLst>
              <a:ext uri="{FF2B5EF4-FFF2-40B4-BE49-F238E27FC236}">
                <a16:creationId xmlns:a16="http://schemas.microsoft.com/office/drawing/2014/main" xmlns="" id="{318103C1-B7F9-4A1F-91A1-834C787C3D73}"/>
              </a:ext>
            </a:extLst>
          </p:cNvPr>
          <p:cNvSpPr>
            <a:spLocks noGrp="1"/>
          </p:cNvSpPr>
          <p:nvPr>
            <p:ph type="body" sz="quarter" idx="14"/>
          </p:nvPr>
        </p:nvSpPr>
        <p:spPr>
          <a:xfrm>
            <a:off x="143436" y="634961"/>
            <a:ext cx="8901952" cy="1166382"/>
          </a:xfrm>
        </p:spPr>
        <p:txBody>
          <a:bodyPr/>
          <a:lstStyle/>
          <a:p>
            <a:r>
              <a:rPr lang="en-US" dirty="0"/>
              <a:t>With </a:t>
            </a:r>
            <a:r>
              <a:rPr lang="en-US" b="1" dirty="0"/>
              <a:t>Alternative Splicing</a:t>
            </a:r>
            <a:r>
              <a:rPr lang="en-US" dirty="0"/>
              <a:t>, the standard </a:t>
            </a:r>
            <a:r>
              <a:rPr lang="en-US" dirty="0" smtClean="0"/>
              <a:t>(keep </a:t>
            </a:r>
            <a:r>
              <a:rPr lang="en-US" dirty="0"/>
              <a:t>all exons and remove all </a:t>
            </a:r>
            <a:r>
              <a:rPr lang="en-US" dirty="0" smtClean="0"/>
              <a:t>introns) </a:t>
            </a:r>
            <a:r>
              <a:rPr lang="en-US" dirty="0"/>
              <a:t>is disobeyed to get new and interesting mRNAs made.</a:t>
            </a:r>
          </a:p>
          <a:p>
            <a:r>
              <a:rPr lang="en-US" b="1" dirty="0"/>
              <a:t>   You can exclude an Exon                You can </a:t>
            </a:r>
            <a:r>
              <a:rPr lang="en-US" b="1" dirty="0" smtClean="0"/>
              <a:t>retain an </a:t>
            </a:r>
            <a:r>
              <a:rPr lang="en-US" b="1" dirty="0"/>
              <a:t>Intron</a:t>
            </a:r>
          </a:p>
        </p:txBody>
      </p:sp>
      <p:pic>
        <p:nvPicPr>
          <p:cNvPr id="6" name="Picture 5">
            <a:extLst>
              <a:ext uri="{FF2B5EF4-FFF2-40B4-BE49-F238E27FC236}">
                <a16:creationId xmlns:a16="http://schemas.microsoft.com/office/drawing/2014/main" xmlns="" id="{7C14C161-DC71-43B1-BFAF-7A8397B40E72}"/>
              </a:ext>
            </a:extLst>
          </p:cNvPr>
          <p:cNvPicPr>
            <a:picLocks noChangeAspect="1"/>
          </p:cNvPicPr>
          <p:nvPr/>
        </p:nvPicPr>
        <p:blipFill>
          <a:blip r:embed="rId2"/>
          <a:stretch>
            <a:fillRect/>
          </a:stretch>
        </p:blipFill>
        <p:spPr>
          <a:xfrm>
            <a:off x="80683" y="1885585"/>
            <a:ext cx="4082679" cy="2884954"/>
          </a:xfrm>
          <a:prstGeom prst="rect">
            <a:avLst/>
          </a:prstGeom>
        </p:spPr>
      </p:pic>
      <p:pic>
        <p:nvPicPr>
          <p:cNvPr id="9" name="Picture 8">
            <a:extLst>
              <a:ext uri="{FF2B5EF4-FFF2-40B4-BE49-F238E27FC236}">
                <a16:creationId xmlns:a16="http://schemas.microsoft.com/office/drawing/2014/main" xmlns="" id="{457C20B0-CD9E-4E48-A6C4-37F6F10CF583}"/>
              </a:ext>
            </a:extLst>
          </p:cNvPr>
          <p:cNvPicPr>
            <a:picLocks noChangeAspect="1"/>
          </p:cNvPicPr>
          <p:nvPr/>
        </p:nvPicPr>
        <p:blipFill>
          <a:blip r:embed="rId3"/>
          <a:stretch>
            <a:fillRect/>
          </a:stretch>
        </p:blipFill>
        <p:spPr>
          <a:xfrm>
            <a:off x="4329954" y="1860146"/>
            <a:ext cx="4316506" cy="2989621"/>
          </a:xfrm>
          <a:prstGeom prst="rect">
            <a:avLst/>
          </a:prstGeom>
        </p:spPr>
      </p:pic>
      <p:sp>
        <p:nvSpPr>
          <p:cNvPr id="10" name="Text Placeholder 3">
            <a:extLst>
              <a:ext uri="{FF2B5EF4-FFF2-40B4-BE49-F238E27FC236}">
                <a16:creationId xmlns:a16="http://schemas.microsoft.com/office/drawing/2014/main" xmlns="" id="{C3F0F302-58A7-4249-98CB-704119DC331E}"/>
              </a:ext>
            </a:extLst>
          </p:cNvPr>
          <p:cNvSpPr txBox="1">
            <a:spLocks/>
          </p:cNvSpPr>
          <p:nvPr/>
        </p:nvSpPr>
        <p:spPr>
          <a:xfrm>
            <a:off x="143436" y="5007182"/>
            <a:ext cx="9009529" cy="1779101"/>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b="1" dirty="0"/>
              <a:t>Alternative Splicing</a:t>
            </a:r>
            <a:r>
              <a:rPr lang="en-US" dirty="0"/>
              <a:t> enables </a:t>
            </a:r>
            <a:r>
              <a:rPr lang="en-US" dirty="0" smtClean="0"/>
              <a:t>eukaryotes </a:t>
            </a:r>
            <a:r>
              <a:rPr lang="en-US" dirty="0"/>
              <a:t>to have one gene code for different</a:t>
            </a:r>
            <a:r>
              <a:rPr lang="en-US" b="1" dirty="0"/>
              <a:t> </a:t>
            </a:r>
            <a:r>
              <a:rPr lang="en-US" dirty="0"/>
              <a:t>mRNAs (thus different proteins) at different times. </a:t>
            </a:r>
          </a:p>
          <a:p>
            <a:r>
              <a:rPr lang="en-US" dirty="0"/>
              <a:t>In humans, it enables only ~20,000 genes to code for over 80,000 mRNAs</a:t>
            </a:r>
          </a:p>
          <a:p>
            <a:r>
              <a:rPr lang="en-US" dirty="0"/>
              <a:t>Very useful for Evolution.      Responsible for some genetic disease as well.</a:t>
            </a:r>
          </a:p>
        </p:txBody>
      </p:sp>
      <p:sp>
        <p:nvSpPr>
          <p:cNvPr id="11" name="TextBox 10">
            <a:extLst>
              <a:ext uri="{FF2B5EF4-FFF2-40B4-BE49-F238E27FC236}">
                <a16:creationId xmlns:a16="http://schemas.microsoft.com/office/drawing/2014/main" xmlns="" id="{734BDB56-0CB1-49A8-8918-412A8101693A}"/>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Tree>
    <p:extLst>
      <p:ext uri="{BB962C8B-B14F-4D97-AF65-F5344CB8AC3E}">
        <p14:creationId xmlns:p14="http://schemas.microsoft.com/office/powerpoint/2010/main" val="4064626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565037"/>
          </a:xfrm>
        </p:spPr>
        <p:txBody>
          <a:bodyPr anchor="ctr"/>
          <a:lstStyle/>
          <a:p>
            <a:r>
              <a:rPr lang="en-US" dirty="0" smtClean="0"/>
              <a:t>RNA TRANSLATION and the Genetic code</a:t>
            </a:r>
            <a:endParaRPr lang="en-US" dirty="0"/>
          </a:p>
        </p:txBody>
      </p:sp>
      <p:sp>
        <p:nvSpPr>
          <p:cNvPr id="3" name="Content Placeholder 2"/>
          <p:cNvSpPr>
            <a:spLocks noGrp="1"/>
          </p:cNvSpPr>
          <p:nvPr>
            <p:ph idx="1"/>
          </p:nvPr>
        </p:nvSpPr>
        <p:spPr>
          <a:xfrm>
            <a:off x="457200" y="1044677"/>
            <a:ext cx="7620000" cy="4373563"/>
          </a:xfrm>
        </p:spPr>
        <p:txBody>
          <a:bodyPr>
            <a:normAutofit fontScale="92500" lnSpcReduction="20000"/>
          </a:bodyPr>
          <a:lstStyle/>
          <a:p>
            <a:r>
              <a:rPr lang="en-US" dirty="0" smtClean="0"/>
              <a:t>The DNA sequence (and thus the RNA sequence) will determine the amino acid sequence and therefore, will determine the function of the protein</a:t>
            </a:r>
          </a:p>
          <a:p>
            <a:r>
              <a:rPr lang="en-US" dirty="0" smtClean="0"/>
              <a:t>Every 3 nucleotides on the mRNA codes for an amino acid</a:t>
            </a:r>
          </a:p>
          <a:p>
            <a:pPr lvl="2"/>
            <a:r>
              <a:rPr lang="en-US" dirty="0" smtClean="0"/>
              <a:t>Codon</a:t>
            </a:r>
          </a:p>
          <a:p>
            <a:pPr lvl="2"/>
            <a:endParaRPr lang="en-US" dirty="0"/>
          </a:p>
          <a:p>
            <a:r>
              <a:rPr lang="en-US" dirty="0" smtClean="0"/>
              <a:t>The “matrix” that allows codons to “equate” to specific amino acids is called the genetic code</a:t>
            </a:r>
          </a:p>
          <a:p>
            <a:r>
              <a:rPr lang="en-US" dirty="0" smtClean="0"/>
              <a:t>The genetic code is (nearly) universal</a:t>
            </a:r>
          </a:p>
          <a:p>
            <a:pPr lvl="2"/>
            <a:r>
              <a:rPr lang="en-US" dirty="0" smtClean="0"/>
              <a:t>This means that from bacteria to us – 4 nucleotides (A, T, C, G) code for 20 amino acids</a:t>
            </a:r>
          </a:p>
          <a:p>
            <a:pPr lvl="2"/>
            <a:r>
              <a:rPr lang="en-US" dirty="0" smtClean="0"/>
              <a:t>The sequence of those nucleotides in genes is what make a bacteria DIFFERENT from us</a:t>
            </a:r>
          </a:p>
          <a:p>
            <a:pPr lvl="2"/>
            <a:r>
              <a:rPr lang="en-US" dirty="0" smtClean="0"/>
              <a:t>Only mitochondria and chloroplasts of certain species use a slightly modified genetic code (perhaps to “force” the mitochondria or chloroplast to remain within the cell as ransom)</a:t>
            </a:r>
            <a:endParaRPr lang="en-US" dirty="0"/>
          </a:p>
        </p:txBody>
      </p:sp>
    </p:spTree>
    <p:extLst>
      <p:ext uri="{BB962C8B-B14F-4D97-AF65-F5344CB8AC3E}">
        <p14:creationId xmlns:p14="http://schemas.microsoft.com/office/powerpoint/2010/main" val="296235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53527"/>
          </a:xfrm>
        </p:spPr>
        <p:txBody>
          <a:bodyPr anchor="ctr"/>
          <a:lstStyle/>
          <a:p>
            <a:r>
              <a:rPr lang="en-US" dirty="0" smtClean="0"/>
              <a:t>RNA TRANSLATION</a:t>
            </a:r>
            <a:endParaRPr lang="en-US" dirty="0"/>
          </a:p>
        </p:txBody>
      </p:sp>
      <p:sp>
        <p:nvSpPr>
          <p:cNvPr id="3" name="Content Placeholder 2"/>
          <p:cNvSpPr>
            <a:spLocks noGrp="1"/>
          </p:cNvSpPr>
          <p:nvPr>
            <p:ph idx="1"/>
          </p:nvPr>
        </p:nvSpPr>
        <p:spPr>
          <a:xfrm>
            <a:off x="309716" y="818535"/>
            <a:ext cx="7620000" cy="5778910"/>
          </a:xfrm>
        </p:spPr>
        <p:txBody>
          <a:bodyPr>
            <a:normAutofit lnSpcReduction="10000"/>
          </a:bodyPr>
          <a:lstStyle/>
          <a:p>
            <a:r>
              <a:rPr lang="en-US" dirty="0" smtClean="0"/>
              <a:t>3 Steps of Translation:</a:t>
            </a:r>
          </a:p>
          <a:p>
            <a:pPr lvl="2"/>
            <a:r>
              <a:rPr lang="en-US" u="sng" dirty="0" smtClean="0"/>
              <a:t>Initiation</a:t>
            </a:r>
          </a:p>
          <a:p>
            <a:pPr lvl="4"/>
            <a:r>
              <a:rPr lang="en-US" dirty="0" smtClean="0"/>
              <a:t>mRNA attaches to the smaller subunit of the ribosome</a:t>
            </a:r>
          </a:p>
          <a:p>
            <a:pPr lvl="4"/>
            <a:r>
              <a:rPr lang="en-US" dirty="0" smtClean="0"/>
              <a:t>The mRNA is “scanned” through the 5’ untranslated region until an AUG is encountered</a:t>
            </a:r>
          </a:p>
          <a:p>
            <a:pPr lvl="4"/>
            <a:r>
              <a:rPr lang="en-US" dirty="0" smtClean="0"/>
              <a:t>AUG is the start codon – a </a:t>
            </a:r>
            <a:r>
              <a:rPr lang="en-US" dirty="0" err="1" smtClean="0"/>
              <a:t>tRNA</a:t>
            </a:r>
            <a:r>
              <a:rPr lang="en-US" dirty="0" smtClean="0"/>
              <a:t> with the appropriate anticodon (which is what?) attaches</a:t>
            </a:r>
          </a:p>
          <a:p>
            <a:pPr lvl="4"/>
            <a:r>
              <a:rPr lang="en-US" dirty="0" smtClean="0"/>
              <a:t>The larger subunit of the ribosome then comes in</a:t>
            </a:r>
          </a:p>
          <a:p>
            <a:pPr lvl="2"/>
            <a:r>
              <a:rPr lang="en-US" u="sng" dirty="0" smtClean="0"/>
              <a:t>Elongation</a:t>
            </a:r>
          </a:p>
          <a:p>
            <a:pPr lvl="4"/>
            <a:r>
              <a:rPr lang="en-US" dirty="0" err="1" smtClean="0"/>
              <a:t>tRNAs</a:t>
            </a:r>
            <a:r>
              <a:rPr lang="en-US" dirty="0" smtClean="0"/>
              <a:t> move in with the appropriate amino acid, the amino acid chain grows using </a:t>
            </a:r>
            <a:r>
              <a:rPr lang="en-US" u="sng" dirty="0" smtClean="0"/>
              <a:t>peptidyl transferase</a:t>
            </a:r>
          </a:p>
          <a:p>
            <a:pPr lvl="2"/>
            <a:r>
              <a:rPr lang="en-US" u="sng" dirty="0" smtClean="0"/>
              <a:t>Termination</a:t>
            </a:r>
          </a:p>
          <a:p>
            <a:pPr lvl="4"/>
            <a:r>
              <a:rPr lang="en-US" dirty="0" smtClean="0"/>
              <a:t>Stop codon is reached</a:t>
            </a:r>
          </a:p>
          <a:p>
            <a:pPr lvl="4"/>
            <a:r>
              <a:rPr lang="en-US" dirty="0" smtClean="0"/>
              <a:t>The amino acid chain then is ejected from the ribosome</a:t>
            </a:r>
          </a:p>
          <a:p>
            <a:pPr lvl="6"/>
            <a:r>
              <a:rPr lang="en-US" dirty="0" smtClean="0"/>
              <a:t>In eukaryotes, the amino acid chain moves into the endoplasmic reticulum to be further processed if it is a excreted, membrane, or endosomal protein</a:t>
            </a:r>
            <a:endParaRPr lang="en-US" dirty="0"/>
          </a:p>
        </p:txBody>
      </p:sp>
    </p:spTree>
    <p:extLst>
      <p:ext uri="{BB962C8B-B14F-4D97-AF65-F5344CB8AC3E}">
        <p14:creationId xmlns:p14="http://schemas.microsoft.com/office/powerpoint/2010/main" val="361356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From genes to proteins</a:t>
            </a:r>
            <a:endParaRPr lang="en-US" b="1" dirty="0"/>
          </a:p>
        </p:txBody>
      </p:sp>
      <p:sp>
        <p:nvSpPr>
          <p:cNvPr id="3" name="Content Placeholder 2"/>
          <p:cNvSpPr>
            <a:spLocks noGrp="1"/>
          </p:cNvSpPr>
          <p:nvPr>
            <p:ph idx="1"/>
          </p:nvPr>
        </p:nvSpPr>
        <p:spPr/>
        <p:txBody>
          <a:bodyPr>
            <a:noAutofit/>
          </a:bodyPr>
          <a:lstStyle/>
          <a:p>
            <a:r>
              <a:rPr lang="en-US" sz="2800" dirty="0" smtClean="0"/>
              <a:t>Genes are regions of DNA that specify the sequence of amino acids to incorporate into a protein of a given function </a:t>
            </a:r>
          </a:p>
          <a:p>
            <a:pPr lvl="1"/>
            <a:r>
              <a:rPr lang="en-US" sz="2800" dirty="0" smtClean="0"/>
              <a:t>~ genotype</a:t>
            </a:r>
          </a:p>
          <a:p>
            <a:endParaRPr lang="en-US" sz="2800" dirty="0" smtClean="0"/>
          </a:p>
          <a:p>
            <a:r>
              <a:rPr lang="en-US" sz="2800" dirty="0" smtClean="0"/>
              <a:t>Proteins are responsible for orchestrating almost every function of the cell (think about enzymes)</a:t>
            </a:r>
          </a:p>
          <a:p>
            <a:pPr lvl="1"/>
            <a:r>
              <a:rPr lang="en-US" sz="2800" dirty="0" smtClean="0"/>
              <a:t>~ phenotype</a:t>
            </a:r>
          </a:p>
          <a:p>
            <a:endParaRPr lang="en-US" sz="2800" dirty="0"/>
          </a:p>
        </p:txBody>
      </p:sp>
    </p:spTree>
    <p:extLst>
      <p:ext uri="{BB962C8B-B14F-4D97-AF65-F5344CB8AC3E}">
        <p14:creationId xmlns:p14="http://schemas.microsoft.com/office/powerpoint/2010/main" val="1251427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32E31-EF91-4D37-B0FE-044DB29B1BAB}"/>
              </a:ext>
            </a:extLst>
          </p:cNvPr>
          <p:cNvSpPr>
            <a:spLocks noGrp="1"/>
          </p:cNvSpPr>
          <p:nvPr>
            <p:ph type="title"/>
          </p:nvPr>
        </p:nvSpPr>
        <p:spPr>
          <a:xfrm>
            <a:off x="129540" y="-88442"/>
            <a:ext cx="8062912" cy="659535"/>
          </a:xfrm>
        </p:spPr>
        <p:txBody>
          <a:bodyPr/>
          <a:lstStyle/>
          <a:p>
            <a:r>
              <a:rPr lang="en-US" dirty="0"/>
              <a:t>translation </a:t>
            </a:r>
          </a:p>
        </p:txBody>
      </p:sp>
      <p:sp>
        <p:nvSpPr>
          <p:cNvPr id="4" name="Text Placeholder 3">
            <a:extLst>
              <a:ext uri="{FF2B5EF4-FFF2-40B4-BE49-F238E27FC236}">
                <a16:creationId xmlns:a16="http://schemas.microsoft.com/office/drawing/2014/main" xmlns="" id="{7E99A1F5-44AA-42C6-AA51-96C9A5F29B34}"/>
              </a:ext>
            </a:extLst>
          </p:cNvPr>
          <p:cNvSpPr>
            <a:spLocks noGrp="1"/>
          </p:cNvSpPr>
          <p:nvPr>
            <p:ph type="body" sz="quarter" idx="14"/>
          </p:nvPr>
        </p:nvSpPr>
        <p:spPr>
          <a:xfrm>
            <a:off x="67020" y="150061"/>
            <a:ext cx="9076980" cy="5015907"/>
          </a:xfrm>
        </p:spPr>
        <p:txBody>
          <a:bodyPr>
            <a:normAutofit/>
          </a:bodyPr>
          <a:lstStyle/>
          <a:p>
            <a:r>
              <a:rPr lang="en-US" dirty="0"/>
              <a:t>                                      </a:t>
            </a:r>
            <a:r>
              <a:rPr lang="en-US" dirty="0" smtClean="0"/>
              <a:t>The </a:t>
            </a:r>
            <a:r>
              <a:rPr lang="en-US" dirty="0"/>
              <a:t>mRNA </a:t>
            </a:r>
            <a:r>
              <a:rPr lang="en-US" dirty="0" smtClean="0"/>
              <a:t>sequence determines </a:t>
            </a:r>
            <a:r>
              <a:rPr lang="en-US" dirty="0"/>
              <a:t>the amino acid order.</a:t>
            </a:r>
          </a:p>
          <a:p>
            <a:r>
              <a:rPr lang="en-US" dirty="0"/>
              <a:t>The bases in mRNA are read by the ribosome in 3 letter chunks called </a:t>
            </a:r>
            <a:r>
              <a:rPr lang="en-US" b="1" dirty="0"/>
              <a:t>Codons</a:t>
            </a:r>
          </a:p>
          <a:p>
            <a:r>
              <a:rPr lang="en-US" dirty="0"/>
              <a:t>For example, the codon </a:t>
            </a:r>
            <a:r>
              <a:rPr lang="en-US" dirty="0" smtClean="0"/>
              <a:t>AUG </a:t>
            </a:r>
            <a:r>
              <a:rPr lang="en-US" dirty="0"/>
              <a:t>tells the </a:t>
            </a:r>
            <a:r>
              <a:rPr lang="en-US" dirty="0" smtClean="0"/>
              <a:t>ribosome </a:t>
            </a:r>
            <a:r>
              <a:rPr lang="en-US" dirty="0"/>
              <a:t>the amino acid known as </a:t>
            </a:r>
            <a:r>
              <a:rPr lang="en-US" dirty="0" smtClean="0"/>
              <a:t>methionine </a:t>
            </a:r>
            <a:r>
              <a:rPr lang="en-US" dirty="0"/>
              <a:t>should be put into the string of amino </a:t>
            </a:r>
            <a:r>
              <a:rPr lang="en-US" dirty="0" smtClean="0"/>
              <a:t>acids.  This codon is also called the </a:t>
            </a:r>
            <a:r>
              <a:rPr lang="en-US" b="1" dirty="0" smtClean="0"/>
              <a:t>start codon</a:t>
            </a:r>
            <a:r>
              <a:rPr lang="en-US" dirty="0" smtClean="0"/>
              <a:t> because it dictates to the ribosome to start reading the mRNA there and start making a protein.</a:t>
            </a:r>
            <a:endParaRPr lang="en-US" dirty="0"/>
          </a:p>
          <a:p>
            <a:r>
              <a:rPr lang="en-US" dirty="0"/>
              <a:t>The mRNA 5’ </a:t>
            </a:r>
            <a:r>
              <a:rPr lang="en-US" b="1" dirty="0"/>
              <a:t>AUGUUCCGAAUUGUUUCUUAA </a:t>
            </a:r>
            <a:r>
              <a:rPr lang="en-US" dirty="0"/>
              <a:t>3’ would be </a:t>
            </a:r>
            <a:r>
              <a:rPr lang="en-US" dirty="0" smtClean="0"/>
              <a:t>read</a:t>
            </a:r>
            <a:endParaRPr lang="en-US" dirty="0"/>
          </a:p>
        </p:txBody>
      </p:sp>
      <p:pic>
        <p:nvPicPr>
          <p:cNvPr id="5" name="Picture Placeholder 1" descr="Figure_15_02_05.jpg">
            <a:extLst>
              <a:ext uri="{FF2B5EF4-FFF2-40B4-BE49-F238E27FC236}">
                <a16:creationId xmlns:a16="http://schemas.microsoft.com/office/drawing/2014/main" xmlns="" id="{DE8A0270-C2FD-4B7E-8F32-A31AEDC06D7B}"/>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33" r="-2258"/>
          <a:stretch/>
        </p:blipFill>
        <p:spPr>
          <a:xfrm>
            <a:off x="4372117" y="2794305"/>
            <a:ext cx="4669639" cy="3925817"/>
          </a:xfrm>
        </p:spPr>
      </p:pic>
      <p:pic>
        <p:nvPicPr>
          <p:cNvPr id="6" name="Picture 5">
            <a:extLst>
              <a:ext uri="{FF2B5EF4-FFF2-40B4-BE49-F238E27FC236}">
                <a16:creationId xmlns:a16="http://schemas.microsoft.com/office/drawing/2014/main" xmlns="" id="{54EBC1A0-1BE5-44C5-84BC-FA77468EF498}"/>
              </a:ext>
            </a:extLst>
          </p:cNvPr>
          <p:cNvPicPr>
            <a:picLocks noChangeAspect="1"/>
          </p:cNvPicPr>
          <p:nvPr/>
        </p:nvPicPr>
        <p:blipFill rotWithShape="1">
          <a:blip r:embed="rId3"/>
          <a:srcRect l="3114" r="9590" b="9271"/>
          <a:stretch/>
        </p:blipFill>
        <p:spPr>
          <a:xfrm>
            <a:off x="562708" y="4988323"/>
            <a:ext cx="3084844" cy="1693829"/>
          </a:xfrm>
          <a:prstGeom prst="rect">
            <a:avLst/>
          </a:prstGeom>
        </p:spPr>
      </p:pic>
      <p:sp>
        <p:nvSpPr>
          <p:cNvPr id="3" name="Rectangle 2"/>
          <p:cNvSpPr/>
          <p:nvPr/>
        </p:nvSpPr>
        <p:spPr>
          <a:xfrm>
            <a:off x="67020" y="2743195"/>
            <a:ext cx="3919436" cy="2554545"/>
          </a:xfrm>
          <a:prstGeom prst="rect">
            <a:avLst/>
          </a:prstGeom>
        </p:spPr>
        <p:txBody>
          <a:bodyPr wrap="square">
            <a:spAutoFit/>
          </a:bodyPr>
          <a:lstStyle/>
          <a:p>
            <a:r>
              <a:rPr lang="en-US" sz="2000" dirty="0"/>
              <a:t>by a ribosome to make a protein with the sequence …</a:t>
            </a:r>
          </a:p>
          <a:p>
            <a:endParaRPr lang="en-US" sz="2000" b="1" dirty="0" smtClean="0"/>
          </a:p>
          <a:p>
            <a:r>
              <a:rPr lang="en-US" sz="2000" b="1" dirty="0" smtClean="0"/>
              <a:t>Met </a:t>
            </a:r>
            <a:r>
              <a:rPr lang="en-US" sz="2000" b="1" dirty="0"/>
              <a:t>- </a:t>
            </a:r>
            <a:r>
              <a:rPr lang="en-US" sz="2000" b="1" dirty="0" err="1"/>
              <a:t>Phe</a:t>
            </a:r>
            <a:r>
              <a:rPr lang="en-US" sz="2000" b="1" dirty="0"/>
              <a:t> - </a:t>
            </a:r>
            <a:r>
              <a:rPr lang="en-US" sz="2000" b="1" dirty="0" err="1"/>
              <a:t>Arg</a:t>
            </a:r>
            <a:r>
              <a:rPr lang="en-US" sz="2000" b="1" dirty="0"/>
              <a:t> - Ile - Val - </a:t>
            </a:r>
            <a:r>
              <a:rPr lang="en-US" sz="2000" b="1" dirty="0" err="1"/>
              <a:t>Ser</a:t>
            </a:r>
            <a:endParaRPr lang="en-US" sz="2000" b="1" dirty="0"/>
          </a:p>
          <a:p>
            <a:endParaRPr lang="en-US" sz="2000" dirty="0" smtClean="0"/>
          </a:p>
          <a:p>
            <a:r>
              <a:rPr lang="en-US" sz="2000" dirty="0" smtClean="0"/>
              <a:t>…</a:t>
            </a:r>
            <a:r>
              <a:rPr lang="en-US" sz="2000" dirty="0"/>
              <a:t>and then it would stop </a:t>
            </a:r>
          </a:p>
          <a:p>
            <a:r>
              <a:rPr lang="en-US" sz="2000" dirty="0"/>
              <a:t>because it found a </a:t>
            </a:r>
            <a:r>
              <a:rPr lang="en-US" sz="2000" b="1" dirty="0"/>
              <a:t>STOP</a:t>
            </a:r>
            <a:r>
              <a:rPr lang="en-US" sz="2000" dirty="0"/>
              <a:t> Codon</a:t>
            </a:r>
          </a:p>
          <a:p>
            <a:endParaRPr lang="en-US" sz="2000" dirty="0"/>
          </a:p>
        </p:txBody>
      </p:sp>
    </p:spTree>
    <p:extLst>
      <p:ext uri="{BB962C8B-B14F-4D97-AF65-F5344CB8AC3E}">
        <p14:creationId xmlns:p14="http://schemas.microsoft.com/office/powerpoint/2010/main" val="253076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a:t>translation</a:t>
            </a:r>
            <a:endParaRPr lang="en-US" sz="2400" dirty="0">
              <a:solidFill>
                <a:srgbClr val="6CB255"/>
              </a:solidFill>
            </a:endParaRPr>
          </a:p>
        </p:txBody>
      </p:sp>
      <p:pic>
        <p:nvPicPr>
          <p:cNvPr id="2" name="Picture Placeholder 1" descr="Figure_15_05_04.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6" r="-626"/>
          <a:stretch>
            <a:fillRect/>
          </a:stretch>
        </p:blipFill>
        <p:spPr>
          <a:xfrm>
            <a:off x="457200" y="1108075"/>
            <a:ext cx="4032250" cy="5256213"/>
          </a:xfrm>
        </p:spPr>
      </p:pic>
      <p:sp>
        <p:nvSpPr>
          <p:cNvPr id="14" name="Text Placeholder 13"/>
          <p:cNvSpPr>
            <a:spLocks noGrp="1"/>
          </p:cNvSpPr>
          <p:nvPr>
            <p:ph type="body" sz="quarter" idx="14"/>
          </p:nvPr>
        </p:nvSpPr>
        <p:spPr>
          <a:xfrm>
            <a:off x="3866433" y="447780"/>
            <a:ext cx="4347071" cy="5256973"/>
          </a:xfrm>
        </p:spPr>
        <p:txBody>
          <a:bodyPr>
            <a:noAutofit/>
          </a:bodyPr>
          <a:lstStyle/>
          <a:p>
            <a:r>
              <a:rPr lang="en-US" sz="2800" dirty="0">
                <a:solidFill>
                  <a:srgbClr val="000000"/>
                </a:solidFill>
              </a:rPr>
              <a:t>Transfer RNA (</a:t>
            </a:r>
            <a:r>
              <a:rPr lang="en-US" sz="2800" dirty="0" err="1">
                <a:solidFill>
                  <a:srgbClr val="000000"/>
                </a:solidFill>
              </a:rPr>
              <a:t>tRNA</a:t>
            </a:r>
            <a:r>
              <a:rPr lang="en-US" sz="2800" dirty="0">
                <a:solidFill>
                  <a:srgbClr val="000000"/>
                </a:solidFill>
              </a:rPr>
              <a:t>)</a:t>
            </a:r>
          </a:p>
          <a:p>
            <a:endParaRPr lang="en-US" sz="1600" dirty="0">
              <a:solidFill>
                <a:srgbClr val="000000"/>
              </a:solidFill>
            </a:endParaRPr>
          </a:p>
          <a:p>
            <a:r>
              <a:rPr lang="en-US" sz="1600" dirty="0">
                <a:solidFill>
                  <a:srgbClr val="000000"/>
                </a:solidFill>
              </a:rPr>
              <a:t>This is a space-filling model of a </a:t>
            </a:r>
            <a:r>
              <a:rPr lang="en-US" sz="1600" b="1" dirty="0" err="1">
                <a:solidFill>
                  <a:srgbClr val="000000"/>
                </a:solidFill>
              </a:rPr>
              <a:t>tRNA</a:t>
            </a:r>
            <a:r>
              <a:rPr lang="en-US" sz="1600" dirty="0">
                <a:solidFill>
                  <a:srgbClr val="000000"/>
                </a:solidFill>
              </a:rPr>
              <a:t> molecule. </a:t>
            </a:r>
          </a:p>
          <a:p>
            <a:r>
              <a:rPr lang="en-US" sz="1600" dirty="0" err="1">
                <a:solidFill>
                  <a:srgbClr val="000000"/>
                </a:solidFill>
              </a:rPr>
              <a:t>tRNAs</a:t>
            </a:r>
            <a:r>
              <a:rPr lang="en-US" sz="1600" dirty="0">
                <a:solidFill>
                  <a:srgbClr val="000000"/>
                </a:solidFill>
              </a:rPr>
              <a:t> add the amino acid (phenylalanine in this case</a:t>
            </a:r>
            <a:r>
              <a:rPr lang="en-US" sz="1600" dirty="0" smtClean="0">
                <a:solidFill>
                  <a:srgbClr val="000000"/>
                </a:solidFill>
              </a:rPr>
              <a:t>) </a:t>
            </a:r>
            <a:r>
              <a:rPr lang="en-US" sz="1600" dirty="0">
                <a:solidFill>
                  <a:srgbClr val="000000"/>
                </a:solidFill>
              </a:rPr>
              <a:t>to a growing polypeptide chain.</a:t>
            </a:r>
          </a:p>
          <a:p>
            <a:r>
              <a:rPr lang="en-US" sz="1600" dirty="0">
                <a:solidFill>
                  <a:srgbClr val="000000"/>
                </a:solidFill>
              </a:rPr>
              <a:t>The </a:t>
            </a:r>
            <a:r>
              <a:rPr lang="en-US" sz="1600" u="sng" dirty="0">
                <a:solidFill>
                  <a:srgbClr val="000000"/>
                </a:solidFill>
              </a:rPr>
              <a:t>anticodon</a:t>
            </a:r>
            <a:r>
              <a:rPr lang="en-US" sz="1600" dirty="0">
                <a:solidFill>
                  <a:srgbClr val="000000"/>
                </a:solidFill>
              </a:rPr>
              <a:t> AAG binds the </a:t>
            </a:r>
            <a:r>
              <a:rPr lang="en-US" sz="1600" u="sng" dirty="0">
                <a:solidFill>
                  <a:srgbClr val="000000"/>
                </a:solidFill>
              </a:rPr>
              <a:t>Codon</a:t>
            </a:r>
            <a:r>
              <a:rPr lang="en-US" sz="1600" dirty="0">
                <a:solidFill>
                  <a:srgbClr val="000000"/>
                </a:solidFill>
              </a:rPr>
              <a:t> UUC on the mRNA. The amino acid phenylalanine is attached to the other end of the </a:t>
            </a:r>
            <a:r>
              <a:rPr lang="en-US" sz="1600" dirty="0" err="1">
                <a:solidFill>
                  <a:srgbClr val="000000"/>
                </a:solidFill>
              </a:rPr>
              <a:t>tRNA</a:t>
            </a:r>
            <a:r>
              <a:rPr lang="en-US" sz="1600" dirty="0" smtClean="0">
                <a:solidFill>
                  <a:srgbClr val="000000"/>
                </a:solidFill>
              </a:rPr>
              <a:t>.</a:t>
            </a:r>
          </a:p>
          <a:p>
            <a:endParaRPr lang="en-US" sz="1600" dirty="0">
              <a:solidFill>
                <a:srgbClr val="000000"/>
              </a:solidFill>
            </a:endParaRPr>
          </a:p>
          <a:p>
            <a:r>
              <a:rPr lang="en-US" sz="1600" dirty="0" smtClean="0">
                <a:solidFill>
                  <a:srgbClr val="000000"/>
                </a:solidFill>
              </a:rPr>
              <a:t>This is how </a:t>
            </a:r>
            <a:r>
              <a:rPr lang="en-US" sz="1600" dirty="0" err="1" smtClean="0">
                <a:solidFill>
                  <a:srgbClr val="000000"/>
                </a:solidFill>
              </a:rPr>
              <a:t>phenylalalnine</a:t>
            </a:r>
            <a:r>
              <a:rPr lang="en-US" sz="1600" dirty="0" smtClean="0">
                <a:solidFill>
                  <a:srgbClr val="000000"/>
                </a:solidFill>
              </a:rPr>
              <a:t> is incorporated into a protein when the UUC codon is encountered </a:t>
            </a:r>
            <a:endParaRPr lang="en-US" sz="1600" dirty="0">
              <a:solidFill>
                <a:srgbClr val="000000"/>
              </a:solidFill>
            </a:endParaRP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7" name="TextBox 6">
            <a:extLst>
              <a:ext uri="{FF2B5EF4-FFF2-40B4-BE49-F238E27FC236}">
                <a16:creationId xmlns:a16="http://schemas.microsoft.com/office/drawing/2014/main" xmlns="" id="{E104DADE-7B94-4BB9-B2D8-1AE6C71A9C11}"/>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8" name="Title 1">
            <a:extLst>
              <a:ext uri="{FF2B5EF4-FFF2-40B4-BE49-F238E27FC236}">
                <a16:creationId xmlns:a16="http://schemas.microsoft.com/office/drawing/2014/main" xmlns="" id="{1BC0C35A-029D-430E-9F45-23B1CCBDFF08}"/>
              </a:ext>
            </a:extLst>
          </p:cNvPr>
          <p:cNvSpPr txBox="1">
            <a:spLocks/>
          </p:cNvSpPr>
          <p:nvPr/>
        </p:nvSpPr>
        <p:spPr>
          <a:xfrm>
            <a:off x="160392" y="5969990"/>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1400" dirty="0"/>
              <a:t>Figure 15.14</a:t>
            </a:r>
          </a:p>
        </p:txBody>
      </p:sp>
      <p:pic>
        <p:nvPicPr>
          <p:cNvPr id="9" name="Picture 8">
            <a:extLst>
              <a:ext uri="{FF2B5EF4-FFF2-40B4-BE49-F238E27FC236}">
                <a16:creationId xmlns:a16="http://schemas.microsoft.com/office/drawing/2014/main" xmlns="" id="{07E69F5D-5E7B-44DD-8233-54F7CD93FF51}"/>
              </a:ext>
            </a:extLst>
          </p:cNvPr>
          <p:cNvPicPr>
            <a:picLocks noChangeAspect="1"/>
          </p:cNvPicPr>
          <p:nvPr/>
        </p:nvPicPr>
        <p:blipFill>
          <a:blip r:embed="rId5"/>
          <a:stretch>
            <a:fillRect/>
          </a:stretch>
        </p:blipFill>
        <p:spPr>
          <a:xfrm>
            <a:off x="5181162" y="4448461"/>
            <a:ext cx="3533775" cy="1866900"/>
          </a:xfrm>
          <a:prstGeom prst="rect">
            <a:avLst/>
          </a:prstGeom>
        </p:spPr>
      </p:pic>
    </p:spTree>
    <p:extLst>
      <p:ext uri="{BB962C8B-B14F-4D97-AF65-F5344CB8AC3E}">
        <p14:creationId xmlns:p14="http://schemas.microsoft.com/office/powerpoint/2010/main" val="3774319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976" y="227959"/>
            <a:ext cx="8062912" cy="659535"/>
          </a:xfrm>
        </p:spPr>
        <p:txBody>
          <a:bodyPr/>
          <a:lstStyle/>
          <a:p>
            <a:r>
              <a:rPr lang="en-US" dirty="0"/>
              <a:t>Amino acids linked to one another</a:t>
            </a:r>
          </a:p>
        </p:txBody>
      </p:sp>
      <p:pic>
        <p:nvPicPr>
          <p:cNvPr id="2" name="Picture Placeholder 1" descr="Figure_15_06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2821" r="-32821"/>
          <a:stretch>
            <a:fillRect/>
          </a:stretch>
        </p:blipFill>
        <p:spPr/>
      </p:pic>
      <p:sp>
        <p:nvSpPr>
          <p:cNvPr id="7" name="Text Placeholder 6"/>
          <p:cNvSpPr>
            <a:spLocks noGrp="1"/>
          </p:cNvSpPr>
          <p:nvPr>
            <p:ph type="body" sz="quarter" idx="14"/>
          </p:nvPr>
        </p:nvSpPr>
        <p:spPr>
          <a:xfrm>
            <a:off x="358587" y="4861066"/>
            <a:ext cx="8260136" cy="2031272"/>
          </a:xfrm>
        </p:spPr>
        <p:txBody>
          <a:bodyPr>
            <a:normAutofit/>
          </a:bodyPr>
          <a:lstStyle/>
          <a:p>
            <a:r>
              <a:rPr lang="en-US" sz="2400" dirty="0"/>
              <a:t>In the Ribosome a </a:t>
            </a:r>
            <a:r>
              <a:rPr lang="en-US" sz="2400" b="1" dirty="0"/>
              <a:t>peptide bond is made</a:t>
            </a:r>
            <a:r>
              <a:rPr lang="en-US" sz="2400" dirty="0"/>
              <a:t> to link the carboxyl end of one amino acid with the amino end of another, expelling one water molecule. </a:t>
            </a:r>
          </a:p>
          <a:p>
            <a:r>
              <a:rPr lang="en-US" sz="2400" dirty="0"/>
              <a:t>(a dehydration synthesis reaction)</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Box 7">
            <a:extLst>
              <a:ext uri="{FF2B5EF4-FFF2-40B4-BE49-F238E27FC236}">
                <a16:creationId xmlns:a16="http://schemas.microsoft.com/office/drawing/2014/main" xmlns="" id="{7E59E386-900F-4480-A78D-56BF44E528BE}"/>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9" name="Title 4">
            <a:extLst>
              <a:ext uri="{FF2B5EF4-FFF2-40B4-BE49-F238E27FC236}">
                <a16:creationId xmlns:a16="http://schemas.microsoft.com/office/drawing/2014/main" xmlns="" id="{1EBF5DA6-72A3-4243-BB7D-BB8232CB56BC}"/>
              </a:ext>
            </a:extLst>
          </p:cNvPr>
          <p:cNvSpPr txBox="1">
            <a:spLocks/>
          </p:cNvSpPr>
          <p:nvPr/>
        </p:nvSpPr>
        <p:spPr>
          <a:xfrm>
            <a:off x="7055223" y="4023757"/>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1400" dirty="0"/>
              <a:t>Figure 15.15</a:t>
            </a:r>
          </a:p>
        </p:txBody>
      </p:sp>
    </p:spTree>
    <p:extLst>
      <p:ext uri="{BB962C8B-B14F-4D97-AF65-F5344CB8AC3E}">
        <p14:creationId xmlns:p14="http://schemas.microsoft.com/office/powerpoint/2010/main" val="612198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en-US" sz="2400" dirty="0">
                <a:solidFill>
                  <a:srgbClr val="6CB255"/>
                </a:solidFill>
              </a:rPr>
              <a:t>Figure 15.16 </a:t>
            </a:r>
          </a:p>
        </p:txBody>
      </p:sp>
      <p:pic>
        <p:nvPicPr>
          <p:cNvPr id="2" name="Picture Placeholder 1" descr="Figure_15_06_02.pn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1872" r="-3771"/>
          <a:stretch/>
        </p:blipFill>
        <p:spPr>
          <a:xfrm>
            <a:off x="5624052" y="1108377"/>
            <a:ext cx="3195483" cy="5256213"/>
          </a:xfrm>
        </p:spPr>
      </p:pic>
      <p:sp>
        <p:nvSpPr>
          <p:cNvPr id="14" name="Text Placeholder 13"/>
          <p:cNvSpPr>
            <a:spLocks noGrp="1"/>
          </p:cNvSpPr>
          <p:nvPr>
            <p:ph type="body" sz="quarter" idx="14"/>
          </p:nvPr>
        </p:nvSpPr>
        <p:spPr>
          <a:xfrm>
            <a:off x="244087" y="1107617"/>
            <a:ext cx="5379965" cy="5256973"/>
          </a:xfrm>
        </p:spPr>
        <p:txBody>
          <a:bodyPr>
            <a:noAutofit/>
          </a:bodyPr>
          <a:lstStyle/>
          <a:p>
            <a:r>
              <a:rPr lang="en-US" sz="1600" dirty="0">
                <a:solidFill>
                  <a:schemeClr val="tx1"/>
                </a:solidFill>
              </a:rPr>
              <a:t>Translation begins when an initiator </a:t>
            </a:r>
            <a:r>
              <a:rPr lang="en-US" sz="1600" dirty="0" err="1">
                <a:solidFill>
                  <a:schemeClr val="tx1"/>
                </a:solidFill>
              </a:rPr>
              <a:t>tRNA</a:t>
            </a:r>
            <a:r>
              <a:rPr lang="en-US" sz="1600" dirty="0">
                <a:solidFill>
                  <a:schemeClr val="tx1"/>
                </a:solidFill>
              </a:rPr>
              <a:t> anticodon recognizes a codon on mRNA. The large ribosomal subunit joins the small subunit, and a second </a:t>
            </a:r>
            <a:r>
              <a:rPr lang="en-US" sz="1600" dirty="0" err="1">
                <a:solidFill>
                  <a:schemeClr val="tx1"/>
                </a:solidFill>
              </a:rPr>
              <a:t>tRNA</a:t>
            </a:r>
            <a:r>
              <a:rPr lang="en-US" sz="1600" dirty="0">
                <a:solidFill>
                  <a:schemeClr val="tx1"/>
                </a:solidFill>
              </a:rPr>
              <a:t> is recruited. As the mRNA moves relative to the ribosome, the polypeptide chain is formed. </a:t>
            </a:r>
            <a:endParaRPr lang="en-US" sz="1600" dirty="0" smtClean="0">
              <a:solidFill>
                <a:schemeClr val="tx1"/>
              </a:solidFill>
            </a:endParaRPr>
          </a:p>
          <a:p>
            <a:endParaRPr lang="en-US" sz="1600" dirty="0">
              <a:solidFill>
                <a:schemeClr val="tx1"/>
              </a:solidFill>
            </a:endParaRPr>
          </a:p>
          <a:p>
            <a:r>
              <a:rPr lang="en-US" sz="1600" dirty="0"/>
              <a:t>Watch this video on Eukaryotic Transcription and Translation:</a:t>
            </a:r>
          </a:p>
          <a:p>
            <a:pPr lvl="1"/>
            <a:r>
              <a:rPr lang="en-US" sz="1600" dirty="0">
                <a:hlinkClick r:id="rId3"/>
              </a:rPr>
              <a:t>https://www.youtube.com/watch?v=gG7uCskUOrA</a:t>
            </a:r>
            <a:r>
              <a:rPr lang="en-US" sz="1600" dirty="0"/>
              <a:t> </a:t>
            </a:r>
          </a:p>
          <a:p>
            <a:pPr lvl="2"/>
            <a:endParaRPr lang="en-US" sz="1400" dirty="0"/>
          </a:p>
          <a:p>
            <a:r>
              <a:rPr lang="en-US" sz="1600" dirty="0"/>
              <a:t>Watch this video on Prokaryotic Transcription and Translation:</a:t>
            </a:r>
          </a:p>
          <a:p>
            <a:pPr lvl="1"/>
            <a:r>
              <a:rPr lang="en-US" sz="1600" dirty="0">
                <a:hlinkClick r:id="rId4"/>
              </a:rPr>
              <a:t>https://www.youtube.com/watch?v=1b-bRVgqof0</a:t>
            </a:r>
            <a:r>
              <a:rPr lang="en-US" sz="1600" dirty="0"/>
              <a:t> </a:t>
            </a:r>
          </a:p>
          <a:p>
            <a:pPr lvl="1"/>
            <a:r>
              <a:rPr lang="en-US" sz="1600" dirty="0"/>
              <a:t>Watch this video on the Lac Operon that shows gene regulation: </a:t>
            </a:r>
            <a:r>
              <a:rPr lang="en-US" sz="1600" dirty="0">
                <a:hlinkClick r:id="rId5"/>
              </a:rPr>
              <a:t>https://www.youtube.com/watch?v=oBwtxdI1zvk</a:t>
            </a:r>
            <a:r>
              <a:rPr lang="en-US" sz="1600" dirty="0"/>
              <a:t> </a:t>
            </a:r>
          </a:p>
        </p:txBody>
      </p:sp>
      <p:pic>
        <p:nvPicPr>
          <p:cNvPr id="6" name="Picture 5" descr="OSX-Stacked-TM-RGB-300dpi-2016.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
        <p:nvSpPr>
          <p:cNvPr id="7" name="TextBox 6">
            <a:extLst>
              <a:ext uri="{FF2B5EF4-FFF2-40B4-BE49-F238E27FC236}">
                <a16:creationId xmlns:a16="http://schemas.microsoft.com/office/drawing/2014/main" xmlns="" id="{C2DC8255-0341-4AF6-BF81-C17591624109}"/>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7"/>
              </a:rPr>
              <a:t>http://cnx.org/contents/185cbf87-c72e-48f5-b51e-f14f21b5eabd@10.61</a:t>
            </a:r>
            <a:r>
              <a:rPr lang="en-US" sz="500" dirty="0"/>
              <a:t>  </a:t>
            </a:r>
          </a:p>
        </p:txBody>
      </p:sp>
    </p:spTree>
    <p:extLst>
      <p:ext uri="{BB962C8B-B14F-4D97-AF65-F5344CB8AC3E}">
        <p14:creationId xmlns:p14="http://schemas.microsoft.com/office/powerpoint/2010/main" val="263485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123" descr="rav32223_15_20_ba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20788" y="406400"/>
            <a:ext cx="6700837"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102" descr="rav32223_15_20b"/>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62575" y="1322388"/>
            <a:ext cx="10287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F6C87ABA-B54B-4159-BFD0-B6C182434572}" type="slidenum">
              <a:rPr lang="en-US" altLang="en-US" sz="1400"/>
              <a:pPr eaLnBrk="1" hangingPunct="1">
                <a:spcBef>
                  <a:spcPct val="0"/>
                </a:spcBef>
                <a:buFontTx/>
                <a:buNone/>
              </a:pPr>
              <a:t>24</a:t>
            </a:fld>
            <a:endParaRPr lang="en-US" altLang="en-US" sz="1400"/>
          </a:p>
        </p:txBody>
      </p:sp>
      <p:sp>
        <p:nvSpPr>
          <p:cNvPr id="164" name="TextBox 24"/>
          <p:cNvSpPr txBox="1">
            <a:spLocks noChangeArrowheads="1"/>
          </p:cNvSpPr>
          <p:nvPr/>
        </p:nvSpPr>
        <p:spPr bwMode="auto">
          <a:xfrm>
            <a:off x="1481138" y="6683375"/>
            <a:ext cx="6178550" cy="215900"/>
          </a:xfrm>
          <a:prstGeom prst="rect">
            <a:avLst/>
          </a:prstGeom>
          <a:noFill/>
          <a:ln w="9525">
            <a:noFill/>
            <a:miter lim="800000"/>
            <a:headEnd/>
            <a:tailEnd/>
          </a:ln>
        </p:spPr>
        <p:txBody>
          <a:bodyPr>
            <a:spAutoFit/>
          </a:bodyPr>
          <a:lstStyle/>
          <a:p>
            <a:pPr algn="ctr">
              <a:defRPr/>
            </a:pPr>
            <a:r>
              <a:rPr lang="en-US" sz="800" dirty="0">
                <a:latin typeface="+mj-lt"/>
                <a:ea typeface="+mn-ea"/>
                <a:cs typeface="Arial" pitchFamily="34" charset="0"/>
              </a:rPr>
              <a:t>Copyright © The McGraw-Hill Companies, Inc. Permission required for reproduction or display.</a:t>
            </a:r>
          </a:p>
        </p:txBody>
      </p:sp>
      <p:pic>
        <p:nvPicPr>
          <p:cNvPr id="69638" name="Picture 134" descr="rav32223_15_20c"/>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92800" y="2032000"/>
            <a:ext cx="201136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Freeform 202"/>
          <p:cNvSpPr>
            <a:spLocks/>
          </p:cNvSpPr>
          <p:nvPr/>
        </p:nvSpPr>
        <p:spPr bwMode="auto">
          <a:xfrm>
            <a:off x="6721475" y="3902075"/>
            <a:ext cx="425450" cy="506413"/>
          </a:xfrm>
          <a:custGeom>
            <a:avLst/>
            <a:gdLst>
              <a:gd name="T0" fmla="*/ 2147483647 w 268"/>
              <a:gd name="T1" fmla="*/ 0 h 319"/>
              <a:gd name="T2" fmla="*/ 2147483647 w 268"/>
              <a:gd name="T3" fmla="*/ 0 h 319"/>
              <a:gd name="T4" fmla="*/ 2147483647 w 268"/>
              <a:gd name="T5" fmla="*/ 0 h 319"/>
              <a:gd name="T6" fmla="*/ 2147483647 w 268"/>
              <a:gd name="T7" fmla="*/ 2147483647 h 319"/>
              <a:gd name="T8" fmla="*/ 2147483647 w 268"/>
              <a:gd name="T9" fmla="*/ 2147483647 h 319"/>
              <a:gd name="T10" fmla="*/ 2147483647 w 268"/>
              <a:gd name="T11" fmla="*/ 2147483647 h 319"/>
              <a:gd name="T12" fmla="*/ 2147483647 w 268"/>
              <a:gd name="T13" fmla="*/ 2147483647 h 319"/>
              <a:gd name="T14" fmla="*/ 2147483647 w 268"/>
              <a:gd name="T15" fmla="*/ 2147483647 h 319"/>
              <a:gd name="T16" fmla="*/ 2147483647 w 268"/>
              <a:gd name="T17" fmla="*/ 2147483647 h 319"/>
              <a:gd name="T18" fmla="*/ 2147483647 w 268"/>
              <a:gd name="T19" fmla="*/ 2147483647 h 319"/>
              <a:gd name="T20" fmla="*/ 2147483647 w 268"/>
              <a:gd name="T21" fmla="*/ 2147483647 h 319"/>
              <a:gd name="T22" fmla="*/ 2147483647 w 268"/>
              <a:gd name="T23" fmla="*/ 2147483647 h 319"/>
              <a:gd name="T24" fmla="*/ 2147483647 w 268"/>
              <a:gd name="T25" fmla="*/ 2147483647 h 319"/>
              <a:gd name="T26" fmla="*/ 2147483647 w 268"/>
              <a:gd name="T27" fmla="*/ 2147483647 h 319"/>
              <a:gd name="T28" fmla="*/ 2147483647 w 268"/>
              <a:gd name="T29" fmla="*/ 2147483647 h 319"/>
              <a:gd name="T30" fmla="*/ 2147483647 w 268"/>
              <a:gd name="T31" fmla="*/ 2147483647 h 319"/>
              <a:gd name="T32" fmla="*/ 2147483647 w 268"/>
              <a:gd name="T33" fmla="*/ 2147483647 h 319"/>
              <a:gd name="T34" fmla="*/ 0 w 268"/>
              <a:gd name="T35" fmla="*/ 2147483647 h 319"/>
              <a:gd name="T36" fmla="*/ 2147483647 w 268"/>
              <a:gd name="T37" fmla="*/ 2147483647 h 319"/>
              <a:gd name="T38" fmla="*/ 2147483647 w 268"/>
              <a:gd name="T39" fmla="*/ 2147483647 h 319"/>
              <a:gd name="T40" fmla="*/ 2147483647 w 268"/>
              <a:gd name="T41" fmla="*/ 2147483647 h 319"/>
              <a:gd name="T42" fmla="*/ 2147483647 w 268"/>
              <a:gd name="T43" fmla="*/ 2147483647 h 319"/>
              <a:gd name="T44" fmla="*/ 2147483647 w 268"/>
              <a:gd name="T45" fmla="*/ 2147483647 h 319"/>
              <a:gd name="T46" fmla="*/ 2147483647 w 268"/>
              <a:gd name="T47" fmla="*/ 2147483647 h 319"/>
              <a:gd name="T48" fmla="*/ 2147483647 w 268"/>
              <a:gd name="T49" fmla="*/ 2147483647 h 319"/>
              <a:gd name="T50" fmla="*/ 2147483647 w 268"/>
              <a:gd name="T51" fmla="*/ 2147483647 h 3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8"/>
              <a:gd name="T79" fmla="*/ 0 h 319"/>
              <a:gd name="T80" fmla="*/ 268 w 268"/>
              <a:gd name="T81" fmla="*/ 319 h 3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8" h="319">
                <a:moveTo>
                  <a:pt x="268" y="0"/>
                </a:moveTo>
                <a:lnTo>
                  <a:pt x="268" y="0"/>
                </a:lnTo>
                <a:lnTo>
                  <a:pt x="248" y="0"/>
                </a:lnTo>
                <a:lnTo>
                  <a:pt x="227" y="2"/>
                </a:lnTo>
                <a:lnTo>
                  <a:pt x="200" y="4"/>
                </a:lnTo>
                <a:lnTo>
                  <a:pt x="169" y="7"/>
                </a:lnTo>
                <a:lnTo>
                  <a:pt x="135" y="15"/>
                </a:lnTo>
                <a:lnTo>
                  <a:pt x="103" y="24"/>
                </a:lnTo>
                <a:lnTo>
                  <a:pt x="87" y="29"/>
                </a:lnTo>
                <a:lnTo>
                  <a:pt x="72" y="36"/>
                </a:lnTo>
                <a:lnTo>
                  <a:pt x="58" y="43"/>
                </a:lnTo>
                <a:lnTo>
                  <a:pt x="45" y="52"/>
                </a:lnTo>
                <a:lnTo>
                  <a:pt x="33" y="61"/>
                </a:lnTo>
                <a:lnTo>
                  <a:pt x="22" y="72"/>
                </a:lnTo>
                <a:lnTo>
                  <a:pt x="13" y="85"/>
                </a:lnTo>
                <a:lnTo>
                  <a:pt x="7" y="99"/>
                </a:lnTo>
                <a:lnTo>
                  <a:pt x="2" y="114"/>
                </a:lnTo>
                <a:lnTo>
                  <a:pt x="0" y="130"/>
                </a:lnTo>
                <a:lnTo>
                  <a:pt x="2" y="148"/>
                </a:lnTo>
                <a:lnTo>
                  <a:pt x="6" y="168"/>
                </a:lnTo>
                <a:lnTo>
                  <a:pt x="11" y="187"/>
                </a:lnTo>
                <a:lnTo>
                  <a:pt x="22" y="211"/>
                </a:lnTo>
                <a:lnTo>
                  <a:pt x="34" y="234"/>
                </a:lnTo>
                <a:lnTo>
                  <a:pt x="52" y="261"/>
                </a:lnTo>
                <a:lnTo>
                  <a:pt x="74" y="288"/>
                </a:lnTo>
                <a:lnTo>
                  <a:pt x="99" y="31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9640" name="Picture 131" descr="rav32223_15_20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01775" y="2073275"/>
            <a:ext cx="20224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Picture 132" descr="rav32223_15_20a-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68725" y="558800"/>
            <a:ext cx="20764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2" name="Picture 136" descr="rav32223_15_20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413000" y="4467225"/>
            <a:ext cx="2008188"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140" descr="rav32223_15_20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889500" y="4603750"/>
            <a:ext cx="20002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41" descr="rav32223_15_20o"/>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470525" y="5045075"/>
            <a:ext cx="3016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42" descr="rav32223_15_20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486275" y="4740275"/>
            <a:ext cx="4540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143" descr="rav32223_15_20f"/>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609975" y="3962400"/>
            <a:ext cx="5429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44" descr="rav32223_15_20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606800" y="3775075"/>
            <a:ext cx="449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8" name="Picture 146" descr="rav32223_15_20l"/>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466975" y="2108200"/>
            <a:ext cx="449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9" name="Picture 147" descr="rav32223_15_20i"/>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701925" y="2416175"/>
            <a:ext cx="2238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0" name="Picture 150" descr="rav32223_15_20i"/>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2916238" y="1200150"/>
            <a:ext cx="2238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1" name="Picture 149" descr="rav32223_15_20j"/>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32075" y="1139825"/>
            <a:ext cx="3714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2" name="Picture 151" descr="rav32223_15_20h"/>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699250" y="3997325"/>
            <a:ext cx="292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3" name="Picture 153" descr="rav32223_15_20k"/>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7413625" y="4378325"/>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4" name="Picture 154" descr="rav32223_15_20n"/>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940550" y="4368800"/>
            <a:ext cx="3714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55" name="Picture 155" descr="rav32223_15_20k"/>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257550" y="1149350"/>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6" name="Freeform 185"/>
          <p:cNvSpPr>
            <a:spLocks/>
          </p:cNvSpPr>
          <p:nvPr/>
        </p:nvSpPr>
        <p:spPr bwMode="auto">
          <a:xfrm>
            <a:off x="3665538" y="1300163"/>
            <a:ext cx="131762" cy="79375"/>
          </a:xfrm>
          <a:custGeom>
            <a:avLst/>
            <a:gdLst>
              <a:gd name="T0" fmla="*/ 2147483647 w 83"/>
              <a:gd name="T1" fmla="*/ 0 h 50"/>
              <a:gd name="T2" fmla="*/ 2147483647 w 83"/>
              <a:gd name="T3" fmla="*/ 0 h 50"/>
              <a:gd name="T4" fmla="*/ 2147483647 w 83"/>
              <a:gd name="T5" fmla="*/ 2147483647 h 50"/>
              <a:gd name="T6" fmla="*/ 0 w 83"/>
              <a:gd name="T7" fmla="*/ 2147483647 h 50"/>
              <a:gd name="T8" fmla="*/ 0 w 83"/>
              <a:gd name="T9" fmla="*/ 2147483647 h 50"/>
              <a:gd name="T10" fmla="*/ 2147483647 w 83"/>
              <a:gd name="T11" fmla="*/ 2147483647 h 50"/>
              <a:gd name="T12" fmla="*/ 2147483647 w 83"/>
              <a:gd name="T13" fmla="*/ 2147483647 h 50"/>
              <a:gd name="T14" fmla="*/ 2147483647 w 83"/>
              <a:gd name="T15" fmla="*/ 2147483647 h 50"/>
              <a:gd name="T16" fmla="*/ 2147483647 w 83"/>
              <a:gd name="T17" fmla="*/ 2147483647 h 50"/>
              <a:gd name="T18" fmla="*/ 2147483647 w 83"/>
              <a:gd name="T19" fmla="*/ 2147483647 h 50"/>
              <a:gd name="T20" fmla="*/ 2147483647 w 83"/>
              <a:gd name="T21" fmla="*/ 2147483647 h 50"/>
              <a:gd name="T22" fmla="*/ 2147483647 w 83"/>
              <a:gd name="T23" fmla="*/ 2147483647 h 50"/>
              <a:gd name="T24" fmla="*/ 2147483647 w 83"/>
              <a:gd name="T25" fmla="*/ 2147483647 h 50"/>
              <a:gd name="T26" fmla="*/ 2147483647 w 83"/>
              <a:gd name="T27" fmla="*/ 2147483647 h 50"/>
              <a:gd name="T28" fmla="*/ 2147483647 w 83"/>
              <a:gd name="T29" fmla="*/ 2147483647 h 50"/>
              <a:gd name="T30" fmla="*/ 2147483647 w 83"/>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50"/>
              <a:gd name="T50" fmla="*/ 83 w 83"/>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50">
                <a:moveTo>
                  <a:pt x="83" y="0"/>
                </a:moveTo>
                <a:lnTo>
                  <a:pt x="83" y="0"/>
                </a:lnTo>
                <a:lnTo>
                  <a:pt x="41" y="5"/>
                </a:lnTo>
                <a:lnTo>
                  <a:pt x="0" y="5"/>
                </a:lnTo>
                <a:lnTo>
                  <a:pt x="12" y="16"/>
                </a:lnTo>
                <a:lnTo>
                  <a:pt x="23" y="13"/>
                </a:lnTo>
                <a:lnTo>
                  <a:pt x="30" y="29"/>
                </a:lnTo>
                <a:lnTo>
                  <a:pt x="20" y="34"/>
                </a:lnTo>
                <a:lnTo>
                  <a:pt x="16" y="50"/>
                </a:lnTo>
                <a:lnTo>
                  <a:pt x="18" y="50"/>
                </a:lnTo>
                <a:lnTo>
                  <a:pt x="48" y="22"/>
                </a:lnTo>
                <a:lnTo>
                  <a:pt x="8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7" name="Freeform 186"/>
          <p:cNvSpPr>
            <a:spLocks/>
          </p:cNvSpPr>
          <p:nvPr/>
        </p:nvSpPr>
        <p:spPr bwMode="auto">
          <a:xfrm>
            <a:off x="3684588" y="1320800"/>
            <a:ext cx="28575" cy="33338"/>
          </a:xfrm>
          <a:custGeom>
            <a:avLst/>
            <a:gdLst>
              <a:gd name="T0" fmla="*/ 2147483647 w 18"/>
              <a:gd name="T1" fmla="*/ 0 h 21"/>
              <a:gd name="T2" fmla="*/ 2147483647 w 18"/>
              <a:gd name="T3" fmla="*/ 0 h 21"/>
              <a:gd name="T4" fmla="*/ 0 w 18"/>
              <a:gd name="T5" fmla="*/ 2147483647 h 21"/>
              <a:gd name="T6" fmla="*/ 2147483647 w 18"/>
              <a:gd name="T7" fmla="*/ 2147483647 h 21"/>
              <a:gd name="T8" fmla="*/ 2147483647 w 18"/>
              <a:gd name="T9" fmla="*/ 2147483647 h 21"/>
              <a:gd name="T10" fmla="*/ 2147483647 w 18"/>
              <a:gd name="T11" fmla="*/ 2147483647 h 21"/>
              <a:gd name="T12" fmla="*/ 2147483647 w 18"/>
              <a:gd name="T13" fmla="*/ 2147483647 h 21"/>
              <a:gd name="T14" fmla="*/ 2147483647 w 18"/>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1"/>
              <a:gd name="T26" fmla="*/ 18 w 18"/>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1">
                <a:moveTo>
                  <a:pt x="11" y="0"/>
                </a:moveTo>
                <a:lnTo>
                  <a:pt x="11" y="0"/>
                </a:lnTo>
                <a:lnTo>
                  <a:pt x="0" y="3"/>
                </a:lnTo>
                <a:lnTo>
                  <a:pt x="9" y="10"/>
                </a:lnTo>
                <a:lnTo>
                  <a:pt x="8" y="21"/>
                </a:lnTo>
                <a:lnTo>
                  <a:pt x="18" y="16"/>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58" name="Freeform 197"/>
          <p:cNvSpPr>
            <a:spLocks/>
          </p:cNvSpPr>
          <p:nvPr/>
        </p:nvSpPr>
        <p:spPr bwMode="auto">
          <a:xfrm>
            <a:off x="4835525" y="5033963"/>
            <a:ext cx="720725" cy="190500"/>
          </a:xfrm>
          <a:custGeom>
            <a:avLst/>
            <a:gdLst>
              <a:gd name="T0" fmla="*/ 2147483647 w 454"/>
              <a:gd name="T1" fmla="*/ 2147483647 h 120"/>
              <a:gd name="T2" fmla="*/ 2147483647 w 454"/>
              <a:gd name="T3" fmla="*/ 2147483647 h 120"/>
              <a:gd name="T4" fmla="*/ 2147483647 w 454"/>
              <a:gd name="T5" fmla="*/ 2147483647 h 120"/>
              <a:gd name="T6" fmla="*/ 2147483647 w 454"/>
              <a:gd name="T7" fmla="*/ 2147483647 h 120"/>
              <a:gd name="T8" fmla="*/ 2147483647 w 454"/>
              <a:gd name="T9" fmla="*/ 2147483647 h 120"/>
              <a:gd name="T10" fmla="*/ 2147483647 w 454"/>
              <a:gd name="T11" fmla="*/ 2147483647 h 120"/>
              <a:gd name="T12" fmla="*/ 2147483647 w 454"/>
              <a:gd name="T13" fmla="*/ 2147483647 h 120"/>
              <a:gd name="T14" fmla="*/ 2147483647 w 454"/>
              <a:gd name="T15" fmla="*/ 2147483647 h 120"/>
              <a:gd name="T16" fmla="*/ 2147483647 w 454"/>
              <a:gd name="T17" fmla="*/ 2147483647 h 120"/>
              <a:gd name="T18" fmla="*/ 2147483647 w 454"/>
              <a:gd name="T19" fmla="*/ 2147483647 h 120"/>
              <a:gd name="T20" fmla="*/ 2147483647 w 454"/>
              <a:gd name="T21" fmla="*/ 2147483647 h 120"/>
              <a:gd name="T22" fmla="*/ 2147483647 w 454"/>
              <a:gd name="T23" fmla="*/ 2147483647 h 120"/>
              <a:gd name="T24" fmla="*/ 0 w 454"/>
              <a:gd name="T25" fmla="*/ 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54"/>
              <a:gd name="T40" fmla="*/ 0 h 120"/>
              <a:gd name="T41" fmla="*/ 454 w 454"/>
              <a:gd name="T42" fmla="*/ 120 h 1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54" h="120">
                <a:moveTo>
                  <a:pt x="454" y="120"/>
                </a:moveTo>
                <a:lnTo>
                  <a:pt x="454" y="120"/>
                </a:lnTo>
                <a:lnTo>
                  <a:pt x="400" y="113"/>
                </a:lnTo>
                <a:lnTo>
                  <a:pt x="346" y="106"/>
                </a:lnTo>
                <a:lnTo>
                  <a:pt x="301" y="97"/>
                </a:lnTo>
                <a:lnTo>
                  <a:pt x="256" y="86"/>
                </a:lnTo>
                <a:lnTo>
                  <a:pt x="211" y="75"/>
                </a:lnTo>
                <a:lnTo>
                  <a:pt x="168" y="63"/>
                </a:lnTo>
                <a:lnTo>
                  <a:pt x="125" y="48"/>
                </a:lnTo>
                <a:lnTo>
                  <a:pt x="83" y="34"/>
                </a:lnTo>
                <a:lnTo>
                  <a:pt x="42" y="18"/>
                </a:ln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59" name="Freeform 198"/>
          <p:cNvSpPr>
            <a:spLocks/>
          </p:cNvSpPr>
          <p:nvPr/>
        </p:nvSpPr>
        <p:spPr bwMode="auto">
          <a:xfrm>
            <a:off x="4781550" y="5010150"/>
            <a:ext cx="82550" cy="55563"/>
          </a:xfrm>
          <a:custGeom>
            <a:avLst/>
            <a:gdLst>
              <a:gd name="T0" fmla="*/ 2147483647 w 52"/>
              <a:gd name="T1" fmla="*/ 2147483647 h 35"/>
              <a:gd name="T2" fmla="*/ 2147483647 w 52"/>
              <a:gd name="T3" fmla="*/ 2147483647 h 35"/>
              <a:gd name="T4" fmla="*/ 2147483647 w 52"/>
              <a:gd name="T5" fmla="*/ 2147483647 h 35"/>
              <a:gd name="T6" fmla="*/ 2147483647 w 52"/>
              <a:gd name="T7" fmla="*/ 2147483647 h 35"/>
              <a:gd name="T8" fmla="*/ 2147483647 w 52"/>
              <a:gd name="T9" fmla="*/ 2147483647 h 35"/>
              <a:gd name="T10" fmla="*/ 0 w 52"/>
              <a:gd name="T11" fmla="*/ 0 h 35"/>
              <a:gd name="T12" fmla="*/ 0 w 52"/>
              <a:gd name="T13" fmla="*/ 0 h 35"/>
              <a:gd name="T14" fmla="*/ 2147483647 w 52"/>
              <a:gd name="T15" fmla="*/ 2147483647 h 35"/>
              <a:gd name="T16" fmla="*/ 2147483647 w 52"/>
              <a:gd name="T17" fmla="*/ 2147483647 h 35"/>
              <a:gd name="T18" fmla="*/ 2147483647 w 52"/>
              <a:gd name="T19" fmla="*/ 2147483647 h 35"/>
              <a:gd name="T20" fmla="*/ 2147483647 w 52"/>
              <a:gd name="T21" fmla="*/ 214748364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35"/>
              <a:gd name="T35" fmla="*/ 52 w 52"/>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35">
                <a:moveTo>
                  <a:pt x="38" y="17"/>
                </a:moveTo>
                <a:lnTo>
                  <a:pt x="40" y="35"/>
                </a:lnTo>
                <a:lnTo>
                  <a:pt x="22" y="15"/>
                </a:lnTo>
                <a:lnTo>
                  <a:pt x="0" y="0"/>
                </a:lnTo>
                <a:lnTo>
                  <a:pt x="25" y="6"/>
                </a:lnTo>
                <a:lnTo>
                  <a:pt x="52" y="6"/>
                </a:lnTo>
                <a:lnTo>
                  <a:pt x="52" y="8"/>
                </a:lnTo>
                <a:lnTo>
                  <a:pt x="3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0" name="Freeform 199"/>
          <p:cNvSpPr>
            <a:spLocks/>
          </p:cNvSpPr>
          <p:nvPr/>
        </p:nvSpPr>
        <p:spPr bwMode="auto">
          <a:xfrm>
            <a:off x="3105150" y="1382713"/>
            <a:ext cx="104775" cy="295275"/>
          </a:xfrm>
          <a:custGeom>
            <a:avLst/>
            <a:gdLst>
              <a:gd name="T0" fmla="*/ 0 w 66"/>
              <a:gd name="T1" fmla="*/ 2147483647 h 186"/>
              <a:gd name="T2" fmla="*/ 0 w 66"/>
              <a:gd name="T3" fmla="*/ 2147483647 h 186"/>
              <a:gd name="T4" fmla="*/ 2147483647 w 66"/>
              <a:gd name="T5" fmla="*/ 2147483647 h 186"/>
              <a:gd name="T6" fmla="*/ 2147483647 w 66"/>
              <a:gd name="T7" fmla="*/ 2147483647 h 186"/>
              <a:gd name="T8" fmla="*/ 2147483647 w 66"/>
              <a:gd name="T9" fmla="*/ 2147483647 h 186"/>
              <a:gd name="T10" fmla="*/ 2147483647 w 66"/>
              <a:gd name="T11" fmla="*/ 2147483647 h 186"/>
              <a:gd name="T12" fmla="*/ 2147483647 w 66"/>
              <a:gd name="T13" fmla="*/ 2147483647 h 186"/>
              <a:gd name="T14" fmla="*/ 2147483647 w 66"/>
              <a:gd name="T15" fmla="*/ 2147483647 h 186"/>
              <a:gd name="T16" fmla="*/ 2147483647 w 66"/>
              <a:gd name="T17" fmla="*/ 2147483647 h 186"/>
              <a:gd name="T18" fmla="*/ 2147483647 w 66"/>
              <a:gd name="T19" fmla="*/ 2147483647 h 186"/>
              <a:gd name="T20" fmla="*/ 2147483647 w 66"/>
              <a:gd name="T21" fmla="*/ 2147483647 h 186"/>
              <a:gd name="T22" fmla="*/ 2147483647 w 66"/>
              <a:gd name="T23" fmla="*/ 2147483647 h 186"/>
              <a:gd name="T24" fmla="*/ 2147483647 w 66"/>
              <a:gd name="T25" fmla="*/ 2147483647 h 186"/>
              <a:gd name="T26" fmla="*/ 2147483647 w 66"/>
              <a:gd name="T27" fmla="*/ 2147483647 h 186"/>
              <a:gd name="T28" fmla="*/ 2147483647 w 66"/>
              <a:gd name="T29" fmla="*/ 0 h 1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86"/>
              <a:gd name="T47" fmla="*/ 66 w 66"/>
              <a:gd name="T48" fmla="*/ 186 h 1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86">
                <a:moveTo>
                  <a:pt x="0" y="186"/>
                </a:moveTo>
                <a:lnTo>
                  <a:pt x="0" y="186"/>
                </a:lnTo>
                <a:lnTo>
                  <a:pt x="11" y="178"/>
                </a:lnTo>
                <a:lnTo>
                  <a:pt x="21" y="171"/>
                </a:lnTo>
                <a:lnTo>
                  <a:pt x="32" y="162"/>
                </a:lnTo>
                <a:lnTo>
                  <a:pt x="41" y="151"/>
                </a:lnTo>
                <a:lnTo>
                  <a:pt x="52" y="133"/>
                </a:lnTo>
                <a:lnTo>
                  <a:pt x="61" y="115"/>
                </a:lnTo>
                <a:lnTo>
                  <a:pt x="65" y="98"/>
                </a:lnTo>
                <a:lnTo>
                  <a:pt x="66" y="80"/>
                </a:lnTo>
                <a:lnTo>
                  <a:pt x="65" y="60"/>
                </a:lnTo>
                <a:lnTo>
                  <a:pt x="61" y="40"/>
                </a:lnTo>
                <a:lnTo>
                  <a:pt x="54" y="20"/>
                </a:lnTo>
                <a:lnTo>
                  <a:pt x="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1" name="Freeform 200"/>
          <p:cNvSpPr>
            <a:spLocks/>
          </p:cNvSpPr>
          <p:nvPr/>
        </p:nvSpPr>
        <p:spPr bwMode="auto">
          <a:xfrm>
            <a:off x="3151188" y="1328738"/>
            <a:ext cx="57150" cy="82550"/>
          </a:xfrm>
          <a:custGeom>
            <a:avLst/>
            <a:gdLst>
              <a:gd name="T0" fmla="*/ 2147483647 w 36"/>
              <a:gd name="T1" fmla="*/ 2147483647 h 52"/>
              <a:gd name="T2" fmla="*/ 2147483647 w 36"/>
              <a:gd name="T3" fmla="*/ 2147483647 h 52"/>
              <a:gd name="T4" fmla="*/ 2147483647 w 36"/>
              <a:gd name="T5" fmla="*/ 2147483647 h 52"/>
              <a:gd name="T6" fmla="*/ 2147483647 w 36"/>
              <a:gd name="T7" fmla="*/ 2147483647 h 52"/>
              <a:gd name="T8" fmla="*/ 2147483647 w 36"/>
              <a:gd name="T9" fmla="*/ 2147483647 h 52"/>
              <a:gd name="T10" fmla="*/ 0 w 36"/>
              <a:gd name="T11" fmla="*/ 0 h 52"/>
              <a:gd name="T12" fmla="*/ 0 w 36"/>
              <a:gd name="T13" fmla="*/ 0 h 52"/>
              <a:gd name="T14" fmla="*/ 2147483647 w 36"/>
              <a:gd name="T15" fmla="*/ 2147483647 h 52"/>
              <a:gd name="T16" fmla="*/ 2147483647 w 36"/>
              <a:gd name="T17" fmla="*/ 2147483647 h 52"/>
              <a:gd name="T18" fmla="*/ 2147483647 w 36"/>
              <a:gd name="T19" fmla="*/ 2147483647 h 52"/>
              <a:gd name="T20" fmla="*/ 2147483647 w 36"/>
              <a:gd name="T21" fmla="*/ 2147483647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52"/>
              <a:gd name="T35" fmla="*/ 36 w 3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52">
                <a:moveTo>
                  <a:pt x="18" y="38"/>
                </a:moveTo>
                <a:lnTo>
                  <a:pt x="9" y="52"/>
                </a:lnTo>
                <a:lnTo>
                  <a:pt x="7" y="51"/>
                </a:lnTo>
                <a:lnTo>
                  <a:pt x="7" y="25"/>
                </a:lnTo>
                <a:lnTo>
                  <a:pt x="0" y="0"/>
                </a:lnTo>
                <a:lnTo>
                  <a:pt x="16" y="22"/>
                </a:lnTo>
                <a:lnTo>
                  <a:pt x="36" y="38"/>
                </a:lnTo>
                <a:lnTo>
                  <a:pt x="36" y="40"/>
                </a:lnTo>
                <a:lnTo>
                  <a:pt x="1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2" name="Freeform 201"/>
          <p:cNvSpPr>
            <a:spLocks/>
          </p:cNvSpPr>
          <p:nvPr/>
        </p:nvSpPr>
        <p:spPr bwMode="auto">
          <a:xfrm>
            <a:off x="3684588" y="4530725"/>
            <a:ext cx="85725" cy="160338"/>
          </a:xfrm>
          <a:custGeom>
            <a:avLst/>
            <a:gdLst>
              <a:gd name="T0" fmla="*/ 2147483647 w 54"/>
              <a:gd name="T1" fmla="*/ 0 h 101"/>
              <a:gd name="T2" fmla="*/ 2147483647 w 54"/>
              <a:gd name="T3" fmla="*/ 0 h 101"/>
              <a:gd name="T4" fmla="*/ 2147483647 w 54"/>
              <a:gd name="T5" fmla="*/ 2147483647 h 101"/>
              <a:gd name="T6" fmla="*/ 2147483647 w 54"/>
              <a:gd name="T7" fmla="*/ 2147483647 h 101"/>
              <a:gd name="T8" fmla="*/ 2147483647 w 54"/>
              <a:gd name="T9" fmla="*/ 2147483647 h 101"/>
              <a:gd name="T10" fmla="*/ 0 w 54"/>
              <a:gd name="T11" fmla="*/ 2147483647 h 101"/>
              <a:gd name="T12" fmla="*/ 0 60000 65536"/>
              <a:gd name="T13" fmla="*/ 0 60000 65536"/>
              <a:gd name="T14" fmla="*/ 0 60000 65536"/>
              <a:gd name="T15" fmla="*/ 0 60000 65536"/>
              <a:gd name="T16" fmla="*/ 0 60000 65536"/>
              <a:gd name="T17" fmla="*/ 0 60000 65536"/>
              <a:gd name="T18" fmla="*/ 0 w 54"/>
              <a:gd name="T19" fmla="*/ 0 h 101"/>
              <a:gd name="T20" fmla="*/ 54 w 54"/>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54" h="101">
                <a:moveTo>
                  <a:pt x="54" y="0"/>
                </a:moveTo>
                <a:lnTo>
                  <a:pt x="54" y="0"/>
                </a:lnTo>
                <a:lnTo>
                  <a:pt x="42" y="33"/>
                </a:lnTo>
                <a:lnTo>
                  <a:pt x="27" y="61"/>
                </a:lnTo>
                <a:lnTo>
                  <a:pt x="13" y="85"/>
                </a:lnTo>
                <a:lnTo>
                  <a:pt x="0" y="101"/>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663" name="Freeform 203"/>
          <p:cNvSpPr>
            <a:spLocks/>
          </p:cNvSpPr>
          <p:nvPr/>
        </p:nvSpPr>
        <p:spPr bwMode="auto">
          <a:xfrm>
            <a:off x="6845300" y="4370388"/>
            <a:ext cx="79375" cy="85725"/>
          </a:xfrm>
          <a:custGeom>
            <a:avLst/>
            <a:gdLst>
              <a:gd name="T0" fmla="*/ 2147483647 w 50"/>
              <a:gd name="T1" fmla="*/ 2147483647 h 54"/>
              <a:gd name="T2" fmla="*/ 2147483647 w 50"/>
              <a:gd name="T3" fmla="*/ 0 h 54"/>
              <a:gd name="T4" fmla="*/ 2147483647 w 50"/>
              <a:gd name="T5" fmla="*/ 0 h 54"/>
              <a:gd name="T6" fmla="*/ 2147483647 w 50"/>
              <a:gd name="T7" fmla="*/ 2147483647 h 54"/>
              <a:gd name="T8" fmla="*/ 2147483647 w 50"/>
              <a:gd name="T9" fmla="*/ 2147483647 h 54"/>
              <a:gd name="T10" fmla="*/ 2147483647 w 50"/>
              <a:gd name="T11" fmla="*/ 2147483647 h 54"/>
              <a:gd name="T12" fmla="*/ 2147483647 w 50"/>
              <a:gd name="T13" fmla="*/ 2147483647 h 54"/>
              <a:gd name="T14" fmla="*/ 2147483647 w 50"/>
              <a:gd name="T15" fmla="*/ 2147483647 h 54"/>
              <a:gd name="T16" fmla="*/ 0 w 50"/>
              <a:gd name="T17" fmla="*/ 2147483647 h 54"/>
              <a:gd name="T18" fmla="*/ 0 w 50"/>
              <a:gd name="T19" fmla="*/ 2147483647 h 54"/>
              <a:gd name="T20" fmla="*/ 2147483647 w 5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54"/>
              <a:gd name="T35" fmla="*/ 50 w 5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54">
                <a:moveTo>
                  <a:pt x="19" y="20"/>
                </a:moveTo>
                <a:lnTo>
                  <a:pt x="25" y="0"/>
                </a:lnTo>
                <a:lnTo>
                  <a:pt x="35" y="29"/>
                </a:lnTo>
                <a:lnTo>
                  <a:pt x="50" y="54"/>
                </a:lnTo>
                <a:lnTo>
                  <a:pt x="26" y="36"/>
                </a:lnTo>
                <a:lnTo>
                  <a:pt x="0" y="24"/>
                </a:lnTo>
                <a:lnTo>
                  <a:pt x="1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4" name="Freeform 204"/>
          <p:cNvSpPr>
            <a:spLocks/>
          </p:cNvSpPr>
          <p:nvPr/>
        </p:nvSpPr>
        <p:spPr bwMode="auto">
          <a:xfrm>
            <a:off x="3651250" y="4659313"/>
            <a:ext cx="65088" cy="74612"/>
          </a:xfrm>
          <a:custGeom>
            <a:avLst/>
            <a:gdLst>
              <a:gd name="T0" fmla="*/ 2147483647 w 41"/>
              <a:gd name="T1" fmla="*/ 2147483647 h 47"/>
              <a:gd name="T2" fmla="*/ 2147483647 w 41"/>
              <a:gd name="T3" fmla="*/ 2147483647 h 47"/>
              <a:gd name="T4" fmla="*/ 2147483647 w 41"/>
              <a:gd name="T5" fmla="*/ 2147483647 h 47"/>
              <a:gd name="T6" fmla="*/ 2147483647 w 41"/>
              <a:gd name="T7" fmla="*/ 2147483647 h 47"/>
              <a:gd name="T8" fmla="*/ 2147483647 w 41"/>
              <a:gd name="T9" fmla="*/ 2147483647 h 47"/>
              <a:gd name="T10" fmla="*/ 0 w 41"/>
              <a:gd name="T11" fmla="*/ 2147483647 h 47"/>
              <a:gd name="T12" fmla="*/ 0 w 41"/>
              <a:gd name="T13" fmla="*/ 2147483647 h 47"/>
              <a:gd name="T14" fmla="*/ 2147483647 w 41"/>
              <a:gd name="T15" fmla="*/ 2147483647 h 47"/>
              <a:gd name="T16" fmla="*/ 2147483647 w 41"/>
              <a:gd name="T17" fmla="*/ 0 h 47"/>
              <a:gd name="T18" fmla="*/ 2147483647 w 41"/>
              <a:gd name="T19" fmla="*/ 0 h 47"/>
              <a:gd name="T20" fmla="*/ 2147483647 w 41"/>
              <a:gd name="T21" fmla="*/ 214748364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5" y="16"/>
                </a:moveTo>
                <a:lnTo>
                  <a:pt x="41" y="18"/>
                </a:lnTo>
                <a:lnTo>
                  <a:pt x="19" y="31"/>
                </a:lnTo>
                <a:lnTo>
                  <a:pt x="0" y="47"/>
                </a:lnTo>
                <a:lnTo>
                  <a:pt x="10" y="25"/>
                </a:lnTo>
                <a:lnTo>
                  <a:pt x="18" y="0"/>
                </a:lnTo>
                <a:lnTo>
                  <a:pt x="25"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65" name="Rectangle 221"/>
          <p:cNvSpPr>
            <a:spLocks noChangeArrowheads="1"/>
          </p:cNvSpPr>
          <p:nvPr/>
        </p:nvSpPr>
        <p:spPr bwMode="auto">
          <a:xfrm>
            <a:off x="5697538" y="769938"/>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3</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66" name="Rectangle 223"/>
          <p:cNvSpPr>
            <a:spLocks noChangeArrowheads="1"/>
          </p:cNvSpPr>
          <p:nvPr/>
        </p:nvSpPr>
        <p:spPr bwMode="auto">
          <a:xfrm>
            <a:off x="3241675" y="2449513"/>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3</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67" name="Rectangle 225"/>
          <p:cNvSpPr>
            <a:spLocks noChangeArrowheads="1"/>
          </p:cNvSpPr>
          <p:nvPr/>
        </p:nvSpPr>
        <p:spPr bwMode="auto">
          <a:xfrm>
            <a:off x="4121150" y="4860925"/>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3</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68" name="Rectangle 227"/>
          <p:cNvSpPr>
            <a:spLocks noChangeArrowheads="1"/>
          </p:cNvSpPr>
          <p:nvPr/>
        </p:nvSpPr>
        <p:spPr bwMode="auto">
          <a:xfrm>
            <a:off x="6907213" y="4806950"/>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3</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69" name="Rectangle 229"/>
          <p:cNvSpPr>
            <a:spLocks noChangeArrowheads="1"/>
          </p:cNvSpPr>
          <p:nvPr/>
        </p:nvSpPr>
        <p:spPr bwMode="auto">
          <a:xfrm>
            <a:off x="7410450" y="2187575"/>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3</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70" name="Rectangle 231"/>
          <p:cNvSpPr>
            <a:spLocks noChangeArrowheads="1"/>
          </p:cNvSpPr>
          <p:nvPr/>
        </p:nvSpPr>
        <p:spPr bwMode="auto">
          <a:xfrm>
            <a:off x="3989388" y="2033588"/>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5</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71" name="Rectangle 233"/>
          <p:cNvSpPr>
            <a:spLocks noChangeArrowheads="1"/>
          </p:cNvSpPr>
          <p:nvPr/>
        </p:nvSpPr>
        <p:spPr bwMode="auto">
          <a:xfrm>
            <a:off x="1606550" y="3408363"/>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5</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72" name="Rectangle 235"/>
          <p:cNvSpPr>
            <a:spLocks noChangeArrowheads="1"/>
          </p:cNvSpPr>
          <p:nvPr/>
        </p:nvSpPr>
        <p:spPr bwMode="auto">
          <a:xfrm>
            <a:off x="2760663" y="5875338"/>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5</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73" name="Rectangle 239"/>
          <p:cNvSpPr>
            <a:spLocks noChangeArrowheads="1"/>
          </p:cNvSpPr>
          <p:nvPr/>
        </p:nvSpPr>
        <p:spPr bwMode="auto">
          <a:xfrm>
            <a:off x="6108700" y="3535363"/>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5</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69674" name="Rectangle 241"/>
          <p:cNvSpPr>
            <a:spLocks noChangeArrowheads="1"/>
          </p:cNvSpPr>
          <p:nvPr/>
        </p:nvSpPr>
        <p:spPr bwMode="auto">
          <a:xfrm>
            <a:off x="4089400" y="4451350"/>
            <a:ext cx="838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“Ejected” tRNA</a:t>
            </a:r>
            <a:endParaRPr lang="en-US" altLang="en-US" sz="3600" b="1"/>
          </a:p>
        </p:txBody>
      </p:sp>
      <p:sp>
        <p:nvSpPr>
          <p:cNvPr id="69675" name="Rectangle 243"/>
          <p:cNvSpPr>
            <a:spLocks noChangeArrowheads="1"/>
          </p:cNvSpPr>
          <p:nvPr/>
        </p:nvSpPr>
        <p:spPr bwMode="auto">
          <a:xfrm>
            <a:off x="4394200" y="169227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a:t>
            </a:r>
            <a:endParaRPr lang="en-US" altLang="en-US" sz="3600" b="1"/>
          </a:p>
        </p:txBody>
      </p:sp>
      <p:sp>
        <p:nvSpPr>
          <p:cNvPr id="69676" name="Rectangle 244"/>
          <p:cNvSpPr>
            <a:spLocks noChangeArrowheads="1"/>
          </p:cNvSpPr>
          <p:nvPr/>
        </p:nvSpPr>
        <p:spPr bwMode="auto">
          <a:xfrm>
            <a:off x="4683125" y="16637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endParaRPr lang="en-US" altLang="en-US" sz="3600" b="1"/>
          </a:p>
        </p:txBody>
      </p:sp>
      <p:sp>
        <p:nvSpPr>
          <p:cNvPr id="69677" name="Rectangle 245"/>
          <p:cNvSpPr>
            <a:spLocks noChangeArrowheads="1"/>
          </p:cNvSpPr>
          <p:nvPr/>
        </p:nvSpPr>
        <p:spPr bwMode="auto">
          <a:xfrm>
            <a:off x="4973638" y="1627188"/>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a:t>
            </a:r>
            <a:endParaRPr lang="en-US" altLang="en-US" sz="3600" b="1"/>
          </a:p>
        </p:txBody>
      </p:sp>
      <p:sp>
        <p:nvSpPr>
          <p:cNvPr id="69678" name="Rectangle 246"/>
          <p:cNvSpPr>
            <a:spLocks noChangeArrowheads="1"/>
          </p:cNvSpPr>
          <p:nvPr/>
        </p:nvSpPr>
        <p:spPr bwMode="auto">
          <a:xfrm>
            <a:off x="6473825" y="3160713"/>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a:t>
            </a:r>
            <a:endParaRPr lang="en-US" altLang="en-US" sz="3600" b="1"/>
          </a:p>
        </p:txBody>
      </p:sp>
      <p:sp>
        <p:nvSpPr>
          <p:cNvPr id="69679" name="Rectangle 247"/>
          <p:cNvSpPr>
            <a:spLocks noChangeArrowheads="1"/>
          </p:cNvSpPr>
          <p:nvPr/>
        </p:nvSpPr>
        <p:spPr bwMode="auto">
          <a:xfrm>
            <a:off x="6772275" y="3141663"/>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endParaRPr lang="en-US" altLang="en-US" sz="3600" b="1"/>
          </a:p>
        </p:txBody>
      </p:sp>
      <p:sp>
        <p:nvSpPr>
          <p:cNvPr id="69680" name="Rectangle 248"/>
          <p:cNvSpPr>
            <a:spLocks noChangeArrowheads="1"/>
          </p:cNvSpPr>
          <p:nvPr/>
        </p:nvSpPr>
        <p:spPr bwMode="auto">
          <a:xfrm>
            <a:off x="7054850" y="3105150"/>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a:t>
            </a:r>
            <a:endParaRPr lang="en-US" altLang="en-US" sz="3600" b="1"/>
          </a:p>
        </p:txBody>
      </p:sp>
      <p:sp>
        <p:nvSpPr>
          <p:cNvPr id="69681" name="Rectangle 249"/>
          <p:cNvSpPr>
            <a:spLocks noChangeArrowheads="1"/>
          </p:cNvSpPr>
          <p:nvPr/>
        </p:nvSpPr>
        <p:spPr bwMode="auto">
          <a:xfrm>
            <a:off x="5597525" y="5724525"/>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a:t>
            </a:r>
            <a:endParaRPr lang="en-US" altLang="en-US" sz="3600" b="1"/>
          </a:p>
        </p:txBody>
      </p:sp>
      <p:sp>
        <p:nvSpPr>
          <p:cNvPr id="69682" name="Rectangle 250"/>
          <p:cNvSpPr>
            <a:spLocks noChangeArrowheads="1"/>
          </p:cNvSpPr>
          <p:nvPr/>
        </p:nvSpPr>
        <p:spPr bwMode="auto">
          <a:xfrm>
            <a:off x="5897563" y="569595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endParaRPr lang="en-US" altLang="en-US" sz="3600" b="1"/>
          </a:p>
        </p:txBody>
      </p:sp>
      <p:sp>
        <p:nvSpPr>
          <p:cNvPr id="69683" name="Rectangle 251"/>
          <p:cNvSpPr>
            <a:spLocks noChangeArrowheads="1"/>
          </p:cNvSpPr>
          <p:nvPr/>
        </p:nvSpPr>
        <p:spPr bwMode="auto">
          <a:xfrm>
            <a:off x="6167438" y="5657850"/>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a:t>
            </a:r>
            <a:endParaRPr lang="en-US" altLang="en-US" sz="3600" b="1"/>
          </a:p>
        </p:txBody>
      </p:sp>
      <p:sp>
        <p:nvSpPr>
          <p:cNvPr id="69684" name="Rectangle 252"/>
          <p:cNvSpPr>
            <a:spLocks noChangeArrowheads="1"/>
          </p:cNvSpPr>
          <p:nvPr/>
        </p:nvSpPr>
        <p:spPr bwMode="auto">
          <a:xfrm>
            <a:off x="3005138" y="560705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a:t>
            </a:r>
            <a:endParaRPr lang="en-US" altLang="en-US" sz="3600" b="1"/>
          </a:p>
        </p:txBody>
      </p:sp>
      <p:sp>
        <p:nvSpPr>
          <p:cNvPr id="69685" name="Rectangle 253"/>
          <p:cNvSpPr>
            <a:spLocks noChangeArrowheads="1"/>
          </p:cNvSpPr>
          <p:nvPr/>
        </p:nvSpPr>
        <p:spPr bwMode="auto">
          <a:xfrm>
            <a:off x="3294063" y="5575300"/>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endParaRPr lang="en-US" altLang="en-US" sz="3600" b="1"/>
          </a:p>
        </p:txBody>
      </p:sp>
      <p:sp>
        <p:nvSpPr>
          <p:cNvPr id="69686" name="Rectangle 254"/>
          <p:cNvSpPr>
            <a:spLocks noChangeArrowheads="1"/>
          </p:cNvSpPr>
          <p:nvPr/>
        </p:nvSpPr>
        <p:spPr bwMode="auto">
          <a:xfrm>
            <a:off x="3584575" y="5538788"/>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a:t>
            </a:r>
            <a:endParaRPr lang="en-US" altLang="en-US" sz="3600" b="1"/>
          </a:p>
        </p:txBody>
      </p:sp>
      <p:sp>
        <p:nvSpPr>
          <p:cNvPr id="69687" name="Rectangle 255"/>
          <p:cNvSpPr>
            <a:spLocks noChangeArrowheads="1"/>
          </p:cNvSpPr>
          <p:nvPr/>
        </p:nvSpPr>
        <p:spPr bwMode="auto">
          <a:xfrm>
            <a:off x="2078038" y="3198813"/>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E</a:t>
            </a:r>
            <a:endParaRPr lang="en-US" altLang="en-US" sz="3600" b="1"/>
          </a:p>
        </p:txBody>
      </p:sp>
      <p:sp>
        <p:nvSpPr>
          <p:cNvPr id="69688" name="Rectangle 256"/>
          <p:cNvSpPr>
            <a:spLocks noChangeArrowheads="1"/>
          </p:cNvSpPr>
          <p:nvPr/>
        </p:nvSpPr>
        <p:spPr bwMode="auto">
          <a:xfrm>
            <a:off x="2366963" y="3170238"/>
            <a:ext cx="76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endParaRPr lang="en-US" altLang="en-US" sz="3600" b="1"/>
          </a:p>
        </p:txBody>
      </p:sp>
      <p:sp>
        <p:nvSpPr>
          <p:cNvPr id="69689" name="Rectangle 257"/>
          <p:cNvSpPr>
            <a:spLocks noChangeArrowheads="1"/>
          </p:cNvSpPr>
          <p:nvPr/>
        </p:nvSpPr>
        <p:spPr bwMode="auto">
          <a:xfrm>
            <a:off x="2657475" y="3132138"/>
            <a:ext cx="825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a:t>
            </a:r>
            <a:endParaRPr lang="en-US" altLang="en-US" sz="3600" b="1"/>
          </a:p>
        </p:txBody>
      </p:sp>
      <p:sp>
        <p:nvSpPr>
          <p:cNvPr id="69690" name="Rectangle 258"/>
          <p:cNvSpPr>
            <a:spLocks noChangeArrowheads="1"/>
          </p:cNvSpPr>
          <p:nvPr/>
        </p:nvSpPr>
        <p:spPr bwMode="auto">
          <a:xfrm>
            <a:off x="1743075" y="3630613"/>
            <a:ext cx="1092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Sectioned ribosome</a:t>
            </a:r>
            <a:endParaRPr lang="en-US" altLang="en-US" sz="3600" b="1"/>
          </a:p>
        </p:txBody>
      </p:sp>
      <p:sp>
        <p:nvSpPr>
          <p:cNvPr id="69691" name="Rectangle 259"/>
          <p:cNvSpPr>
            <a:spLocks noChangeArrowheads="1"/>
          </p:cNvSpPr>
          <p:nvPr/>
        </p:nvSpPr>
        <p:spPr bwMode="auto">
          <a:xfrm>
            <a:off x="3311525" y="1173163"/>
            <a:ext cx="968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P</a:t>
            </a:r>
            <a:r>
              <a:rPr lang="en-US" altLang="en-US" sz="900" b="1" baseline="-25000">
                <a:solidFill>
                  <a:srgbClr val="000000"/>
                </a:solidFill>
              </a:rPr>
              <a:t>i</a:t>
            </a:r>
            <a:endParaRPr lang="en-US" altLang="en-US" sz="3600" b="1" baseline="-25000"/>
          </a:p>
        </p:txBody>
      </p:sp>
      <p:sp>
        <p:nvSpPr>
          <p:cNvPr id="69692" name="Rectangle 261"/>
          <p:cNvSpPr>
            <a:spLocks noChangeArrowheads="1"/>
          </p:cNvSpPr>
          <p:nvPr/>
        </p:nvSpPr>
        <p:spPr bwMode="auto">
          <a:xfrm>
            <a:off x="2587625" y="2193925"/>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GTP</a:t>
            </a:r>
            <a:endParaRPr lang="en-US" altLang="en-US" sz="3600" b="1"/>
          </a:p>
        </p:txBody>
      </p:sp>
      <p:sp>
        <p:nvSpPr>
          <p:cNvPr id="69693" name="Rectangle 263"/>
          <p:cNvSpPr>
            <a:spLocks noChangeArrowheads="1"/>
          </p:cNvSpPr>
          <p:nvPr/>
        </p:nvSpPr>
        <p:spPr bwMode="auto">
          <a:xfrm>
            <a:off x="3729038" y="3862388"/>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GTP</a:t>
            </a:r>
            <a:endParaRPr lang="en-US" altLang="en-US" sz="3600" b="1"/>
          </a:p>
        </p:txBody>
      </p:sp>
      <p:sp>
        <p:nvSpPr>
          <p:cNvPr id="69694" name="Rectangle 265"/>
          <p:cNvSpPr>
            <a:spLocks noChangeArrowheads="1"/>
          </p:cNvSpPr>
          <p:nvPr/>
        </p:nvSpPr>
        <p:spPr bwMode="auto">
          <a:xfrm>
            <a:off x="2700338" y="1181100"/>
            <a:ext cx="2476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GDP</a:t>
            </a:r>
            <a:endParaRPr lang="en-US" altLang="en-US" sz="3600" b="1"/>
          </a:p>
        </p:txBody>
      </p:sp>
      <p:sp>
        <p:nvSpPr>
          <p:cNvPr id="69695" name="Rectangle 267"/>
          <p:cNvSpPr>
            <a:spLocks noChangeArrowheads="1"/>
          </p:cNvSpPr>
          <p:nvPr/>
        </p:nvSpPr>
        <p:spPr bwMode="auto">
          <a:xfrm>
            <a:off x="3122613" y="1181100"/>
            <a:ext cx="666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a:t>
            </a:r>
            <a:endParaRPr lang="en-US" altLang="en-US" sz="3600" b="1"/>
          </a:p>
        </p:txBody>
      </p:sp>
      <p:sp>
        <p:nvSpPr>
          <p:cNvPr id="69696" name="Rectangle 268"/>
          <p:cNvSpPr>
            <a:spLocks noChangeArrowheads="1"/>
          </p:cNvSpPr>
          <p:nvPr/>
        </p:nvSpPr>
        <p:spPr bwMode="auto">
          <a:xfrm>
            <a:off x="2563813" y="4046538"/>
            <a:ext cx="603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Next round</a:t>
            </a:r>
            <a:endParaRPr lang="en-US" altLang="en-US" sz="3600" b="1"/>
          </a:p>
        </p:txBody>
      </p:sp>
      <p:sp>
        <p:nvSpPr>
          <p:cNvPr id="69697" name="Line 360"/>
          <p:cNvSpPr>
            <a:spLocks noChangeShapeType="1"/>
          </p:cNvSpPr>
          <p:nvPr/>
        </p:nvSpPr>
        <p:spPr bwMode="auto">
          <a:xfrm>
            <a:off x="4418013" y="1633538"/>
            <a:ext cx="1587"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8" name="Line 361"/>
          <p:cNvSpPr>
            <a:spLocks noChangeShapeType="1"/>
          </p:cNvSpPr>
          <p:nvPr/>
        </p:nvSpPr>
        <p:spPr bwMode="auto">
          <a:xfrm>
            <a:off x="4708525" y="1604963"/>
            <a:ext cx="1588"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99" name="Line 362"/>
          <p:cNvSpPr>
            <a:spLocks noChangeShapeType="1"/>
          </p:cNvSpPr>
          <p:nvPr/>
        </p:nvSpPr>
        <p:spPr bwMode="auto">
          <a:xfrm>
            <a:off x="4997450" y="1566863"/>
            <a:ext cx="1588" cy="523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0" name="Line 363"/>
          <p:cNvSpPr>
            <a:spLocks noChangeShapeType="1"/>
          </p:cNvSpPr>
          <p:nvPr/>
        </p:nvSpPr>
        <p:spPr bwMode="auto">
          <a:xfrm>
            <a:off x="6497638" y="3105150"/>
            <a:ext cx="1587"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1" name="Line 364"/>
          <p:cNvSpPr>
            <a:spLocks noChangeShapeType="1"/>
          </p:cNvSpPr>
          <p:nvPr/>
        </p:nvSpPr>
        <p:spPr bwMode="auto">
          <a:xfrm>
            <a:off x="6789738" y="3073400"/>
            <a:ext cx="1587" cy="53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2" name="Line 365"/>
          <p:cNvSpPr>
            <a:spLocks noChangeShapeType="1"/>
          </p:cNvSpPr>
          <p:nvPr/>
        </p:nvSpPr>
        <p:spPr bwMode="auto">
          <a:xfrm>
            <a:off x="7078663" y="3035300"/>
            <a:ext cx="1587" cy="55563"/>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3" name="Line 366"/>
          <p:cNvSpPr>
            <a:spLocks noChangeShapeType="1"/>
          </p:cNvSpPr>
          <p:nvPr/>
        </p:nvSpPr>
        <p:spPr bwMode="auto">
          <a:xfrm>
            <a:off x="5621338" y="5667375"/>
            <a:ext cx="1587"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4" name="Line 367"/>
          <p:cNvSpPr>
            <a:spLocks noChangeShapeType="1"/>
          </p:cNvSpPr>
          <p:nvPr/>
        </p:nvSpPr>
        <p:spPr bwMode="auto">
          <a:xfrm>
            <a:off x="5911850" y="5635625"/>
            <a:ext cx="1588" cy="53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5" name="Line 368"/>
          <p:cNvSpPr>
            <a:spLocks noChangeShapeType="1"/>
          </p:cNvSpPr>
          <p:nvPr/>
        </p:nvSpPr>
        <p:spPr bwMode="auto">
          <a:xfrm>
            <a:off x="6200775" y="5599113"/>
            <a:ext cx="1588" cy="53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6" name="Line 369"/>
          <p:cNvSpPr>
            <a:spLocks noChangeShapeType="1"/>
          </p:cNvSpPr>
          <p:nvPr/>
        </p:nvSpPr>
        <p:spPr bwMode="auto">
          <a:xfrm>
            <a:off x="3028950" y="5546725"/>
            <a:ext cx="158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7" name="Line 370"/>
          <p:cNvSpPr>
            <a:spLocks noChangeShapeType="1"/>
          </p:cNvSpPr>
          <p:nvPr/>
        </p:nvSpPr>
        <p:spPr bwMode="auto">
          <a:xfrm>
            <a:off x="3317875" y="5518150"/>
            <a:ext cx="1588" cy="523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8" name="Line 371"/>
          <p:cNvSpPr>
            <a:spLocks noChangeShapeType="1"/>
          </p:cNvSpPr>
          <p:nvPr/>
        </p:nvSpPr>
        <p:spPr bwMode="auto">
          <a:xfrm>
            <a:off x="3608388" y="5481638"/>
            <a:ext cx="1587"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09" name="Line 372"/>
          <p:cNvSpPr>
            <a:spLocks noChangeShapeType="1"/>
          </p:cNvSpPr>
          <p:nvPr/>
        </p:nvSpPr>
        <p:spPr bwMode="auto">
          <a:xfrm>
            <a:off x="2114550" y="3141663"/>
            <a:ext cx="1588"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0" name="Line 373"/>
          <p:cNvSpPr>
            <a:spLocks noChangeShapeType="1"/>
          </p:cNvSpPr>
          <p:nvPr/>
        </p:nvSpPr>
        <p:spPr bwMode="auto">
          <a:xfrm>
            <a:off x="2406650" y="3109913"/>
            <a:ext cx="1588" cy="53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1" name="Line 374"/>
          <p:cNvSpPr>
            <a:spLocks noChangeShapeType="1"/>
          </p:cNvSpPr>
          <p:nvPr/>
        </p:nvSpPr>
        <p:spPr bwMode="auto">
          <a:xfrm>
            <a:off x="2693988" y="3073400"/>
            <a:ext cx="1587" cy="53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2" name="Freeform 375"/>
          <p:cNvSpPr>
            <a:spLocks/>
          </p:cNvSpPr>
          <p:nvPr/>
        </p:nvSpPr>
        <p:spPr bwMode="auto">
          <a:xfrm>
            <a:off x="1546225" y="3530600"/>
            <a:ext cx="1485900" cy="50800"/>
          </a:xfrm>
          <a:custGeom>
            <a:avLst/>
            <a:gdLst>
              <a:gd name="T0" fmla="*/ 2147483647 w 936"/>
              <a:gd name="T1" fmla="*/ 0 h 32"/>
              <a:gd name="T2" fmla="*/ 2147483647 w 936"/>
              <a:gd name="T3" fmla="*/ 2147483647 h 32"/>
              <a:gd name="T4" fmla="*/ 0 w 936"/>
              <a:gd name="T5" fmla="*/ 2147483647 h 32"/>
              <a:gd name="T6" fmla="*/ 0 w 936"/>
              <a:gd name="T7" fmla="*/ 0 h 32"/>
              <a:gd name="T8" fmla="*/ 0 60000 65536"/>
              <a:gd name="T9" fmla="*/ 0 60000 65536"/>
              <a:gd name="T10" fmla="*/ 0 60000 65536"/>
              <a:gd name="T11" fmla="*/ 0 60000 65536"/>
              <a:gd name="T12" fmla="*/ 0 w 936"/>
              <a:gd name="T13" fmla="*/ 0 h 32"/>
              <a:gd name="T14" fmla="*/ 936 w 936"/>
              <a:gd name="T15" fmla="*/ 32 h 32"/>
            </a:gdLst>
            <a:ahLst/>
            <a:cxnLst>
              <a:cxn ang="T8">
                <a:pos x="T0" y="T1"/>
              </a:cxn>
              <a:cxn ang="T9">
                <a:pos x="T2" y="T3"/>
              </a:cxn>
              <a:cxn ang="T10">
                <a:pos x="T4" y="T5"/>
              </a:cxn>
              <a:cxn ang="T11">
                <a:pos x="T6" y="T7"/>
              </a:cxn>
            </a:cxnLst>
            <a:rect l="T12" t="T13" r="T14" b="T15"/>
            <a:pathLst>
              <a:path w="936" h="32">
                <a:moveTo>
                  <a:pt x="936" y="0"/>
                </a:moveTo>
                <a:lnTo>
                  <a:pt x="936" y="32"/>
                </a:lnTo>
                <a:lnTo>
                  <a:pt x="0" y="32"/>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3" name="Line 376"/>
          <p:cNvSpPr>
            <a:spLocks noChangeShapeType="1"/>
          </p:cNvSpPr>
          <p:nvPr/>
        </p:nvSpPr>
        <p:spPr bwMode="auto">
          <a:xfrm flipV="1">
            <a:off x="2289175" y="3581400"/>
            <a:ext cx="1588" cy="508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4" name="Freeform 377"/>
          <p:cNvSpPr>
            <a:spLocks/>
          </p:cNvSpPr>
          <p:nvPr/>
        </p:nvSpPr>
        <p:spPr bwMode="auto">
          <a:xfrm>
            <a:off x="4511675" y="4603750"/>
            <a:ext cx="196850" cy="228600"/>
          </a:xfrm>
          <a:custGeom>
            <a:avLst/>
            <a:gdLst>
              <a:gd name="T0" fmla="*/ 2147483647 w 124"/>
              <a:gd name="T1" fmla="*/ 2147483647 h 144"/>
              <a:gd name="T2" fmla="*/ 0 w 124"/>
              <a:gd name="T3" fmla="*/ 2147483647 h 144"/>
              <a:gd name="T4" fmla="*/ 0 w 124"/>
              <a:gd name="T5" fmla="*/ 0 h 144"/>
              <a:gd name="T6" fmla="*/ 0 60000 65536"/>
              <a:gd name="T7" fmla="*/ 0 60000 65536"/>
              <a:gd name="T8" fmla="*/ 0 60000 65536"/>
              <a:gd name="T9" fmla="*/ 0 w 124"/>
              <a:gd name="T10" fmla="*/ 0 h 144"/>
              <a:gd name="T11" fmla="*/ 124 w 124"/>
              <a:gd name="T12" fmla="*/ 144 h 144"/>
            </a:gdLst>
            <a:ahLst/>
            <a:cxnLst>
              <a:cxn ang="T6">
                <a:pos x="T0" y="T1"/>
              </a:cxn>
              <a:cxn ang="T7">
                <a:pos x="T2" y="T3"/>
              </a:cxn>
              <a:cxn ang="T8">
                <a:pos x="T4" y="T5"/>
              </a:cxn>
            </a:cxnLst>
            <a:rect l="T9" t="T10" r="T11" b="T12"/>
            <a:pathLst>
              <a:path w="124" h="144">
                <a:moveTo>
                  <a:pt x="124" y="144"/>
                </a:moveTo>
                <a:lnTo>
                  <a:pt x="0" y="44"/>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5" name="Line 378"/>
          <p:cNvSpPr>
            <a:spLocks noChangeShapeType="1"/>
          </p:cNvSpPr>
          <p:nvPr/>
        </p:nvSpPr>
        <p:spPr bwMode="auto">
          <a:xfrm>
            <a:off x="4071938" y="4121150"/>
            <a:ext cx="13493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6" name="Freeform 379"/>
          <p:cNvSpPr>
            <a:spLocks/>
          </p:cNvSpPr>
          <p:nvPr/>
        </p:nvSpPr>
        <p:spPr bwMode="auto">
          <a:xfrm>
            <a:off x="6832600" y="4098925"/>
            <a:ext cx="331788" cy="71438"/>
          </a:xfrm>
          <a:custGeom>
            <a:avLst/>
            <a:gdLst>
              <a:gd name="T0" fmla="*/ 2147483647 w 209"/>
              <a:gd name="T1" fmla="*/ 2147483647 h 45"/>
              <a:gd name="T2" fmla="*/ 2147483647 w 209"/>
              <a:gd name="T3" fmla="*/ 2147483647 h 45"/>
              <a:gd name="T4" fmla="*/ 0 w 209"/>
              <a:gd name="T5" fmla="*/ 0 h 45"/>
              <a:gd name="T6" fmla="*/ 0 60000 65536"/>
              <a:gd name="T7" fmla="*/ 0 60000 65536"/>
              <a:gd name="T8" fmla="*/ 0 60000 65536"/>
              <a:gd name="T9" fmla="*/ 0 w 209"/>
              <a:gd name="T10" fmla="*/ 0 h 45"/>
              <a:gd name="T11" fmla="*/ 209 w 209"/>
              <a:gd name="T12" fmla="*/ 45 h 45"/>
            </a:gdLst>
            <a:ahLst/>
            <a:cxnLst>
              <a:cxn ang="T6">
                <a:pos x="T0" y="T1"/>
              </a:cxn>
              <a:cxn ang="T7">
                <a:pos x="T2" y="T3"/>
              </a:cxn>
              <a:cxn ang="T8">
                <a:pos x="T4" y="T5"/>
              </a:cxn>
            </a:cxnLst>
            <a:rect l="T9" t="T10" r="T11" b="T12"/>
            <a:pathLst>
              <a:path w="209" h="45">
                <a:moveTo>
                  <a:pt x="209" y="45"/>
                </a:moveTo>
                <a:lnTo>
                  <a:pt x="124" y="45"/>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7" name="Line 380"/>
          <p:cNvSpPr>
            <a:spLocks noChangeShapeType="1"/>
          </p:cNvSpPr>
          <p:nvPr/>
        </p:nvSpPr>
        <p:spPr bwMode="auto">
          <a:xfrm flipV="1">
            <a:off x="6051550" y="4567238"/>
            <a:ext cx="1588" cy="17145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718" name="Freeform 381"/>
          <p:cNvSpPr>
            <a:spLocks/>
          </p:cNvSpPr>
          <p:nvPr/>
        </p:nvSpPr>
        <p:spPr bwMode="auto">
          <a:xfrm>
            <a:off x="2857500" y="2041525"/>
            <a:ext cx="307975" cy="446088"/>
          </a:xfrm>
          <a:custGeom>
            <a:avLst/>
            <a:gdLst>
              <a:gd name="T0" fmla="*/ 2147483647 w 194"/>
              <a:gd name="T1" fmla="*/ 0 h 281"/>
              <a:gd name="T2" fmla="*/ 2147483647 w 194"/>
              <a:gd name="T3" fmla="*/ 0 h 281"/>
              <a:gd name="T4" fmla="*/ 0 w 194"/>
              <a:gd name="T5" fmla="*/ 2147483647 h 281"/>
              <a:gd name="T6" fmla="*/ 0 60000 65536"/>
              <a:gd name="T7" fmla="*/ 0 60000 65536"/>
              <a:gd name="T8" fmla="*/ 0 60000 65536"/>
              <a:gd name="T9" fmla="*/ 0 w 194"/>
              <a:gd name="T10" fmla="*/ 0 h 281"/>
              <a:gd name="T11" fmla="*/ 194 w 194"/>
              <a:gd name="T12" fmla="*/ 281 h 281"/>
            </a:gdLst>
            <a:ahLst/>
            <a:cxnLst>
              <a:cxn ang="T6">
                <a:pos x="T0" y="T1"/>
              </a:cxn>
              <a:cxn ang="T7">
                <a:pos x="T2" y="T3"/>
              </a:cxn>
              <a:cxn ang="T8">
                <a:pos x="T4" y="T5"/>
              </a:cxn>
            </a:cxnLst>
            <a:rect l="T9" t="T10" r="T11" b="T12"/>
            <a:pathLst>
              <a:path w="194" h="281">
                <a:moveTo>
                  <a:pt x="194" y="0"/>
                </a:moveTo>
                <a:lnTo>
                  <a:pt x="99" y="0"/>
                </a:lnTo>
                <a:lnTo>
                  <a:pt x="0" y="281"/>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19" name="Freeform 382"/>
          <p:cNvSpPr>
            <a:spLocks/>
          </p:cNvSpPr>
          <p:nvPr/>
        </p:nvSpPr>
        <p:spPr bwMode="auto">
          <a:xfrm>
            <a:off x="2846388" y="1376363"/>
            <a:ext cx="185737" cy="111125"/>
          </a:xfrm>
          <a:custGeom>
            <a:avLst/>
            <a:gdLst>
              <a:gd name="T0" fmla="*/ 0 w 117"/>
              <a:gd name="T1" fmla="*/ 2147483647 h 70"/>
              <a:gd name="T2" fmla="*/ 2147483647 w 117"/>
              <a:gd name="T3" fmla="*/ 2147483647 h 70"/>
              <a:gd name="T4" fmla="*/ 2147483647 w 117"/>
              <a:gd name="T5" fmla="*/ 0 h 70"/>
              <a:gd name="T6" fmla="*/ 0 60000 65536"/>
              <a:gd name="T7" fmla="*/ 0 60000 65536"/>
              <a:gd name="T8" fmla="*/ 0 60000 65536"/>
              <a:gd name="T9" fmla="*/ 0 w 117"/>
              <a:gd name="T10" fmla="*/ 0 h 70"/>
              <a:gd name="T11" fmla="*/ 117 w 117"/>
              <a:gd name="T12" fmla="*/ 70 h 70"/>
            </a:gdLst>
            <a:ahLst/>
            <a:cxnLst>
              <a:cxn ang="T6">
                <a:pos x="T0" y="T1"/>
              </a:cxn>
              <a:cxn ang="T7">
                <a:pos x="T2" y="T3"/>
              </a:cxn>
              <a:cxn ang="T8">
                <a:pos x="T4" y="T5"/>
              </a:cxn>
            </a:cxnLst>
            <a:rect l="T9" t="T10" r="T11" b="T12"/>
            <a:pathLst>
              <a:path w="117" h="70">
                <a:moveTo>
                  <a:pt x="0" y="70"/>
                </a:moveTo>
                <a:lnTo>
                  <a:pt x="79" y="70"/>
                </a:lnTo>
                <a:lnTo>
                  <a:pt x="117"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20" name="Text Box 383"/>
          <p:cNvSpPr txBox="1">
            <a:spLocks noChangeArrowheads="1"/>
          </p:cNvSpPr>
          <p:nvPr/>
        </p:nvSpPr>
        <p:spPr bwMode="auto">
          <a:xfrm>
            <a:off x="2235200" y="1397000"/>
            <a:ext cx="682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900" b="1"/>
              <a:t>Elongation</a:t>
            </a:r>
          </a:p>
          <a:p>
            <a:pPr algn="ctr" eaLnBrk="1" hangingPunct="1">
              <a:spcBef>
                <a:spcPct val="0"/>
              </a:spcBef>
              <a:buFontTx/>
              <a:buNone/>
            </a:pPr>
            <a:r>
              <a:rPr lang="en-US" altLang="en-US" sz="900" b="1"/>
              <a:t>factor</a:t>
            </a:r>
          </a:p>
        </p:txBody>
      </p:sp>
      <p:sp>
        <p:nvSpPr>
          <p:cNvPr id="69721" name="Text Box 384"/>
          <p:cNvSpPr txBox="1">
            <a:spLocks noChangeArrowheads="1"/>
          </p:cNvSpPr>
          <p:nvPr/>
        </p:nvSpPr>
        <p:spPr bwMode="auto">
          <a:xfrm>
            <a:off x="7181850" y="4098925"/>
            <a:ext cx="682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t>Elongation</a:t>
            </a:r>
          </a:p>
          <a:p>
            <a:pPr eaLnBrk="1" hangingPunct="1">
              <a:spcBef>
                <a:spcPct val="0"/>
              </a:spcBef>
              <a:buFontTx/>
              <a:buNone/>
            </a:pPr>
            <a:r>
              <a:rPr lang="en-US" altLang="en-US" sz="900" b="1"/>
              <a:t>factor</a:t>
            </a:r>
          </a:p>
        </p:txBody>
      </p:sp>
      <p:sp>
        <p:nvSpPr>
          <p:cNvPr id="69722" name="Text Box 385"/>
          <p:cNvSpPr txBox="1">
            <a:spLocks noChangeArrowheads="1"/>
          </p:cNvSpPr>
          <p:nvPr/>
        </p:nvSpPr>
        <p:spPr bwMode="auto">
          <a:xfrm>
            <a:off x="7340600" y="4405313"/>
            <a:ext cx="319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t>+  P</a:t>
            </a:r>
            <a:r>
              <a:rPr lang="en-US" altLang="en-US" sz="900" b="1" baseline="-25000"/>
              <a:t>i</a:t>
            </a:r>
          </a:p>
        </p:txBody>
      </p:sp>
      <p:sp>
        <p:nvSpPr>
          <p:cNvPr id="69723" name="Text Box 386"/>
          <p:cNvSpPr txBox="1">
            <a:spLocks noChangeArrowheads="1"/>
          </p:cNvSpPr>
          <p:nvPr/>
        </p:nvSpPr>
        <p:spPr bwMode="auto">
          <a:xfrm>
            <a:off x="3187700" y="1981200"/>
            <a:ext cx="682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t>Elongation</a:t>
            </a:r>
          </a:p>
          <a:p>
            <a:pPr eaLnBrk="1" hangingPunct="1">
              <a:spcBef>
                <a:spcPct val="0"/>
              </a:spcBef>
              <a:buFontTx/>
              <a:buNone/>
            </a:pPr>
            <a:r>
              <a:rPr lang="en-US" altLang="en-US" sz="900" b="1"/>
              <a:t>factor</a:t>
            </a:r>
          </a:p>
        </p:txBody>
      </p:sp>
      <p:sp>
        <p:nvSpPr>
          <p:cNvPr id="69724" name="Text Box 387"/>
          <p:cNvSpPr txBox="1">
            <a:spLocks noChangeArrowheads="1"/>
          </p:cNvSpPr>
          <p:nvPr/>
        </p:nvSpPr>
        <p:spPr bwMode="auto">
          <a:xfrm>
            <a:off x="4244975" y="4046538"/>
            <a:ext cx="682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t>Elongation</a:t>
            </a:r>
          </a:p>
          <a:p>
            <a:pPr eaLnBrk="1" hangingPunct="1">
              <a:spcBef>
                <a:spcPct val="0"/>
              </a:spcBef>
              <a:buFontTx/>
              <a:buNone/>
            </a:pPr>
            <a:r>
              <a:rPr lang="en-US" altLang="en-US" sz="900" b="1"/>
              <a:t>factor</a:t>
            </a:r>
          </a:p>
        </p:txBody>
      </p:sp>
      <p:sp>
        <p:nvSpPr>
          <p:cNvPr id="69725" name="Text Box 388"/>
          <p:cNvSpPr txBox="1">
            <a:spLocks noChangeArrowheads="1"/>
          </p:cNvSpPr>
          <p:nvPr/>
        </p:nvSpPr>
        <p:spPr bwMode="auto">
          <a:xfrm>
            <a:off x="5746750" y="4264025"/>
            <a:ext cx="7334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900" b="1"/>
              <a:t>Growing</a:t>
            </a:r>
          </a:p>
          <a:p>
            <a:pPr algn="ctr" eaLnBrk="1" hangingPunct="1">
              <a:spcBef>
                <a:spcPct val="0"/>
              </a:spcBef>
              <a:buFontTx/>
              <a:buNone/>
            </a:pPr>
            <a:r>
              <a:rPr lang="en-US" altLang="en-US" sz="900" b="1"/>
              <a:t>polypeptide</a:t>
            </a:r>
          </a:p>
        </p:txBody>
      </p:sp>
      <p:sp>
        <p:nvSpPr>
          <p:cNvPr id="69726" name="Rectangle 390"/>
          <p:cNvSpPr>
            <a:spLocks noChangeArrowheads="1"/>
          </p:cNvSpPr>
          <p:nvPr/>
        </p:nvSpPr>
        <p:spPr bwMode="auto">
          <a:xfrm>
            <a:off x="6918325" y="4364038"/>
            <a:ext cx="43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t>GDP</a:t>
            </a:r>
          </a:p>
        </p:txBody>
      </p:sp>
      <p:sp>
        <p:nvSpPr>
          <p:cNvPr id="69727" name="WordArt 404"/>
          <p:cNvSpPr>
            <a:spLocks noChangeArrowheads="1" noChangeShapeType="1" noTextEdit="1"/>
          </p:cNvSpPr>
          <p:nvPr/>
        </p:nvSpPr>
        <p:spPr bwMode="auto">
          <a:xfrm rot="-4024387">
            <a:off x="2928144" y="2713832"/>
            <a:ext cx="2108200" cy="12239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en-US" sz="800" b="1" kern="10">
                <a:solidFill>
                  <a:srgbClr val="000000"/>
                </a:solidFill>
                <a:cs typeface="Arial" panose="020B0604020202020204" pitchFamily="34" charset="0"/>
              </a:rPr>
              <a:t>1. Matching tRNA anticodon with mRNA codon</a:t>
            </a:r>
          </a:p>
        </p:txBody>
      </p:sp>
      <p:sp>
        <p:nvSpPr>
          <p:cNvPr id="69728" name="WordArt 405"/>
          <p:cNvSpPr>
            <a:spLocks noChangeArrowheads="1" noChangeShapeType="1" noTextEdit="1"/>
          </p:cNvSpPr>
          <p:nvPr/>
        </p:nvSpPr>
        <p:spPr bwMode="auto">
          <a:xfrm rot="2198613">
            <a:off x="4591050" y="2586038"/>
            <a:ext cx="1320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0800004"/>
              </a:avLst>
            </a:prstTxWarp>
          </a:bodyPr>
          <a:lstStyle/>
          <a:p>
            <a:pPr algn="ctr"/>
            <a:r>
              <a:rPr lang="en-US" sz="800" b="1" kern="10">
                <a:solidFill>
                  <a:srgbClr val="000000"/>
                </a:solidFill>
                <a:cs typeface="Arial" panose="020B0604020202020204" pitchFamily="34" charset="0"/>
              </a:rPr>
              <a:t>2. Peptide bond formation</a:t>
            </a:r>
          </a:p>
        </p:txBody>
      </p:sp>
      <p:sp>
        <p:nvSpPr>
          <p:cNvPr id="69729" name="WordArt 406"/>
          <p:cNvSpPr>
            <a:spLocks noChangeArrowheads="1" noChangeShapeType="1" noTextEdit="1"/>
          </p:cNvSpPr>
          <p:nvPr/>
        </p:nvSpPr>
        <p:spPr bwMode="auto">
          <a:xfrm rot="-3050865">
            <a:off x="4532313" y="3752850"/>
            <a:ext cx="1531938" cy="6556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21464136"/>
              </a:avLst>
            </a:prstTxWarp>
          </a:bodyPr>
          <a:lstStyle/>
          <a:p>
            <a:pPr algn="ctr"/>
            <a:r>
              <a:rPr lang="en-US" sz="800" b="1" kern="10">
                <a:solidFill>
                  <a:srgbClr val="000000"/>
                </a:solidFill>
                <a:cs typeface="Arial" panose="020B0604020202020204" pitchFamily="34" charset="0"/>
              </a:rPr>
              <a:t>3. Translocation of the ribosome</a:t>
            </a:r>
          </a:p>
        </p:txBody>
      </p:sp>
      <p:pic>
        <p:nvPicPr>
          <p:cNvPr id="69730" name="Picture 101" descr="rav32223_15_20a"/>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682875" y="1304925"/>
            <a:ext cx="1119188"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1" name="Picture 103" descr="rav32223_15_20c"/>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435725" y="3460750"/>
            <a:ext cx="406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2" name="Picture 104" descr="rav32223_15_20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3943350" y="5638800"/>
            <a:ext cx="110490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3" name="Picture 105" descr="rav32223_15_20e"/>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2270125" y="3784600"/>
            <a:ext cx="3556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4" name="Picture 145" descr="rav32223_15_20m"/>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7016750" y="3790950"/>
            <a:ext cx="449263"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735" name="Rectangle 261"/>
          <p:cNvSpPr>
            <a:spLocks noChangeArrowheads="1"/>
          </p:cNvSpPr>
          <p:nvPr/>
        </p:nvSpPr>
        <p:spPr bwMode="auto">
          <a:xfrm>
            <a:off x="7135813" y="3881438"/>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GTP</a:t>
            </a:r>
            <a:endParaRPr lang="en-US" altLang="en-US" sz="3600" b="1"/>
          </a:p>
        </p:txBody>
      </p:sp>
      <p:sp>
        <p:nvSpPr>
          <p:cNvPr id="69736" name="Rectangle 235"/>
          <p:cNvSpPr>
            <a:spLocks noChangeArrowheads="1"/>
          </p:cNvSpPr>
          <p:nvPr/>
        </p:nvSpPr>
        <p:spPr bwMode="auto">
          <a:xfrm>
            <a:off x="5216525" y="6059488"/>
            <a:ext cx="177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900" b="1">
                <a:solidFill>
                  <a:srgbClr val="000000"/>
                </a:solidFill>
              </a:rPr>
              <a:t>5</a:t>
            </a:r>
            <a:r>
              <a:rPr lang="en-US" altLang="en-US" sz="9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105" name="Rectangle 104"/>
          <p:cNvSpPr/>
          <p:nvPr/>
        </p:nvSpPr>
        <p:spPr>
          <a:xfrm>
            <a:off x="127000" y="41275"/>
            <a:ext cx="2568575" cy="646113"/>
          </a:xfrm>
          <a:prstGeom prst="rect">
            <a:avLst/>
          </a:prstGeom>
        </p:spPr>
        <p:txBody>
          <a:bodyPr wrap="none">
            <a:spAutoFit/>
          </a:bodyPr>
          <a:lstStyle/>
          <a:p>
            <a:pPr>
              <a:defRPr/>
            </a:pPr>
            <a:r>
              <a:rPr lang="en-US" sz="3600" b="1" dirty="0">
                <a:solidFill>
                  <a:schemeClr val="accent6"/>
                </a:solidFill>
                <a:ea typeface="MS PGothic" pitchFamily="34" charset="-128"/>
              </a:rPr>
              <a:t>Elongation</a:t>
            </a:r>
            <a:endParaRPr lang="en-US" sz="3600" dirty="0">
              <a:ea typeface="MS PGothic" pitchFamily="34" charset="-128"/>
            </a:endParaRPr>
          </a:p>
        </p:txBody>
      </p:sp>
    </p:spTree>
    <p:extLst>
      <p:ext uri="{BB962C8B-B14F-4D97-AF65-F5344CB8AC3E}">
        <p14:creationId xmlns:p14="http://schemas.microsoft.com/office/powerpoint/2010/main" val="1090226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F55D96-3636-4807-A9B8-BB526E6A5A46}"/>
              </a:ext>
            </a:extLst>
          </p:cNvPr>
          <p:cNvSpPr>
            <a:spLocks noGrp="1"/>
          </p:cNvSpPr>
          <p:nvPr>
            <p:ph type="title"/>
          </p:nvPr>
        </p:nvSpPr>
        <p:spPr/>
        <p:txBody>
          <a:bodyPr/>
          <a:lstStyle/>
          <a:p>
            <a:r>
              <a:rPr lang="en-US" dirty="0"/>
              <a:t>A PROTEIN IS MADE</a:t>
            </a:r>
          </a:p>
        </p:txBody>
      </p:sp>
      <p:sp>
        <p:nvSpPr>
          <p:cNvPr id="4" name="Text Placeholder 3">
            <a:extLst>
              <a:ext uri="{FF2B5EF4-FFF2-40B4-BE49-F238E27FC236}">
                <a16:creationId xmlns:a16="http://schemas.microsoft.com/office/drawing/2014/main" xmlns="" id="{4B3D1424-817F-41A9-B412-244BBAF17E47}"/>
              </a:ext>
            </a:extLst>
          </p:cNvPr>
          <p:cNvSpPr>
            <a:spLocks noGrp="1"/>
          </p:cNvSpPr>
          <p:nvPr>
            <p:ph type="body" sz="quarter" idx="14"/>
          </p:nvPr>
        </p:nvSpPr>
        <p:spPr>
          <a:xfrm>
            <a:off x="170330" y="1016726"/>
            <a:ext cx="3818964" cy="3815249"/>
          </a:xfrm>
        </p:spPr>
        <p:txBody>
          <a:bodyPr>
            <a:normAutofit/>
          </a:bodyPr>
          <a:lstStyle/>
          <a:p>
            <a:r>
              <a:rPr lang="en-US" dirty="0"/>
              <a:t>Over and over again,…</a:t>
            </a:r>
          </a:p>
          <a:p>
            <a:pPr marL="457200" indent="-457200">
              <a:buAutoNum type="arabicPeriod"/>
            </a:pPr>
            <a:r>
              <a:rPr lang="en-US" dirty="0" err="1"/>
              <a:t>tRNAs</a:t>
            </a:r>
            <a:r>
              <a:rPr lang="en-US" dirty="0"/>
              <a:t> enter the A site bringing in new amino acids</a:t>
            </a:r>
          </a:p>
          <a:p>
            <a:pPr marL="457200" indent="-457200">
              <a:buAutoNum type="arabicPeriod"/>
            </a:pPr>
            <a:r>
              <a:rPr lang="en-US" dirty="0" err="1"/>
              <a:t>tRNAs</a:t>
            </a:r>
            <a:r>
              <a:rPr lang="en-US" dirty="0"/>
              <a:t> enter the P site to have their amino acids linked to those in the A site</a:t>
            </a:r>
          </a:p>
          <a:p>
            <a:pPr marL="457200" indent="-457200">
              <a:buAutoNum type="arabicPeriod"/>
            </a:pPr>
            <a:r>
              <a:rPr lang="en-US" dirty="0"/>
              <a:t>Uncharged </a:t>
            </a:r>
            <a:r>
              <a:rPr lang="en-US" dirty="0" err="1"/>
              <a:t>tRNAs</a:t>
            </a:r>
            <a:r>
              <a:rPr lang="en-US" dirty="0"/>
              <a:t> enter the E site only to be kicked out of the ribosome</a:t>
            </a:r>
          </a:p>
        </p:txBody>
      </p:sp>
      <p:sp>
        <p:nvSpPr>
          <p:cNvPr id="6" name="Text Placeholder 3">
            <a:extLst>
              <a:ext uri="{FF2B5EF4-FFF2-40B4-BE49-F238E27FC236}">
                <a16:creationId xmlns:a16="http://schemas.microsoft.com/office/drawing/2014/main" xmlns="" id="{98001E87-BBDE-41B5-BDF9-365FFC181887}"/>
              </a:ext>
            </a:extLst>
          </p:cNvPr>
          <p:cNvSpPr txBox="1">
            <a:spLocks/>
          </p:cNvSpPr>
          <p:nvPr/>
        </p:nvSpPr>
        <p:spPr>
          <a:xfrm>
            <a:off x="170329" y="4296908"/>
            <a:ext cx="4299924" cy="219331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rgbClr val="000000"/>
                </a:solidFill>
                <a:latin typeface="+mn-lt"/>
                <a:ea typeface="+mn-ea"/>
                <a:cs typeface="+mn-cs"/>
              </a:defRPr>
            </a:lvl1pPr>
            <a:lvl2pPr marL="731520" indent="-457200" algn="l" defTabSz="914400" rtl="0" eaLnBrk="1" latinLnBrk="0" hangingPunct="1">
              <a:spcBef>
                <a:spcPct val="20000"/>
              </a:spcBef>
              <a:buClr>
                <a:srgbClr val="6CB255"/>
              </a:buClr>
              <a:buFont typeface="+mj-lt"/>
              <a:buAutoNum type="alphaLcParen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6CB255"/>
              </a:buClr>
              <a:buFont typeface="+mj-lt"/>
              <a:buAutoNum type="alphaLcParenR"/>
              <a:defRPr sz="1800" kern="1200">
                <a:solidFill>
                  <a:schemeClr val="tx1"/>
                </a:solidFill>
                <a:latin typeface="+mn-lt"/>
                <a:ea typeface="+mn-ea"/>
                <a:cs typeface="+mn-cs"/>
              </a:defRPr>
            </a:lvl4pPr>
            <a:lvl5pPr marL="2171700" indent="-342900" algn="l" defTabSz="914400" rtl="0" eaLnBrk="1" latinLnBrk="0" hangingPunct="1">
              <a:spcBef>
                <a:spcPct val="20000"/>
              </a:spcBef>
              <a:buClr>
                <a:srgbClr val="6CB255"/>
              </a:buClr>
              <a:buFont typeface="+mj-lt"/>
              <a:buAutoNum type="alphaLcParen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dirty="0"/>
              <a:t>With time the growing polypeptide chain (the protein) is </a:t>
            </a:r>
            <a:r>
              <a:rPr lang="en-US" dirty="0" smtClean="0"/>
              <a:t>made, until a stop codon is encountered</a:t>
            </a:r>
          </a:p>
          <a:p>
            <a:pPr marL="457200" indent="-457200">
              <a:buFont typeface="+mj-lt"/>
              <a:buAutoNum type="arabicPeriod"/>
            </a:pPr>
            <a:r>
              <a:rPr lang="en-US" dirty="0">
                <a:solidFill>
                  <a:schemeClr val="tx1"/>
                </a:solidFill>
              </a:rPr>
              <a:t>Entry of a release factor into the A site terminates translation and the </a:t>
            </a:r>
            <a:r>
              <a:rPr lang="en-US" dirty="0" smtClean="0">
                <a:solidFill>
                  <a:schemeClr val="tx1"/>
                </a:solidFill>
              </a:rPr>
              <a:t>ribosome falls apart, releasing the new protein</a:t>
            </a:r>
            <a:endParaRPr lang="en-US" dirty="0"/>
          </a:p>
        </p:txBody>
      </p:sp>
      <p:pic>
        <p:nvPicPr>
          <p:cNvPr id="7" name="Picture Placeholder 1" descr="Figure_15_06_02.png">
            <a:extLst>
              <a:ext uri="{FF2B5EF4-FFF2-40B4-BE49-F238E27FC236}">
                <a16:creationId xmlns:a16="http://schemas.microsoft.com/office/drawing/2014/main" xmlns="" id="{8665E06C-8E9B-4E23-ACBD-4B3D073D410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628" r="-16628"/>
          <a:stretch>
            <a:fillRect/>
          </a:stretch>
        </p:blipFill>
        <p:spPr>
          <a:xfrm>
            <a:off x="4470253" y="241326"/>
            <a:ext cx="5005441" cy="6527379"/>
          </a:xfrm>
        </p:spPr>
      </p:pic>
      <p:sp>
        <p:nvSpPr>
          <p:cNvPr id="8" name="TextBox 7">
            <a:extLst>
              <a:ext uri="{FF2B5EF4-FFF2-40B4-BE49-F238E27FC236}">
                <a16:creationId xmlns:a16="http://schemas.microsoft.com/office/drawing/2014/main" xmlns="" id="{09885706-A3E9-4A50-92EA-0A98DC7DEF5E}"/>
              </a:ext>
            </a:extLst>
          </p:cNvPr>
          <p:cNvSpPr txBox="1"/>
          <p:nvPr/>
        </p:nvSpPr>
        <p:spPr>
          <a:xfrm>
            <a:off x="12101"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3"/>
              </a:rPr>
              <a:t>http://cnx.org/contents/185cbf87-c72e-48f5-b51e-f14f21b5eabd@10.61</a:t>
            </a:r>
            <a:r>
              <a:rPr lang="en-US" sz="500" dirty="0"/>
              <a:t>  </a:t>
            </a:r>
          </a:p>
        </p:txBody>
      </p:sp>
    </p:spTree>
    <p:extLst>
      <p:ext uri="{BB962C8B-B14F-4D97-AF65-F5344CB8AC3E}">
        <p14:creationId xmlns:p14="http://schemas.microsoft.com/office/powerpoint/2010/main" val="1780833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fld id="{D1FD4455-7ADA-462C-8BC4-AAD25CAE83DB}" type="slidenum">
              <a:rPr lang="en-US" altLang="en-US" sz="1400"/>
              <a:pPr eaLnBrk="1" hangingPunct="1">
                <a:spcBef>
                  <a:spcPct val="0"/>
                </a:spcBef>
                <a:buFontTx/>
                <a:buNone/>
              </a:pPr>
              <a:t>26</a:t>
            </a:fld>
            <a:endParaRPr lang="en-US" altLang="en-US" sz="1400"/>
          </a:p>
        </p:txBody>
      </p:sp>
      <p:sp>
        <p:nvSpPr>
          <p:cNvPr id="164" name="TextBox 24"/>
          <p:cNvSpPr txBox="1">
            <a:spLocks noChangeArrowheads="1"/>
          </p:cNvSpPr>
          <p:nvPr/>
        </p:nvSpPr>
        <p:spPr bwMode="auto">
          <a:xfrm>
            <a:off x="1470025" y="241300"/>
            <a:ext cx="6178550" cy="215900"/>
          </a:xfrm>
          <a:prstGeom prst="rect">
            <a:avLst/>
          </a:prstGeom>
          <a:noFill/>
          <a:ln w="9525">
            <a:noFill/>
            <a:miter lim="800000"/>
            <a:headEnd/>
            <a:tailEnd/>
          </a:ln>
        </p:spPr>
        <p:txBody>
          <a:bodyPr>
            <a:spAutoFit/>
          </a:bodyPr>
          <a:lstStyle/>
          <a:p>
            <a:pPr algn="ctr">
              <a:defRPr/>
            </a:pPr>
            <a:r>
              <a:rPr lang="en-US" sz="800" dirty="0">
                <a:latin typeface="+mj-lt"/>
                <a:ea typeface="+mn-ea"/>
                <a:cs typeface="Arial" pitchFamily="34" charset="0"/>
              </a:rPr>
              <a:t>Copyright © The McGraw-Hill Companies, Inc. Permission required for reproduction or display.</a:t>
            </a:r>
          </a:p>
        </p:txBody>
      </p:sp>
      <p:pic>
        <p:nvPicPr>
          <p:cNvPr id="73732" name="Picture 4" descr="rav32223_15_21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3075" y="2146300"/>
            <a:ext cx="19494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5" descr="rav32223_15_21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11475" y="1524000"/>
            <a:ext cx="203993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6" descr="rav32223_15_21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17925" y="2046288"/>
            <a:ext cx="19653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7" descr="rav32223_15_21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19400" y="3978275"/>
            <a:ext cx="2984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8" descr="rav32223_15_21b"/>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55925" y="2981325"/>
            <a:ext cx="41433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9" descr="rav32223_15_21i"/>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791200" y="2063750"/>
            <a:ext cx="1501775"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8" name="Picture 10" descr="rav32223_15_21j"/>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997200" y="4572000"/>
            <a:ext cx="128111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9" name="Picture 11" descr="rav32223_15_21f"/>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29275" y="987425"/>
            <a:ext cx="549275"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rav32223_15_21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346825" y="1584325"/>
            <a:ext cx="5397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1" name="Picture 13" descr="rav32223_15_21h"/>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822950" y="431800"/>
            <a:ext cx="163195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2" name="Freeform 14"/>
          <p:cNvSpPr>
            <a:spLocks/>
          </p:cNvSpPr>
          <p:nvPr/>
        </p:nvSpPr>
        <p:spPr bwMode="auto">
          <a:xfrm>
            <a:off x="6216650" y="1582738"/>
            <a:ext cx="220663" cy="53975"/>
          </a:xfrm>
          <a:custGeom>
            <a:avLst/>
            <a:gdLst>
              <a:gd name="T0" fmla="*/ 0 w 139"/>
              <a:gd name="T1" fmla="*/ 2147483647 h 34"/>
              <a:gd name="T2" fmla="*/ 0 w 139"/>
              <a:gd name="T3" fmla="*/ 2147483647 h 34"/>
              <a:gd name="T4" fmla="*/ 2147483647 w 139"/>
              <a:gd name="T5" fmla="*/ 2147483647 h 34"/>
              <a:gd name="T6" fmla="*/ 2147483647 w 139"/>
              <a:gd name="T7" fmla="*/ 2147483647 h 34"/>
              <a:gd name="T8" fmla="*/ 2147483647 w 139"/>
              <a:gd name="T9" fmla="*/ 2147483647 h 34"/>
              <a:gd name="T10" fmla="*/ 2147483647 w 139"/>
              <a:gd name="T11" fmla="*/ 2147483647 h 34"/>
              <a:gd name="T12" fmla="*/ 2147483647 w 139"/>
              <a:gd name="T13" fmla="*/ 0 h 34"/>
              <a:gd name="T14" fmla="*/ 2147483647 w 139"/>
              <a:gd name="T15" fmla="*/ 0 h 34"/>
              <a:gd name="T16" fmla="*/ 2147483647 w 139"/>
              <a:gd name="T17" fmla="*/ 2147483647 h 34"/>
              <a:gd name="T18" fmla="*/ 2147483647 w 139"/>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34"/>
              <a:gd name="T32" fmla="*/ 139 w 139"/>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34">
                <a:moveTo>
                  <a:pt x="0" y="34"/>
                </a:moveTo>
                <a:lnTo>
                  <a:pt x="0" y="34"/>
                </a:lnTo>
                <a:lnTo>
                  <a:pt x="16" y="23"/>
                </a:lnTo>
                <a:lnTo>
                  <a:pt x="35" y="15"/>
                </a:lnTo>
                <a:lnTo>
                  <a:pt x="54" y="8"/>
                </a:lnTo>
                <a:lnTo>
                  <a:pt x="72" y="2"/>
                </a:lnTo>
                <a:lnTo>
                  <a:pt x="91" y="0"/>
                </a:lnTo>
                <a:lnTo>
                  <a:pt x="108" y="0"/>
                </a:lnTo>
                <a:lnTo>
                  <a:pt x="124" y="2"/>
                </a:lnTo>
                <a:lnTo>
                  <a:pt x="139" y="6"/>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3" name="Freeform 15"/>
          <p:cNvSpPr>
            <a:spLocks/>
          </p:cNvSpPr>
          <p:nvPr/>
        </p:nvSpPr>
        <p:spPr bwMode="auto">
          <a:xfrm>
            <a:off x="6392863" y="1547813"/>
            <a:ext cx="127000" cy="73025"/>
          </a:xfrm>
          <a:custGeom>
            <a:avLst/>
            <a:gdLst>
              <a:gd name="T0" fmla="*/ 2147483647 w 80"/>
              <a:gd name="T1" fmla="*/ 2147483647 h 46"/>
              <a:gd name="T2" fmla="*/ 0 w 80"/>
              <a:gd name="T3" fmla="*/ 2147483647 h 46"/>
              <a:gd name="T4" fmla="*/ 2147483647 w 80"/>
              <a:gd name="T5" fmla="*/ 2147483647 h 46"/>
              <a:gd name="T6" fmla="*/ 2147483647 w 80"/>
              <a:gd name="T7" fmla="*/ 2147483647 h 46"/>
              <a:gd name="T8" fmla="*/ 2147483647 w 80"/>
              <a:gd name="T9" fmla="*/ 2147483647 h 46"/>
              <a:gd name="T10" fmla="*/ 2147483647 w 80"/>
              <a:gd name="T11" fmla="*/ 2147483647 h 46"/>
              <a:gd name="T12" fmla="*/ 2147483647 w 80"/>
              <a:gd name="T13" fmla="*/ 2147483647 h 46"/>
              <a:gd name="T14" fmla="*/ 2147483647 w 80"/>
              <a:gd name="T15" fmla="*/ 2147483647 h 46"/>
              <a:gd name="T16" fmla="*/ 2147483647 w 80"/>
              <a:gd name="T17" fmla="*/ 0 h 46"/>
              <a:gd name="T18" fmla="*/ 2147483647 w 80"/>
              <a:gd name="T19" fmla="*/ 0 h 46"/>
              <a:gd name="T20" fmla="*/ 2147483647 w 80"/>
              <a:gd name="T21" fmla="*/ 2147483647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46"/>
              <a:gd name="T35" fmla="*/ 80 w 80"/>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46">
                <a:moveTo>
                  <a:pt x="23" y="26"/>
                </a:moveTo>
                <a:lnTo>
                  <a:pt x="0" y="43"/>
                </a:lnTo>
                <a:lnTo>
                  <a:pt x="2" y="43"/>
                </a:lnTo>
                <a:lnTo>
                  <a:pt x="41" y="41"/>
                </a:lnTo>
                <a:lnTo>
                  <a:pt x="80" y="46"/>
                </a:lnTo>
                <a:lnTo>
                  <a:pt x="47" y="26"/>
                </a:lnTo>
                <a:lnTo>
                  <a:pt x="17" y="0"/>
                </a:lnTo>
                <a:lnTo>
                  <a:pt x="23"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16"/>
          <p:cNvSpPr>
            <a:spLocks/>
          </p:cNvSpPr>
          <p:nvPr/>
        </p:nvSpPr>
        <p:spPr bwMode="auto">
          <a:xfrm>
            <a:off x="5678488" y="1430338"/>
            <a:ext cx="95250" cy="203200"/>
          </a:xfrm>
          <a:custGeom>
            <a:avLst/>
            <a:gdLst>
              <a:gd name="T0" fmla="*/ 2147483647 w 60"/>
              <a:gd name="T1" fmla="*/ 2147483647 h 128"/>
              <a:gd name="T2" fmla="*/ 2147483647 w 60"/>
              <a:gd name="T3" fmla="*/ 2147483647 h 128"/>
              <a:gd name="T4" fmla="*/ 2147483647 w 60"/>
              <a:gd name="T5" fmla="*/ 2147483647 h 128"/>
              <a:gd name="T6" fmla="*/ 2147483647 w 60"/>
              <a:gd name="T7" fmla="*/ 2147483647 h 128"/>
              <a:gd name="T8" fmla="*/ 2147483647 w 60"/>
              <a:gd name="T9" fmla="*/ 2147483647 h 128"/>
              <a:gd name="T10" fmla="*/ 2147483647 w 60"/>
              <a:gd name="T11" fmla="*/ 2147483647 h 128"/>
              <a:gd name="T12" fmla="*/ 2147483647 w 60"/>
              <a:gd name="T13" fmla="*/ 2147483647 h 128"/>
              <a:gd name="T14" fmla="*/ 2147483647 w 60"/>
              <a:gd name="T15" fmla="*/ 2147483647 h 128"/>
              <a:gd name="T16" fmla="*/ 0 w 60"/>
              <a:gd name="T17" fmla="*/ 2147483647 h 128"/>
              <a:gd name="T18" fmla="*/ 0 w 60"/>
              <a:gd name="T19" fmla="*/ 0 h 1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28"/>
              <a:gd name="T32" fmla="*/ 60 w 60"/>
              <a:gd name="T33" fmla="*/ 128 h 1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28">
                <a:moveTo>
                  <a:pt x="60" y="128"/>
                </a:moveTo>
                <a:lnTo>
                  <a:pt x="60" y="128"/>
                </a:lnTo>
                <a:lnTo>
                  <a:pt x="45" y="115"/>
                </a:lnTo>
                <a:lnTo>
                  <a:pt x="34" y="98"/>
                </a:lnTo>
                <a:lnTo>
                  <a:pt x="23" y="81"/>
                </a:lnTo>
                <a:lnTo>
                  <a:pt x="13" y="65"/>
                </a:lnTo>
                <a:lnTo>
                  <a:pt x="6" y="48"/>
                </a:lnTo>
                <a:lnTo>
                  <a:pt x="2" y="31"/>
                </a:lnTo>
                <a:lnTo>
                  <a:pt x="0" y="14"/>
                </a:ln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5" name="Freeform 17"/>
          <p:cNvSpPr>
            <a:spLocks/>
          </p:cNvSpPr>
          <p:nvPr/>
        </p:nvSpPr>
        <p:spPr bwMode="auto">
          <a:xfrm>
            <a:off x="5637213" y="1341438"/>
            <a:ext cx="74612" cy="123825"/>
          </a:xfrm>
          <a:custGeom>
            <a:avLst/>
            <a:gdLst>
              <a:gd name="T0" fmla="*/ 2147483647 w 47"/>
              <a:gd name="T1" fmla="*/ 2147483647 h 78"/>
              <a:gd name="T2" fmla="*/ 2147483647 w 47"/>
              <a:gd name="T3" fmla="*/ 2147483647 h 78"/>
              <a:gd name="T4" fmla="*/ 2147483647 w 47"/>
              <a:gd name="T5" fmla="*/ 2147483647 h 78"/>
              <a:gd name="T6" fmla="*/ 2147483647 w 47"/>
              <a:gd name="T7" fmla="*/ 2147483647 h 78"/>
              <a:gd name="T8" fmla="*/ 2147483647 w 47"/>
              <a:gd name="T9" fmla="*/ 2147483647 h 78"/>
              <a:gd name="T10" fmla="*/ 2147483647 w 47"/>
              <a:gd name="T11" fmla="*/ 0 h 78"/>
              <a:gd name="T12" fmla="*/ 2147483647 w 47"/>
              <a:gd name="T13" fmla="*/ 0 h 78"/>
              <a:gd name="T14" fmla="*/ 2147483647 w 47"/>
              <a:gd name="T15" fmla="*/ 2147483647 h 78"/>
              <a:gd name="T16" fmla="*/ 0 w 47"/>
              <a:gd name="T17" fmla="*/ 2147483647 h 78"/>
              <a:gd name="T18" fmla="*/ 0 w 47"/>
              <a:gd name="T19" fmla="*/ 2147483647 h 78"/>
              <a:gd name="T20" fmla="*/ 2147483647 w 47"/>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78"/>
              <a:gd name="T35" fmla="*/ 47 w 47"/>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78">
                <a:moveTo>
                  <a:pt x="26" y="61"/>
                </a:moveTo>
                <a:lnTo>
                  <a:pt x="47" y="78"/>
                </a:lnTo>
                <a:lnTo>
                  <a:pt x="37" y="39"/>
                </a:lnTo>
                <a:lnTo>
                  <a:pt x="32" y="0"/>
                </a:lnTo>
                <a:lnTo>
                  <a:pt x="19" y="37"/>
                </a:lnTo>
                <a:lnTo>
                  <a:pt x="0" y="72"/>
                </a:lnTo>
                <a:lnTo>
                  <a:pt x="26"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6" name="Freeform 18"/>
          <p:cNvSpPr>
            <a:spLocks/>
          </p:cNvSpPr>
          <p:nvPr/>
        </p:nvSpPr>
        <p:spPr bwMode="auto">
          <a:xfrm>
            <a:off x="6059488" y="1839913"/>
            <a:ext cx="55562" cy="150812"/>
          </a:xfrm>
          <a:custGeom>
            <a:avLst/>
            <a:gdLst>
              <a:gd name="T0" fmla="*/ 0 w 35"/>
              <a:gd name="T1" fmla="*/ 0 h 95"/>
              <a:gd name="T2" fmla="*/ 0 w 35"/>
              <a:gd name="T3" fmla="*/ 0 h 95"/>
              <a:gd name="T4" fmla="*/ 2147483647 w 35"/>
              <a:gd name="T5" fmla="*/ 2147483647 h 95"/>
              <a:gd name="T6" fmla="*/ 2147483647 w 35"/>
              <a:gd name="T7" fmla="*/ 2147483647 h 95"/>
              <a:gd name="T8" fmla="*/ 2147483647 w 35"/>
              <a:gd name="T9" fmla="*/ 2147483647 h 95"/>
              <a:gd name="T10" fmla="*/ 2147483647 w 35"/>
              <a:gd name="T11" fmla="*/ 2147483647 h 95"/>
              <a:gd name="T12" fmla="*/ 2147483647 w 35"/>
              <a:gd name="T13" fmla="*/ 2147483647 h 95"/>
              <a:gd name="T14" fmla="*/ 2147483647 w 35"/>
              <a:gd name="T15" fmla="*/ 2147483647 h 95"/>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95"/>
              <a:gd name="T26" fmla="*/ 35 w 3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95">
                <a:moveTo>
                  <a:pt x="0" y="0"/>
                </a:moveTo>
                <a:lnTo>
                  <a:pt x="0" y="0"/>
                </a:lnTo>
                <a:lnTo>
                  <a:pt x="4" y="28"/>
                </a:lnTo>
                <a:lnTo>
                  <a:pt x="11" y="54"/>
                </a:lnTo>
                <a:lnTo>
                  <a:pt x="15" y="67"/>
                </a:lnTo>
                <a:lnTo>
                  <a:pt x="22" y="78"/>
                </a:lnTo>
                <a:lnTo>
                  <a:pt x="28" y="87"/>
                </a:lnTo>
                <a:lnTo>
                  <a:pt x="35" y="9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7" name="Freeform 19"/>
          <p:cNvSpPr>
            <a:spLocks/>
          </p:cNvSpPr>
          <p:nvPr/>
        </p:nvSpPr>
        <p:spPr bwMode="auto">
          <a:xfrm>
            <a:off x="6069013" y="1943100"/>
            <a:ext cx="111125" cy="112713"/>
          </a:xfrm>
          <a:custGeom>
            <a:avLst/>
            <a:gdLst>
              <a:gd name="T0" fmla="*/ 2147483647 w 70"/>
              <a:gd name="T1" fmla="*/ 2147483647 h 71"/>
              <a:gd name="T2" fmla="*/ 2147483647 w 70"/>
              <a:gd name="T3" fmla="*/ 0 h 71"/>
              <a:gd name="T4" fmla="*/ 2147483647 w 70"/>
              <a:gd name="T5" fmla="*/ 0 h 71"/>
              <a:gd name="T6" fmla="*/ 2147483647 w 70"/>
              <a:gd name="T7" fmla="*/ 2147483647 h 71"/>
              <a:gd name="T8" fmla="*/ 2147483647 w 70"/>
              <a:gd name="T9" fmla="*/ 2147483647 h 71"/>
              <a:gd name="T10" fmla="*/ 2147483647 w 70"/>
              <a:gd name="T11" fmla="*/ 2147483647 h 71"/>
              <a:gd name="T12" fmla="*/ 2147483647 w 70"/>
              <a:gd name="T13" fmla="*/ 2147483647 h 71"/>
              <a:gd name="T14" fmla="*/ 2147483647 w 70"/>
              <a:gd name="T15" fmla="*/ 2147483647 h 71"/>
              <a:gd name="T16" fmla="*/ 0 w 70"/>
              <a:gd name="T17" fmla="*/ 2147483647 h 71"/>
              <a:gd name="T18" fmla="*/ 0 w 70"/>
              <a:gd name="T19" fmla="*/ 2147483647 h 71"/>
              <a:gd name="T20" fmla="*/ 2147483647 w 70"/>
              <a:gd name="T21" fmla="*/ 2147483647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71"/>
              <a:gd name="T35" fmla="*/ 70 w 70"/>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71">
                <a:moveTo>
                  <a:pt x="26" y="26"/>
                </a:moveTo>
                <a:lnTo>
                  <a:pt x="31" y="0"/>
                </a:lnTo>
                <a:lnTo>
                  <a:pt x="33" y="0"/>
                </a:lnTo>
                <a:lnTo>
                  <a:pt x="48" y="37"/>
                </a:lnTo>
                <a:lnTo>
                  <a:pt x="70" y="71"/>
                </a:lnTo>
                <a:lnTo>
                  <a:pt x="37" y="48"/>
                </a:lnTo>
                <a:lnTo>
                  <a:pt x="0" y="34"/>
                </a:lnTo>
                <a:lnTo>
                  <a:pt x="0" y="32"/>
                </a:lnTo>
                <a:lnTo>
                  <a:pt x="26"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8" name="Freeform 20"/>
          <p:cNvSpPr>
            <a:spLocks/>
          </p:cNvSpPr>
          <p:nvPr/>
        </p:nvSpPr>
        <p:spPr bwMode="auto">
          <a:xfrm>
            <a:off x="2895600" y="3478213"/>
            <a:ext cx="231775" cy="419100"/>
          </a:xfrm>
          <a:custGeom>
            <a:avLst/>
            <a:gdLst>
              <a:gd name="T0" fmla="*/ 2147483647 w 146"/>
              <a:gd name="T1" fmla="*/ 0 h 264"/>
              <a:gd name="T2" fmla="*/ 2147483647 w 146"/>
              <a:gd name="T3" fmla="*/ 0 h 264"/>
              <a:gd name="T4" fmla="*/ 2147483647 w 146"/>
              <a:gd name="T5" fmla="*/ 2147483647 h 264"/>
              <a:gd name="T6" fmla="*/ 2147483647 w 146"/>
              <a:gd name="T7" fmla="*/ 2147483647 h 264"/>
              <a:gd name="T8" fmla="*/ 2147483647 w 146"/>
              <a:gd name="T9" fmla="*/ 2147483647 h 264"/>
              <a:gd name="T10" fmla="*/ 2147483647 w 146"/>
              <a:gd name="T11" fmla="*/ 2147483647 h 264"/>
              <a:gd name="T12" fmla="*/ 2147483647 w 146"/>
              <a:gd name="T13" fmla="*/ 2147483647 h 264"/>
              <a:gd name="T14" fmla="*/ 2147483647 w 146"/>
              <a:gd name="T15" fmla="*/ 2147483647 h 264"/>
              <a:gd name="T16" fmla="*/ 2147483647 w 146"/>
              <a:gd name="T17" fmla="*/ 2147483647 h 264"/>
              <a:gd name="T18" fmla="*/ 2147483647 w 146"/>
              <a:gd name="T19" fmla="*/ 2147483647 h 264"/>
              <a:gd name="T20" fmla="*/ 2147483647 w 146"/>
              <a:gd name="T21" fmla="*/ 2147483647 h 264"/>
              <a:gd name="T22" fmla="*/ 2147483647 w 146"/>
              <a:gd name="T23" fmla="*/ 2147483647 h 264"/>
              <a:gd name="T24" fmla="*/ 2147483647 w 146"/>
              <a:gd name="T25" fmla="*/ 2147483647 h 264"/>
              <a:gd name="T26" fmla="*/ 2147483647 w 146"/>
              <a:gd name="T27" fmla="*/ 2147483647 h 264"/>
              <a:gd name="T28" fmla="*/ 2147483647 w 146"/>
              <a:gd name="T29" fmla="*/ 2147483647 h 264"/>
              <a:gd name="T30" fmla="*/ 0 w 146"/>
              <a:gd name="T31" fmla="*/ 2147483647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264"/>
              <a:gd name="T50" fmla="*/ 146 w 146"/>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264">
                <a:moveTo>
                  <a:pt x="146" y="0"/>
                </a:moveTo>
                <a:lnTo>
                  <a:pt x="146" y="0"/>
                </a:lnTo>
                <a:lnTo>
                  <a:pt x="122" y="13"/>
                </a:lnTo>
                <a:lnTo>
                  <a:pt x="98" y="30"/>
                </a:lnTo>
                <a:lnTo>
                  <a:pt x="85" y="39"/>
                </a:lnTo>
                <a:lnTo>
                  <a:pt x="74" y="50"/>
                </a:lnTo>
                <a:lnTo>
                  <a:pt x="61" y="63"/>
                </a:lnTo>
                <a:lnTo>
                  <a:pt x="50" y="76"/>
                </a:lnTo>
                <a:lnTo>
                  <a:pt x="40" y="93"/>
                </a:lnTo>
                <a:lnTo>
                  <a:pt x="31" y="110"/>
                </a:lnTo>
                <a:lnTo>
                  <a:pt x="22" y="130"/>
                </a:lnTo>
                <a:lnTo>
                  <a:pt x="14" y="151"/>
                </a:lnTo>
                <a:lnTo>
                  <a:pt x="9" y="175"/>
                </a:lnTo>
                <a:lnTo>
                  <a:pt x="3" y="203"/>
                </a:lnTo>
                <a:lnTo>
                  <a:pt x="1" y="231"/>
                </a:lnTo>
                <a:lnTo>
                  <a:pt x="0" y="26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9" name="Freeform 21"/>
          <p:cNvSpPr>
            <a:spLocks/>
          </p:cNvSpPr>
          <p:nvPr/>
        </p:nvSpPr>
        <p:spPr bwMode="auto">
          <a:xfrm>
            <a:off x="2862263" y="3865563"/>
            <a:ext cx="55562" cy="100012"/>
          </a:xfrm>
          <a:custGeom>
            <a:avLst/>
            <a:gdLst>
              <a:gd name="T0" fmla="*/ 2147483647 w 35"/>
              <a:gd name="T1" fmla="*/ 2147483647 h 63"/>
              <a:gd name="T2" fmla="*/ 2147483647 w 35"/>
              <a:gd name="T3" fmla="*/ 0 h 63"/>
              <a:gd name="T4" fmla="*/ 2147483647 w 35"/>
              <a:gd name="T5" fmla="*/ 0 h 63"/>
              <a:gd name="T6" fmla="*/ 2147483647 w 35"/>
              <a:gd name="T7" fmla="*/ 2147483647 h 63"/>
              <a:gd name="T8" fmla="*/ 2147483647 w 35"/>
              <a:gd name="T9" fmla="*/ 2147483647 h 63"/>
              <a:gd name="T10" fmla="*/ 2147483647 w 35"/>
              <a:gd name="T11" fmla="*/ 2147483647 h 63"/>
              <a:gd name="T12" fmla="*/ 2147483647 w 35"/>
              <a:gd name="T13" fmla="*/ 2147483647 h 63"/>
              <a:gd name="T14" fmla="*/ 2147483647 w 35"/>
              <a:gd name="T15" fmla="*/ 2147483647 h 63"/>
              <a:gd name="T16" fmla="*/ 0 w 35"/>
              <a:gd name="T17" fmla="*/ 2147483647 h 63"/>
              <a:gd name="T18" fmla="*/ 0 w 35"/>
              <a:gd name="T19" fmla="*/ 2147483647 h 63"/>
              <a:gd name="T20" fmla="*/ 2147483647 w 35"/>
              <a:gd name="T21" fmla="*/ 214748364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63"/>
              <a:gd name="T35" fmla="*/ 35 w 3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63">
                <a:moveTo>
                  <a:pt x="21" y="15"/>
                </a:moveTo>
                <a:lnTo>
                  <a:pt x="35" y="0"/>
                </a:lnTo>
                <a:lnTo>
                  <a:pt x="30" y="31"/>
                </a:lnTo>
                <a:lnTo>
                  <a:pt x="30" y="63"/>
                </a:lnTo>
                <a:lnTo>
                  <a:pt x="17" y="35"/>
                </a:lnTo>
                <a:lnTo>
                  <a:pt x="0" y="7"/>
                </a:lnTo>
                <a:lnTo>
                  <a:pt x="2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22"/>
          <p:cNvSpPr>
            <a:spLocks/>
          </p:cNvSpPr>
          <p:nvPr/>
        </p:nvSpPr>
        <p:spPr bwMode="auto">
          <a:xfrm>
            <a:off x="6110288" y="1355725"/>
            <a:ext cx="192087" cy="117475"/>
          </a:xfrm>
          <a:custGeom>
            <a:avLst/>
            <a:gdLst>
              <a:gd name="T0" fmla="*/ 0 w 121"/>
              <a:gd name="T1" fmla="*/ 2147483647 h 74"/>
              <a:gd name="T2" fmla="*/ 0 w 121"/>
              <a:gd name="T3" fmla="*/ 2147483647 h 74"/>
              <a:gd name="T4" fmla="*/ 2147483647 w 121"/>
              <a:gd name="T5" fmla="*/ 2147483647 h 74"/>
              <a:gd name="T6" fmla="*/ 2147483647 w 121"/>
              <a:gd name="T7" fmla="*/ 2147483647 h 74"/>
              <a:gd name="T8" fmla="*/ 2147483647 w 121"/>
              <a:gd name="T9" fmla="*/ 2147483647 h 74"/>
              <a:gd name="T10" fmla="*/ 2147483647 w 121"/>
              <a:gd name="T11" fmla="*/ 2147483647 h 74"/>
              <a:gd name="T12" fmla="*/ 2147483647 w 121"/>
              <a:gd name="T13" fmla="*/ 2147483647 h 74"/>
              <a:gd name="T14" fmla="*/ 2147483647 w 121"/>
              <a:gd name="T15" fmla="*/ 2147483647 h 74"/>
              <a:gd name="T16" fmla="*/ 2147483647 w 121"/>
              <a:gd name="T17" fmla="*/ 2147483647 h 74"/>
              <a:gd name="T18" fmla="*/ 2147483647 w 121"/>
              <a:gd name="T19" fmla="*/ 0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74"/>
              <a:gd name="T32" fmla="*/ 121 w 121"/>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74">
                <a:moveTo>
                  <a:pt x="0" y="74"/>
                </a:moveTo>
                <a:lnTo>
                  <a:pt x="0" y="74"/>
                </a:lnTo>
                <a:lnTo>
                  <a:pt x="20" y="71"/>
                </a:lnTo>
                <a:lnTo>
                  <a:pt x="39" y="65"/>
                </a:lnTo>
                <a:lnTo>
                  <a:pt x="57" y="58"/>
                </a:lnTo>
                <a:lnTo>
                  <a:pt x="74" y="48"/>
                </a:lnTo>
                <a:lnTo>
                  <a:pt x="89" y="37"/>
                </a:lnTo>
                <a:lnTo>
                  <a:pt x="102" y="26"/>
                </a:lnTo>
                <a:lnTo>
                  <a:pt x="113" y="13"/>
                </a:lnTo>
                <a:lnTo>
                  <a:pt x="1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51" name="Freeform 23"/>
          <p:cNvSpPr>
            <a:spLocks/>
          </p:cNvSpPr>
          <p:nvPr/>
        </p:nvSpPr>
        <p:spPr bwMode="auto">
          <a:xfrm>
            <a:off x="6254750" y="1276350"/>
            <a:ext cx="88900" cy="123825"/>
          </a:xfrm>
          <a:custGeom>
            <a:avLst/>
            <a:gdLst>
              <a:gd name="T0" fmla="*/ 2147483647 w 56"/>
              <a:gd name="T1" fmla="*/ 2147483647 h 78"/>
              <a:gd name="T2" fmla="*/ 0 w 56"/>
              <a:gd name="T3" fmla="*/ 2147483647 h 78"/>
              <a:gd name="T4" fmla="*/ 0 w 56"/>
              <a:gd name="T5" fmla="*/ 2147483647 h 78"/>
              <a:gd name="T6" fmla="*/ 2147483647 w 56"/>
              <a:gd name="T7" fmla="*/ 2147483647 h 78"/>
              <a:gd name="T8" fmla="*/ 2147483647 w 56"/>
              <a:gd name="T9" fmla="*/ 2147483647 h 78"/>
              <a:gd name="T10" fmla="*/ 2147483647 w 56"/>
              <a:gd name="T11" fmla="*/ 0 h 78"/>
              <a:gd name="T12" fmla="*/ 2147483647 w 56"/>
              <a:gd name="T13" fmla="*/ 0 h 78"/>
              <a:gd name="T14" fmla="*/ 2147483647 w 56"/>
              <a:gd name="T15" fmla="*/ 2147483647 h 78"/>
              <a:gd name="T16" fmla="*/ 2147483647 w 56"/>
              <a:gd name="T17" fmla="*/ 2147483647 h 78"/>
              <a:gd name="T18" fmla="*/ 2147483647 w 56"/>
              <a:gd name="T19" fmla="*/ 2147483647 h 78"/>
              <a:gd name="T20" fmla="*/ 2147483647 w 56"/>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8"/>
              <a:gd name="T35" fmla="*/ 56 w 5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8">
                <a:moveTo>
                  <a:pt x="28" y="56"/>
                </a:moveTo>
                <a:lnTo>
                  <a:pt x="0" y="57"/>
                </a:lnTo>
                <a:lnTo>
                  <a:pt x="30" y="30"/>
                </a:lnTo>
                <a:lnTo>
                  <a:pt x="56" y="0"/>
                </a:lnTo>
                <a:lnTo>
                  <a:pt x="46" y="39"/>
                </a:lnTo>
                <a:lnTo>
                  <a:pt x="43" y="78"/>
                </a:lnTo>
                <a:lnTo>
                  <a:pt x="41" y="78"/>
                </a:lnTo>
                <a:lnTo>
                  <a:pt x="2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2" name="Line 24"/>
          <p:cNvSpPr>
            <a:spLocks noChangeShapeType="1"/>
          </p:cNvSpPr>
          <p:nvPr/>
        </p:nvSpPr>
        <p:spPr bwMode="auto">
          <a:xfrm flipV="1">
            <a:off x="5481638" y="2808288"/>
            <a:ext cx="282575" cy="20955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3" name="Freeform 25"/>
          <p:cNvSpPr>
            <a:spLocks/>
          </p:cNvSpPr>
          <p:nvPr/>
        </p:nvSpPr>
        <p:spPr bwMode="auto">
          <a:xfrm>
            <a:off x="5716588" y="2755900"/>
            <a:ext cx="119062" cy="100013"/>
          </a:xfrm>
          <a:custGeom>
            <a:avLst/>
            <a:gdLst>
              <a:gd name="T0" fmla="*/ 2147483647 w 75"/>
              <a:gd name="T1" fmla="*/ 2147483647 h 63"/>
              <a:gd name="T2" fmla="*/ 0 w 75"/>
              <a:gd name="T3" fmla="*/ 2147483647 h 63"/>
              <a:gd name="T4" fmla="*/ 0 w 75"/>
              <a:gd name="T5" fmla="*/ 2147483647 h 63"/>
              <a:gd name="T6" fmla="*/ 2147483647 w 75"/>
              <a:gd name="T7" fmla="*/ 2147483647 h 63"/>
              <a:gd name="T8" fmla="*/ 2147483647 w 75"/>
              <a:gd name="T9" fmla="*/ 2147483647 h 63"/>
              <a:gd name="T10" fmla="*/ 2147483647 w 75"/>
              <a:gd name="T11" fmla="*/ 0 h 63"/>
              <a:gd name="T12" fmla="*/ 2147483647 w 75"/>
              <a:gd name="T13" fmla="*/ 0 h 63"/>
              <a:gd name="T14" fmla="*/ 2147483647 w 75"/>
              <a:gd name="T15" fmla="*/ 2147483647 h 63"/>
              <a:gd name="T16" fmla="*/ 2147483647 w 75"/>
              <a:gd name="T17" fmla="*/ 2147483647 h 63"/>
              <a:gd name="T18" fmla="*/ 2147483647 w 75"/>
              <a:gd name="T19" fmla="*/ 2147483647 h 63"/>
              <a:gd name="T20" fmla="*/ 2147483647 w 75"/>
              <a:gd name="T21" fmla="*/ 214748364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63"/>
              <a:gd name="T35" fmla="*/ 75 w 7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63">
                <a:moveTo>
                  <a:pt x="25" y="37"/>
                </a:moveTo>
                <a:lnTo>
                  <a:pt x="0" y="26"/>
                </a:lnTo>
                <a:lnTo>
                  <a:pt x="39" y="14"/>
                </a:lnTo>
                <a:lnTo>
                  <a:pt x="75" y="0"/>
                </a:lnTo>
                <a:lnTo>
                  <a:pt x="49" y="29"/>
                </a:lnTo>
                <a:lnTo>
                  <a:pt x="28" y="63"/>
                </a:lnTo>
                <a:lnTo>
                  <a:pt x="25"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4" name="Line 26"/>
          <p:cNvSpPr>
            <a:spLocks noChangeShapeType="1"/>
          </p:cNvSpPr>
          <p:nvPr/>
        </p:nvSpPr>
        <p:spPr bwMode="auto">
          <a:xfrm flipV="1">
            <a:off x="3627438" y="3959225"/>
            <a:ext cx="425450" cy="31273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5" name="Freeform 27"/>
          <p:cNvSpPr>
            <a:spLocks/>
          </p:cNvSpPr>
          <p:nvPr/>
        </p:nvSpPr>
        <p:spPr bwMode="auto">
          <a:xfrm>
            <a:off x="4005263" y="3906838"/>
            <a:ext cx="120650" cy="100012"/>
          </a:xfrm>
          <a:custGeom>
            <a:avLst/>
            <a:gdLst>
              <a:gd name="T0" fmla="*/ 2147483647 w 76"/>
              <a:gd name="T1" fmla="*/ 2147483647 h 63"/>
              <a:gd name="T2" fmla="*/ 0 w 76"/>
              <a:gd name="T3" fmla="*/ 2147483647 h 63"/>
              <a:gd name="T4" fmla="*/ 0 w 76"/>
              <a:gd name="T5" fmla="*/ 2147483647 h 63"/>
              <a:gd name="T6" fmla="*/ 2147483647 w 76"/>
              <a:gd name="T7" fmla="*/ 2147483647 h 63"/>
              <a:gd name="T8" fmla="*/ 2147483647 w 76"/>
              <a:gd name="T9" fmla="*/ 2147483647 h 63"/>
              <a:gd name="T10" fmla="*/ 2147483647 w 76"/>
              <a:gd name="T11" fmla="*/ 0 h 63"/>
              <a:gd name="T12" fmla="*/ 2147483647 w 76"/>
              <a:gd name="T13" fmla="*/ 0 h 63"/>
              <a:gd name="T14" fmla="*/ 2147483647 w 76"/>
              <a:gd name="T15" fmla="*/ 2147483647 h 63"/>
              <a:gd name="T16" fmla="*/ 2147483647 w 76"/>
              <a:gd name="T17" fmla="*/ 2147483647 h 63"/>
              <a:gd name="T18" fmla="*/ 2147483647 w 76"/>
              <a:gd name="T19" fmla="*/ 2147483647 h 63"/>
              <a:gd name="T20" fmla="*/ 2147483647 w 76"/>
              <a:gd name="T21" fmla="*/ 2147483647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3"/>
              <a:gd name="T35" fmla="*/ 76 w 76"/>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3">
                <a:moveTo>
                  <a:pt x="24" y="37"/>
                </a:moveTo>
                <a:lnTo>
                  <a:pt x="0" y="26"/>
                </a:lnTo>
                <a:lnTo>
                  <a:pt x="39" y="15"/>
                </a:lnTo>
                <a:lnTo>
                  <a:pt x="76" y="0"/>
                </a:lnTo>
                <a:lnTo>
                  <a:pt x="50" y="30"/>
                </a:lnTo>
                <a:lnTo>
                  <a:pt x="28" y="63"/>
                </a:lnTo>
                <a:lnTo>
                  <a:pt x="24"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3756" name="Picture 28" descr="rav32223_15_21"/>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429125" y="4745038"/>
            <a:ext cx="2741613"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7" name="Rectangle 29"/>
          <p:cNvSpPr>
            <a:spLocks noChangeArrowheads="1"/>
          </p:cNvSpPr>
          <p:nvPr/>
        </p:nvSpPr>
        <p:spPr bwMode="auto">
          <a:xfrm>
            <a:off x="5462588" y="2501900"/>
            <a:ext cx="257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3</a:t>
            </a:r>
            <a:r>
              <a:rPr lang="en-US" altLang="en-US" sz="13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73758" name="Rectangle 30"/>
          <p:cNvSpPr>
            <a:spLocks noChangeArrowheads="1"/>
          </p:cNvSpPr>
          <p:nvPr/>
        </p:nvSpPr>
        <p:spPr bwMode="auto">
          <a:xfrm>
            <a:off x="4137025" y="3429000"/>
            <a:ext cx="257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5</a:t>
            </a:r>
            <a:r>
              <a:rPr lang="en-US" altLang="en-US" sz="13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73759" name="Rectangle 31"/>
          <p:cNvSpPr>
            <a:spLocks noChangeArrowheads="1"/>
          </p:cNvSpPr>
          <p:nvPr/>
        </p:nvSpPr>
        <p:spPr bwMode="auto">
          <a:xfrm>
            <a:off x="3554413" y="3781425"/>
            <a:ext cx="257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3</a:t>
            </a:r>
            <a:r>
              <a:rPr lang="en-US" altLang="en-US" sz="13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73760" name="Rectangle 32"/>
          <p:cNvSpPr>
            <a:spLocks noChangeArrowheads="1"/>
          </p:cNvSpPr>
          <p:nvPr/>
        </p:nvSpPr>
        <p:spPr bwMode="auto">
          <a:xfrm>
            <a:off x="2155825" y="4886325"/>
            <a:ext cx="257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5</a:t>
            </a:r>
            <a:r>
              <a:rPr lang="en-US" altLang="en-US" sz="1300" b="1">
                <a:solidFill>
                  <a:srgbClr val="000000"/>
                </a:solidFill>
                <a:cs typeface="Arial" panose="020B0604020202020204" pitchFamily="34" charset="0"/>
              </a:rPr>
              <a:t>′</a:t>
            </a:r>
            <a:endParaRPr lang="en-US" altLang="en-US" sz="3600" b="1">
              <a:cs typeface="Arial" panose="020B0604020202020204" pitchFamily="34" charset="0"/>
            </a:endParaRPr>
          </a:p>
        </p:txBody>
      </p:sp>
      <p:sp>
        <p:nvSpPr>
          <p:cNvPr id="73761" name="Rectangle 33"/>
          <p:cNvSpPr>
            <a:spLocks noChangeArrowheads="1"/>
          </p:cNvSpPr>
          <p:nvPr/>
        </p:nvSpPr>
        <p:spPr bwMode="auto">
          <a:xfrm>
            <a:off x="5087938" y="6342063"/>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E</a:t>
            </a:r>
            <a:endParaRPr lang="en-US" altLang="en-US" sz="3600" b="1"/>
          </a:p>
        </p:txBody>
      </p:sp>
      <p:sp>
        <p:nvSpPr>
          <p:cNvPr id="73762" name="Rectangle 34"/>
          <p:cNvSpPr>
            <a:spLocks noChangeArrowheads="1"/>
          </p:cNvSpPr>
          <p:nvPr/>
        </p:nvSpPr>
        <p:spPr bwMode="auto">
          <a:xfrm>
            <a:off x="5805488" y="6167438"/>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P</a:t>
            </a:r>
            <a:endParaRPr lang="en-US" altLang="en-US" sz="3600" b="1"/>
          </a:p>
        </p:txBody>
      </p:sp>
      <p:sp>
        <p:nvSpPr>
          <p:cNvPr id="73763" name="Rectangle 35"/>
          <p:cNvSpPr>
            <a:spLocks noChangeArrowheads="1"/>
          </p:cNvSpPr>
          <p:nvPr/>
        </p:nvSpPr>
        <p:spPr bwMode="auto">
          <a:xfrm>
            <a:off x="6534150" y="5954713"/>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A</a:t>
            </a:r>
            <a:endParaRPr lang="en-US" altLang="en-US" sz="3600" b="1"/>
          </a:p>
        </p:txBody>
      </p:sp>
      <p:sp>
        <p:nvSpPr>
          <p:cNvPr id="73764" name="Rectangle 36"/>
          <p:cNvSpPr>
            <a:spLocks noChangeArrowheads="1"/>
          </p:cNvSpPr>
          <p:nvPr/>
        </p:nvSpPr>
        <p:spPr bwMode="auto">
          <a:xfrm>
            <a:off x="5453063" y="1673225"/>
            <a:ext cx="985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Dissociation</a:t>
            </a:r>
            <a:endParaRPr lang="en-US" altLang="en-US" sz="3600" b="1"/>
          </a:p>
        </p:txBody>
      </p:sp>
      <p:sp>
        <p:nvSpPr>
          <p:cNvPr id="73765" name="Rectangle 37"/>
          <p:cNvSpPr>
            <a:spLocks noChangeArrowheads="1"/>
          </p:cNvSpPr>
          <p:nvPr/>
        </p:nvSpPr>
        <p:spPr bwMode="auto">
          <a:xfrm rot="-840000">
            <a:off x="5916613" y="5643563"/>
            <a:ext cx="1285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G</a:t>
            </a:r>
            <a:endParaRPr lang="en-US" altLang="en-US" sz="3600" b="1"/>
          </a:p>
        </p:txBody>
      </p:sp>
      <p:sp>
        <p:nvSpPr>
          <p:cNvPr id="73766" name="Rectangle 38"/>
          <p:cNvSpPr>
            <a:spLocks noChangeArrowheads="1"/>
          </p:cNvSpPr>
          <p:nvPr/>
        </p:nvSpPr>
        <p:spPr bwMode="auto">
          <a:xfrm rot="-840000">
            <a:off x="5880100" y="5491163"/>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C</a:t>
            </a:r>
            <a:endParaRPr lang="en-US" altLang="en-US" sz="3600" b="1"/>
          </a:p>
        </p:txBody>
      </p:sp>
      <p:sp>
        <p:nvSpPr>
          <p:cNvPr id="73767" name="Rectangle 39"/>
          <p:cNvSpPr>
            <a:spLocks noChangeArrowheads="1"/>
          </p:cNvSpPr>
          <p:nvPr/>
        </p:nvSpPr>
        <p:spPr bwMode="auto">
          <a:xfrm rot="-840000">
            <a:off x="5715000" y="5702300"/>
            <a:ext cx="1285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G</a:t>
            </a:r>
            <a:endParaRPr lang="en-US" altLang="en-US" sz="3600" b="1"/>
          </a:p>
        </p:txBody>
      </p:sp>
      <p:sp>
        <p:nvSpPr>
          <p:cNvPr id="73768" name="Rectangle 40"/>
          <p:cNvSpPr>
            <a:spLocks noChangeArrowheads="1"/>
          </p:cNvSpPr>
          <p:nvPr/>
        </p:nvSpPr>
        <p:spPr bwMode="auto">
          <a:xfrm rot="-840000">
            <a:off x="5683250" y="5546725"/>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C</a:t>
            </a:r>
            <a:endParaRPr lang="en-US" altLang="en-US" sz="3600" b="1"/>
          </a:p>
        </p:txBody>
      </p:sp>
      <p:sp>
        <p:nvSpPr>
          <p:cNvPr id="73769" name="Rectangle 41"/>
          <p:cNvSpPr>
            <a:spLocks noChangeArrowheads="1"/>
          </p:cNvSpPr>
          <p:nvPr/>
        </p:nvSpPr>
        <p:spPr bwMode="auto">
          <a:xfrm rot="-840000">
            <a:off x="5508625" y="5775325"/>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U</a:t>
            </a:r>
            <a:endParaRPr lang="en-US" altLang="en-US" sz="3600" b="1"/>
          </a:p>
        </p:txBody>
      </p:sp>
      <p:sp>
        <p:nvSpPr>
          <p:cNvPr id="73770" name="Rectangle 42"/>
          <p:cNvSpPr>
            <a:spLocks noChangeArrowheads="1"/>
          </p:cNvSpPr>
          <p:nvPr/>
        </p:nvSpPr>
        <p:spPr bwMode="auto">
          <a:xfrm rot="-840000">
            <a:off x="6640513" y="5438775"/>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A</a:t>
            </a:r>
            <a:endParaRPr lang="en-US" altLang="en-US" sz="3600" b="1"/>
          </a:p>
        </p:txBody>
      </p:sp>
      <p:sp>
        <p:nvSpPr>
          <p:cNvPr id="73771" name="Rectangle 43"/>
          <p:cNvSpPr>
            <a:spLocks noChangeArrowheads="1"/>
          </p:cNvSpPr>
          <p:nvPr/>
        </p:nvSpPr>
        <p:spPr bwMode="auto">
          <a:xfrm rot="-840000">
            <a:off x="6427788" y="5497513"/>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A</a:t>
            </a:r>
            <a:endParaRPr lang="en-US" altLang="en-US" sz="3600" b="1"/>
          </a:p>
        </p:txBody>
      </p:sp>
      <p:sp>
        <p:nvSpPr>
          <p:cNvPr id="73772" name="Rectangle 44"/>
          <p:cNvSpPr>
            <a:spLocks noChangeArrowheads="1"/>
          </p:cNvSpPr>
          <p:nvPr/>
        </p:nvSpPr>
        <p:spPr bwMode="auto">
          <a:xfrm rot="-840000">
            <a:off x="6211888" y="5575300"/>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U</a:t>
            </a:r>
            <a:endParaRPr lang="en-US" altLang="en-US" sz="3600" b="1"/>
          </a:p>
        </p:txBody>
      </p:sp>
      <p:sp>
        <p:nvSpPr>
          <p:cNvPr id="73773" name="Rectangle 45"/>
          <p:cNvSpPr>
            <a:spLocks noChangeArrowheads="1"/>
          </p:cNvSpPr>
          <p:nvPr/>
        </p:nvSpPr>
        <p:spPr bwMode="auto">
          <a:xfrm rot="-840000">
            <a:off x="5467350" y="5603875"/>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1300" b="1">
                <a:solidFill>
                  <a:srgbClr val="000000"/>
                </a:solidFill>
              </a:rPr>
              <a:t>A</a:t>
            </a:r>
            <a:endParaRPr lang="en-US" altLang="en-US" sz="3600" b="1"/>
          </a:p>
        </p:txBody>
      </p:sp>
      <p:sp>
        <p:nvSpPr>
          <p:cNvPr id="73774" name="Line 46"/>
          <p:cNvSpPr>
            <a:spLocks noChangeShapeType="1"/>
          </p:cNvSpPr>
          <p:nvPr/>
        </p:nvSpPr>
        <p:spPr bwMode="auto">
          <a:xfrm>
            <a:off x="3098800" y="2917825"/>
            <a:ext cx="1588" cy="17462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5" name="Line 47"/>
          <p:cNvSpPr>
            <a:spLocks noChangeShapeType="1"/>
          </p:cNvSpPr>
          <p:nvPr/>
        </p:nvSpPr>
        <p:spPr bwMode="auto">
          <a:xfrm>
            <a:off x="2708275" y="4968875"/>
            <a:ext cx="1588" cy="3079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6" name="Line 48"/>
          <p:cNvSpPr>
            <a:spLocks noChangeShapeType="1"/>
          </p:cNvSpPr>
          <p:nvPr/>
        </p:nvSpPr>
        <p:spPr bwMode="auto">
          <a:xfrm>
            <a:off x="4391025" y="1423988"/>
            <a:ext cx="1588" cy="2540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7" name="Line 49"/>
          <p:cNvSpPr>
            <a:spLocks noChangeShapeType="1"/>
          </p:cNvSpPr>
          <p:nvPr/>
        </p:nvSpPr>
        <p:spPr bwMode="auto">
          <a:xfrm>
            <a:off x="5133975" y="6227763"/>
            <a:ext cx="1588" cy="904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8" name="Line 50"/>
          <p:cNvSpPr>
            <a:spLocks noChangeShapeType="1"/>
          </p:cNvSpPr>
          <p:nvPr/>
        </p:nvSpPr>
        <p:spPr bwMode="auto">
          <a:xfrm>
            <a:off x="5849938" y="6053138"/>
            <a:ext cx="1587" cy="920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79" name="Line 51"/>
          <p:cNvSpPr>
            <a:spLocks noChangeShapeType="1"/>
          </p:cNvSpPr>
          <p:nvPr/>
        </p:nvSpPr>
        <p:spPr bwMode="auto">
          <a:xfrm>
            <a:off x="6567488" y="5851525"/>
            <a:ext cx="1587" cy="9207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80" name="Text Box 52"/>
          <p:cNvSpPr txBox="1">
            <a:spLocks noChangeArrowheads="1"/>
          </p:cNvSpPr>
          <p:nvPr/>
        </p:nvSpPr>
        <p:spPr bwMode="auto">
          <a:xfrm>
            <a:off x="2306638" y="5295900"/>
            <a:ext cx="884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t>Sectioned</a:t>
            </a:r>
          </a:p>
          <a:p>
            <a:pPr algn="ctr" eaLnBrk="1" hangingPunct="1">
              <a:spcBef>
                <a:spcPct val="0"/>
              </a:spcBef>
              <a:buFontTx/>
              <a:buNone/>
            </a:pPr>
            <a:r>
              <a:rPr lang="en-US" altLang="en-US" sz="1300" b="1"/>
              <a:t>ribosome</a:t>
            </a:r>
          </a:p>
        </p:txBody>
      </p:sp>
      <p:sp>
        <p:nvSpPr>
          <p:cNvPr id="73781" name="Text Box 53"/>
          <p:cNvSpPr txBox="1">
            <a:spLocks noChangeArrowheads="1"/>
          </p:cNvSpPr>
          <p:nvPr/>
        </p:nvSpPr>
        <p:spPr bwMode="auto">
          <a:xfrm>
            <a:off x="2757488" y="251777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t>Release</a:t>
            </a:r>
          </a:p>
          <a:p>
            <a:pPr algn="ctr" eaLnBrk="1" hangingPunct="1">
              <a:spcBef>
                <a:spcPct val="0"/>
              </a:spcBef>
              <a:buFontTx/>
              <a:buNone/>
            </a:pPr>
            <a:r>
              <a:rPr lang="en-US" altLang="en-US" sz="1300" b="1"/>
              <a:t>factor</a:t>
            </a:r>
          </a:p>
        </p:txBody>
      </p:sp>
      <p:sp>
        <p:nvSpPr>
          <p:cNvPr id="73782" name="Text Box 54"/>
          <p:cNvSpPr txBox="1">
            <a:spLocks noChangeArrowheads="1"/>
          </p:cNvSpPr>
          <p:nvPr/>
        </p:nvSpPr>
        <p:spPr bwMode="auto">
          <a:xfrm>
            <a:off x="3786188" y="1009650"/>
            <a:ext cx="1233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300" b="1"/>
              <a:t>Polypeptide</a:t>
            </a:r>
          </a:p>
          <a:p>
            <a:pPr algn="ctr" eaLnBrk="1" hangingPunct="1">
              <a:spcBef>
                <a:spcPct val="0"/>
              </a:spcBef>
              <a:buFontTx/>
              <a:buNone/>
            </a:pPr>
            <a:r>
              <a:rPr lang="en-US" altLang="en-US" sz="1300" b="1"/>
              <a:t>chain releases</a:t>
            </a:r>
          </a:p>
        </p:txBody>
      </p:sp>
      <p:sp>
        <p:nvSpPr>
          <p:cNvPr id="55" name="Rectangle 54"/>
          <p:cNvSpPr/>
          <p:nvPr/>
        </p:nvSpPr>
        <p:spPr>
          <a:xfrm>
            <a:off x="179388" y="561975"/>
            <a:ext cx="2790825" cy="647700"/>
          </a:xfrm>
          <a:prstGeom prst="rect">
            <a:avLst/>
          </a:prstGeom>
        </p:spPr>
        <p:txBody>
          <a:bodyPr wrap="none">
            <a:spAutoFit/>
          </a:bodyPr>
          <a:lstStyle/>
          <a:p>
            <a:pPr>
              <a:defRPr/>
            </a:pPr>
            <a:r>
              <a:rPr lang="en-US" sz="3600" b="1" dirty="0">
                <a:solidFill>
                  <a:schemeClr val="accent6"/>
                </a:solidFill>
                <a:ea typeface="MS PGothic" pitchFamily="34" charset="-128"/>
              </a:rPr>
              <a:t>Termination</a:t>
            </a:r>
            <a:endParaRPr lang="en-US" sz="3600" dirty="0">
              <a:ea typeface="MS PGothic" pitchFamily="34" charset="-128"/>
            </a:endParaRPr>
          </a:p>
        </p:txBody>
      </p:sp>
    </p:spTree>
    <p:extLst>
      <p:ext uri="{BB962C8B-B14F-4D97-AF65-F5344CB8AC3E}">
        <p14:creationId xmlns:p14="http://schemas.microsoft.com/office/powerpoint/2010/main" val="420280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for Eukaryotic Cells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09892" y="1951126"/>
            <a:ext cx="5550761" cy="4163070"/>
          </a:xfrm>
        </p:spPr>
      </p:pic>
    </p:spTree>
    <p:extLst>
      <p:ext uri="{BB962C8B-B14F-4D97-AF65-F5344CB8AC3E}">
        <p14:creationId xmlns:p14="http://schemas.microsoft.com/office/powerpoint/2010/main" val="4095030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1395784" y="1159180"/>
            <a:ext cx="6352431" cy="4764323"/>
          </a:xfrm>
        </p:spPr>
      </p:pic>
    </p:spTree>
    <p:extLst>
      <p:ext uri="{BB962C8B-B14F-4D97-AF65-F5344CB8AC3E}">
        <p14:creationId xmlns:p14="http://schemas.microsoft.com/office/powerpoint/2010/main" val="177990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Mutations: when things go wrong</a:t>
            </a:r>
          </a:p>
        </p:txBody>
      </p:sp>
      <p:pic>
        <p:nvPicPr>
          <p:cNvPr id="2" name="Picture Placeholder 1" descr="Figure_15_02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8395" b="-48395"/>
          <a:stretch>
            <a:fillRect/>
          </a:stretch>
        </p:blipFill>
        <p:spPr/>
      </p:pic>
      <p:sp>
        <p:nvSpPr>
          <p:cNvPr id="7" name="Text Placeholder 6"/>
          <p:cNvSpPr>
            <a:spLocks noGrp="1"/>
          </p:cNvSpPr>
          <p:nvPr>
            <p:ph type="body" sz="quarter" idx="14"/>
          </p:nvPr>
        </p:nvSpPr>
        <p:spPr/>
        <p:txBody>
          <a:bodyPr>
            <a:normAutofit/>
          </a:bodyPr>
          <a:lstStyle/>
          <a:p>
            <a:r>
              <a:rPr lang="en-US" sz="1600" dirty="0"/>
              <a:t>The deletion of two nucleotides shifts the </a:t>
            </a:r>
            <a:r>
              <a:rPr lang="en-US" sz="1600" b="1" dirty="0"/>
              <a:t>reading frame </a:t>
            </a:r>
            <a:r>
              <a:rPr lang="en-US" sz="1600" dirty="0"/>
              <a:t>of an mRNA and changes the entire protein message, creating a nonfunctional protein or terminating protein synthesis altogether.</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Box 7">
            <a:extLst>
              <a:ext uri="{FF2B5EF4-FFF2-40B4-BE49-F238E27FC236}">
                <a16:creationId xmlns:a16="http://schemas.microsoft.com/office/drawing/2014/main" xmlns="" id="{132CFCB1-E9DB-4859-A49E-97DF5844CECD}"/>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9" name="Title 4">
            <a:extLst>
              <a:ext uri="{FF2B5EF4-FFF2-40B4-BE49-F238E27FC236}">
                <a16:creationId xmlns:a16="http://schemas.microsoft.com/office/drawing/2014/main" xmlns="" id="{A060DEFB-DF8B-4D4A-8CFA-6D88AA845AAD}"/>
              </a:ext>
            </a:extLst>
          </p:cNvPr>
          <p:cNvSpPr txBox="1">
            <a:spLocks/>
          </p:cNvSpPr>
          <p:nvPr/>
        </p:nvSpPr>
        <p:spPr>
          <a:xfrm>
            <a:off x="7368989" y="3659340"/>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r>
              <a:rPr lang="en-US" sz="1600" dirty="0"/>
              <a:t>Figure 15.5</a:t>
            </a:r>
          </a:p>
        </p:txBody>
      </p:sp>
    </p:spTree>
    <p:extLst>
      <p:ext uri="{BB962C8B-B14F-4D97-AF65-F5344CB8AC3E}">
        <p14:creationId xmlns:p14="http://schemas.microsoft.com/office/powerpoint/2010/main" val="9527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4695" y="3174124"/>
            <a:ext cx="8558241" cy="3350042"/>
          </a:xfrm>
          <a:prstGeom prst="rect">
            <a:avLst/>
          </a:prstGeom>
        </p:spPr>
      </p:pic>
      <p:sp>
        <p:nvSpPr>
          <p:cNvPr id="8" name="TextBox 4"/>
          <p:cNvSpPr txBox="1"/>
          <p:nvPr/>
        </p:nvSpPr>
        <p:spPr>
          <a:xfrm>
            <a:off x="774454" y="6416444"/>
            <a:ext cx="2419252"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3"/>
              </a:rPr>
              <a:t>MolbioHeader</a:t>
            </a:r>
            <a:r>
              <a:rPr lang="en-US" sz="800" dirty="0" smtClean="0"/>
              <a:t> (c) </a:t>
            </a:r>
            <a:r>
              <a:rPr lang="en-US" sz="800" dirty="0" err="1" smtClean="0"/>
              <a:t>Squidonius</a:t>
            </a:r>
            <a:r>
              <a:rPr lang="en-US" sz="800" dirty="0" smtClean="0"/>
              <a:t>,</a:t>
            </a:r>
            <a:r>
              <a:rPr lang="en-US" sz="800" dirty="0"/>
              <a:t> </a:t>
            </a:r>
            <a:r>
              <a:rPr lang="en-US" sz="800" u="sng" dirty="0">
                <a:hlinkClick r:id="rId4"/>
              </a:rPr>
              <a:t>Public domain</a:t>
            </a:r>
            <a:endParaRPr lang="en-US" sz="800" dirty="0"/>
          </a:p>
        </p:txBody>
      </p:sp>
      <p:sp>
        <p:nvSpPr>
          <p:cNvPr id="4" name="Content Placeholder 2"/>
          <p:cNvSpPr txBox="1">
            <a:spLocks/>
          </p:cNvSpPr>
          <p:nvPr/>
        </p:nvSpPr>
        <p:spPr>
          <a:xfrm>
            <a:off x="609600" y="220579"/>
            <a:ext cx="8065168" cy="285950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800" dirty="0" smtClean="0"/>
              <a:t>How does information flow from DNA to proteins?  Through a transient copy of that region of the genome called mRNA</a:t>
            </a:r>
          </a:p>
          <a:p>
            <a:endParaRPr lang="en-US" sz="2800" dirty="0"/>
          </a:p>
          <a:p>
            <a:r>
              <a:rPr lang="en-US" sz="2800" dirty="0" smtClean="0"/>
              <a:t>This information flow is called the Central Dogma of Gene expression</a:t>
            </a:r>
          </a:p>
          <a:p>
            <a:endParaRPr lang="en-US" sz="2800" dirty="0"/>
          </a:p>
        </p:txBody>
      </p:sp>
    </p:spTree>
    <p:extLst>
      <p:ext uri="{BB962C8B-B14F-4D97-AF65-F5344CB8AC3E}">
        <p14:creationId xmlns:p14="http://schemas.microsoft.com/office/powerpoint/2010/main" val="197088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26880" cy="629335"/>
          </a:xfrm>
        </p:spPr>
        <p:txBody>
          <a:bodyPr anchor="ctr"/>
          <a:lstStyle/>
          <a:p>
            <a:r>
              <a:rPr lang="en-US" dirty="0" smtClean="0"/>
              <a:t>Steps to execute the Central Dogma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920" y="2999307"/>
            <a:ext cx="8624160" cy="327123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74454" y="6270540"/>
            <a:ext cx="2372765" cy="21544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t>Caption: </a:t>
            </a:r>
            <a:r>
              <a:rPr lang="en-US" sz="800" dirty="0" smtClean="0">
                <a:hlinkClick r:id="rId3"/>
              </a:rPr>
              <a:t>Genetic Code  </a:t>
            </a:r>
            <a:r>
              <a:rPr lang="en-US" sz="800" dirty="0" smtClean="0"/>
              <a:t>(c) </a:t>
            </a:r>
            <a:r>
              <a:rPr lang="en-US" sz="800" dirty="0" err="1" smtClean="0"/>
              <a:t>Madprime</a:t>
            </a:r>
            <a:r>
              <a:rPr lang="en-US" sz="800" dirty="0" smtClean="0"/>
              <a:t>,</a:t>
            </a:r>
            <a:r>
              <a:rPr lang="en-US" sz="800" dirty="0"/>
              <a:t> </a:t>
            </a:r>
            <a:r>
              <a:rPr lang="en-US" sz="800" u="sng" dirty="0">
                <a:hlinkClick r:id="rId4"/>
              </a:rPr>
              <a:t>Public domain</a:t>
            </a:r>
            <a:endParaRPr lang="en-US" sz="800" dirty="0"/>
          </a:p>
        </p:txBody>
      </p:sp>
      <p:sp>
        <p:nvSpPr>
          <p:cNvPr id="3" name="Rectangle 2"/>
          <p:cNvSpPr/>
          <p:nvPr/>
        </p:nvSpPr>
        <p:spPr>
          <a:xfrm>
            <a:off x="259919" y="921183"/>
            <a:ext cx="6922933" cy="954107"/>
          </a:xfrm>
          <a:prstGeom prst="rect">
            <a:avLst/>
          </a:prstGeom>
        </p:spPr>
        <p:txBody>
          <a:bodyPr wrap="square">
            <a:spAutoFit/>
          </a:bodyPr>
          <a:lstStyle/>
          <a:p>
            <a:pPr marL="514350" indent="-514350">
              <a:buAutoNum type="arabicPeriod"/>
            </a:pPr>
            <a:r>
              <a:rPr lang="en-US" sz="2800" dirty="0"/>
              <a:t>Transcription  </a:t>
            </a:r>
            <a:r>
              <a:rPr lang="en-US" sz="2800" dirty="0" smtClean="0"/>
              <a:t>  (</a:t>
            </a:r>
            <a:r>
              <a:rPr lang="en-US" sz="2800" dirty="0"/>
              <a:t>DNA </a:t>
            </a:r>
            <a:r>
              <a:rPr lang="en-US" sz="2800" dirty="0" smtClean="0"/>
              <a:t>→  mRNA</a:t>
            </a:r>
            <a:r>
              <a:rPr lang="en-US" sz="2800" dirty="0"/>
              <a:t>) </a:t>
            </a:r>
          </a:p>
          <a:p>
            <a:pPr marL="514350" indent="-514350">
              <a:buAutoNum type="arabicPeriod"/>
            </a:pPr>
            <a:r>
              <a:rPr lang="en-US" sz="2800" dirty="0"/>
              <a:t>Translation    (mRNA →</a:t>
            </a:r>
            <a:r>
              <a:rPr lang="en-US" sz="2800" dirty="0" smtClean="0"/>
              <a:t>  </a:t>
            </a:r>
            <a:r>
              <a:rPr lang="en-US" sz="2800" dirty="0"/>
              <a:t>Protein)</a:t>
            </a:r>
          </a:p>
        </p:txBody>
      </p:sp>
    </p:spTree>
    <p:extLst>
      <p:ext uri="{BB962C8B-B14F-4D97-AF65-F5344CB8AC3E}">
        <p14:creationId xmlns:p14="http://schemas.microsoft.com/office/powerpoint/2010/main" val="368599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15153" y="131564"/>
            <a:ext cx="8062912" cy="659535"/>
          </a:xfrm>
        </p:spPr>
        <p:txBody>
          <a:bodyPr>
            <a:normAutofit/>
          </a:bodyPr>
          <a:lstStyle/>
          <a:p>
            <a:pPr algn="r"/>
            <a:r>
              <a:rPr lang="en-US" sz="2400" dirty="0">
                <a:solidFill>
                  <a:srgbClr val="6CB255"/>
                </a:solidFill>
              </a:rPr>
              <a:t>Transcription and translation</a:t>
            </a:r>
          </a:p>
        </p:txBody>
      </p:sp>
      <p:pic>
        <p:nvPicPr>
          <p:cNvPr id="2" name="Picture Placeholder 1" descr="Figure_15_02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200" r="-20200"/>
          <a:stretch>
            <a:fillRect/>
          </a:stretch>
        </p:blipFill>
        <p:spPr>
          <a:xfrm>
            <a:off x="4488656" y="1101208"/>
            <a:ext cx="4030663" cy="5256213"/>
          </a:xfrm>
        </p:spPr>
      </p:pic>
      <p:sp>
        <p:nvSpPr>
          <p:cNvPr id="14" name="Text Placeholder 13"/>
          <p:cNvSpPr>
            <a:spLocks noGrp="1"/>
          </p:cNvSpPr>
          <p:nvPr>
            <p:ph type="body" sz="quarter" idx="14"/>
          </p:nvPr>
        </p:nvSpPr>
        <p:spPr>
          <a:xfrm>
            <a:off x="244087" y="1256551"/>
            <a:ext cx="3913188" cy="5256973"/>
          </a:xfrm>
        </p:spPr>
        <p:txBody>
          <a:bodyPr>
            <a:noAutofit/>
          </a:bodyPr>
          <a:lstStyle/>
          <a:p>
            <a:r>
              <a:rPr lang="en-US" sz="1600" dirty="0">
                <a:solidFill>
                  <a:schemeClr val="tx1"/>
                </a:solidFill>
              </a:rPr>
              <a:t>So DNA    RNA    Protein</a:t>
            </a:r>
          </a:p>
          <a:p>
            <a:r>
              <a:rPr lang="en-US" sz="1600" dirty="0">
                <a:solidFill>
                  <a:schemeClr val="tx1"/>
                </a:solidFill>
              </a:rPr>
              <a:t>Instructions on DNA are “read” by RNA polymerase (3’ to 5’) to “write” a complimentary piece of mRNA (5’to3’).This is </a:t>
            </a:r>
            <a:r>
              <a:rPr lang="en-US" sz="1600" b="1" dirty="0">
                <a:solidFill>
                  <a:schemeClr val="tx1"/>
                </a:solidFill>
              </a:rPr>
              <a:t>TRANSCRIPTION.</a:t>
            </a:r>
          </a:p>
          <a:p>
            <a:endParaRPr lang="en-US" sz="1600" dirty="0">
              <a:solidFill>
                <a:schemeClr val="tx1"/>
              </a:solidFill>
            </a:endParaRPr>
          </a:p>
          <a:p>
            <a:r>
              <a:rPr lang="en-US" sz="1600" dirty="0">
                <a:solidFill>
                  <a:schemeClr val="tx1"/>
                </a:solidFill>
              </a:rPr>
              <a:t>Ribosomes are later able to read the genetic information inscribed on a strand of messenger RNA and use this information to string amino acids together into a protein. This is </a:t>
            </a:r>
            <a:r>
              <a:rPr lang="en-US" sz="1600" b="1" dirty="0">
                <a:solidFill>
                  <a:schemeClr val="tx1"/>
                </a:solidFill>
              </a:rPr>
              <a:t>TRANSLATION</a:t>
            </a:r>
            <a:r>
              <a:rPr lang="en-US" sz="1600" dirty="0">
                <a:solidFill>
                  <a:schemeClr val="tx1"/>
                </a:solidFill>
              </a:rPr>
              <a:t>.</a:t>
            </a:r>
          </a:p>
          <a:p>
            <a:endParaRPr lang="en-US" sz="1600" dirty="0">
              <a:solidFill>
                <a:schemeClr val="tx1"/>
              </a:solidFill>
            </a:endParaRPr>
          </a:p>
          <a:p>
            <a:r>
              <a:rPr lang="en-US" sz="1600" dirty="0">
                <a:solidFill>
                  <a:schemeClr val="tx1"/>
                </a:solidFill>
              </a:rPr>
              <a:t>The overall process is referred to as </a:t>
            </a:r>
            <a:r>
              <a:rPr lang="en-US" sz="1600" b="1" dirty="0">
                <a:solidFill>
                  <a:schemeClr val="tx1"/>
                </a:solidFill>
              </a:rPr>
              <a:t>expression</a:t>
            </a:r>
            <a:r>
              <a:rPr lang="en-US" sz="1600" dirty="0">
                <a:solidFill>
                  <a:schemeClr val="tx1"/>
                </a:solidFill>
              </a:rPr>
              <a:t> of the gene. (The gene is the piece of DNA that started all of this).</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4087" y="227959"/>
            <a:ext cx="1226434" cy="833592"/>
          </a:xfrm>
          <a:prstGeom prst="rect">
            <a:avLst/>
          </a:prstGeom>
        </p:spPr>
      </p:pic>
      <p:sp>
        <p:nvSpPr>
          <p:cNvPr id="7" name="TextBox 6">
            <a:extLst>
              <a:ext uri="{FF2B5EF4-FFF2-40B4-BE49-F238E27FC236}">
                <a16:creationId xmlns:a16="http://schemas.microsoft.com/office/drawing/2014/main" xmlns="" id="{D8C56246-123C-47F6-9AA4-BB7BFBAE1E1D}"/>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3" name="Arrow: Right 2">
            <a:extLst>
              <a:ext uri="{FF2B5EF4-FFF2-40B4-BE49-F238E27FC236}">
                <a16:creationId xmlns:a16="http://schemas.microsoft.com/office/drawing/2014/main" xmlns="" id="{87032595-6B3D-4977-8ED1-212F91395190}"/>
              </a:ext>
            </a:extLst>
          </p:cNvPr>
          <p:cNvSpPr/>
          <p:nvPr/>
        </p:nvSpPr>
        <p:spPr>
          <a:xfrm>
            <a:off x="1111627" y="1344703"/>
            <a:ext cx="134470" cy="125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EF97023A-5906-485A-972D-D8A9A4C3D4D0}"/>
              </a:ext>
            </a:extLst>
          </p:cNvPr>
          <p:cNvSpPr/>
          <p:nvPr/>
        </p:nvSpPr>
        <p:spPr>
          <a:xfrm>
            <a:off x="1748125" y="1353657"/>
            <a:ext cx="134470" cy="125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xmlns="" id="{44D42C8F-A529-4E1F-B892-AEB7E256560C}"/>
              </a:ext>
            </a:extLst>
          </p:cNvPr>
          <p:cNvSpPr txBox="1">
            <a:spLocks/>
          </p:cNvSpPr>
          <p:nvPr/>
        </p:nvSpPr>
        <p:spPr>
          <a:xfrm>
            <a:off x="525610" y="5942141"/>
            <a:ext cx="8062912" cy="65953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cap="all" spc="-60" baseline="0">
                <a:solidFill>
                  <a:srgbClr val="6CB255"/>
                </a:solidFill>
                <a:latin typeface="+mj-lt"/>
                <a:ea typeface="+mj-ea"/>
                <a:cs typeface="+mj-cs"/>
              </a:defRPr>
            </a:lvl1pPr>
          </a:lstStyle>
          <a:p>
            <a:pPr algn="r"/>
            <a:r>
              <a:rPr lang="en-US" sz="1200" dirty="0"/>
              <a:t>Figure 15.3</a:t>
            </a:r>
          </a:p>
        </p:txBody>
      </p:sp>
    </p:spTree>
    <p:extLst>
      <p:ext uri="{BB962C8B-B14F-4D97-AF65-F5344CB8AC3E}">
        <p14:creationId xmlns:p14="http://schemas.microsoft.com/office/powerpoint/2010/main" val="179368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7291137" cy="569177"/>
          </a:xfrm>
        </p:spPr>
        <p:txBody>
          <a:bodyPr anchor="ctr"/>
          <a:lstStyle/>
          <a:p>
            <a:r>
              <a:rPr lang="en-US" dirty="0" smtClean="0"/>
              <a:t>TRANSCRIPTON IN Prokaryotes</a:t>
            </a:r>
            <a:endParaRPr lang="en-US" dirty="0"/>
          </a:p>
        </p:txBody>
      </p:sp>
      <p:sp>
        <p:nvSpPr>
          <p:cNvPr id="3" name="Content Placeholder 2"/>
          <p:cNvSpPr>
            <a:spLocks noGrp="1"/>
          </p:cNvSpPr>
          <p:nvPr>
            <p:ph idx="1"/>
          </p:nvPr>
        </p:nvSpPr>
        <p:spPr>
          <a:xfrm>
            <a:off x="457199" y="729915"/>
            <a:ext cx="8265695" cy="5827295"/>
          </a:xfrm>
        </p:spPr>
        <p:txBody>
          <a:bodyPr>
            <a:noAutofit/>
          </a:bodyPr>
          <a:lstStyle/>
          <a:p>
            <a:r>
              <a:rPr lang="en-US" sz="2400" dirty="0" smtClean="0"/>
              <a:t>Steps of Transcription:</a:t>
            </a:r>
          </a:p>
          <a:p>
            <a:pPr lvl="2"/>
            <a:r>
              <a:rPr lang="en-US" sz="2000" u="sng" dirty="0" smtClean="0"/>
              <a:t>Initiation</a:t>
            </a:r>
          </a:p>
          <a:p>
            <a:pPr lvl="3"/>
            <a:r>
              <a:rPr lang="en-US" sz="2000" dirty="0" smtClean="0"/>
              <a:t>The </a:t>
            </a:r>
            <a:r>
              <a:rPr lang="en-US" sz="2000" u="sng" dirty="0" smtClean="0"/>
              <a:t>promotor</a:t>
            </a:r>
            <a:r>
              <a:rPr lang="en-US" sz="2000" dirty="0" smtClean="0"/>
              <a:t> is a piece of DNA upstream that indicates where the RNA polymerase should bind and start</a:t>
            </a:r>
          </a:p>
          <a:p>
            <a:pPr lvl="3"/>
            <a:r>
              <a:rPr lang="en-US" sz="2000" dirty="0" smtClean="0"/>
              <a:t>Activity of most promoters are always </a:t>
            </a:r>
            <a:r>
              <a:rPr lang="en-US" sz="2000" u="sng" dirty="0" smtClean="0"/>
              <a:t>regulated</a:t>
            </a:r>
            <a:r>
              <a:rPr lang="en-US" sz="2000" dirty="0" smtClean="0"/>
              <a:t> by environmental variables (food, nutrients, water, etc.)</a:t>
            </a:r>
          </a:p>
          <a:p>
            <a:pPr lvl="2"/>
            <a:r>
              <a:rPr lang="en-US" sz="2000" u="sng" dirty="0" smtClean="0"/>
              <a:t>Elongation</a:t>
            </a:r>
          </a:p>
          <a:p>
            <a:pPr lvl="3"/>
            <a:r>
              <a:rPr lang="en-US" sz="2000" dirty="0" smtClean="0"/>
              <a:t>RNA polymerase adds complimentary nucleotides (A, U, C, G) based on the template sequence (complement of the coding strand) to make the mRNA</a:t>
            </a:r>
          </a:p>
          <a:p>
            <a:pPr lvl="2"/>
            <a:r>
              <a:rPr lang="en-US" sz="2000" u="sng" dirty="0" smtClean="0"/>
              <a:t>Termination</a:t>
            </a:r>
          </a:p>
          <a:p>
            <a:pPr lvl="3"/>
            <a:r>
              <a:rPr lang="en-US" sz="2000" dirty="0" smtClean="0"/>
              <a:t>Polymerase drops off of DNA, and RNA is released</a:t>
            </a:r>
            <a:endParaRPr lang="en-US" sz="2000" dirty="0"/>
          </a:p>
        </p:txBody>
      </p:sp>
    </p:spTree>
    <p:extLst>
      <p:ext uri="{BB962C8B-B14F-4D97-AF65-F5344CB8AC3E}">
        <p14:creationId xmlns:p14="http://schemas.microsoft.com/office/powerpoint/2010/main" val="277295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Transcription </a:t>
            </a:r>
          </a:p>
        </p:txBody>
      </p:sp>
      <p:pic>
        <p:nvPicPr>
          <p:cNvPr id="2" name="Picture Placeholder 1" descr="Figure_15_03_01.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451" r="-1451"/>
          <a:stretch>
            <a:fillRect/>
          </a:stretch>
        </p:blipFill>
        <p:spPr>
          <a:xfrm>
            <a:off x="457199" y="1122386"/>
            <a:ext cx="8062913" cy="3500071"/>
          </a:xfrm>
        </p:spPr>
      </p:pic>
      <p:sp>
        <p:nvSpPr>
          <p:cNvPr id="7" name="Text Placeholder 6"/>
          <p:cNvSpPr>
            <a:spLocks noGrp="1"/>
          </p:cNvSpPr>
          <p:nvPr>
            <p:ph type="body" sz="quarter" idx="14"/>
          </p:nvPr>
        </p:nvSpPr>
        <p:spPr>
          <a:xfrm>
            <a:off x="179979" y="4658316"/>
            <a:ext cx="8702066" cy="2425783"/>
          </a:xfrm>
        </p:spPr>
        <p:txBody>
          <a:bodyPr>
            <a:normAutofit/>
          </a:bodyPr>
          <a:lstStyle/>
          <a:p>
            <a:r>
              <a:rPr lang="en-US" sz="1600" b="1" dirty="0"/>
              <a:t>So How does Transcription begin? (called Initiation)</a:t>
            </a:r>
          </a:p>
          <a:p>
            <a:r>
              <a:rPr lang="en-US" sz="1600" dirty="0"/>
              <a:t>The enzyme RNA Polymerase (RNA pol II in Eukaryotes) must find the promoter site for the gene. This is a piece of DNA ahead of the where the transcription of the mRNA starts. </a:t>
            </a:r>
          </a:p>
          <a:p>
            <a:r>
              <a:rPr lang="en-US" sz="1600" dirty="0"/>
              <a:t>Specifically, the </a:t>
            </a:r>
            <a:r>
              <a:rPr lang="en-US" sz="1600" i="1" dirty="0"/>
              <a:t>σ</a:t>
            </a:r>
            <a:r>
              <a:rPr lang="en-US" sz="1600" dirty="0"/>
              <a:t> subunit of RNA pol finds and binds a conserved sequence (the TATA box). </a:t>
            </a:r>
          </a:p>
          <a:p>
            <a:r>
              <a:rPr lang="en-US" sz="1600" dirty="0"/>
              <a:t>The </a:t>
            </a:r>
            <a:r>
              <a:rPr lang="en-US" sz="1600" i="1" dirty="0"/>
              <a:t>σ</a:t>
            </a:r>
            <a:r>
              <a:rPr lang="en-US" sz="1600" dirty="0"/>
              <a:t> subunit dissociates from the RNA polymerase after transcription has been initiated at the </a:t>
            </a:r>
            <a:r>
              <a:rPr lang="en-US" sz="1600" b="1" dirty="0"/>
              <a:t>START SITE</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Box 7">
            <a:extLst>
              <a:ext uri="{FF2B5EF4-FFF2-40B4-BE49-F238E27FC236}">
                <a16:creationId xmlns:a16="http://schemas.microsoft.com/office/drawing/2014/main" xmlns="" id="{F2773CB2-6812-4B2D-9F61-944235D89CC4}"/>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
        <p:nvSpPr>
          <p:cNvPr id="3" name="Arrow: Down 2">
            <a:extLst>
              <a:ext uri="{FF2B5EF4-FFF2-40B4-BE49-F238E27FC236}">
                <a16:creationId xmlns:a16="http://schemas.microsoft.com/office/drawing/2014/main" xmlns="" id="{EC8542A6-BCCB-40F5-93B8-97B19EAF26BF}"/>
              </a:ext>
            </a:extLst>
          </p:cNvPr>
          <p:cNvSpPr/>
          <p:nvPr/>
        </p:nvSpPr>
        <p:spPr>
          <a:xfrm>
            <a:off x="6508376" y="129388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827CC8CD-9ABA-45C3-8C3C-381B9FCD9A48}"/>
              </a:ext>
            </a:extLst>
          </p:cNvPr>
          <p:cNvSpPr txBox="1"/>
          <p:nvPr/>
        </p:nvSpPr>
        <p:spPr>
          <a:xfrm>
            <a:off x="6160034" y="876885"/>
            <a:ext cx="1133644" cy="369332"/>
          </a:xfrm>
          <a:prstGeom prst="rect">
            <a:avLst/>
          </a:prstGeom>
          <a:noFill/>
        </p:spPr>
        <p:txBody>
          <a:bodyPr wrap="none" rtlCol="0">
            <a:spAutoFit/>
          </a:bodyPr>
          <a:lstStyle/>
          <a:p>
            <a:r>
              <a:rPr lang="en-US" dirty="0"/>
              <a:t>Start Site</a:t>
            </a:r>
          </a:p>
        </p:txBody>
      </p:sp>
      <p:sp>
        <p:nvSpPr>
          <p:cNvPr id="9" name="TextBox 8">
            <a:extLst>
              <a:ext uri="{FF2B5EF4-FFF2-40B4-BE49-F238E27FC236}">
                <a16:creationId xmlns:a16="http://schemas.microsoft.com/office/drawing/2014/main" xmlns="" id="{A216B3C6-FD19-4BA5-96D5-691555594ACF}"/>
              </a:ext>
            </a:extLst>
          </p:cNvPr>
          <p:cNvSpPr txBox="1"/>
          <p:nvPr/>
        </p:nvSpPr>
        <p:spPr>
          <a:xfrm>
            <a:off x="4901468" y="6333755"/>
            <a:ext cx="3980577" cy="369332"/>
          </a:xfrm>
          <a:prstGeom prst="rect">
            <a:avLst/>
          </a:prstGeom>
          <a:noFill/>
        </p:spPr>
        <p:txBody>
          <a:bodyPr wrap="none" rtlCol="0">
            <a:spAutoFit/>
          </a:bodyPr>
          <a:lstStyle/>
          <a:p>
            <a:r>
              <a:rPr lang="en-US" b="1" dirty="0"/>
              <a:t>(all of this happens In the nucleus)</a:t>
            </a:r>
          </a:p>
        </p:txBody>
      </p:sp>
    </p:spTree>
    <p:extLst>
      <p:ext uri="{BB962C8B-B14F-4D97-AF65-F5344CB8AC3E}">
        <p14:creationId xmlns:p14="http://schemas.microsoft.com/office/powerpoint/2010/main" val="38779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15.8   transcription continues</a:t>
            </a:r>
          </a:p>
        </p:txBody>
      </p:sp>
      <p:pic>
        <p:nvPicPr>
          <p:cNvPr id="2" name="Picture Placeholder 1" descr="Figure_15_03_02.p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022" b="-4022"/>
          <a:stretch>
            <a:fillRect/>
          </a:stretch>
        </p:blipFill>
        <p:spPr/>
      </p:pic>
      <p:sp>
        <p:nvSpPr>
          <p:cNvPr id="7" name="Text Placeholder 6"/>
          <p:cNvSpPr>
            <a:spLocks noGrp="1"/>
          </p:cNvSpPr>
          <p:nvPr>
            <p:ph type="body" sz="quarter" idx="14"/>
          </p:nvPr>
        </p:nvSpPr>
        <p:spPr>
          <a:xfrm>
            <a:off x="143435" y="4622457"/>
            <a:ext cx="8376677" cy="2136931"/>
          </a:xfrm>
        </p:spPr>
        <p:txBody>
          <a:bodyPr>
            <a:normAutofit/>
          </a:bodyPr>
          <a:lstStyle/>
          <a:p>
            <a:r>
              <a:rPr lang="en-US" sz="1800" dirty="0"/>
              <a:t>During </a:t>
            </a:r>
            <a:r>
              <a:rPr lang="en-US" sz="1800" b="1" dirty="0"/>
              <a:t>elongation</a:t>
            </a:r>
            <a:r>
              <a:rPr lang="en-US" sz="1800" dirty="0"/>
              <a:t>, the prokaryotic RNA polymerase tracks along the DNA template, synthesizes mRNA in the 5' to 3' direction, and unwinds and rewinds the DNA as it is read.</a:t>
            </a:r>
          </a:p>
          <a:p>
            <a:r>
              <a:rPr lang="en-US" sz="1800" b="1" dirty="0"/>
              <a:t>So DNA is read 3’ to 5’ (as in replication)</a:t>
            </a:r>
          </a:p>
          <a:p>
            <a:r>
              <a:rPr lang="en-US" sz="1800" b="1" dirty="0"/>
              <a:t>And the mRNA is written 5’ to 3’ </a:t>
            </a:r>
          </a:p>
        </p:txBody>
      </p:sp>
      <p:pic>
        <p:nvPicPr>
          <p:cNvPr id="6" name="Picture 5" descr="OSX-Stacked-TM-RGB-300dpi-201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8" name="TextBox 7">
            <a:extLst>
              <a:ext uri="{FF2B5EF4-FFF2-40B4-BE49-F238E27FC236}">
                <a16:creationId xmlns:a16="http://schemas.microsoft.com/office/drawing/2014/main" xmlns="" id="{86483CE0-E95A-4F27-86F6-670C3D569AF0}"/>
              </a:ext>
            </a:extLst>
          </p:cNvPr>
          <p:cNvSpPr txBox="1"/>
          <p:nvPr/>
        </p:nvSpPr>
        <p:spPr>
          <a:xfrm>
            <a:off x="6330462" y="6476051"/>
            <a:ext cx="2876108" cy="369332"/>
          </a:xfrm>
          <a:prstGeom prst="rect">
            <a:avLst/>
          </a:prstGeom>
          <a:noFill/>
        </p:spPr>
        <p:txBody>
          <a:bodyPr wrap="none" rtlCol="0">
            <a:spAutoFit/>
          </a:bodyPr>
          <a:lstStyle/>
          <a:p>
            <a:r>
              <a:rPr lang="en-US" dirty="0"/>
              <a:t> </a:t>
            </a:r>
            <a:r>
              <a:rPr lang="en-US" sz="500" dirty="0"/>
              <a:t>Download for free at </a:t>
            </a:r>
            <a:r>
              <a:rPr lang="en-US" sz="500" u="sng" dirty="0">
                <a:hlinkClick r:id="rId4"/>
              </a:rPr>
              <a:t>http://cnx.org/contents/185cbf87-c72e-48f5-b51e-f14f21b5eabd@10.61</a:t>
            </a:r>
            <a:r>
              <a:rPr lang="en-US" sz="500" dirty="0"/>
              <a:t>  </a:t>
            </a:r>
          </a:p>
        </p:txBody>
      </p:sp>
    </p:spTree>
    <p:extLst>
      <p:ext uri="{BB962C8B-B14F-4D97-AF65-F5344CB8AC3E}">
        <p14:creationId xmlns:p14="http://schemas.microsoft.com/office/powerpoint/2010/main" val="72018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52718"/>
            <a:ext cx="5791200" cy="874571"/>
          </a:xfrm>
        </p:spPr>
        <p:txBody>
          <a:bodyPr anchor="ctr"/>
          <a:lstStyle/>
          <a:p>
            <a:pPr eaLnBrk="1" hangingPunct="1"/>
            <a:r>
              <a:rPr lang="en-US" altLang="en-US" dirty="0" smtClean="0"/>
              <a:t>TEST YOUR KNOWLEDGE</a:t>
            </a:r>
          </a:p>
        </p:txBody>
      </p:sp>
      <p:sp>
        <p:nvSpPr>
          <p:cNvPr id="38915" name="Rectangle 6"/>
          <p:cNvSpPr>
            <a:spLocks noGrp="1" noChangeArrowheads="1"/>
          </p:cNvSpPr>
          <p:nvPr>
            <p:ph type="body" idx="1"/>
          </p:nvPr>
        </p:nvSpPr>
        <p:spPr>
          <a:xfrm>
            <a:off x="256822" y="1188155"/>
            <a:ext cx="8661400" cy="4919133"/>
          </a:xfrm>
        </p:spPr>
        <p:txBody>
          <a:bodyPr>
            <a:noAutofit/>
          </a:bodyPr>
          <a:lstStyle/>
          <a:p>
            <a:pPr>
              <a:buFont typeface="Wingdings" panose="05000000000000000000" pitchFamily="2" charset="2"/>
              <a:buNone/>
            </a:pPr>
            <a:r>
              <a:rPr lang="en-US" altLang="en-US" sz="3600" dirty="0" smtClean="0"/>
              <a:t>If RNA polymerase reads the sequence 3’ATCTTA5’, which of the following sequences will it make?</a:t>
            </a:r>
          </a:p>
          <a:p>
            <a:pPr marL="1368425" lvl="2" indent="-514350">
              <a:buFontTx/>
              <a:buAutoNum type="alphaLcPeriod"/>
            </a:pPr>
            <a:r>
              <a:rPr lang="en-US" altLang="en-US" sz="2800" dirty="0" smtClean="0"/>
              <a:t>5’GACUUA3’</a:t>
            </a:r>
          </a:p>
          <a:p>
            <a:pPr marL="1368425" lvl="2" indent="-514350">
              <a:buFontTx/>
              <a:buAutoNum type="alphaLcPeriod"/>
            </a:pPr>
            <a:r>
              <a:rPr lang="en-US" altLang="en-US" sz="2800" dirty="0" smtClean="0"/>
              <a:t>5’UAGAAU3’</a:t>
            </a:r>
          </a:p>
          <a:p>
            <a:pPr marL="1368425" lvl="2" indent="-514350">
              <a:buFontTx/>
              <a:buAutoNum type="alphaLcPeriod"/>
            </a:pPr>
            <a:r>
              <a:rPr lang="en-US" altLang="en-US" sz="2800" dirty="0" smtClean="0"/>
              <a:t>5’TAGAAU3’</a:t>
            </a:r>
          </a:p>
          <a:p>
            <a:pPr marL="1368425" lvl="2" indent="-514350">
              <a:buFontTx/>
              <a:buAutoNum type="alphaLcPeriod"/>
            </a:pPr>
            <a:r>
              <a:rPr lang="en-US" altLang="en-US" sz="2800" dirty="0" smtClean="0"/>
              <a:t>5’CAGTTC3’</a:t>
            </a:r>
          </a:p>
          <a:p>
            <a:pPr marL="1368425" lvl="2" indent="-514350">
              <a:buFontTx/>
              <a:buAutoNum type="alphaLcPeriod"/>
            </a:pPr>
            <a:r>
              <a:rPr lang="en-US" altLang="en-US" sz="2800" dirty="0" smtClean="0"/>
              <a:t>5’TUGUUG3’</a:t>
            </a:r>
          </a:p>
        </p:txBody>
      </p:sp>
    </p:spTree>
    <p:extLst>
      <p:ext uri="{BB962C8B-B14F-4D97-AF65-F5344CB8AC3E}">
        <p14:creationId xmlns:p14="http://schemas.microsoft.com/office/powerpoint/2010/main" val="34321799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2403</TotalTime>
  <Words>1987</Words>
  <Application>Microsoft Office PowerPoint</Application>
  <PresentationFormat>On-screen Show (4:3)</PresentationFormat>
  <Paragraphs>276</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MS PGothic</vt:lpstr>
      <vt:lpstr>Arial</vt:lpstr>
      <vt:lpstr>Arial Black</vt:lpstr>
      <vt:lpstr>Calibri</vt:lpstr>
      <vt:lpstr>Times New Roman</vt:lpstr>
      <vt:lpstr>Wingdings</vt:lpstr>
      <vt:lpstr>Essential</vt:lpstr>
      <vt:lpstr>PowerPoint Presentation</vt:lpstr>
      <vt:lpstr>From genes to proteins</vt:lpstr>
      <vt:lpstr>PowerPoint Presentation</vt:lpstr>
      <vt:lpstr>Steps to execute the Central Dogma</vt:lpstr>
      <vt:lpstr>Transcription and translation</vt:lpstr>
      <vt:lpstr>TRANSCRIPTON IN Prokaryotes</vt:lpstr>
      <vt:lpstr>Transcription </vt:lpstr>
      <vt:lpstr>Figure 15.8   transcription continues</vt:lpstr>
      <vt:lpstr>TEST YOUR KNOWLEDGE</vt:lpstr>
      <vt:lpstr>TRANSCRIPTON IN Prokaryotes</vt:lpstr>
      <vt:lpstr>Figure 15.9  </vt:lpstr>
      <vt:lpstr>PROCESSING/TRANSPORT OF TRANSCRIPTS</vt:lpstr>
      <vt:lpstr>TRAnsCRIPTION IN Eukaryotes</vt:lpstr>
      <vt:lpstr>Eukaryotic transcription INITIATION</vt:lpstr>
      <vt:lpstr>PROCESSing EUKARYOTIC messenger rna</vt:lpstr>
      <vt:lpstr>MESSENGER RNA SPLICING - Figure 15.13</vt:lpstr>
      <vt:lpstr>Alternative splicing</vt:lpstr>
      <vt:lpstr>RNA TRANSLATION and the Genetic code</vt:lpstr>
      <vt:lpstr>RNA TRANSLATION</vt:lpstr>
      <vt:lpstr>translation </vt:lpstr>
      <vt:lpstr>translation</vt:lpstr>
      <vt:lpstr>Amino acids linked to one another</vt:lpstr>
      <vt:lpstr>Figure 15.16 </vt:lpstr>
      <vt:lpstr>PowerPoint Presentation</vt:lpstr>
      <vt:lpstr>A PROTEIN IS MADE</vt:lpstr>
      <vt:lpstr>PowerPoint Presentation</vt:lpstr>
      <vt:lpstr>Overview for Eukaryotic Cells</vt:lpstr>
      <vt:lpstr>PowerPoint Presentation</vt:lpstr>
      <vt:lpstr>Mutations: when things go wrong</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Christopher D. Krause</cp:lastModifiedBy>
  <cp:revision>113</cp:revision>
  <dcterms:created xsi:type="dcterms:W3CDTF">2012-06-04T02:13:36Z</dcterms:created>
  <dcterms:modified xsi:type="dcterms:W3CDTF">2018-04-11T00:52:26Z</dcterms:modified>
</cp:coreProperties>
</file>