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13"/>
  </p:notesMasterIdLst>
  <p:handoutMasterIdLst>
    <p:handoutMasterId r:id="rId14"/>
  </p:handoutMasterIdLst>
  <p:sldIdLst>
    <p:sldId id="346" r:id="rId2"/>
    <p:sldId id="330" r:id="rId3"/>
    <p:sldId id="319" r:id="rId4"/>
    <p:sldId id="347" r:id="rId5"/>
    <p:sldId id="348" r:id="rId6"/>
    <p:sldId id="331" r:id="rId7"/>
    <p:sldId id="332" r:id="rId8"/>
    <p:sldId id="341" r:id="rId9"/>
    <p:sldId id="349" r:id="rId10"/>
    <p:sldId id="333" r:id="rId11"/>
    <p:sldId id="34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88042" autoAdjust="0"/>
  </p:normalViewPr>
  <p:slideViewPr>
    <p:cSldViewPr snapToGrid="0" snapToObjects="1">
      <p:cViewPr varScale="1">
        <p:scale>
          <a:sx n="89" d="100"/>
          <a:sy n="89" d="100"/>
        </p:scale>
        <p:origin x="15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2B6C2-6515-421B-ADDC-05E1023DA43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B554-12FF-48CD-81DB-9F11B3B1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482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925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943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374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07619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6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1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588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375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052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354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919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775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695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4" r:id="rId12"/>
    <p:sldLayoutId id="2147483916" r:id="rId13"/>
    <p:sldLayoutId id="2147483920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nx.org/contents/185cbf87-c72e-48f5-b51e-f14f21b5eabd@10.6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own_Syndrome_Karyotyp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publicdomain/mark/1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022" y="1767199"/>
            <a:ext cx="5347446" cy="1175731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b="1" dirty="0">
                <a:latin typeface="Comic Sans MS" panose="030F0702030302020204" pitchFamily="66" charset="0"/>
              </a:rPr>
              <a:t>Chapter 13: Modern Understanding of Inheritance</a:t>
            </a:r>
            <a:br>
              <a:rPr lang="en-US" sz="2800" b="1" dirty="0">
                <a:latin typeface="Comic Sans MS" panose="030F0702030302020204" pitchFamily="66" charset="0"/>
              </a:rPr>
            </a:br>
            <a:r>
              <a:rPr lang="en-US" sz="2800" b="1" dirty="0">
                <a:latin typeface="Comic Sans MS" panose="030F0702030302020204" pitchFamily="66" charset="0"/>
              </a:rPr>
              <a:t/>
            </a:r>
            <a:br>
              <a:rPr lang="en-US" sz="2800" b="1" dirty="0">
                <a:latin typeface="Comic Sans MS" panose="030F0702030302020204" pitchFamily="66" charset="0"/>
              </a:rPr>
            </a:br>
            <a:r>
              <a:rPr lang="en-US" sz="2800" b="1" dirty="0">
                <a:latin typeface="Comic Sans MS" panose="030F0702030302020204" pitchFamily="66" charset="0"/>
              </a:rPr>
              <a:t>13.2 Only</a:t>
            </a:r>
            <a:r>
              <a:rPr lang="en-US" sz="2800" dirty="0">
                <a:latin typeface="Comic Sans MS" panose="030F0702030302020204" pitchFamily="66" charset="0"/>
              </a:rPr>
              <a:t>: Chromosomal Basis of Inherited Disorders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420" y="3057014"/>
            <a:ext cx="7315200" cy="1655762"/>
          </a:xfrm>
        </p:spPr>
        <p:txBody>
          <a:bodyPr/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General Biology I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BSC 2010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5" y="1101033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95" y="4074744"/>
            <a:ext cx="8206617" cy="229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4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27" y="741965"/>
            <a:ext cx="4980833" cy="371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40327" y="4552443"/>
            <a:ext cx="785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Chromosome inversion</a:t>
            </a:r>
            <a:r>
              <a:rPr lang="en-US" sz="2400" dirty="0"/>
              <a:t>: detachment, 180°rotation, and reinsertion of part of a chromosome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8071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13_03_09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8" b="2253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reciprocal translocation </a:t>
            </a:r>
            <a:r>
              <a:rPr lang="en-US" sz="2400" dirty="0">
                <a:latin typeface="Comic Sans MS" panose="030F0702030302020204" pitchFamily="66" charset="0"/>
              </a:rPr>
              <a:t>occurs when a segment of DNA is transferred from one chromosome to another, </a:t>
            </a:r>
            <a:r>
              <a:rPr lang="en-US" sz="2400" dirty="0" err="1">
                <a:latin typeface="Comic Sans MS" panose="030F0702030302020204" pitchFamily="66" charset="0"/>
              </a:rPr>
              <a:t>nonhomologous</a:t>
            </a:r>
            <a:r>
              <a:rPr lang="en-US" sz="2400" dirty="0">
                <a:latin typeface="Comic Sans MS" panose="030F0702030302020204" pitchFamily="66" charset="0"/>
              </a:rPr>
              <a:t> chromosome</a:t>
            </a:r>
            <a:r>
              <a:rPr lang="en-US" sz="1600" dirty="0">
                <a:latin typeface="Comic Sans MS" panose="030F0702030302020204" pitchFamily="66" charset="0"/>
              </a:rPr>
              <a:t>.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(credit: modification of work by National Human Genome Research/USA)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75563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6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2" y="5645567"/>
            <a:ext cx="8062912" cy="868049"/>
          </a:xfrm>
        </p:spPr>
        <p:txBody>
          <a:bodyPr>
            <a:normAutofit lnSpcReduction="10000"/>
          </a:bodyPr>
          <a:lstStyle/>
          <a:p>
            <a:r>
              <a:rPr lang="en-US" sz="1550" dirty="0">
                <a:latin typeface="Comic Sans MS" panose="030F0702030302020204" pitchFamily="66" charset="0"/>
              </a:rPr>
              <a:t>This karyotype is of a female human. Notice that homologous chromosomes are the same size, and have the same centromere positions and banding patterns. A human male would have an XY chromosome pair instead of the XX pair shown. (credit: Andreas </a:t>
            </a:r>
            <a:r>
              <a:rPr lang="en-US" sz="1550" dirty="0" err="1">
                <a:latin typeface="Comic Sans MS" panose="030F0702030302020204" pitchFamily="66" charset="0"/>
              </a:rPr>
              <a:t>Blozer</a:t>
            </a:r>
            <a:r>
              <a:rPr lang="en-US" sz="1550" dirty="0">
                <a:latin typeface="Comic Sans MS" panose="030F0702030302020204" pitchFamily="66" charset="0"/>
              </a:rPr>
              <a:t> et al)</a:t>
            </a:r>
          </a:p>
        </p:txBody>
      </p:sp>
      <p:sp>
        <p:nvSpPr>
          <p:cNvPr id="2" name="Rectangle 1"/>
          <p:cNvSpPr/>
          <p:nvPr/>
        </p:nvSpPr>
        <p:spPr>
          <a:xfrm>
            <a:off x="424925" y="311423"/>
            <a:ext cx="83425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A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karyotype</a:t>
            </a:r>
            <a:r>
              <a:rPr lang="en-US" sz="2000" dirty="0">
                <a:latin typeface="Comic Sans MS" panose="030F0702030302020204" pitchFamily="66" charset="0"/>
              </a:rPr>
              <a:t> is the number and appearance of chromosomes, and includes their length, banding pattern, and centromere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Autosomes: </a:t>
            </a:r>
            <a:r>
              <a:rPr lang="en-US" sz="2000" dirty="0">
                <a:latin typeface="Comic Sans MS" panose="030F0702030302020204" pitchFamily="66" charset="0"/>
              </a:rPr>
              <a:t>Chromosomes 1-22, non-sex </a:t>
            </a:r>
            <a:r>
              <a:rPr lang="en-US" sz="2000" dirty="0" smtClean="0">
                <a:latin typeface="Comic Sans MS" panose="030F0702030302020204" pitchFamily="66" charset="0"/>
              </a:rPr>
              <a:t>chromosomes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Both men and women have a pair of each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Sex chromosomes: </a:t>
            </a:r>
            <a:r>
              <a:rPr lang="en-US" sz="2000" dirty="0">
                <a:latin typeface="Comic Sans MS" panose="030F0702030302020204" pitchFamily="66" charset="0"/>
              </a:rPr>
              <a:t>Chromosome pair 23; XX </a:t>
            </a:r>
            <a:r>
              <a:rPr lang="en-US" sz="2000" dirty="0" smtClean="0">
                <a:latin typeface="Comic Sans MS" panose="030F0702030302020204" pitchFamily="66" charset="0"/>
              </a:rPr>
              <a:t>(women) or XY (men)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The </a:t>
            </a:r>
            <a:r>
              <a:rPr lang="en-US" sz="2000" b="1" dirty="0">
                <a:latin typeface="Comic Sans MS" panose="030F0702030302020204" pitchFamily="66" charset="0"/>
              </a:rPr>
              <a:t>short arm </a:t>
            </a:r>
            <a:r>
              <a:rPr lang="en-US" sz="2000" dirty="0">
                <a:latin typeface="Comic Sans MS" panose="030F0702030302020204" pitchFamily="66" charset="0"/>
              </a:rPr>
              <a:t>is abbreviated </a:t>
            </a:r>
            <a:r>
              <a:rPr lang="en-US" sz="2000" b="1" dirty="0">
                <a:latin typeface="Comic Sans MS" panose="030F0702030302020204" pitchFamily="66" charset="0"/>
              </a:rPr>
              <a:t>p</a:t>
            </a:r>
            <a:r>
              <a:rPr lang="en-US" sz="2000" dirty="0">
                <a:latin typeface="Comic Sans MS" panose="030F0702030302020204" pitchFamily="66" charset="0"/>
              </a:rPr>
              <a:t> (for “petite”), whereas the </a:t>
            </a:r>
            <a:r>
              <a:rPr lang="en-US" sz="2000" b="1" dirty="0">
                <a:latin typeface="Comic Sans MS" panose="030F0702030302020204" pitchFamily="66" charset="0"/>
              </a:rPr>
              <a:t>long arm </a:t>
            </a:r>
            <a:r>
              <a:rPr lang="en-US" sz="2000" dirty="0">
                <a:latin typeface="Comic Sans MS" panose="030F0702030302020204" pitchFamily="66" charset="0"/>
              </a:rPr>
              <a:t>is abbreviated </a:t>
            </a:r>
            <a:r>
              <a:rPr lang="en-US" sz="2000" b="1" dirty="0">
                <a:latin typeface="Comic Sans MS" panose="030F0702030302020204" pitchFamily="66" charset="0"/>
              </a:rPr>
              <a:t>q</a:t>
            </a:r>
            <a:r>
              <a:rPr lang="en-US" sz="2000" dirty="0">
                <a:latin typeface="Comic Sans MS" panose="030F0702030302020204" pitchFamily="66" charset="0"/>
              </a:rPr>
              <a:t> (because it follows “p” alphabetically)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49" y="3063802"/>
            <a:ext cx="8206617" cy="229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987636" y="1701384"/>
            <a:ext cx="4007491" cy="349926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Nondisjunction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occurs when homologous chromosomes or sister chromatids fail to separate during meiosis, resulting in an abnormal chromosome number. </a:t>
            </a:r>
          </a:p>
          <a:p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Nondisjunction may </a:t>
            </a:r>
            <a:r>
              <a:rPr lang="pt-BR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occur</a:t>
            </a:r>
            <a:r>
              <a:rPr lang="pt-B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during</a:t>
            </a:r>
            <a:r>
              <a:rPr lang="pt-B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meiosis</a:t>
            </a:r>
            <a:r>
              <a:rPr lang="pt-B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pt-B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or</a:t>
            </a:r>
            <a:r>
              <a:rPr lang="pt-B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meiosis</a:t>
            </a:r>
            <a:r>
              <a:rPr lang="pt-B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II.</a:t>
            </a:r>
            <a:endParaRPr lang="en-US" sz="2400" b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4034"/>
            <a:ext cx="7886700" cy="74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Disorders in Chromosome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644"/>
            <a:ext cx="4987636" cy="615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3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20634" y="1670807"/>
            <a:ext cx="5907412" cy="407423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Euploid: </a:t>
            </a:r>
            <a:r>
              <a:rPr lang="en-US" sz="2800" dirty="0">
                <a:latin typeface="Comic Sans MS" panose="030F0702030302020204" pitchFamily="66" charset="0"/>
              </a:rPr>
              <a:t>organisms with the correct number of chromosomes for their species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Aneuploid</a:t>
            </a:r>
            <a:r>
              <a:rPr lang="en-US" sz="2800" dirty="0">
                <a:latin typeface="Comic Sans MS" panose="030F0702030302020204" pitchFamily="66" charset="0"/>
              </a:rPr>
              <a:t>: individual with an error in chromosome number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Monosomy</a:t>
            </a:r>
            <a:r>
              <a:rPr lang="en-US" sz="2800" dirty="0">
                <a:latin typeface="Comic Sans MS" panose="030F0702030302020204" pitchFamily="66" charset="0"/>
              </a:rPr>
              <a:t>: loss of one chromosome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Trisomy</a:t>
            </a:r>
            <a:r>
              <a:rPr lang="en-US" sz="2800" dirty="0">
                <a:latin typeface="Comic Sans MS" panose="030F0702030302020204" pitchFamily="66" charset="0"/>
              </a:rPr>
              <a:t>: gain of one chromosome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899" y="221225"/>
            <a:ext cx="7886700" cy="791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Disorders in Chromosome Number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34"/>
          <a:stretch/>
        </p:blipFill>
        <p:spPr>
          <a:xfrm>
            <a:off x="6794792" y="1012347"/>
            <a:ext cx="2024743" cy="563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6675563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0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852219" y="960899"/>
            <a:ext cx="4142908" cy="528552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Gene Dosage</a:t>
            </a:r>
            <a:r>
              <a:rPr lang="en-US" sz="2000" dirty="0">
                <a:latin typeface="Comic Sans MS" panose="030F0702030302020204" pitchFamily="66" charset="0"/>
              </a:rPr>
              <a:t>: amount of a gene product produced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Monosomy</a:t>
            </a:r>
            <a:r>
              <a:rPr lang="en-US" sz="2000" dirty="0">
                <a:latin typeface="Comic Sans MS" panose="030F0702030302020204" pitchFamily="66" charset="0"/>
              </a:rPr>
              <a:t> = lower gene dose</a:t>
            </a:r>
          </a:p>
          <a:p>
            <a:pPr lvl="1"/>
            <a:r>
              <a:rPr lang="en-US" sz="2000" dirty="0" err="1">
                <a:latin typeface="Comic Sans MS" panose="030F0702030302020204" pitchFamily="66" charset="0"/>
              </a:rPr>
              <a:t>Monosomatic</a:t>
            </a:r>
            <a:r>
              <a:rPr lang="en-US" sz="2000" dirty="0">
                <a:latin typeface="Comic Sans MS" panose="030F0702030302020204" pitchFamily="66" charset="0"/>
              </a:rPr>
              <a:t> human zygotes fail to develop to birth, lack essential </a:t>
            </a:r>
            <a:r>
              <a:rPr lang="en-US" sz="2000" dirty="0" smtClean="0">
                <a:latin typeface="Comic Sans MS" panose="030F0702030302020204" pitchFamily="66" charset="0"/>
              </a:rPr>
              <a:t>genes that must be present in two copies to give proper phenotype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Trisomy</a:t>
            </a:r>
            <a:r>
              <a:rPr lang="en-US" sz="2000" dirty="0">
                <a:latin typeface="Comic Sans MS" panose="030F0702030302020204" pitchFamily="66" charset="0"/>
              </a:rPr>
              <a:t> = extra gene dose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Trisomy exists in humans for chromosomes 13, 15, 18, 21 and 22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Trisomy 21: down syndrome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211" y="84889"/>
            <a:ext cx="7886700" cy="791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Disorders in Chromosome Number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11" y="960899"/>
            <a:ext cx="4130077" cy="43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02730" y="5473288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Trisomy 21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87071"/>
            <a:ext cx="79713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Caption: </a:t>
            </a:r>
            <a:r>
              <a:rPr lang="en-US" sz="1100" u="sng" dirty="0" smtClean="0">
                <a:latin typeface="Comic Sans MS" panose="030F0702030302020204" pitchFamily="66" charset="0"/>
                <a:hlinkClick r:id="rId3"/>
              </a:rPr>
              <a:t>Karyotype</a:t>
            </a:r>
            <a:r>
              <a:rPr lang="en-US" sz="1100" u="sng" dirty="0" smtClean="0">
                <a:latin typeface="Comic Sans MS" panose="030F0702030302020204" pitchFamily="66" charset="0"/>
              </a:rPr>
              <a:t> </a:t>
            </a:r>
            <a:r>
              <a:rPr lang="en-US" sz="1100" dirty="0" smtClean="0">
                <a:latin typeface="Comic Sans MS" panose="030F0702030302020204" pitchFamily="66" charset="0"/>
              </a:rPr>
              <a:t>(c</a:t>
            </a:r>
            <a:r>
              <a:rPr lang="en-US" sz="1100" dirty="0">
                <a:latin typeface="Comic Sans MS" panose="030F0702030302020204" pitchFamily="66" charset="0"/>
              </a:rPr>
              <a:t>) Wikipedia, </a:t>
            </a:r>
            <a:r>
              <a:rPr lang="en-US" sz="1100" u="sng" dirty="0">
                <a:latin typeface="Comic Sans MS" panose="030F0702030302020204" pitchFamily="66" charset="0"/>
                <a:hlinkClick r:id="rId4"/>
              </a:rPr>
              <a:t>Public </a:t>
            </a:r>
            <a:r>
              <a:rPr lang="en-US" sz="1100" u="sng" dirty="0" smtClean="0">
                <a:latin typeface="Comic Sans MS" panose="030F0702030302020204" pitchFamily="66" charset="0"/>
                <a:hlinkClick r:id="rId4"/>
              </a:rPr>
              <a:t>domain</a:t>
            </a:r>
            <a:endParaRPr lang="en-US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0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44808" y="5158104"/>
            <a:ext cx="4562918" cy="84429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The incidence of having a fetus with trisomy 21 increases dramatically with maternal 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03686"/>
            <a:ext cx="4191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4808" y="212564"/>
            <a:ext cx="7253272" cy="69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Disorders in Chromosome Number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75563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581082" y="1012681"/>
            <a:ext cx="4562918" cy="3236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6CB255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CB255"/>
              </a:buClr>
              <a:buFont typeface="+mj-lt"/>
              <a:buAutoNum type="alphaLcParenR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CB255"/>
              </a:buClr>
              <a:buFont typeface="+mj-lt"/>
              <a:buAutoNum type="alphaLcParenR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CB255"/>
              </a:buClr>
              <a:buFont typeface="+mj-lt"/>
              <a:buAutoNum type="alphaLcParenR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omic Sans MS" panose="030F0702030302020204" pitchFamily="66" charset="0"/>
              </a:rPr>
              <a:t>Why does the incidence of having a fetus with trisomy 21 increases dramatically with maternal age?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Oocyte DNA held in Prophase I for decades</a:t>
            </a: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Synaptonemal</a:t>
            </a:r>
            <a:r>
              <a:rPr lang="en-US" sz="2800" dirty="0" smtClean="0">
                <a:latin typeface="Comic Sans MS" panose="030F0702030302020204" pitchFamily="66" charset="0"/>
              </a:rPr>
              <a:t> complex begins to break down over decades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Proper segregation of homologous chromosomes cannot occur if tetrad falls apart before metaphase I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" t="32157"/>
          <a:stretch/>
        </p:blipFill>
        <p:spPr>
          <a:xfrm>
            <a:off x="4681045" y="4116198"/>
            <a:ext cx="4333863" cy="24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Figure_13_03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7" b="21057"/>
          <a:stretch>
            <a:fillRect/>
          </a:stretch>
        </p:blipFill>
        <p:spPr>
          <a:xfrm>
            <a:off x="350321" y="1846782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44061" y="5509181"/>
            <a:ext cx="8062912" cy="116638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As with many </a:t>
            </a:r>
            <a:r>
              <a:rPr lang="en-US" sz="2400" dirty="0" err="1">
                <a:latin typeface="Comic Sans MS" panose="030F0702030302020204" pitchFamily="66" charset="0"/>
              </a:rPr>
              <a:t>polyploid</a:t>
            </a:r>
            <a:r>
              <a:rPr lang="en-US" sz="2400" dirty="0">
                <a:latin typeface="Comic Sans MS" panose="030F0702030302020204" pitchFamily="66" charset="0"/>
              </a:rPr>
              <a:t> plants, this triploid orange daylily (</a:t>
            </a:r>
            <a:r>
              <a:rPr lang="en-US" sz="2400" i="1" dirty="0" err="1">
                <a:latin typeface="Comic Sans MS" panose="030F0702030302020204" pitchFamily="66" charset="0"/>
              </a:rPr>
              <a:t>Hemerocallis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fulva</a:t>
            </a:r>
            <a:r>
              <a:rPr lang="en-US" sz="2400" dirty="0">
                <a:latin typeface="Comic Sans MS" panose="030F0702030302020204" pitchFamily="66" charset="0"/>
              </a:rPr>
              <a:t>) is particularly large and robust, and grows flowers with triple the number of petals of its diploid counterparts. </a:t>
            </a:r>
            <a:r>
              <a:rPr lang="en-US" sz="1900" dirty="0">
                <a:latin typeface="Comic Sans MS" panose="030F0702030302020204" pitchFamily="66" charset="0"/>
              </a:rPr>
              <a:t>(credit: Steve </a:t>
            </a:r>
            <a:r>
              <a:rPr lang="en-US" sz="1900" dirty="0" err="1">
                <a:latin typeface="Comic Sans MS" panose="030F0702030302020204" pitchFamily="66" charset="0"/>
              </a:rPr>
              <a:t>Karg</a:t>
            </a:r>
            <a:r>
              <a:rPr lang="en-US" sz="1900" dirty="0">
                <a:latin typeface="Comic Sans MS" panose="030F0702030302020204" pitchFamily="66" charset="0"/>
              </a:rPr>
              <a:t>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061" y="705679"/>
            <a:ext cx="80754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Comic Sans MS" panose="030F0702030302020204" pitchFamily="66" charset="0"/>
              </a:rPr>
              <a:t>Polyploid</a:t>
            </a:r>
            <a:r>
              <a:rPr lang="en-US" sz="2600" dirty="0">
                <a:latin typeface="Comic Sans MS" panose="030F0702030302020204" pitchFamily="66" charset="0"/>
              </a:rPr>
              <a:t>: individual with more than the correct number of chromosome </a:t>
            </a:r>
            <a:r>
              <a:rPr lang="en-US" sz="2600" b="1" i="1" dirty="0">
                <a:latin typeface="Comic Sans MS" panose="030F0702030302020204" pitchFamily="66" charset="0"/>
              </a:rPr>
              <a:t>sets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75563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1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9" y="238416"/>
            <a:ext cx="8386762" cy="647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15653" y="1609589"/>
            <a:ext cx="8215391" cy="407423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Poly-X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>
                <a:latin typeface="Comic Sans MS" panose="030F0702030302020204" pitchFamily="66" charset="0"/>
              </a:rPr>
              <a:t>XXX, phenotypically female, developmental delays, reduced </a:t>
            </a:r>
            <a:r>
              <a:rPr lang="en-US" sz="2800" dirty="0" smtClean="0">
                <a:latin typeface="Comic Sans MS" panose="030F0702030302020204" pitchFamily="66" charset="0"/>
              </a:rPr>
              <a:t>fertility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Klinefelter</a:t>
            </a:r>
            <a:r>
              <a:rPr lang="en-US" sz="2800" dirty="0">
                <a:latin typeface="Comic Sans MS" panose="030F0702030302020204" pitchFamily="66" charset="0"/>
              </a:rPr>
              <a:t>: XXY, phenotypically male, small testes, enlarged breasts and reduced body hair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Monosomy</a:t>
            </a:r>
            <a:r>
              <a:rPr lang="en-US" sz="2800" dirty="0">
                <a:latin typeface="Comic Sans MS" panose="030F0702030302020204" pitchFamily="66" charset="0"/>
              </a:rPr>
              <a:t>: XO, phenotypically female, short statue, webbed skin in neck, sterile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0022" y="574312"/>
            <a:ext cx="7886700" cy="791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Errors in Sex Chromosome Number</a:t>
            </a:r>
          </a:p>
        </p:txBody>
      </p:sp>
    </p:spTree>
    <p:extLst>
      <p:ext uri="{BB962C8B-B14F-4D97-AF65-F5344CB8AC3E}">
        <p14:creationId xmlns:p14="http://schemas.microsoft.com/office/powerpoint/2010/main" val="3318031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560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Comic Sans MS</vt:lpstr>
      <vt:lpstr>Office Theme</vt:lpstr>
      <vt:lpstr>Chapter 13: Modern Understanding of Inheritance  13.2 Only: Chromosomal Basis of Inherited Disorders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Christopher D. Krause</cp:lastModifiedBy>
  <cp:revision>194</cp:revision>
  <cp:lastPrinted>2013-06-08T17:43:18Z</cp:lastPrinted>
  <dcterms:created xsi:type="dcterms:W3CDTF">2012-06-04T02:13:36Z</dcterms:created>
  <dcterms:modified xsi:type="dcterms:W3CDTF">2018-03-19T05:02:56Z</dcterms:modified>
</cp:coreProperties>
</file>