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30"/>
  </p:handoutMasterIdLst>
  <p:sldIdLst>
    <p:sldId id="355" r:id="rId2"/>
    <p:sldId id="340" r:id="rId3"/>
    <p:sldId id="342" r:id="rId4"/>
    <p:sldId id="368" r:id="rId5"/>
    <p:sldId id="343" r:id="rId6"/>
    <p:sldId id="356" r:id="rId7"/>
    <p:sldId id="371" r:id="rId8"/>
    <p:sldId id="344" r:id="rId9"/>
    <p:sldId id="352" r:id="rId10"/>
    <p:sldId id="358" r:id="rId11"/>
    <p:sldId id="347" r:id="rId12"/>
    <p:sldId id="351" r:id="rId13"/>
    <p:sldId id="359" r:id="rId14"/>
    <p:sldId id="357" r:id="rId15"/>
    <p:sldId id="338" r:id="rId16"/>
    <p:sldId id="369" r:id="rId17"/>
    <p:sldId id="330" r:id="rId18"/>
    <p:sldId id="370" r:id="rId19"/>
    <p:sldId id="367" r:id="rId20"/>
    <p:sldId id="339" r:id="rId21"/>
    <p:sldId id="319" r:id="rId22"/>
    <p:sldId id="361" r:id="rId23"/>
    <p:sldId id="362" r:id="rId24"/>
    <p:sldId id="360" r:id="rId25"/>
    <p:sldId id="363" r:id="rId26"/>
    <p:sldId id="364" r:id="rId27"/>
    <p:sldId id="365" r:id="rId28"/>
    <p:sldId id="3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12" autoAdjust="0"/>
    <p:restoredTop sz="93499" autoAdjust="0"/>
  </p:normalViewPr>
  <p:slideViewPr>
    <p:cSldViewPr snapToGrid="0" snapToObjects="1">
      <p:cViewPr varScale="1">
        <p:scale>
          <a:sx n="74" d="100"/>
          <a:sy n="74" d="100"/>
        </p:scale>
        <p:origin x="820" y="64"/>
      </p:cViewPr>
      <p:guideLst>
        <p:guide orient="horz" pos="2160"/>
        <p:guide pos="2880"/>
      </p:guideLst>
    </p:cSldViewPr>
  </p:slideViewPr>
  <p:outlineViewPr>
    <p:cViewPr>
      <p:scale>
        <a:sx n="33" d="100"/>
        <a:sy n="33" d="100"/>
      </p:scale>
      <p:origin x="0" y="446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3/5/2018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March 5,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200" y="1107619"/>
            <a:ext cx="4031619" cy="4607689"/>
          </a:xfrm>
        </p:spPr>
        <p:txBody>
          <a:bodyPr/>
          <a:lstStyle/>
          <a:p>
            <a:endParaRPr lang="en-US" dirty="0"/>
          </a:p>
        </p:txBody>
      </p:sp>
      <p:sp>
        <p:nvSpPr>
          <p:cNvPr id="11" name="Text Placeholder 10"/>
          <p:cNvSpPr>
            <a:spLocks noGrp="1"/>
          </p:cNvSpPr>
          <p:nvPr>
            <p:ph type="body" sz="quarter" idx="14"/>
          </p:nvPr>
        </p:nvSpPr>
        <p:spPr>
          <a:xfrm>
            <a:off x="4606926"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March 5,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201" y="1122387"/>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1"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5,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7"/>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March 5,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7" y="2517425"/>
            <a:ext cx="2010683"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173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6FFA79-504A-46FD-967E-7AC78BC678A0}"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AD9679-3969-4A7B-8E59-2EEAE6A748BA}" type="slidenum">
              <a:rPr lang="en-US" smtClean="0"/>
              <a:t>‹#›</a:t>
            </a:fld>
            <a:endParaRPr lang="en-US"/>
          </a:p>
        </p:txBody>
      </p:sp>
    </p:spTree>
    <p:extLst>
      <p:ext uri="{BB962C8B-B14F-4D97-AF65-F5344CB8AC3E}">
        <p14:creationId xmlns:p14="http://schemas.microsoft.com/office/powerpoint/2010/main" val="1342622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1"/>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March 5, 2018</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6"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 id="2147483921" r:id="rId5"/>
    <p:sldLayoutId id="2147483922" r:id="rId6"/>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Sperm-egg.jpg" TargetMode="External"/><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creativecommons.org/publicdomain/mark/1.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cnx.org/contents/185cbf87-c72e-48f5-b51e-f14f21b5eabd@10.6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Gray5.svg" TargetMode="External"/><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Mitotic_nondisjunction.png" TargetMode="External"/><Relationship Id="rId2" Type="http://schemas.openxmlformats.org/officeDocument/2006/relationships/image" Target="../media/image27.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Nondisjunction_Diagrams.svg" TargetMode="External"/><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hyperlink" Target="https://creativecommons.org/publicdomain/mark/1.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cnx.org/contents/185cbf87-c72e-48f5-b51e-f14f21b5eabd@10.61"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t>Chapter 11</a:t>
            </a:r>
            <a:b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br>
            <a:r>
              <a:rPr lang="en-US" dirty="0" smtClean="0">
                <a:solidFill>
                  <a:schemeClr val="tx1"/>
                </a:solidFill>
                <a:effectLst>
                  <a:outerShdw blurRad="38100" dist="38100" dir="2700000" algn="tl">
                    <a:srgbClr val="000000">
                      <a:alpha val="43137"/>
                    </a:srgbClr>
                  </a:outerShdw>
                </a:effectLst>
                <a:latin typeface="Comic Sans MS" panose="030F0702030302020204" pitchFamily="66" charset="0"/>
              </a:rPr>
              <a:t>meiosis </a:t>
            </a:r>
            <a:endParaRPr lang="en-US" dirty="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1143000" y="3602038"/>
            <a:ext cx="7315200" cy="1655762"/>
          </a:xfrm>
        </p:spPr>
        <p:txBody>
          <a:bodyPr/>
          <a:lstStyle/>
          <a:p>
            <a:pPr algn="r"/>
            <a:r>
              <a:rPr lang="en-US" dirty="0" smtClean="0">
                <a:effectLst>
                  <a:outerShdw blurRad="38100" dist="38100" dir="2700000" algn="tl">
                    <a:srgbClr val="000000">
                      <a:alpha val="43137"/>
                    </a:srgbClr>
                  </a:outerShdw>
                </a:effectLst>
                <a:latin typeface="Comic Sans MS" panose="030F0702030302020204" pitchFamily="66" charset="0"/>
              </a:rPr>
              <a:t>General Biology I</a:t>
            </a:r>
          </a:p>
          <a:p>
            <a:pPr algn="r"/>
            <a:r>
              <a:rPr lang="en-US" dirty="0" smtClean="0">
                <a:effectLst>
                  <a:outerShdw blurRad="38100" dist="38100" dir="2700000" algn="tl">
                    <a:srgbClr val="000000">
                      <a:alpha val="43137"/>
                    </a:srgbClr>
                  </a:outerShdw>
                </a:effectLst>
                <a:latin typeface="Comic Sans MS" panose="030F0702030302020204" pitchFamily="66" charset="0"/>
              </a:rPr>
              <a:t>BSC 2010</a:t>
            </a:r>
            <a:endParaRPr lang="en-US" dirty="0">
              <a:effectLst>
                <a:outerShdw blurRad="38100" dist="38100" dir="2700000" algn="tl">
                  <a:srgbClr val="000000">
                    <a:alpha val="43137"/>
                  </a:srgbClr>
                </a:outerShdw>
              </a:effectLst>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686501"/>
            <a:ext cx="2539682" cy="203174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89567" y="6413266"/>
            <a:ext cx="2404826"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Sperm-egg</a:t>
            </a:r>
            <a:r>
              <a:rPr lang="en-US" sz="800" dirty="0" smtClean="0">
                <a:latin typeface="Comic Sans MS" panose="030F0702030302020204" pitchFamily="66" charset="0"/>
              </a:rPr>
              <a:t> (c) unknown,</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58" y="3198464"/>
            <a:ext cx="4012442" cy="27194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7820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4"/>
          <p:cNvSpPr>
            <a:spLocks noGrp="1"/>
          </p:cNvSpPr>
          <p:nvPr>
            <p:ph idx="1"/>
          </p:nvPr>
        </p:nvSpPr>
        <p:spPr>
          <a:xfrm>
            <a:off x="200967" y="325735"/>
            <a:ext cx="8701873" cy="2457658"/>
          </a:xfrm>
        </p:spPr>
        <p:txBody>
          <a:bodyPr>
            <a:normAutofit/>
          </a:bodyPr>
          <a:lstStyle/>
          <a:p>
            <a:r>
              <a:rPr lang="en-US" dirty="0" smtClean="0"/>
              <a:t>In this example, this organism has 4 chromosomes (2 homologous pairs)</a:t>
            </a:r>
          </a:p>
          <a:p>
            <a:r>
              <a:rPr lang="en-US" dirty="0"/>
              <a:t>	</a:t>
            </a:r>
            <a:r>
              <a:rPr lang="en-US" dirty="0" smtClean="0"/>
              <a:t>red chromosomes from mom</a:t>
            </a:r>
          </a:p>
          <a:p>
            <a:r>
              <a:rPr lang="en-US" dirty="0"/>
              <a:t>	</a:t>
            </a:r>
            <a:r>
              <a:rPr lang="en-US" dirty="0" smtClean="0"/>
              <a:t>grey chromosomes from dad  </a:t>
            </a:r>
          </a:p>
          <a:p>
            <a:r>
              <a:rPr lang="en-US" dirty="0" smtClean="0"/>
              <a:t>	The diploid chromosome number is 4.</a:t>
            </a:r>
          </a:p>
          <a:p>
            <a:r>
              <a:rPr lang="en-US" dirty="0" smtClean="0"/>
              <a:t>	The haploid chromosome number is 2</a:t>
            </a:r>
            <a:endParaRPr lang="en-US" dirty="0"/>
          </a:p>
        </p:txBody>
      </p:sp>
      <p:pic>
        <p:nvPicPr>
          <p:cNvPr id="26" name="Picture 25"/>
          <p:cNvPicPr>
            <a:picLocks noChangeAspect="1"/>
          </p:cNvPicPr>
          <p:nvPr/>
        </p:nvPicPr>
        <p:blipFill rotWithShape="1">
          <a:blip r:embed="rId2"/>
          <a:srcRect l="14379" t="37154" r="5919" b="19303"/>
          <a:stretch/>
        </p:blipFill>
        <p:spPr>
          <a:xfrm>
            <a:off x="2009669" y="3265714"/>
            <a:ext cx="6209883" cy="2994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3650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4"/>
          <p:cNvSpPr>
            <a:spLocks noGrp="1" noChangeArrowheads="1"/>
          </p:cNvSpPr>
          <p:nvPr>
            <p:ph idx="1"/>
          </p:nvPr>
        </p:nvSpPr>
        <p:spPr>
          <a:xfrm>
            <a:off x="237384" y="299385"/>
            <a:ext cx="8400473" cy="6422962"/>
          </a:xfrm>
        </p:spPr>
        <p:txBody>
          <a:bodyPr>
            <a:normAutofit fontScale="92500"/>
          </a:bodyPr>
          <a:lstStyle/>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Remember that every time ANY cell divides, the DNA will replicate beforehand</a:t>
            </a:r>
          </a:p>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In mitosis, there is only one division, and </a:t>
            </a:r>
            <a:r>
              <a:rPr lang="en-US" altLang="en-US" sz="2800" b="1" dirty="0" smtClean="0">
                <a:solidFill>
                  <a:schemeClr val="tx1"/>
                </a:solidFill>
                <a:latin typeface="Comic Sans MS" panose="030F0702030302020204" pitchFamily="66" charset="0"/>
              </a:rPr>
              <a:t>sister chromatids</a:t>
            </a:r>
            <a:r>
              <a:rPr lang="en-US" altLang="en-US" sz="2800" dirty="0" smtClean="0">
                <a:solidFill>
                  <a:schemeClr val="tx1"/>
                </a:solidFill>
                <a:latin typeface="Comic Sans MS" panose="030F0702030302020204" pitchFamily="66" charset="0"/>
              </a:rPr>
              <a:t> are separated</a:t>
            </a:r>
          </a:p>
          <a:p>
            <a:pPr lvl="1" eaLnBrk="1" hangingPunct="1">
              <a:lnSpc>
                <a:spcPct val="90000"/>
              </a:lnSpc>
              <a:spcBef>
                <a:spcPct val="60000"/>
              </a:spcBef>
              <a:buClrTx/>
            </a:pPr>
            <a:r>
              <a:rPr lang="en-US" altLang="en-US" sz="2800" dirty="0" smtClean="0">
                <a:solidFill>
                  <a:schemeClr val="tx1"/>
                </a:solidFill>
                <a:latin typeface="Comic Sans MS" panose="030F0702030302020204" pitchFamily="66" charset="0"/>
              </a:rPr>
              <a:t>But in order to get down to a haploid # of chromosomes in meiosis, there must be 2 divisions</a:t>
            </a:r>
          </a:p>
          <a:p>
            <a:pPr lvl="3">
              <a:lnSpc>
                <a:spcPct val="90000"/>
              </a:lnSpc>
              <a:spcBef>
                <a:spcPct val="60000"/>
              </a:spcBef>
              <a:buClrTx/>
            </a:pPr>
            <a:r>
              <a:rPr lang="en-US" altLang="en-US" sz="2600" dirty="0" smtClean="0">
                <a:solidFill>
                  <a:schemeClr val="tx1"/>
                </a:solidFill>
                <a:latin typeface="Comic Sans MS" panose="030F0702030302020204" pitchFamily="66" charset="0"/>
              </a:rPr>
              <a:t>In Meiosis I, the </a:t>
            </a:r>
            <a:r>
              <a:rPr lang="en-US" altLang="en-US" sz="2600" b="1" dirty="0" smtClean="0">
                <a:solidFill>
                  <a:schemeClr val="tx1"/>
                </a:solidFill>
                <a:latin typeface="Comic Sans MS" panose="030F0702030302020204" pitchFamily="66" charset="0"/>
              </a:rPr>
              <a:t>homologous chromosomes</a:t>
            </a:r>
            <a:r>
              <a:rPr lang="en-US" altLang="en-US" sz="2600" dirty="0" smtClean="0">
                <a:solidFill>
                  <a:schemeClr val="tx1"/>
                </a:solidFill>
                <a:latin typeface="Comic Sans MS" panose="030F0702030302020204" pitchFamily="66" charset="0"/>
              </a:rPr>
              <a:t> are separated.</a:t>
            </a:r>
          </a:p>
          <a:p>
            <a:pPr lvl="4">
              <a:lnSpc>
                <a:spcPct val="90000"/>
              </a:lnSpc>
              <a:spcBef>
                <a:spcPct val="60000"/>
              </a:spcBef>
              <a:buClrTx/>
            </a:pPr>
            <a:r>
              <a:rPr lang="en-US" altLang="en-US" sz="2600" dirty="0" smtClean="0">
                <a:solidFill>
                  <a:schemeClr val="tx1"/>
                </a:solidFill>
                <a:latin typeface="Comic Sans MS" panose="030F0702030302020204" pitchFamily="66" charset="0"/>
              </a:rPr>
              <a:t>The number of chromosomes are reduced in half.</a:t>
            </a:r>
          </a:p>
          <a:p>
            <a:pPr lvl="3">
              <a:lnSpc>
                <a:spcPct val="90000"/>
              </a:lnSpc>
              <a:spcBef>
                <a:spcPct val="60000"/>
              </a:spcBef>
              <a:buClrTx/>
            </a:pPr>
            <a:r>
              <a:rPr lang="en-US" altLang="en-US" sz="2600" dirty="0" smtClean="0">
                <a:solidFill>
                  <a:schemeClr val="tx1"/>
                </a:solidFill>
                <a:latin typeface="Comic Sans MS" panose="030F0702030302020204" pitchFamily="66" charset="0"/>
              </a:rPr>
              <a:t>In Meiosis II, the </a:t>
            </a:r>
            <a:r>
              <a:rPr lang="en-US" altLang="en-US" sz="2600" b="1" dirty="0" smtClean="0">
                <a:solidFill>
                  <a:schemeClr val="tx1"/>
                </a:solidFill>
                <a:latin typeface="Comic Sans MS" panose="030F0702030302020204" pitchFamily="66" charset="0"/>
              </a:rPr>
              <a:t>sister chromatids</a:t>
            </a:r>
            <a:r>
              <a:rPr lang="en-US" altLang="en-US" sz="2600" dirty="0" smtClean="0">
                <a:solidFill>
                  <a:schemeClr val="tx1"/>
                </a:solidFill>
                <a:latin typeface="Comic Sans MS" panose="030F0702030302020204" pitchFamily="66" charset="0"/>
              </a:rPr>
              <a:t> are separated.</a:t>
            </a:r>
          </a:p>
          <a:p>
            <a:pPr lvl="4">
              <a:lnSpc>
                <a:spcPct val="90000"/>
              </a:lnSpc>
              <a:spcBef>
                <a:spcPct val="60000"/>
              </a:spcBef>
              <a:buClrTx/>
            </a:pPr>
            <a:r>
              <a:rPr lang="en-US" altLang="en-US" sz="2600" dirty="0" smtClean="0">
                <a:solidFill>
                  <a:schemeClr val="tx1"/>
                </a:solidFill>
                <a:latin typeface="Comic Sans MS" panose="030F0702030302020204" pitchFamily="66" charset="0"/>
              </a:rPr>
              <a:t>The final products are four haploid gametes (n). </a:t>
            </a:r>
          </a:p>
        </p:txBody>
      </p:sp>
    </p:spTree>
    <p:extLst>
      <p:ext uri="{BB962C8B-B14F-4D97-AF65-F5344CB8AC3E}">
        <p14:creationId xmlns:p14="http://schemas.microsoft.com/office/powerpoint/2010/main" val="234483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200" y="3990865"/>
            <a:ext cx="8294914" cy="2550611"/>
          </a:xfrm>
        </p:spPr>
        <p:txBody>
          <a:bodyPr>
            <a:normAutofit fontScale="92500" lnSpcReduction="10000"/>
          </a:bodyPr>
          <a:lstStyle/>
          <a:p>
            <a:r>
              <a:rPr lang="en-US" dirty="0">
                <a:solidFill>
                  <a:schemeClr val="tx1"/>
                </a:solidFill>
              </a:rPr>
              <a:t>Early in prophase I, homologous chromosomes </a:t>
            </a:r>
            <a:r>
              <a:rPr lang="en-US" dirty="0" smtClean="0">
                <a:solidFill>
                  <a:schemeClr val="tx1"/>
                </a:solidFill>
              </a:rPr>
              <a:t>“find” each other and come </a:t>
            </a:r>
            <a:r>
              <a:rPr lang="en-US" dirty="0">
                <a:solidFill>
                  <a:schemeClr val="tx1"/>
                </a:solidFill>
              </a:rPr>
              <a:t>together to form a </a:t>
            </a:r>
            <a:r>
              <a:rPr lang="en-US" u="sng" dirty="0" smtClean="0">
                <a:solidFill>
                  <a:schemeClr val="tx1"/>
                </a:solidFill>
              </a:rPr>
              <a:t>synapse</a:t>
            </a:r>
            <a:r>
              <a:rPr lang="en-US" dirty="0" smtClean="0">
                <a:solidFill>
                  <a:schemeClr val="tx1"/>
                </a:solidFill>
              </a:rPr>
              <a:t>.</a:t>
            </a:r>
          </a:p>
          <a:p>
            <a:r>
              <a:rPr lang="en-US" dirty="0" smtClean="0">
                <a:solidFill>
                  <a:schemeClr val="tx1"/>
                </a:solidFill>
              </a:rPr>
              <a:t>The homologous chromosomes </a:t>
            </a:r>
            <a:r>
              <a:rPr lang="en-US" dirty="0">
                <a:solidFill>
                  <a:schemeClr val="tx1"/>
                </a:solidFill>
              </a:rPr>
              <a:t>are bound tightly together and in perfect alignment by a protein lattice called </a:t>
            </a:r>
            <a:r>
              <a:rPr lang="en-US" dirty="0" smtClean="0">
                <a:solidFill>
                  <a:schemeClr val="tx1"/>
                </a:solidFill>
              </a:rPr>
              <a:t>a </a:t>
            </a:r>
            <a:r>
              <a:rPr lang="en-US" dirty="0" err="1" smtClean="0">
                <a:solidFill>
                  <a:schemeClr val="tx1"/>
                </a:solidFill>
              </a:rPr>
              <a:t>synaptonemal</a:t>
            </a:r>
            <a:r>
              <a:rPr lang="en-US" dirty="0" smtClean="0">
                <a:solidFill>
                  <a:schemeClr val="tx1"/>
                </a:solidFill>
              </a:rPr>
              <a:t> </a:t>
            </a:r>
            <a:r>
              <a:rPr lang="en-US" dirty="0">
                <a:solidFill>
                  <a:schemeClr val="tx1"/>
                </a:solidFill>
              </a:rPr>
              <a:t>complex </a:t>
            </a:r>
            <a:r>
              <a:rPr lang="en-US" dirty="0" smtClean="0">
                <a:solidFill>
                  <a:schemeClr val="tx1"/>
                </a:solidFill>
              </a:rPr>
              <a:t>(because homologous chromosomes have no centromere) and </a:t>
            </a:r>
            <a:r>
              <a:rPr lang="en-US" dirty="0">
                <a:solidFill>
                  <a:schemeClr val="tx1"/>
                </a:solidFill>
              </a:rPr>
              <a:t>by </a:t>
            </a:r>
            <a:r>
              <a:rPr lang="en-US" dirty="0" err="1">
                <a:solidFill>
                  <a:schemeClr val="tx1"/>
                </a:solidFill>
              </a:rPr>
              <a:t>cohesin</a:t>
            </a:r>
            <a:r>
              <a:rPr lang="en-US" dirty="0">
                <a:solidFill>
                  <a:schemeClr val="tx1"/>
                </a:solidFill>
              </a:rPr>
              <a:t> proteins at the </a:t>
            </a:r>
            <a:r>
              <a:rPr lang="en-US" dirty="0" smtClean="0">
                <a:solidFill>
                  <a:schemeClr val="tx1"/>
                </a:solidFill>
              </a:rPr>
              <a:t>centromere (these hold together sister chromatids).</a:t>
            </a:r>
          </a:p>
          <a:p>
            <a:r>
              <a:rPr lang="en-US" dirty="0" smtClean="0">
                <a:solidFill>
                  <a:schemeClr val="tx1"/>
                </a:solidFill>
              </a:rPr>
              <a:t>During this time, </a:t>
            </a:r>
            <a:r>
              <a:rPr lang="en-US" u="sng" dirty="0" smtClean="0">
                <a:solidFill>
                  <a:schemeClr val="tx1"/>
                </a:solidFill>
              </a:rPr>
              <a:t>crossing over</a:t>
            </a:r>
            <a:r>
              <a:rPr lang="en-US" dirty="0" smtClean="0">
                <a:solidFill>
                  <a:schemeClr val="tx1"/>
                </a:solidFill>
              </a:rPr>
              <a:t> (DNA strands swap between </a:t>
            </a:r>
            <a:r>
              <a:rPr lang="en-US" dirty="0" err="1" smtClean="0">
                <a:solidFill>
                  <a:schemeClr val="tx1"/>
                </a:solidFill>
              </a:rPr>
              <a:t>between</a:t>
            </a:r>
            <a:r>
              <a:rPr lang="en-US" dirty="0" smtClean="0">
                <a:solidFill>
                  <a:schemeClr val="tx1"/>
                </a:solidFill>
              </a:rPr>
              <a:t> occurs homologous chromosomes.</a:t>
            </a:r>
            <a:endParaRPr lang="en-US" dirty="0">
              <a:solidFill>
                <a:schemeClr val="tx1"/>
              </a:solidFill>
            </a:endParaRPr>
          </a:p>
        </p:txBody>
      </p:sp>
      <p:pic>
        <p:nvPicPr>
          <p:cNvPr id="9" name="Picture Placeholder 8" descr="Figure_11_01_01.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869" r="-37869"/>
          <a:stretch>
            <a:fillRect/>
          </a:stretch>
        </p:blipFill>
        <p:spPr>
          <a:xfrm>
            <a:off x="366766" y="218036"/>
            <a:ext cx="8062913" cy="350007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5168" y="3746764"/>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6870981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24448"/>
          <a:stretch/>
        </p:blipFill>
        <p:spPr>
          <a:xfrm>
            <a:off x="318161" y="101222"/>
            <a:ext cx="7898077" cy="4091006"/>
          </a:xfrm>
          <a:prstGeom prst="rect">
            <a:avLst/>
          </a:prstGeom>
          <a:ln>
            <a:noFill/>
          </a:ln>
          <a:effectLst>
            <a:outerShdw blurRad="292100" dist="139700" dir="2700000" algn="tl" rotWithShape="0">
              <a:srgbClr val="333333">
                <a:alpha val="65000"/>
              </a:srgbClr>
            </a:outerShdw>
          </a:effectLst>
        </p:spPr>
      </p:pic>
      <p:pic>
        <p:nvPicPr>
          <p:cNvPr id="16" name="Picture Placeholder 2" descr="Figure_11_01_02.jpg"/>
          <p:cNvPicPr>
            <a:picLocks noChangeAspect="1"/>
          </p:cNvPicPr>
          <p:nvPr/>
        </p:nvPicPr>
        <p:blipFill>
          <a:blip r:embed="rId3" cstate="email">
            <a:extLst>
              <a:ext uri="{28A0092B-C50C-407E-A947-70E740481C1C}">
                <a14:useLocalDpi xmlns:a14="http://schemas.microsoft.com/office/drawing/2010/main" val="0"/>
              </a:ext>
            </a:extLst>
          </a:blip>
          <a:srcRect l="-11303" r="-11303"/>
          <a:stretch>
            <a:fillRect/>
          </a:stretch>
        </p:blipFill>
        <p:spPr>
          <a:xfrm>
            <a:off x="-1" y="2069990"/>
            <a:ext cx="4135431" cy="4726335"/>
          </a:xfrm>
          <a:prstGeom prst="rect">
            <a:avLst/>
          </a:prstGeom>
          <a:ln>
            <a:noFill/>
          </a:ln>
          <a:effectLst>
            <a:outerShdw blurRad="292100" dist="139700" dir="2700000" algn="tl" rotWithShape="0">
              <a:srgbClr val="333333">
                <a:alpha val="65000"/>
              </a:srgbClr>
            </a:outerShdw>
          </a:effectLst>
        </p:spPr>
      </p:pic>
      <p:sp>
        <p:nvSpPr>
          <p:cNvPr id="17" name="TextBox 16"/>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4"/>
              </a:rPr>
              <a:t>http://cnx.org/contents/185cbf87-c72e-48f5-b51e-f14f21b5eabd@10.61</a:t>
            </a:r>
            <a:endParaRPr lang="en-US" sz="800" dirty="0"/>
          </a:p>
        </p:txBody>
      </p:sp>
      <p:pic>
        <p:nvPicPr>
          <p:cNvPr id="5" name="Picture 5" descr="genetics_meiosis_s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799" y="4044517"/>
            <a:ext cx="3657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507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52718"/>
            <a:ext cx="5791200" cy="520522"/>
          </a:xfrm>
        </p:spPr>
        <p:txBody>
          <a:bodyPr/>
          <a:lstStyle/>
          <a:p>
            <a:pPr algn="l"/>
            <a:r>
              <a:rPr lang="en-US" altLang="en-US" b="1" dirty="0" smtClean="0">
                <a:solidFill>
                  <a:schemeClr val="tx1"/>
                </a:solidFill>
                <a:latin typeface="Comic Sans MS" panose="030F0702030302020204" pitchFamily="66" charset="0"/>
                <a:ea typeface="ＭＳ Ｐゴシック" panose="020B0600070205080204" pitchFamily="34" charset="-128"/>
              </a:rPr>
              <a:t>Meiosis </a:t>
            </a:r>
          </a:p>
        </p:txBody>
      </p:sp>
      <p:sp>
        <p:nvSpPr>
          <p:cNvPr id="7171" name="Content Placeholder 2"/>
          <p:cNvSpPr>
            <a:spLocks noGrp="1"/>
          </p:cNvSpPr>
          <p:nvPr>
            <p:ph idx="1"/>
          </p:nvPr>
        </p:nvSpPr>
        <p:spPr>
          <a:xfrm>
            <a:off x="457200" y="843224"/>
            <a:ext cx="8335108" cy="5878251"/>
          </a:xfrm>
        </p:spPr>
        <p:txBody>
          <a:bodyPr>
            <a:normAutofit fontScale="92500" lnSpcReduction="20000"/>
          </a:bodyPr>
          <a:lstStyle/>
          <a:p>
            <a:r>
              <a:rPr lang="en-US" altLang="en-US" sz="1800" dirty="0" smtClean="0">
                <a:latin typeface="Comic Sans MS" panose="030F0702030302020204" pitchFamily="66" charset="0"/>
                <a:ea typeface="ＭＳ Ｐゴシック" panose="020B0600070205080204" pitchFamily="34" charset="-128"/>
              </a:rPr>
              <a:t>DNA replicates (chromosome # doubled)</a:t>
            </a:r>
          </a:p>
          <a:p>
            <a:r>
              <a:rPr lang="en-US" altLang="en-US" sz="1800" dirty="0" smtClean="0">
                <a:latin typeface="Comic Sans MS" panose="030F0702030302020204" pitchFamily="66" charset="0"/>
                <a:ea typeface="ＭＳ Ｐゴシック" panose="020B0600070205080204" pitchFamily="34" charset="-128"/>
              </a:rPr>
              <a:t>Meiosis I</a:t>
            </a:r>
          </a:p>
          <a:p>
            <a:pPr lvl="1"/>
            <a:r>
              <a:rPr lang="en-US" altLang="en-US" sz="1800" dirty="0" smtClean="0">
                <a:solidFill>
                  <a:schemeClr val="tx1"/>
                </a:solidFill>
                <a:latin typeface="Comic Sans MS" panose="030F0702030302020204" pitchFamily="66" charset="0"/>
                <a:ea typeface="ＭＳ Ｐゴシック" panose="020B0600070205080204" pitchFamily="34" charset="-128"/>
              </a:rPr>
              <a:t>Stages:</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Prophase I – synapses form as chromosomes  condense and look for each other</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Metaphase I – homologous chromosome pairs line up (4 chromosomes)</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Anaphase I – homologous chromosomes separate</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Telophase I</a:t>
            </a:r>
          </a:p>
          <a:p>
            <a:pPr lvl="3"/>
            <a:r>
              <a:rPr lang="en-US" altLang="en-US" sz="1800" dirty="0" smtClean="0">
                <a:solidFill>
                  <a:schemeClr val="tx1"/>
                </a:solidFill>
                <a:latin typeface="Comic Sans MS" panose="030F0702030302020204" pitchFamily="66" charset="0"/>
                <a:ea typeface="ＭＳ Ｐゴシック" panose="020B0600070205080204" pitchFamily="34" charset="-128"/>
              </a:rPr>
              <a:t>Results in 2 </a:t>
            </a:r>
            <a:r>
              <a:rPr lang="en-US" altLang="en-US" dirty="0" smtClean="0">
                <a:solidFill>
                  <a:schemeClr val="tx1"/>
                </a:solidFill>
                <a:latin typeface="Comic Sans MS" panose="030F0702030302020204" pitchFamily="66" charset="0"/>
                <a:ea typeface="ＭＳ Ｐゴシック" panose="020B0600070205080204" pitchFamily="34" charset="-128"/>
              </a:rPr>
              <a:t>nuclei</a:t>
            </a:r>
            <a:r>
              <a:rPr lang="en-US" altLang="en-US" sz="1800" dirty="0" smtClean="0">
                <a:solidFill>
                  <a:schemeClr val="tx1"/>
                </a:solidFill>
                <a:latin typeface="Comic Sans MS" panose="030F0702030302020204" pitchFamily="66" charset="0"/>
                <a:ea typeface="ＭＳ Ｐゴシック" panose="020B0600070205080204" pitchFamily="34" charset="-128"/>
              </a:rPr>
              <a:t>, each with haploid content of sister chromatids</a:t>
            </a:r>
          </a:p>
          <a:p>
            <a:r>
              <a:rPr lang="en-US" altLang="en-US" sz="1800" dirty="0" smtClean="0">
                <a:latin typeface="Comic Sans MS" panose="030F0702030302020204" pitchFamily="66" charset="0"/>
                <a:ea typeface="ＭＳ Ｐゴシック" panose="020B0600070205080204" pitchFamily="34" charset="-128"/>
              </a:rPr>
              <a:t>Cytokinesis usually occurs (not in human females – oocyte ejects nucleus as a polar body!) and meiosis usually immediately continues</a:t>
            </a:r>
          </a:p>
          <a:p>
            <a:r>
              <a:rPr lang="en-US" altLang="en-US" sz="1800" dirty="0" smtClean="0">
                <a:latin typeface="Comic Sans MS" panose="030F0702030302020204" pitchFamily="66" charset="0"/>
                <a:ea typeface="ＭＳ Ｐゴシック" panose="020B0600070205080204" pitchFamily="34" charset="-128"/>
              </a:rPr>
              <a:t>Meiosis II</a:t>
            </a:r>
          </a:p>
          <a:p>
            <a:pPr lvl="1"/>
            <a:r>
              <a:rPr lang="en-US" altLang="en-US" sz="1800" dirty="0" smtClean="0">
                <a:solidFill>
                  <a:schemeClr val="tx1"/>
                </a:solidFill>
                <a:latin typeface="Comic Sans MS" panose="030F0702030302020204" pitchFamily="66" charset="0"/>
                <a:ea typeface="ＭＳ Ｐゴシック" panose="020B0600070205080204" pitchFamily="34" charset="-128"/>
              </a:rPr>
              <a:t>Stages</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Prophase II (chromosomes are usually still condensed if there was no pause)</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Metaphase II </a:t>
            </a: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Anaphase II – sister chromatids </a:t>
            </a:r>
            <a:r>
              <a:rPr lang="en-US" altLang="en-US" sz="1800" dirty="0" err="1" smtClean="0">
                <a:solidFill>
                  <a:schemeClr val="tx1"/>
                </a:solidFill>
                <a:latin typeface="Comic Sans MS" panose="030F0702030302020204" pitchFamily="66" charset="0"/>
                <a:ea typeface="ＭＳ Ｐゴシック" panose="020B0600070205080204" pitchFamily="34" charset="-128"/>
              </a:rPr>
              <a:t>seperate</a:t>
            </a:r>
            <a:endParaRPr lang="en-US" altLang="en-US" sz="1800" dirty="0" smtClean="0">
              <a:solidFill>
                <a:schemeClr val="tx1"/>
              </a:solidFill>
              <a:latin typeface="Comic Sans MS" panose="030F0702030302020204" pitchFamily="66" charset="0"/>
              <a:ea typeface="ＭＳ Ｐゴシック" panose="020B0600070205080204" pitchFamily="34" charset="-128"/>
            </a:endParaRPr>
          </a:p>
          <a:p>
            <a:pPr lvl="2"/>
            <a:r>
              <a:rPr lang="en-US" altLang="en-US" sz="1800" dirty="0" smtClean="0">
                <a:solidFill>
                  <a:schemeClr val="tx1"/>
                </a:solidFill>
                <a:latin typeface="Comic Sans MS" panose="030F0702030302020204" pitchFamily="66" charset="0"/>
                <a:ea typeface="ＭＳ Ｐゴシック" panose="020B0600070205080204" pitchFamily="34" charset="-128"/>
              </a:rPr>
              <a:t>Telophase II</a:t>
            </a:r>
          </a:p>
          <a:p>
            <a:pPr lvl="3"/>
            <a:r>
              <a:rPr lang="en-US" altLang="en-US" sz="1400" dirty="0" smtClean="0">
                <a:solidFill>
                  <a:schemeClr val="tx1"/>
                </a:solidFill>
                <a:latin typeface="Comic Sans MS" panose="030F0702030302020204" pitchFamily="66" charset="0"/>
                <a:ea typeface="ＭＳ Ｐゴシック" panose="020B0600070205080204" pitchFamily="34" charset="-128"/>
              </a:rPr>
              <a:t>Results in 4 cells, haploid number, one of two sister chromatids for each homologous pair in every cell</a:t>
            </a:r>
          </a:p>
        </p:txBody>
      </p:sp>
      <p:sp>
        <p:nvSpPr>
          <p:cNvPr id="7172" name="Slide Number Placeholder 3"/>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B576EF4-4B99-4F55-920E-46F3A9A8D90B}" type="slidenum">
              <a:rPr lang="en-US" altLang="en-US">
                <a:latin typeface="Comic Sans MS" panose="030F0702030302020204" pitchFamily="66" charset="0"/>
              </a:rPr>
              <a:pPr eaLnBrk="1" hangingPunct="1"/>
              <a:t>14</a:t>
            </a:fld>
            <a:endParaRPr lang="en-US" altLang="en-US">
              <a:latin typeface="Comic Sans MS" panose="030F0702030302020204" pitchFamily="66" charset="0"/>
            </a:endParaRPr>
          </a:p>
        </p:txBody>
      </p:sp>
    </p:spTree>
    <p:extLst>
      <p:ext uri="{BB962C8B-B14F-4D97-AF65-F5344CB8AC3E}">
        <p14:creationId xmlns:p14="http://schemas.microsoft.com/office/powerpoint/2010/main" val="4151040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p:sp>
      <p:pic>
        <p:nvPicPr>
          <p:cNvPr id="27" name="Picture 26"/>
          <p:cNvPicPr>
            <a:picLocks noChangeAspect="1"/>
          </p:cNvPicPr>
          <p:nvPr/>
        </p:nvPicPr>
        <p:blipFill>
          <a:blip r:embed="rId2"/>
          <a:stretch>
            <a:fillRect/>
          </a:stretch>
        </p:blipFill>
        <p:spPr>
          <a:xfrm>
            <a:off x="238125" y="823912"/>
            <a:ext cx="8667750" cy="5210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7750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1" descr="SC_schematic"/>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29225" y="1371600"/>
            <a:ext cx="391477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Rectangle 4"/>
          <p:cNvSpPr>
            <a:spLocks noGrp="1" noChangeArrowheads="1"/>
          </p:cNvSpPr>
          <p:nvPr>
            <p:ph idx="1"/>
          </p:nvPr>
        </p:nvSpPr>
        <p:spPr>
          <a:xfrm>
            <a:off x="94098" y="1119187"/>
            <a:ext cx="5468501" cy="5486400"/>
          </a:xfrm>
        </p:spPr>
        <p:txBody>
          <a:bodyPr/>
          <a:lstStyle/>
          <a:p>
            <a:pPr marL="0" indent="0" eaLnBrk="1" hangingPunct="1">
              <a:lnSpc>
                <a:spcPct val="90000"/>
              </a:lnSpc>
              <a:buFontTx/>
              <a:buNone/>
            </a:pPr>
            <a:r>
              <a:rPr lang="en-US" altLang="en-US" sz="2800" dirty="0" smtClean="0"/>
              <a:t>In Prophase I, </a:t>
            </a:r>
            <a:r>
              <a:rPr lang="en-US" altLang="en-US" sz="2800" b="1" dirty="0" smtClean="0"/>
              <a:t>synapsis</a:t>
            </a:r>
            <a:r>
              <a:rPr lang="en-US" altLang="en-US" sz="2800" dirty="0" smtClean="0"/>
              <a:t> occurs:</a:t>
            </a:r>
          </a:p>
          <a:p>
            <a:pPr lvl="1" eaLnBrk="1" hangingPunct="1">
              <a:lnSpc>
                <a:spcPct val="90000"/>
              </a:lnSpc>
              <a:spcBef>
                <a:spcPct val="60000"/>
              </a:spcBef>
            </a:pPr>
            <a:r>
              <a:rPr lang="en-US" altLang="en-US" sz="2800" dirty="0" smtClean="0"/>
              <a:t>Two homologs join together, held together by protein complex</a:t>
            </a:r>
          </a:p>
          <a:p>
            <a:pPr lvl="1" eaLnBrk="1" hangingPunct="1">
              <a:lnSpc>
                <a:spcPct val="90000"/>
              </a:lnSpc>
              <a:spcBef>
                <a:spcPct val="60000"/>
              </a:spcBef>
            </a:pPr>
            <a:r>
              <a:rPr lang="en-US" altLang="en-US" sz="2800" dirty="0" smtClean="0"/>
              <a:t>Resulting </a:t>
            </a:r>
            <a:r>
              <a:rPr lang="en-US" altLang="en-US" sz="2800" b="1" dirty="0" smtClean="0"/>
              <a:t>tetrad</a:t>
            </a:r>
            <a:r>
              <a:rPr lang="en-US" altLang="en-US" sz="2800" dirty="0" smtClean="0"/>
              <a:t> consists of two homologous chromosomes, each with two sister chromatids</a:t>
            </a:r>
          </a:p>
        </p:txBody>
      </p:sp>
      <p:sp>
        <p:nvSpPr>
          <p:cNvPr id="118789" name="Rectangle 5"/>
          <p:cNvSpPr>
            <a:spLocks noChangeArrowheads="1"/>
          </p:cNvSpPr>
          <p:nvPr/>
        </p:nvSpPr>
        <p:spPr bwMode="auto">
          <a:xfrm>
            <a:off x="2796309" y="6453187"/>
            <a:ext cx="632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altLang="en-US" sz="1400" dirty="0"/>
              <a:t>http://users.rcn.com/jkimball.ma.ultranet/BiologyPages/S/SC_schematic.gif</a:t>
            </a:r>
          </a:p>
        </p:txBody>
      </p:sp>
      <p:pic>
        <p:nvPicPr>
          <p:cNvPr id="118790" name="Picture 6" descr="Life8e-Fig-09-16-1RL"/>
          <p:cNvPicPr>
            <a:picLocks noChangeAspect="1" noChangeArrowheads="1"/>
          </p:cNvPicPr>
          <p:nvPr/>
        </p:nvPicPr>
        <p:blipFill>
          <a:blip r:embed="rId3">
            <a:extLst>
              <a:ext uri="{28A0092B-C50C-407E-A947-70E740481C1C}">
                <a14:useLocalDpi xmlns:a14="http://schemas.microsoft.com/office/drawing/2010/main" val="0"/>
              </a:ext>
            </a:extLst>
          </a:blip>
          <a:srcRect l="68719" t="13853" r="20882" b="81311"/>
          <a:stretch>
            <a:fillRect/>
          </a:stretch>
        </p:blipFill>
        <p:spPr bwMode="auto">
          <a:xfrm>
            <a:off x="5715000" y="4800600"/>
            <a:ext cx="25908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5" name="Line 8"/>
          <p:cNvSpPr>
            <a:spLocks noChangeShapeType="1"/>
          </p:cNvSpPr>
          <p:nvPr/>
        </p:nvSpPr>
        <p:spPr bwMode="auto">
          <a:xfrm>
            <a:off x="3848519" y="2743200"/>
            <a:ext cx="2095081" cy="0"/>
          </a:xfrm>
          <a:prstGeom prst="line">
            <a:avLst/>
          </a:prstGeom>
          <a:noFill/>
          <a:ln w="38100">
            <a:solidFill>
              <a:schemeClr val="accent2">
                <a:lumMod val="75000"/>
              </a:schemeClr>
            </a:solidFill>
            <a:round/>
            <a:headEnd/>
            <a:tailEnd type="triangle" w="med" len="med"/>
          </a:ln>
        </p:spPr>
        <p:txBody>
          <a:bodyPr wrap="none"/>
          <a:lstStyle/>
          <a:p>
            <a:pPr>
              <a:defRPr/>
            </a:pPr>
            <a:endParaRPr lang="en-US"/>
          </a:p>
        </p:txBody>
      </p:sp>
      <p:sp>
        <p:nvSpPr>
          <p:cNvPr id="119816" name="Rectangle 9"/>
          <p:cNvSpPr>
            <a:spLocks noChangeArrowheads="1"/>
          </p:cNvSpPr>
          <p:nvPr/>
        </p:nvSpPr>
        <p:spPr bwMode="auto">
          <a:xfrm>
            <a:off x="5943600" y="5486400"/>
            <a:ext cx="2209800" cy="228600"/>
          </a:xfrm>
          <a:prstGeom prst="rect">
            <a:avLst/>
          </a:prstGeom>
          <a:noFill/>
          <a:ln w="25400">
            <a:solidFill>
              <a:schemeClr val="accent2">
                <a:lumMod val="75000"/>
              </a:schemeClr>
            </a:solidFill>
            <a:miter lim="800000"/>
            <a:headEnd/>
            <a:tailEnd/>
          </a:ln>
        </p:spPr>
        <p:txBody>
          <a:bodyPr wrap="none" anchor="ctr"/>
          <a:lstStyle/>
          <a:p>
            <a:pPr>
              <a:defRPr/>
            </a:pPr>
            <a:endParaRPr lang="en-US"/>
          </a:p>
        </p:txBody>
      </p:sp>
      <p:sp>
        <p:nvSpPr>
          <p:cNvPr id="119817" name="Line 10"/>
          <p:cNvSpPr>
            <a:spLocks noChangeShapeType="1"/>
          </p:cNvSpPr>
          <p:nvPr/>
        </p:nvSpPr>
        <p:spPr bwMode="auto">
          <a:xfrm>
            <a:off x="3848519" y="2743200"/>
            <a:ext cx="2095081" cy="2819400"/>
          </a:xfrm>
          <a:prstGeom prst="line">
            <a:avLst/>
          </a:prstGeom>
          <a:noFill/>
          <a:ln w="25400">
            <a:solidFill>
              <a:schemeClr val="accent2">
                <a:lumMod val="75000"/>
              </a:schemeClr>
            </a:solidFill>
            <a:round/>
            <a:headEnd/>
            <a:tailEnd type="triangle" w="med" len="med"/>
          </a:ln>
        </p:spPr>
        <p:txBody>
          <a:bodyPr wrap="none"/>
          <a:lstStyle/>
          <a:p>
            <a:pPr>
              <a:defRPr/>
            </a:pPr>
            <a:endParaRPr lang="en-US"/>
          </a:p>
        </p:txBody>
      </p:sp>
      <p:sp>
        <p:nvSpPr>
          <p:cNvPr id="12" name="Title 4"/>
          <p:cNvSpPr>
            <a:spLocks noGrp="1"/>
          </p:cNvSpPr>
          <p:nvPr>
            <p:ph type="title"/>
          </p:nvPr>
        </p:nvSpPr>
        <p:spPr>
          <a:xfrm>
            <a:off x="327819" y="203704"/>
            <a:ext cx="8062912" cy="659535"/>
          </a:xfrm>
        </p:spPr>
        <p:txBody>
          <a:bodyPr/>
          <a:lstStyle/>
          <a:p>
            <a:r>
              <a:rPr lang="en-US" dirty="0" smtClean="0"/>
              <a:t>11.1 the process of meiosis</a:t>
            </a:r>
            <a:endParaRPr lang="en-US" dirty="0"/>
          </a:p>
        </p:txBody>
      </p:sp>
    </p:spTree>
    <p:extLst>
      <p:ext uri="{BB962C8B-B14F-4D97-AF65-F5344CB8AC3E}">
        <p14:creationId xmlns:p14="http://schemas.microsoft.com/office/powerpoint/2010/main" val="42777759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457199" y="5144232"/>
            <a:ext cx="8606413" cy="1166382"/>
          </a:xfrm>
        </p:spPr>
        <p:txBody>
          <a:bodyPr>
            <a:noAutofit/>
          </a:bodyPr>
          <a:lstStyle/>
          <a:p>
            <a:r>
              <a:rPr lang="en-US" sz="1300" dirty="0">
                <a:latin typeface="Comic Sans MS" panose="030F0702030302020204" pitchFamily="66" charset="0"/>
              </a:rPr>
              <a:t>Random, independent assortment during metaphase I can be demonstrated </a:t>
            </a:r>
            <a:r>
              <a:rPr lang="en-US" sz="1300" dirty="0" smtClean="0">
                <a:latin typeface="Comic Sans MS" panose="030F0702030302020204" pitchFamily="66" charset="0"/>
              </a:rPr>
              <a:t>by considering </a:t>
            </a:r>
            <a:r>
              <a:rPr lang="en-US" sz="1300" dirty="0">
                <a:latin typeface="Comic Sans MS" panose="030F0702030302020204" pitchFamily="66" charset="0"/>
              </a:rPr>
              <a:t>a cell with a set of two chromosomes (</a:t>
            </a:r>
            <a:r>
              <a:rPr lang="en-US" sz="1300" i="1" dirty="0">
                <a:latin typeface="Comic Sans MS" panose="030F0702030302020204" pitchFamily="66" charset="0"/>
              </a:rPr>
              <a:t>n </a:t>
            </a:r>
            <a:r>
              <a:rPr lang="en-US" sz="1300" dirty="0">
                <a:latin typeface="Comic Sans MS" panose="030F0702030302020204" pitchFamily="66" charset="0"/>
              </a:rPr>
              <a:t>= 2). In this case, there are two </a:t>
            </a:r>
            <a:r>
              <a:rPr lang="en-US" sz="1300" dirty="0" smtClean="0">
                <a:latin typeface="Comic Sans MS" panose="030F0702030302020204" pitchFamily="66" charset="0"/>
              </a:rPr>
              <a:t>possible arrangements </a:t>
            </a:r>
            <a:r>
              <a:rPr lang="en-US" sz="1300" dirty="0">
                <a:latin typeface="Comic Sans MS" panose="030F0702030302020204" pitchFamily="66" charset="0"/>
              </a:rPr>
              <a:t>at the equatorial plane in metaphase I. The total possible number of different </a:t>
            </a:r>
            <a:r>
              <a:rPr lang="en-US" sz="1300" dirty="0" smtClean="0">
                <a:latin typeface="Comic Sans MS" panose="030F0702030302020204" pitchFamily="66" charset="0"/>
              </a:rPr>
              <a:t>gametes is </a:t>
            </a:r>
            <a:r>
              <a:rPr lang="en-US" sz="1300" dirty="0">
                <a:latin typeface="Comic Sans MS" panose="030F0702030302020204" pitchFamily="66" charset="0"/>
              </a:rPr>
              <a:t>2</a:t>
            </a:r>
            <a:r>
              <a:rPr lang="en-US" sz="1300" i="1" dirty="0">
                <a:latin typeface="Comic Sans MS" panose="030F0702030302020204" pitchFamily="66" charset="0"/>
              </a:rPr>
              <a:t>n</a:t>
            </a:r>
            <a:r>
              <a:rPr lang="en-US" sz="1300" dirty="0">
                <a:latin typeface="Comic Sans MS" panose="030F0702030302020204" pitchFamily="66" charset="0"/>
              </a:rPr>
              <a:t>, where </a:t>
            </a:r>
            <a:r>
              <a:rPr lang="en-US" sz="1300" i="1" dirty="0">
                <a:latin typeface="Comic Sans MS" panose="030F0702030302020204" pitchFamily="66" charset="0"/>
              </a:rPr>
              <a:t>n </a:t>
            </a:r>
            <a:r>
              <a:rPr lang="en-US" sz="1300" dirty="0">
                <a:latin typeface="Comic Sans MS" panose="030F0702030302020204" pitchFamily="66" charset="0"/>
              </a:rPr>
              <a:t>equals the number of chromosomes in a set. In this example, there are </a:t>
            </a:r>
            <a:r>
              <a:rPr lang="en-US" sz="1300" dirty="0" smtClean="0">
                <a:latin typeface="Comic Sans MS" panose="030F0702030302020204" pitchFamily="66" charset="0"/>
              </a:rPr>
              <a:t>2</a:t>
            </a:r>
            <a:r>
              <a:rPr lang="en-US" sz="1300" baseline="30000" dirty="0" smtClean="0">
                <a:latin typeface="Comic Sans MS" panose="030F0702030302020204" pitchFamily="66" charset="0"/>
              </a:rPr>
              <a:t>2</a:t>
            </a:r>
            <a:r>
              <a:rPr lang="en-US" sz="1300" dirty="0" smtClean="0">
                <a:latin typeface="Comic Sans MS" panose="030F0702030302020204" pitchFamily="66" charset="0"/>
              </a:rPr>
              <a:t> = four possible genetic </a:t>
            </a:r>
            <a:r>
              <a:rPr lang="en-US" sz="1300" dirty="0">
                <a:latin typeface="Comic Sans MS" panose="030F0702030302020204" pitchFamily="66" charset="0"/>
              </a:rPr>
              <a:t>combinations for the gametes. </a:t>
            </a:r>
            <a:endParaRPr lang="en-US" sz="1300" dirty="0" smtClean="0">
              <a:latin typeface="Comic Sans MS" panose="030F0702030302020204" pitchFamily="66" charset="0"/>
            </a:endParaRPr>
          </a:p>
          <a:p>
            <a:r>
              <a:rPr lang="en-US" sz="1300" dirty="0" smtClean="0">
                <a:latin typeface="Comic Sans MS" panose="030F0702030302020204" pitchFamily="66" charset="0"/>
              </a:rPr>
              <a:t>With </a:t>
            </a:r>
            <a:r>
              <a:rPr lang="en-US" sz="1300" i="1" dirty="0">
                <a:latin typeface="Comic Sans MS" panose="030F0702030302020204" pitchFamily="66" charset="0"/>
              </a:rPr>
              <a:t>n </a:t>
            </a:r>
            <a:r>
              <a:rPr lang="en-US" sz="1300" dirty="0">
                <a:latin typeface="Comic Sans MS" panose="030F0702030302020204" pitchFamily="66" charset="0"/>
              </a:rPr>
              <a:t>= 23 in human cells, there are </a:t>
            </a:r>
            <a:r>
              <a:rPr lang="en-US" sz="1300" dirty="0" smtClean="0">
                <a:latin typeface="Comic Sans MS" panose="030F0702030302020204" pitchFamily="66" charset="0"/>
              </a:rPr>
              <a:t>2</a:t>
            </a:r>
            <a:r>
              <a:rPr lang="en-US" sz="1300" baseline="30000" dirty="0" smtClean="0">
                <a:latin typeface="Comic Sans MS" panose="030F0702030302020204" pitchFamily="66" charset="0"/>
              </a:rPr>
              <a:t>23</a:t>
            </a:r>
            <a:r>
              <a:rPr lang="en-US" sz="1300" dirty="0" smtClean="0">
                <a:latin typeface="Comic Sans MS" panose="030F0702030302020204" pitchFamily="66" charset="0"/>
              </a:rPr>
              <a:t> = over </a:t>
            </a:r>
            <a:r>
              <a:rPr lang="en-US" sz="1300" dirty="0">
                <a:latin typeface="Comic Sans MS" panose="030F0702030302020204" pitchFamily="66" charset="0"/>
              </a:rPr>
              <a:t>8 million </a:t>
            </a:r>
            <a:r>
              <a:rPr lang="en-US" sz="1300" dirty="0" smtClean="0">
                <a:latin typeface="Comic Sans MS" panose="030F0702030302020204" pitchFamily="66" charset="0"/>
              </a:rPr>
              <a:t>possible combinations </a:t>
            </a:r>
            <a:r>
              <a:rPr lang="en-US" sz="1300" dirty="0">
                <a:latin typeface="Comic Sans MS" panose="030F0702030302020204" pitchFamily="66" charset="0"/>
              </a:rPr>
              <a:t>of paternal </a:t>
            </a:r>
            <a:r>
              <a:rPr lang="en-US" sz="1300" dirty="0" smtClean="0">
                <a:latin typeface="Comic Sans MS" panose="030F0702030302020204" pitchFamily="66" charset="0"/>
              </a:rPr>
              <a:t>or </a:t>
            </a:r>
            <a:r>
              <a:rPr lang="en-US" sz="1300" dirty="0">
                <a:latin typeface="Comic Sans MS" panose="030F0702030302020204" pitchFamily="66" charset="0"/>
              </a:rPr>
              <a:t>maternal </a:t>
            </a:r>
            <a:r>
              <a:rPr lang="en-US" sz="1300" dirty="0" smtClean="0">
                <a:latin typeface="Comic Sans MS" panose="030F0702030302020204" pitchFamily="66" charset="0"/>
              </a:rPr>
              <a:t>chromosomes.  Excluding additional variation from crossing over, there are at over 64 trillion combination of fertilized eggs possible from two human parents!</a:t>
            </a:r>
            <a:endParaRPr lang="en-US" sz="1300" dirty="0">
              <a:latin typeface="Comic Sans MS" panose="030F0702030302020204" pitchFamily="66" charset="0"/>
            </a:endParaRPr>
          </a:p>
        </p:txBody>
      </p:sp>
      <p:pic>
        <p:nvPicPr>
          <p:cNvPr id="1026" name="Picture 2" descr="This illustration shows that, in a cell with a set of two chromosomes, four possible arrangements of chromosomes can give rise to eight different kinds of gamete. These are the eight possible arrangements of chromosomes that can occur during meiosis of two chromosom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32350" y="148128"/>
            <a:ext cx="5238750" cy="461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435" y="236992"/>
            <a:ext cx="3506875" cy="4801314"/>
          </a:xfrm>
          <a:prstGeom prst="rect">
            <a:avLst/>
          </a:prstGeom>
          <a:noFill/>
        </p:spPr>
        <p:txBody>
          <a:bodyPr wrap="square" rtlCol="0">
            <a:spAutoFit/>
          </a:bodyPr>
          <a:lstStyle/>
          <a:p>
            <a:r>
              <a:rPr lang="en-US" dirty="0" smtClean="0">
                <a:latin typeface="Comic Sans MS" panose="030F0702030302020204" pitchFamily="66" charset="0"/>
              </a:rPr>
              <a:t>Random and Independent</a:t>
            </a:r>
            <a:r>
              <a:rPr lang="en-US" dirty="0" smtClean="0"/>
              <a:t> Assortment of tetrads after Metaphase I of</a:t>
            </a:r>
          </a:p>
          <a:p>
            <a:r>
              <a:rPr lang="en-US" dirty="0" smtClean="0"/>
              <a:t>Meiosis I</a:t>
            </a:r>
          </a:p>
          <a:p>
            <a:pPr marL="285750" indent="-285750">
              <a:buFont typeface="Arial" panose="020B0604020202020204" pitchFamily="34" charset="0"/>
              <a:buChar char="•"/>
            </a:pPr>
            <a:r>
              <a:rPr lang="en-US" dirty="0" smtClean="0"/>
              <a:t>Each tetrad (of sister chromatid + homologous chromosomes) aligns randomly at the metaphase plate</a:t>
            </a:r>
          </a:p>
          <a:p>
            <a:pPr marL="285750" indent="-285750">
              <a:buFont typeface="Arial" panose="020B0604020202020204" pitchFamily="34" charset="0"/>
              <a:buChar char="•"/>
            </a:pPr>
            <a:r>
              <a:rPr lang="en-US" dirty="0" smtClean="0"/>
              <a:t>For 2 chromosomes, 1</a:t>
            </a:r>
            <a:r>
              <a:rPr lang="en-US" baseline="30000" dirty="0" smtClean="0"/>
              <a:t>M</a:t>
            </a:r>
            <a:r>
              <a:rPr lang="en-US" dirty="0" smtClean="0"/>
              <a:t> and 2</a:t>
            </a:r>
            <a:r>
              <a:rPr lang="en-US" baseline="30000" dirty="0" smtClean="0"/>
              <a:t>M</a:t>
            </a:r>
            <a:r>
              <a:rPr lang="en-US" dirty="0" smtClean="0"/>
              <a:t>, or 1</a:t>
            </a:r>
            <a:r>
              <a:rPr lang="en-US" baseline="30000" dirty="0" smtClean="0"/>
              <a:t>D</a:t>
            </a:r>
            <a:r>
              <a:rPr lang="en-US" dirty="0" smtClean="0"/>
              <a:t> and 2</a:t>
            </a:r>
            <a:r>
              <a:rPr lang="en-US" baseline="30000" dirty="0" smtClean="0"/>
              <a:t>D</a:t>
            </a:r>
            <a:r>
              <a:rPr lang="en-US" dirty="0" smtClean="0"/>
              <a:t>, or 1</a:t>
            </a:r>
            <a:r>
              <a:rPr lang="en-US" baseline="30000" dirty="0" smtClean="0"/>
              <a:t>M</a:t>
            </a:r>
            <a:r>
              <a:rPr lang="en-US" dirty="0" smtClean="0"/>
              <a:t> and 2</a:t>
            </a:r>
            <a:r>
              <a:rPr lang="en-US" baseline="30000" dirty="0" smtClean="0"/>
              <a:t>D</a:t>
            </a:r>
            <a:r>
              <a:rPr lang="en-US" dirty="0" smtClean="0"/>
              <a:t>, or 1</a:t>
            </a:r>
            <a:r>
              <a:rPr lang="en-US" baseline="30000" dirty="0" smtClean="0"/>
              <a:t>D</a:t>
            </a:r>
            <a:r>
              <a:rPr lang="en-US" dirty="0" smtClean="0"/>
              <a:t> and 2</a:t>
            </a:r>
            <a:r>
              <a:rPr lang="en-US" baseline="30000" dirty="0" smtClean="0"/>
              <a:t>M</a:t>
            </a:r>
            <a:r>
              <a:rPr lang="en-US" dirty="0" smtClean="0"/>
              <a:t>, all have an equal chance of aligning to the same centrosome.</a:t>
            </a:r>
          </a:p>
          <a:p>
            <a:pPr marL="285750" indent="-285750">
              <a:buFont typeface="Arial" panose="020B0604020202020204" pitchFamily="34" charset="0"/>
              <a:buChar char="•"/>
            </a:pPr>
            <a:r>
              <a:rPr lang="en-US" dirty="0" smtClean="0"/>
              <a:t>Each cell undergoing meiosis will have a random alignment</a:t>
            </a:r>
          </a:p>
          <a:p>
            <a:pPr marL="285750" indent="-285750">
              <a:buFont typeface="Arial" panose="020B0604020202020204" pitchFamily="34" charset="0"/>
              <a:buChar char="•"/>
            </a:pPr>
            <a:r>
              <a:rPr lang="en-US" dirty="0" smtClean="0"/>
              <a:t>2</a:t>
            </a:r>
            <a:r>
              <a:rPr lang="en-US" baseline="30000" dirty="0" smtClean="0"/>
              <a:t>2</a:t>
            </a:r>
            <a:r>
              <a:rPr lang="en-US" dirty="0" smtClean="0"/>
              <a:t> = 4 different combinations</a:t>
            </a:r>
            <a:endParaRPr lang="en-US" dirty="0"/>
          </a:p>
        </p:txBody>
      </p:sp>
      <p:sp>
        <p:nvSpPr>
          <p:cNvPr id="10" name="TextBox 9"/>
          <p:cNvSpPr txBox="1"/>
          <p:nvPr/>
        </p:nvSpPr>
        <p:spPr>
          <a:xfrm>
            <a:off x="4272722" y="4805672"/>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53217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5797" y="38931"/>
            <a:ext cx="8062912" cy="523778"/>
          </a:xfrm>
        </p:spPr>
        <p:txBody>
          <a:bodyPr anchor="ctr"/>
          <a:lstStyle/>
          <a:p>
            <a:r>
              <a:rPr lang="en-US" dirty="0" smtClean="0"/>
              <a:t>Anaphase I and II</a:t>
            </a:r>
            <a:endParaRPr lang="en-US" dirty="0"/>
          </a:p>
        </p:txBody>
      </p:sp>
      <p:sp>
        <p:nvSpPr>
          <p:cNvPr id="7" name="Text Placeholder 6"/>
          <p:cNvSpPr>
            <a:spLocks noGrp="1"/>
          </p:cNvSpPr>
          <p:nvPr>
            <p:ph type="body" sz="quarter" idx="14"/>
          </p:nvPr>
        </p:nvSpPr>
        <p:spPr>
          <a:xfrm>
            <a:off x="356717" y="5427173"/>
            <a:ext cx="8062912" cy="1166382"/>
          </a:xfrm>
        </p:spPr>
        <p:txBody>
          <a:bodyPr>
            <a:noAutofit/>
          </a:bodyPr>
          <a:lstStyle/>
          <a:p>
            <a:r>
              <a:rPr lang="en-US" sz="1250" dirty="0"/>
              <a:t>The process of chromosome alignment differs between meiosis I and meiosis II. </a:t>
            </a:r>
            <a:r>
              <a:rPr lang="en-US" sz="1250" dirty="0" smtClean="0"/>
              <a:t>In prometaphase </a:t>
            </a:r>
            <a:r>
              <a:rPr lang="en-US" sz="1250" dirty="0"/>
              <a:t>I, microtubules attach to the fused kinetochores of homologous </a:t>
            </a:r>
            <a:r>
              <a:rPr lang="en-US" sz="1250" dirty="0" smtClean="0"/>
              <a:t>chromosomes (which are opposite each other), and the </a:t>
            </a:r>
            <a:r>
              <a:rPr lang="en-US" sz="1250" dirty="0"/>
              <a:t>homologous chromosomes are arranged at the midpoint of the cell in metaphase I. In </a:t>
            </a:r>
            <a:r>
              <a:rPr lang="en-US" sz="1250" dirty="0" smtClean="0"/>
              <a:t>anaphase I</a:t>
            </a:r>
            <a:r>
              <a:rPr lang="en-US" sz="1250" dirty="0"/>
              <a:t>, the homologous chromosomes are separated. In </a:t>
            </a:r>
            <a:r>
              <a:rPr lang="en-US" sz="1250" dirty="0" err="1"/>
              <a:t>prometaphase</a:t>
            </a:r>
            <a:r>
              <a:rPr lang="en-US" sz="1250" dirty="0"/>
              <a:t> II, microtubules attach to </a:t>
            </a:r>
            <a:r>
              <a:rPr lang="en-US" sz="1250" dirty="0" smtClean="0"/>
              <a:t>the kinetochores </a:t>
            </a:r>
            <a:r>
              <a:rPr lang="en-US" sz="1250" dirty="0"/>
              <a:t>of sister chromatids, and the sister chromatids are arranged at the midpoint of the </a:t>
            </a:r>
            <a:r>
              <a:rPr lang="en-US" sz="1250" dirty="0" smtClean="0"/>
              <a:t>cells in </a:t>
            </a:r>
            <a:r>
              <a:rPr lang="en-US" sz="1250" dirty="0"/>
              <a:t>metaphase II. In anaphase II, the sister chromatids are separated.</a:t>
            </a:r>
          </a:p>
        </p:txBody>
      </p:sp>
      <p:pic>
        <p:nvPicPr>
          <p:cNvPr id="3" name="Picture Placeholder 2" descr="Figure_11_01_04.jpg"/>
          <p:cNvPicPr>
            <a:picLocks noGrp="1" noChangeAspect="1"/>
          </p:cNvPicPr>
          <p:nvPr>
            <p:ph type="pic" sz="quarter" idx="13"/>
          </p:nvPr>
        </p:nvPicPr>
        <p:blipFill rotWithShape="1">
          <a:blip r:embed="rId2" cstate="email">
            <a:extLst>
              <a:ext uri="{28A0092B-C50C-407E-A947-70E740481C1C}">
                <a14:useLocalDpi xmlns:a14="http://schemas.microsoft.com/office/drawing/2010/main" val="0"/>
              </a:ext>
            </a:extLst>
          </a:blip>
          <a:srcRect l="-2048" r="-2875"/>
          <a:stretch/>
        </p:blipFill>
        <p:spPr>
          <a:xfrm>
            <a:off x="1326382" y="437757"/>
            <a:ext cx="6400800" cy="4900100"/>
          </a:xfrm>
        </p:spPr>
      </p:pic>
    </p:spTree>
    <p:extLst>
      <p:ext uri="{BB962C8B-B14F-4D97-AF65-F5344CB8AC3E}">
        <p14:creationId xmlns:p14="http://schemas.microsoft.com/office/powerpoint/2010/main" val="75071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42288" y="215614"/>
            <a:ext cx="8289245" cy="538012"/>
          </a:xfrm>
        </p:spPr>
        <p:txBody>
          <a:bodyPr/>
          <a:lstStyle/>
          <a:p>
            <a:r>
              <a:rPr lang="en-US" dirty="0" smtClean="0"/>
              <a:t>Meiosis I:  creation of haploid cells from diploid cell</a:t>
            </a:r>
            <a:endParaRPr lang="en-US" dirty="0"/>
          </a:p>
        </p:txBody>
      </p:sp>
      <p:pic>
        <p:nvPicPr>
          <p:cNvPr id="3074" name="Picture 2" descr="This illustration outlines the stages of meiosis. In interphase, before meiosis begins, the chromosomes are duplicated. Meiosis I then proceeds through several stages. In prophase I, the chromosomes begin to condense and the nuclear envelope fragments. Homologous pairs of chromosomes line up, and chiasmata form between them. Crossing over occurs at the chiasmata. Spindle fibers emerge from the centrosomes. In prometaphase I, homologous chromosomes attach to the spindle microtubules. In metaphase I, homologous chromosomes line up at the metaphase plate. In anaphase I, the spindle microtubules pull the homologous pairs of chromosomes apart. In telophase I and cytokinesis, the sister chromatids arrive at the poles of the cell and begin to decondense. The nuclear envelope begins to form again, and cell division occurs. Meiosis II then proceeds through several stages. In prophase II, the sister chromatids condense and the nuclear envelope fragments. A new spindle begins to form. In prometaphase II, the sister chromatids become attached to the kinetochore. In metaphase II, the sister chromatids line up at the metaphase plate. In anaphase II, the sister chromatids are pulled apart by the shortening spindles. In telophase II and cytokinesis, the nuclear envelope forms again and cell division occurs, resulting in four haploid daughter cell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43753"/>
          <a:stretch/>
        </p:blipFill>
        <p:spPr bwMode="auto">
          <a:xfrm>
            <a:off x="673240" y="933740"/>
            <a:ext cx="7164474" cy="5649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792363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33978" y="763419"/>
            <a:ext cx="8620836" cy="3886368"/>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buFontTx/>
              <a:buNone/>
            </a:pPr>
            <a:r>
              <a:rPr lang="en-US" altLang="en-US" sz="2400" b="1" dirty="0" smtClean="0">
                <a:latin typeface="Comic Sans MS" panose="030F0702030302020204" pitchFamily="66" charset="0"/>
              </a:rPr>
              <a:t>Mitosis</a:t>
            </a:r>
            <a:r>
              <a:rPr lang="en-US" altLang="en-US" sz="2400" dirty="0" smtClean="0">
                <a:latin typeface="Comic Sans MS" panose="030F0702030302020204" pitchFamily="66" charset="0"/>
              </a:rPr>
              <a:t> creates many </a:t>
            </a:r>
            <a:r>
              <a:rPr lang="en-US" altLang="en-US" sz="2400" i="1" dirty="0" smtClean="0">
                <a:latin typeface="Comic Sans MS" panose="030F0702030302020204" pitchFamily="66" charset="0"/>
              </a:rPr>
              <a:t>genetically identical</a:t>
            </a:r>
            <a:r>
              <a:rPr lang="en-US" altLang="en-US" sz="2400" dirty="0" smtClean="0">
                <a:latin typeface="Comic Sans MS" panose="030F0702030302020204" pitchFamily="66" charset="0"/>
              </a:rPr>
              <a:t> cells </a:t>
            </a:r>
          </a:p>
          <a:p>
            <a:pPr marL="454025" lvl="1" indent="0">
              <a:spcBef>
                <a:spcPct val="60000"/>
              </a:spcBef>
            </a:pPr>
            <a:r>
              <a:rPr lang="en-US" altLang="en-US" sz="2400" dirty="0" smtClean="0">
                <a:solidFill>
                  <a:schemeClr val="tx1"/>
                </a:solidFill>
                <a:latin typeface="Comic Sans MS" panose="030F0702030302020204" pitchFamily="66" charset="0"/>
              </a:rPr>
              <a:t> Asexual reproduction of unicellular organisms. </a:t>
            </a:r>
          </a:p>
          <a:p>
            <a:pPr marL="454025" lvl="1" indent="0">
              <a:spcBef>
                <a:spcPct val="60000"/>
              </a:spcBef>
            </a:pPr>
            <a:r>
              <a:rPr lang="en-US" altLang="en-US" sz="2400" dirty="0" smtClean="0">
                <a:solidFill>
                  <a:schemeClr val="tx1"/>
                </a:solidFill>
                <a:latin typeface="Comic Sans MS" panose="030F0702030302020204" pitchFamily="66" charset="0"/>
              </a:rPr>
              <a:t>Growth, development, repair and  regeneration in multicellular organisms.</a:t>
            </a:r>
          </a:p>
          <a:p>
            <a:pPr>
              <a:buFontTx/>
              <a:buNone/>
            </a:pPr>
            <a:endParaRPr lang="en-US" altLang="en-US" sz="2400" b="1" dirty="0" smtClean="0">
              <a:latin typeface="Comic Sans MS" panose="030F0702030302020204" pitchFamily="66" charset="0"/>
            </a:endParaRPr>
          </a:p>
          <a:p>
            <a:pPr>
              <a:buFontTx/>
              <a:buNone/>
            </a:pPr>
            <a:r>
              <a:rPr lang="en-US" altLang="en-US" sz="2400" b="1" dirty="0" smtClean="0">
                <a:latin typeface="Comic Sans MS" panose="030F0702030302020204" pitchFamily="66" charset="0"/>
              </a:rPr>
              <a:t>Meiosis</a:t>
            </a:r>
            <a:r>
              <a:rPr lang="en-US" altLang="en-US" sz="2400" dirty="0" smtClean="0">
                <a:latin typeface="Comic Sans MS" panose="030F0702030302020204" pitchFamily="66" charset="0"/>
              </a:rPr>
              <a:t> produces gametes for sexual reproduction resulting in offspring that are </a:t>
            </a:r>
            <a:r>
              <a:rPr lang="en-US" altLang="en-US" sz="2400" u="sng" dirty="0" smtClean="0">
                <a:latin typeface="Comic Sans MS" panose="030F0702030302020204" pitchFamily="66" charset="0"/>
              </a:rPr>
              <a:t>INTENTIONALLY </a:t>
            </a:r>
            <a:r>
              <a:rPr lang="en-US" altLang="en-US" sz="2400" i="1" u="sng" dirty="0" smtClean="0">
                <a:latin typeface="Comic Sans MS" panose="030F0702030302020204" pitchFamily="66" charset="0"/>
              </a:rPr>
              <a:t>genetically </a:t>
            </a:r>
            <a:r>
              <a:rPr lang="en-US" altLang="en-US" sz="2400" b="1" i="1" u="sng" dirty="0" smtClean="0">
                <a:latin typeface="Comic Sans MS" panose="030F0702030302020204" pitchFamily="66" charset="0"/>
              </a:rPr>
              <a:t>different</a:t>
            </a:r>
            <a:r>
              <a:rPr lang="en-US" altLang="en-US" sz="2400" dirty="0" smtClean="0">
                <a:latin typeface="Comic Sans MS" panose="030F0702030302020204" pitchFamily="66" charset="0"/>
              </a:rPr>
              <a:t> from parents and each other.</a:t>
            </a:r>
          </a:p>
          <a:p>
            <a:endParaRPr lang="en-US" altLang="en-US" sz="2400" dirty="0" smtClean="0">
              <a:latin typeface="Comic Sans MS" panose="030F0702030302020204" pitchFamily="66" charset="0"/>
            </a:endParaRPr>
          </a:p>
        </p:txBody>
      </p:sp>
      <p:sp>
        <p:nvSpPr>
          <p:cNvPr id="5" name="Title 4"/>
          <p:cNvSpPr>
            <a:spLocks noGrp="1"/>
          </p:cNvSpPr>
          <p:nvPr>
            <p:ph type="title"/>
          </p:nvPr>
        </p:nvSpPr>
        <p:spPr>
          <a:xfrm>
            <a:off x="133978" y="150725"/>
            <a:ext cx="8062912" cy="506116"/>
          </a:xfrm>
        </p:spPr>
        <p:txBody>
          <a:bodyPr/>
          <a:lstStyle/>
          <a:p>
            <a:r>
              <a:rPr lang="en-US" b="1" dirty="0" smtClean="0">
                <a:solidFill>
                  <a:schemeClr val="tx1"/>
                </a:solidFill>
                <a:latin typeface="Comic Sans MS" panose="030F0702030302020204" pitchFamily="66" charset="0"/>
              </a:rPr>
              <a:t>introduction</a:t>
            </a:r>
            <a:endParaRPr lang="en-US" b="1" dirty="0">
              <a:solidFill>
                <a:schemeClr val="tx1"/>
              </a:solidFill>
              <a:latin typeface="Comic Sans MS" panose="030F0702030302020204" pitchFamily="66" charset="0"/>
            </a:endParaRPr>
          </a:p>
        </p:txBody>
      </p:sp>
      <p:pic>
        <p:nvPicPr>
          <p:cNvPr id="4" name="Picture 5" descr="mei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047" y="4559355"/>
            <a:ext cx="301942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891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436860" y="333895"/>
            <a:ext cx="8423708" cy="881956"/>
          </a:xfrm>
        </p:spPr>
        <p:txBody>
          <a:bodyPr/>
          <a:lstStyle/>
          <a:p>
            <a:r>
              <a:rPr lang="en-US" dirty="0" smtClean="0"/>
              <a:t>Meiosis II – resembles mitosis, except  it occurs with only haploid content of genetic information</a:t>
            </a:r>
            <a:endParaRPr lang="en-US" dirty="0"/>
          </a:p>
        </p:txBody>
      </p:sp>
      <p:pic>
        <p:nvPicPr>
          <p:cNvPr id="3074" name="Picture 2" descr="This illustration outlines the stages of meiosis. In interphase, before meiosis begins, the chromosomes are duplicated. Meiosis I then proceeds through several stages. In prophase I, the chromosomes begin to condense and the nuclear envelope fragments. Homologous pairs of chromosomes line up, and chiasmata form between them. Crossing over occurs at the chiasmata. Spindle fibers emerge from the centrosomes. In prometaphase I, homologous chromosomes attach to the spindle microtubules. In metaphase I, homologous chromosomes line up at the metaphase plate. In anaphase I, the spindle microtubules pull the homologous pairs of chromosomes apart. In telophase I and cytokinesis, the sister chromatids arrive at the poles of the cell and begin to decondense. The nuclear envelope begins to form again, and cell division occurs. Meiosis II then proceeds through several stages. In prophase II, the sister chromatids condense and the nuclear envelope fragments. A new spindle begins to form. In prometaphase II, the sister chromatids become attached to the kinetochore. In metaphase II, the sister chromatids line up at the metaphase plate. In anaphase II, the sister chromatids are pulled apart by the shortening spindles. In telophase II and cytokinesis, the nuclear envelope forms again and cell division occurs, resulting in four haploid daughter cells."/>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56096"/>
          <a:stretch/>
        </p:blipFill>
        <p:spPr bwMode="auto">
          <a:xfrm>
            <a:off x="136101" y="1308008"/>
            <a:ext cx="8941649" cy="55038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834529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02359" y="104849"/>
            <a:ext cx="8062912" cy="659535"/>
          </a:xfrm>
        </p:spPr>
        <p:txBody>
          <a:bodyPr>
            <a:normAutofit/>
          </a:bodyPr>
          <a:lstStyle/>
          <a:p>
            <a:r>
              <a:rPr lang="en-US" sz="2400" dirty="0" smtClean="0">
                <a:solidFill>
                  <a:schemeClr val="tx1"/>
                </a:solidFill>
                <a:latin typeface="Comic Sans MS" panose="030F0702030302020204" pitchFamily="66" charset="0"/>
              </a:rPr>
              <a:t>Meiosis vs mitosis</a:t>
            </a:r>
            <a:endParaRPr lang="en-US" sz="2400" dirty="0">
              <a:solidFill>
                <a:schemeClr val="tx1"/>
              </a:solidFill>
              <a:latin typeface="Comic Sans MS" panose="030F0702030302020204" pitchFamily="66" charset="0"/>
            </a:endParaRPr>
          </a:p>
        </p:txBody>
      </p:sp>
      <p:pic>
        <p:nvPicPr>
          <p:cNvPr id="4098" name="Picture 2" descr="This illustration compares meiosis and mitosis. In meiosis, there are two rounds of cell division, whereas there is only one round of cell division in mitosis. In both mitosis and meiosis, DNA synthesis occurs during S phase. Synapsis of homologous chromosomes occurs in prophase I of meiosis, but does not occur in mitosis. Crossover of chromosomes occurs in prophase I of meiosis, but does not occur in mitosis. Homologous pairs of chromosomes line up at the metaphase plate during metaphase I of meiosis, but not during mitosis. Sister chromatids line up at the metaphase plate during metaphase II of meiosis and metaphase of mitosis. The result of meiosis is four haploid daughter cells, and the result of mitosis is two diploid daughter cell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52565" y="968992"/>
            <a:ext cx="6153868" cy="56738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3932432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6994" t="20019" r="35734" b="17854"/>
          <a:stretch/>
        </p:blipFill>
        <p:spPr>
          <a:xfrm>
            <a:off x="1951631" y="241327"/>
            <a:ext cx="5048214" cy="6465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0396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5105" t="26551" r="35315" b="15185"/>
          <a:stretch/>
        </p:blipFill>
        <p:spPr>
          <a:xfrm>
            <a:off x="1813695" y="218365"/>
            <a:ext cx="5845158" cy="6473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0110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93427" y="1124804"/>
            <a:ext cx="8318310" cy="4373563"/>
          </a:xfrm>
        </p:spPr>
        <p:txBody>
          <a:bodyPr/>
          <a:lstStyle/>
          <a:p>
            <a:r>
              <a:rPr lang="en-US" dirty="0" smtClean="0">
                <a:latin typeface="Comic Sans MS" panose="030F0702030302020204" pitchFamily="66" charset="0"/>
              </a:rPr>
              <a:t>Oogenesis and Spermatogenesis in humans – to be studied in lab!</a:t>
            </a:r>
          </a:p>
          <a:p>
            <a:pPr marL="800100" lvl="1" indent="-342900">
              <a:buClrTx/>
            </a:pPr>
            <a:r>
              <a:rPr lang="en-US" dirty="0" smtClean="0">
                <a:latin typeface="Comic Sans MS" panose="030F0702030302020204" pitchFamily="66" charset="0"/>
              </a:rPr>
              <a:t>Oogenesis – meiosis that leads to egg production</a:t>
            </a:r>
          </a:p>
          <a:p>
            <a:pPr marL="1485900" lvl="2" indent="-342900">
              <a:buClrTx/>
            </a:pPr>
            <a:r>
              <a:rPr lang="en-US" dirty="0" smtClean="0">
                <a:latin typeface="Comic Sans MS" panose="030F0702030302020204" pitchFamily="66" charset="0"/>
              </a:rPr>
              <a:t>Results – 1 usable egg</a:t>
            </a:r>
          </a:p>
          <a:p>
            <a:pPr marL="1943100" lvl="3" indent="-342900">
              <a:buClrTx/>
            </a:pPr>
            <a:r>
              <a:rPr lang="en-US" dirty="0" smtClean="0">
                <a:latin typeface="Comic Sans MS" panose="030F0702030302020204" pitchFamily="66" charset="0"/>
              </a:rPr>
              <a:t>First nucleus lost as polar body after Telophase I</a:t>
            </a:r>
          </a:p>
          <a:p>
            <a:pPr marL="1943100" lvl="3" indent="-342900">
              <a:buClrTx/>
            </a:pPr>
            <a:r>
              <a:rPr lang="en-US" dirty="0" smtClean="0">
                <a:latin typeface="Comic Sans MS" panose="030F0702030302020204" pitchFamily="66" charset="0"/>
              </a:rPr>
              <a:t>Second nucleus lost after fertilization after telophase II</a:t>
            </a:r>
          </a:p>
          <a:p>
            <a:pPr marL="800100" lvl="1" indent="-342900">
              <a:buClrTx/>
            </a:pPr>
            <a:r>
              <a:rPr lang="en-US" dirty="0" smtClean="0">
                <a:latin typeface="Comic Sans MS" panose="030F0702030302020204" pitchFamily="66" charset="0"/>
              </a:rPr>
              <a:t>Spermatogenesis – meiosis that leads to sperm production</a:t>
            </a:r>
          </a:p>
          <a:p>
            <a:pPr marL="1485900" lvl="2" indent="-342900">
              <a:buClrTx/>
            </a:pPr>
            <a:r>
              <a:rPr lang="en-US" dirty="0" smtClean="0">
                <a:latin typeface="Comic Sans MS" panose="030F0702030302020204" pitchFamily="66" charset="0"/>
              </a:rPr>
              <a:t>Results – 4 usable sperm</a:t>
            </a:r>
            <a:endParaRPr lang="en-US" dirty="0">
              <a:latin typeface="Comic Sans MS" panose="030F0702030302020204" pitchFamily="66" charset="0"/>
            </a:endParaRPr>
          </a:p>
        </p:txBody>
      </p:sp>
    </p:spTree>
    <p:extLst>
      <p:ext uri="{BB962C8B-B14F-4D97-AF65-F5344CB8AC3E}">
        <p14:creationId xmlns:p14="http://schemas.microsoft.com/office/powerpoint/2010/main" val="9515065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6043"/>
            <a:ext cx="3050275" cy="541679"/>
          </a:xfrm>
        </p:spPr>
        <p:txBody>
          <a:bodyPr>
            <a:noAutofit/>
          </a:bodyPr>
          <a:lstStyle/>
          <a:p>
            <a:r>
              <a:rPr lang="en-US" sz="3600" dirty="0" smtClean="0">
                <a:solidFill>
                  <a:schemeClr val="tx1"/>
                </a:solidFill>
                <a:latin typeface="Comic Sans MS" panose="030F0702030302020204" pitchFamily="66" charset="0"/>
              </a:rPr>
              <a:t>Oogenesis</a:t>
            </a:r>
            <a:endParaRPr lang="en-US" sz="3600"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895" t="3165" r="3819"/>
          <a:stretch/>
        </p:blipFill>
        <p:spPr>
          <a:xfrm>
            <a:off x="4401178" y="695336"/>
            <a:ext cx="4592098" cy="5624646"/>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07475" y="226526"/>
            <a:ext cx="2590774" cy="646331"/>
          </a:xfrm>
          <a:prstGeom prst="rect">
            <a:avLst/>
          </a:prstGeom>
          <a:noFill/>
        </p:spPr>
        <p:txBody>
          <a:bodyPr wrap="none" rtlCol="0">
            <a:spAutoFit/>
          </a:bodyPr>
          <a:lstStyle/>
          <a:p>
            <a:r>
              <a:rPr lang="en-US" dirty="0" smtClean="0">
                <a:latin typeface="Comic Sans MS" panose="030F0702030302020204" pitchFamily="66" charset="0"/>
              </a:rPr>
              <a:t>4 cells, but only 1 egg</a:t>
            </a:r>
          </a:p>
          <a:p>
            <a:r>
              <a:rPr lang="en-US" dirty="0">
                <a:latin typeface="Comic Sans MS" panose="030F0702030302020204" pitchFamily="66" charset="0"/>
              </a:rPr>
              <a:t>t</a:t>
            </a:r>
            <a:r>
              <a:rPr lang="en-US" dirty="0" smtClean="0">
                <a:latin typeface="Comic Sans MS" panose="030F0702030302020204" pitchFamily="66" charset="0"/>
              </a:rPr>
              <a:t>hat can be fertilized </a:t>
            </a:r>
            <a:endParaRPr lang="en-US" dirty="0">
              <a:latin typeface="Comic Sans MS" panose="030F0702030302020204" pitchFamily="66" charset="0"/>
            </a:endParaRPr>
          </a:p>
        </p:txBody>
      </p:sp>
      <p:sp>
        <p:nvSpPr>
          <p:cNvPr id="6" name="TextBox 5"/>
          <p:cNvSpPr txBox="1"/>
          <p:nvPr/>
        </p:nvSpPr>
        <p:spPr>
          <a:xfrm>
            <a:off x="5863501" y="6425732"/>
            <a:ext cx="2417650"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Gray5</a:t>
            </a:r>
            <a:r>
              <a:rPr lang="en-US" sz="800" dirty="0" smtClean="0">
                <a:latin typeface="Comic Sans MS" panose="030F0702030302020204" pitchFamily="66" charset="0"/>
              </a:rPr>
              <a:t> (c) Henry Carter,</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
        <p:nvSpPr>
          <p:cNvPr id="3" name="TextBox 2"/>
          <p:cNvSpPr txBox="1"/>
          <p:nvPr/>
        </p:nvSpPr>
        <p:spPr>
          <a:xfrm>
            <a:off x="457200" y="1130160"/>
            <a:ext cx="4532010" cy="923330"/>
          </a:xfrm>
          <a:prstGeom prst="rect">
            <a:avLst/>
          </a:prstGeom>
          <a:noFill/>
        </p:spPr>
        <p:txBody>
          <a:bodyPr wrap="none" rtlCol="0">
            <a:spAutoFit/>
          </a:bodyPr>
          <a:lstStyle/>
          <a:p>
            <a:r>
              <a:rPr lang="en-US" dirty="0" smtClean="0"/>
              <a:t>Present at mother’s birth</a:t>
            </a:r>
          </a:p>
          <a:p>
            <a:r>
              <a:rPr lang="en-US" dirty="0" smtClean="0"/>
              <a:t>Paused at prophase I until menstrual cycle</a:t>
            </a:r>
          </a:p>
          <a:p>
            <a:r>
              <a:rPr lang="en-US" dirty="0" smtClean="0"/>
              <a:t>Termed a </a:t>
            </a:r>
            <a:r>
              <a:rPr lang="en-US" b="1" dirty="0" smtClean="0"/>
              <a:t>primary oocyte</a:t>
            </a:r>
            <a:r>
              <a:rPr lang="en-US" dirty="0" smtClean="0"/>
              <a:t> until ovulation</a:t>
            </a:r>
            <a:endParaRPr lang="en-US" dirty="0"/>
          </a:p>
        </p:txBody>
      </p:sp>
      <p:sp>
        <p:nvSpPr>
          <p:cNvPr id="7" name="TextBox 6"/>
          <p:cNvSpPr txBox="1"/>
          <p:nvPr/>
        </p:nvSpPr>
        <p:spPr>
          <a:xfrm>
            <a:off x="296899" y="3453934"/>
            <a:ext cx="4891083" cy="1477328"/>
          </a:xfrm>
          <a:prstGeom prst="rect">
            <a:avLst/>
          </a:prstGeom>
          <a:noFill/>
        </p:spPr>
        <p:txBody>
          <a:bodyPr wrap="none" rtlCol="0">
            <a:spAutoFit/>
          </a:bodyPr>
          <a:lstStyle/>
          <a:p>
            <a:r>
              <a:rPr lang="en-US" dirty="0" smtClean="0"/>
              <a:t>1 or (rarely) 2 released during menstrual cycle</a:t>
            </a:r>
          </a:p>
          <a:p>
            <a:r>
              <a:rPr lang="en-US" dirty="0" smtClean="0"/>
              <a:t>Commence upon ovulation</a:t>
            </a:r>
          </a:p>
          <a:p>
            <a:r>
              <a:rPr lang="en-US" dirty="0"/>
              <a:t>First polar body </a:t>
            </a:r>
            <a:r>
              <a:rPr lang="en-US" dirty="0" smtClean="0"/>
              <a:t>discarded</a:t>
            </a:r>
          </a:p>
          <a:p>
            <a:r>
              <a:rPr lang="en-US" dirty="0" smtClean="0"/>
              <a:t>Re-paused at metaphase II until fertilization;</a:t>
            </a:r>
          </a:p>
          <a:p>
            <a:r>
              <a:rPr lang="en-US" dirty="0" smtClean="0"/>
              <a:t>Released from ovary as </a:t>
            </a:r>
            <a:r>
              <a:rPr lang="en-US" b="1" dirty="0" smtClean="0"/>
              <a:t>secondary oocyte</a:t>
            </a:r>
          </a:p>
        </p:txBody>
      </p:sp>
      <p:sp>
        <p:nvSpPr>
          <p:cNvPr id="8" name="TextBox 7"/>
          <p:cNvSpPr txBox="1"/>
          <p:nvPr/>
        </p:nvSpPr>
        <p:spPr>
          <a:xfrm>
            <a:off x="155922" y="5142762"/>
            <a:ext cx="4245256" cy="1477328"/>
          </a:xfrm>
          <a:prstGeom prst="rect">
            <a:avLst/>
          </a:prstGeom>
          <a:noFill/>
        </p:spPr>
        <p:txBody>
          <a:bodyPr wrap="square" rtlCol="0">
            <a:spAutoFit/>
          </a:bodyPr>
          <a:lstStyle/>
          <a:p>
            <a:r>
              <a:rPr lang="en-US" dirty="0" smtClean="0"/>
              <a:t>Immediately after fertilization, meiosis II finishes, and becomes a </a:t>
            </a:r>
            <a:r>
              <a:rPr lang="en-US" b="1" dirty="0" smtClean="0"/>
              <a:t>mature ovum</a:t>
            </a:r>
          </a:p>
          <a:p>
            <a:r>
              <a:rPr lang="en-US" dirty="0" smtClean="0"/>
              <a:t>sperm nuclei fuses with final, retained nucleus; second polar body discarded</a:t>
            </a:r>
          </a:p>
          <a:p>
            <a:r>
              <a:rPr lang="en-US" dirty="0" smtClean="0"/>
              <a:t>becomes a </a:t>
            </a:r>
            <a:r>
              <a:rPr lang="en-US" b="1" dirty="0" smtClean="0"/>
              <a:t>fertilized egg</a:t>
            </a:r>
            <a:endParaRPr lang="en-US" b="1" dirty="0"/>
          </a:p>
        </p:txBody>
      </p:sp>
    </p:spTree>
    <p:extLst>
      <p:ext uri="{BB962C8B-B14F-4D97-AF65-F5344CB8AC3E}">
        <p14:creationId xmlns:p14="http://schemas.microsoft.com/office/powerpoint/2010/main" val="1705039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610957"/>
          </a:xfrm>
        </p:spPr>
        <p:txBody>
          <a:bodyPr/>
          <a:lstStyle/>
          <a:p>
            <a:r>
              <a:rPr lang="en-US" b="1" dirty="0" smtClean="0">
                <a:solidFill>
                  <a:schemeClr val="tx1"/>
                </a:solidFill>
                <a:latin typeface="Comic Sans MS" panose="030F0702030302020204" pitchFamily="66" charset="0"/>
              </a:rPr>
              <a:t>Spermatogenesis</a:t>
            </a:r>
            <a:endParaRPr lang="en-US" b="1"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69540"/>
          <a:stretch/>
        </p:blipFill>
        <p:spPr>
          <a:xfrm>
            <a:off x="5293898" y="412389"/>
            <a:ext cx="2621803" cy="621874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4842" y="5381598"/>
            <a:ext cx="4087979" cy="369332"/>
          </a:xfrm>
          <a:prstGeom prst="rect">
            <a:avLst/>
          </a:prstGeom>
          <a:noFill/>
        </p:spPr>
        <p:txBody>
          <a:bodyPr wrap="none" rtlCol="0">
            <a:spAutoFit/>
          </a:bodyPr>
          <a:lstStyle/>
          <a:p>
            <a:r>
              <a:rPr lang="en-US" dirty="0" smtClean="0">
                <a:latin typeface="Comic Sans MS" panose="030F0702030302020204" pitchFamily="66" charset="0"/>
              </a:rPr>
              <a:t>4 sperm cells that can fertilize eggs</a:t>
            </a:r>
            <a:endParaRPr lang="en-US" dirty="0">
              <a:latin typeface="Comic Sans MS" panose="030F0702030302020204" pitchFamily="66" charset="0"/>
            </a:endParaRPr>
          </a:p>
        </p:txBody>
      </p:sp>
      <p:sp>
        <p:nvSpPr>
          <p:cNvPr id="7" name="TextBox 6"/>
          <p:cNvSpPr txBox="1"/>
          <p:nvPr/>
        </p:nvSpPr>
        <p:spPr>
          <a:xfrm>
            <a:off x="4453592" y="6596390"/>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
        <p:nvSpPr>
          <p:cNvPr id="6" name="TextBox 5"/>
          <p:cNvSpPr txBox="1"/>
          <p:nvPr/>
        </p:nvSpPr>
        <p:spPr>
          <a:xfrm>
            <a:off x="296899" y="1703896"/>
            <a:ext cx="4516261" cy="2308324"/>
          </a:xfrm>
          <a:prstGeom prst="rect">
            <a:avLst/>
          </a:prstGeom>
          <a:noFill/>
        </p:spPr>
        <p:txBody>
          <a:bodyPr wrap="square" rtlCol="0">
            <a:spAutoFit/>
          </a:bodyPr>
          <a:lstStyle/>
          <a:p>
            <a:r>
              <a:rPr lang="en-US" dirty="0" smtClean="0"/>
              <a:t>Each stage is formed continuously, without pauses to meiosis</a:t>
            </a:r>
          </a:p>
          <a:p>
            <a:r>
              <a:rPr lang="en-US" dirty="0" smtClean="0"/>
              <a:t>“stem cell”:  </a:t>
            </a:r>
            <a:r>
              <a:rPr lang="en-US" b="1" dirty="0" err="1" smtClean="0"/>
              <a:t>spermatogonium</a:t>
            </a:r>
            <a:endParaRPr lang="en-US" b="1" dirty="0" smtClean="0"/>
          </a:p>
          <a:p>
            <a:r>
              <a:rPr lang="en-US" dirty="0" smtClean="0"/>
              <a:t>Before Meiosis I:  </a:t>
            </a:r>
            <a:r>
              <a:rPr lang="en-US" b="1" dirty="0" smtClean="0"/>
              <a:t>primary spermatocyte</a:t>
            </a:r>
          </a:p>
          <a:p>
            <a:r>
              <a:rPr lang="en-US" dirty="0" smtClean="0"/>
              <a:t>After Meiosis I:  </a:t>
            </a:r>
            <a:r>
              <a:rPr lang="en-US" b="1" dirty="0" smtClean="0"/>
              <a:t>secondary spermatocyte</a:t>
            </a:r>
          </a:p>
          <a:p>
            <a:r>
              <a:rPr lang="en-US" dirty="0" smtClean="0"/>
              <a:t>After meiosis II: </a:t>
            </a:r>
            <a:r>
              <a:rPr lang="en-US" b="1" dirty="0" smtClean="0"/>
              <a:t>spermatid</a:t>
            </a:r>
          </a:p>
          <a:p>
            <a:r>
              <a:rPr lang="en-US" dirty="0" smtClean="0"/>
              <a:t>After maturation:  </a:t>
            </a:r>
            <a:r>
              <a:rPr lang="en-US" b="1" dirty="0" smtClean="0"/>
              <a:t>spermatozoa</a:t>
            </a:r>
            <a:r>
              <a:rPr lang="en-US" dirty="0" smtClean="0"/>
              <a:t> (mature </a:t>
            </a:r>
            <a:r>
              <a:rPr lang="en-US" b="1" dirty="0" smtClean="0"/>
              <a:t>sperm</a:t>
            </a:r>
            <a:r>
              <a:rPr lang="en-US" dirty="0" smtClean="0"/>
              <a:t>)  </a:t>
            </a:r>
          </a:p>
        </p:txBody>
      </p:sp>
    </p:spTree>
    <p:extLst>
      <p:ext uri="{BB962C8B-B14F-4D97-AF65-F5344CB8AC3E}">
        <p14:creationId xmlns:p14="http://schemas.microsoft.com/office/powerpoint/2010/main" val="23397187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941"/>
            <a:ext cx="5791200" cy="650861"/>
          </a:xfrm>
        </p:spPr>
        <p:txBody>
          <a:bodyPr>
            <a:normAutofit/>
          </a:bodyPr>
          <a:lstStyle/>
          <a:p>
            <a:r>
              <a:rPr lang="en-US" sz="2800" b="1" dirty="0" smtClean="0">
                <a:solidFill>
                  <a:schemeClr val="tx1"/>
                </a:solidFill>
                <a:latin typeface="Comic Sans MS" panose="030F0702030302020204" pitchFamily="66" charset="0"/>
              </a:rPr>
              <a:t>nondisjunction</a:t>
            </a:r>
            <a:endParaRPr lang="en-US" sz="2800" b="1"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321" y="3159703"/>
            <a:ext cx="7620000" cy="312419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9567" y="6413266"/>
            <a:ext cx="2917786"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Mitotic Disjunction </a:t>
            </a:r>
            <a:r>
              <a:rPr lang="en-US" sz="800" dirty="0" smtClean="0">
                <a:latin typeface="Comic Sans MS" panose="030F0702030302020204" pitchFamily="66" charset="0"/>
              </a:rPr>
              <a:t>(c) </a:t>
            </a:r>
            <a:r>
              <a:rPr lang="en-US" sz="800" dirty="0" err="1" smtClean="0">
                <a:latin typeface="Comic Sans MS" panose="030F0702030302020204" pitchFamily="66" charset="0"/>
              </a:rPr>
              <a:t>Wpeissner</a:t>
            </a:r>
            <a:r>
              <a:rPr lang="en-US" sz="800" dirty="0" smtClean="0">
                <a:latin typeface="Comic Sans MS" panose="030F0702030302020204" pitchFamily="66" charset="0"/>
              </a:rPr>
              <a:t>,</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
        <p:nvSpPr>
          <p:cNvPr id="6" name="TextBox 5"/>
          <p:cNvSpPr txBox="1"/>
          <p:nvPr/>
        </p:nvSpPr>
        <p:spPr>
          <a:xfrm>
            <a:off x="296899" y="1010560"/>
            <a:ext cx="8686327" cy="1200329"/>
          </a:xfrm>
          <a:prstGeom prst="rect">
            <a:avLst/>
          </a:prstGeom>
          <a:noFill/>
        </p:spPr>
        <p:txBody>
          <a:bodyPr wrap="square" rtlCol="0">
            <a:spAutoFit/>
          </a:bodyPr>
          <a:lstStyle/>
          <a:p>
            <a:r>
              <a:rPr lang="en-US" dirty="0" smtClean="0"/>
              <a:t>Errors that occur in normal chromosome splitting (</a:t>
            </a:r>
            <a:r>
              <a:rPr lang="en-US" b="1" dirty="0" smtClean="0"/>
              <a:t>disjunction</a:t>
            </a:r>
            <a:r>
              <a:rPr lang="en-US" dirty="0" smtClean="0"/>
              <a:t>) during meiosis</a:t>
            </a:r>
          </a:p>
          <a:p>
            <a:r>
              <a:rPr lang="en-US" dirty="0" smtClean="0"/>
              <a:t>Many cases of spontaneous abortions are due to abnormalities form genetic imbalance from nondisjunction; these mostly occur in first trimester </a:t>
            </a:r>
          </a:p>
          <a:p>
            <a:endParaRPr lang="en-US" dirty="0" smtClean="0"/>
          </a:p>
        </p:txBody>
      </p:sp>
    </p:spTree>
    <p:extLst>
      <p:ext uri="{BB962C8B-B14F-4D97-AF65-F5344CB8AC3E}">
        <p14:creationId xmlns:p14="http://schemas.microsoft.com/office/powerpoint/2010/main" val="56417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553"/>
            <a:ext cx="5791200" cy="508267"/>
          </a:xfrm>
        </p:spPr>
        <p:txBody>
          <a:bodyPr/>
          <a:lstStyle/>
          <a:p>
            <a:r>
              <a:rPr lang="en-US" b="1" dirty="0" smtClean="0">
                <a:solidFill>
                  <a:schemeClr val="tx1"/>
                </a:solidFill>
                <a:latin typeface="Comic Sans MS" panose="030F0702030302020204" pitchFamily="66" charset="0"/>
              </a:rPr>
              <a:t>nondisjunction</a:t>
            </a:r>
            <a:endParaRPr lang="en-US" b="1" dirty="0">
              <a:solidFill>
                <a:schemeClr val="tx1"/>
              </a:solidFill>
              <a:latin typeface="Comic Sans MS" panose="030F0702030302020204" pitchFamily="66"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72" t="7442" r="11984" b="9804"/>
          <a:stretch/>
        </p:blipFill>
        <p:spPr>
          <a:xfrm>
            <a:off x="457200" y="3637998"/>
            <a:ext cx="7626699" cy="273315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89567" y="6413266"/>
            <a:ext cx="3220753" cy="215444"/>
          </a:xfrm>
          <a:prstGeom prst="rect">
            <a:avLst/>
          </a:prstGeom>
          <a:noFill/>
        </p:spPr>
        <p:txBody>
          <a:bodyPr wrap="none" rtlCol="0">
            <a:spAutoFit/>
          </a:bodyPr>
          <a:lstStyle/>
          <a:p>
            <a:r>
              <a:rPr lang="en-US" sz="800" dirty="0" smtClean="0">
                <a:latin typeface="Comic Sans MS" panose="030F0702030302020204" pitchFamily="66" charset="0"/>
              </a:rPr>
              <a:t>Caption: </a:t>
            </a:r>
            <a:r>
              <a:rPr lang="en-US" sz="800" dirty="0" smtClean="0">
                <a:latin typeface="Comic Sans MS" panose="030F0702030302020204" pitchFamily="66" charset="0"/>
                <a:hlinkClick r:id="rId3"/>
              </a:rPr>
              <a:t>Nondisjunction Diagrams</a:t>
            </a:r>
            <a:r>
              <a:rPr lang="en-US" sz="800" dirty="0" smtClean="0">
                <a:latin typeface="Comic Sans MS" panose="030F0702030302020204" pitchFamily="66" charset="0"/>
              </a:rPr>
              <a:t> (c) Tweety207,</a:t>
            </a:r>
            <a:r>
              <a:rPr lang="en-US" sz="800" dirty="0">
                <a:latin typeface="Comic Sans MS" panose="030F0702030302020204" pitchFamily="66" charset="0"/>
              </a:rPr>
              <a:t> </a:t>
            </a:r>
            <a:r>
              <a:rPr lang="en-US" sz="800" u="sng" dirty="0">
                <a:latin typeface="Comic Sans MS" panose="030F0702030302020204" pitchFamily="66" charset="0"/>
                <a:hlinkClick r:id="rId4"/>
              </a:rPr>
              <a:t>Public domain</a:t>
            </a:r>
            <a:endParaRPr lang="en-US" sz="800" dirty="0">
              <a:latin typeface="Comic Sans MS" panose="030F0702030302020204" pitchFamily="66" charset="0"/>
            </a:endParaRPr>
          </a:p>
        </p:txBody>
      </p:sp>
      <p:sp>
        <p:nvSpPr>
          <p:cNvPr id="6" name="TextBox 5"/>
          <p:cNvSpPr txBox="1"/>
          <p:nvPr/>
        </p:nvSpPr>
        <p:spPr>
          <a:xfrm>
            <a:off x="296899" y="835935"/>
            <a:ext cx="8686327" cy="2585323"/>
          </a:xfrm>
          <a:prstGeom prst="rect">
            <a:avLst/>
          </a:prstGeom>
          <a:noFill/>
        </p:spPr>
        <p:txBody>
          <a:bodyPr wrap="square" rtlCol="0">
            <a:spAutoFit/>
          </a:bodyPr>
          <a:lstStyle/>
          <a:p>
            <a:r>
              <a:rPr lang="en-US" dirty="0" smtClean="0"/>
              <a:t>Errors can occur in chromosome splitting  during meiosis I (right) and during meiosis II (left) </a:t>
            </a:r>
          </a:p>
          <a:p>
            <a:pPr marL="914400" indent="-914400"/>
            <a:r>
              <a:rPr lang="en-US" dirty="0"/>
              <a:t>	</a:t>
            </a:r>
            <a:r>
              <a:rPr lang="en-US" dirty="0" smtClean="0"/>
              <a:t>more common in women than in men (due to long pauses in meiosis in oogenesis vs. spermatogenesis)</a:t>
            </a:r>
          </a:p>
          <a:p>
            <a:r>
              <a:rPr lang="en-US" dirty="0" smtClean="0"/>
              <a:t>Errors in meiosis I result in ALL gametes being genetically imbalanced</a:t>
            </a:r>
          </a:p>
          <a:p>
            <a:r>
              <a:rPr lang="en-US" dirty="0" smtClean="0"/>
              <a:t>Errors in meiosis II result in HALF of gametes being genetically imbalanced</a:t>
            </a:r>
          </a:p>
          <a:p>
            <a:r>
              <a:rPr lang="en-US" dirty="0" smtClean="0"/>
              <a:t>Fusion with (normal)  sperm result in aneuploidy (either 3 or 1) state for a chromosome – most embryos/</a:t>
            </a:r>
            <a:r>
              <a:rPr lang="en-US" dirty="0" err="1" smtClean="0"/>
              <a:t>feti</a:t>
            </a:r>
            <a:r>
              <a:rPr lang="en-US" dirty="0" smtClean="0"/>
              <a:t> are inviable b/c genetic imbalance of thousands of genes</a:t>
            </a:r>
          </a:p>
        </p:txBody>
      </p:sp>
    </p:spTree>
    <p:extLst>
      <p:ext uri="{BB962C8B-B14F-4D97-AF65-F5344CB8AC3E}">
        <p14:creationId xmlns:p14="http://schemas.microsoft.com/office/powerpoint/2010/main" val="375025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3199" y="794875"/>
            <a:ext cx="6036827" cy="3787173"/>
          </a:xfrm>
          <a:prstGeom prst="rect">
            <a:avLst/>
          </a:prstGeom>
        </p:spPr>
        <p:txBody>
          <a:bodyPr/>
          <a:lst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nSpc>
                <a:spcPct val="90000"/>
              </a:lnSpc>
              <a:buFontTx/>
              <a:buNone/>
            </a:pPr>
            <a:r>
              <a:rPr lang="en-US" altLang="en-US" sz="2400" b="1" dirty="0" smtClean="0">
                <a:latin typeface="Comic Sans MS" panose="030F0702030302020204" pitchFamily="66" charset="0"/>
              </a:rPr>
              <a:t>Sexual reproduction</a:t>
            </a:r>
            <a:r>
              <a:rPr lang="en-US" altLang="en-US" sz="2400" dirty="0" smtClean="0">
                <a:latin typeface="Comic Sans MS" panose="030F0702030302020204" pitchFamily="66" charset="0"/>
              </a:rPr>
              <a:t> contributes to genetic variation </a:t>
            </a:r>
          </a:p>
          <a:p>
            <a:pPr lvl="1">
              <a:lnSpc>
                <a:spcPct val="90000"/>
              </a:lnSpc>
              <a:spcBef>
                <a:spcPct val="60000"/>
              </a:spcBef>
            </a:pPr>
            <a:r>
              <a:rPr lang="en-US" altLang="en-US" sz="2400" dirty="0" smtClean="0">
                <a:solidFill>
                  <a:schemeClr val="tx1"/>
                </a:solidFill>
                <a:latin typeface="Comic Sans MS" panose="030F0702030302020204" pitchFamily="66" charset="0"/>
              </a:rPr>
              <a:t>Gametes from each parent contain one set of chromosomes</a:t>
            </a:r>
          </a:p>
          <a:p>
            <a:pPr lvl="2">
              <a:lnSpc>
                <a:spcPct val="90000"/>
              </a:lnSpc>
              <a:spcBef>
                <a:spcPct val="60000"/>
              </a:spcBef>
            </a:pPr>
            <a:r>
              <a:rPr lang="en-US" altLang="en-US" sz="2200" dirty="0" smtClean="0">
                <a:solidFill>
                  <a:schemeClr val="tx1"/>
                </a:solidFill>
                <a:latin typeface="Comic Sans MS" panose="030F0702030302020204" pitchFamily="66" charset="0"/>
              </a:rPr>
              <a:t>each pair of chromosomes in somatic tissues are split!</a:t>
            </a:r>
          </a:p>
          <a:p>
            <a:pPr lvl="1">
              <a:lnSpc>
                <a:spcPct val="90000"/>
              </a:lnSpc>
              <a:spcBef>
                <a:spcPct val="60000"/>
              </a:spcBef>
            </a:pPr>
            <a:r>
              <a:rPr lang="en-US" altLang="en-US" sz="2400" b="1" dirty="0" smtClean="0">
                <a:solidFill>
                  <a:schemeClr val="tx1"/>
                </a:solidFill>
                <a:latin typeface="Comic Sans MS" panose="030F0702030302020204" pitchFamily="66" charset="0"/>
              </a:rPr>
              <a:t>Gametes</a:t>
            </a:r>
            <a:r>
              <a:rPr lang="en-US" altLang="en-US" sz="2400" dirty="0" smtClean="0">
                <a:solidFill>
                  <a:schemeClr val="tx1"/>
                </a:solidFill>
                <a:latin typeface="Comic Sans MS" panose="030F0702030302020204" pitchFamily="66" charset="0"/>
              </a:rPr>
              <a:t> fuse to produce a single cell, the </a:t>
            </a:r>
            <a:r>
              <a:rPr lang="en-US" altLang="en-US" sz="2400" b="1" dirty="0" smtClean="0">
                <a:solidFill>
                  <a:schemeClr val="tx1"/>
                </a:solidFill>
                <a:latin typeface="Comic Sans MS" panose="030F0702030302020204" pitchFamily="66" charset="0"/>
              </a:rPr>
              <a:t>zygote,</a:t>
            </a:r>
            <a:r>
              <a:rPr lang="en-US" altLang="en-US" sz="2400" dirty="0" smtClean="0">
                <a:solidFill>
                  <a:schemeClr val="tx1"/>
                </a:solidFill>
                <a:latin typeface="Comic Sans MS" panose="030F0702030302020204" pitchFamily="66" charset="0"/>
              </a:rPr>
              <a:t> with two sets of chromosomes</a:t>
            </a:r>
          </a:p>
          <a:p>
            <a:pPr lvl="2">
              <a:lnSpc>
                <a:spcPct val="90000"/>
              </a:lnSpc>
              <a:spcBef>
                <a:spcPct val="60000"/>
              </a:spcBef>
            </a:pPr>
            <a:r>
              <a:rPr lang="en-US" altLang="en-US" sz="2200" dirty="0" smtClean="0">
                <a:solidFill>
                  <a:schemeClr val="tx1"/>
                </a:solidFill>
                <a:latin typeface="Comic Sans MS" panose="030F0702030302020204" pitchFamily="66" charset="0"/>
              </a:rPr>
              <a:t>New pairs of chromosomes form compared to each parent</a:t>
            </a:r>
          </a:p>
          <a:p>
            <a:pPr lvl="1">
              <a:lnSpc>
                <a:spcPct val="90000"/>
              </a:lnSpc>
              <a:spcBef>
                <a:spcPct val="60000"/>
              </a:spcBef>
            </a:pPr>
            <a:r>
              <a:rPr lang="en-US" altLang="en-US" sz="2400" dirty="0" smtClean="0">
                <a:solidFill>
                  <a:schemeClr val="tx1"/>
                </a:solidFill>
                <a:latin typeface="Comic Sans MS" panose="030F0702030302020204" pitchFamily="66" charset="0"/>
              </a:rPr>
              <a:t>Offspring are </a:t>
            </a:r>
            <a:r>
              <a:rPr lang="en-US" altLang="en-US" sz="2400" i="1" dirty="0" smtClean="0">
                <a:solidFill>
                  <a:schemeClr val="tx1"/>
                </a:solidFill>
                <a:latin typeface="Comic Sans MS" panose="030F0702030302020204" pitchFamily="66" charset="0"/>
              </a:rPr>
              <a:t>genetically different from parents and each other,</a:t>
            </a:r>
            <a:r>
              <a:rPr lang="en-US" altLang="en-US" sz="2400" dirty="0" smtClean="0">
                <a:solidFill>
                  <a:schemeClr val="tx1"/>
                </a:solidFill>
                <a:latin typeface="Comic Sans MS" panose="030F0702030302020204" pitchFamily="66" charset="0"/>
              </a:rPr>
              <a:t> even before mutations</a:t>
            </a:r>
          </a:p>
        </p:txBody>
      </p:sp>
      <p:sp>
        <p:nvSpPr>
          <p:cNvPr id="8" name="Title 4"/>
          <p:cNvSpPr>
            <a:spLocks noGrp="1"/>
          </p:cNvSpPr>
          <p:nvPr>
            <p:ph type="title"/>
          </p:nvPr>
        </p:nvSpPr>
        <p:spPr>
          <a:xfrm>
            <a:off x="304800" y="331599"/>
            <a:ext cx="8062912" cy="473532"/>
          </a:xfrm>
        </p:spPr>
        <p:txBody>
          <a:bodyPr/>
          <a:lstStyle/>
          <a:p>
            <a:r>
              <a:rPr lang="en-US" b="1" dirty="0" smtClean="0">
                <a:solidFill>
                  <a:schemeClr val="tx1"/>
                </a:solidFill>
                <a:latin typeface="Comic Sans MS" panose="030F0702030302020204" pitchFamily="66" charset="0"/>
              </a:rPr>
              <a:t>introduction</a:t>
            </a:r>
            <a:endParaRPr lang="en-US" b="1" dirty="0">
              <a:solidFill>
                <a:schemeClr val="tx1"/>
              </a:solidFill>
              <a:latin typeface="Comic Sans MS" panose="030F0702030302020204" pitchFamily="66" charset="0"/>
            </a:endParaRPr>
          </a:p>
        </p:txBody>
      </p:sp>
      <p:pic>
        <p:nvPicPr>
          <p:cNvPr id="4" name="Picture 3" descr="fertiliz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153" y="3295859"/>
            <a:ext cx="2813709" cy="344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41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p:cNvSpPr>
            <a:spLocks noGrp="1" noChangeArrowheads="1"/>
          </p:cNvSpPr>
          <p:nvPr>
            <p:ph idx="1"/>
          </p:nvPr>
        </p:nvSpPr>
        <p:spPr>
          <a:xfrm>
            <a:off x="457200" y="1745312"/>
            <a:ext cx="4325815" cy="3976254"/>
          </a:xfrm>
        </p:spPr>
        <p:txBody>
          <a:bodyPr/>
          <a:lstStyle/>
          <a:p>
            <a:pPr marL="0" indent="0" eaLnBrk="1" hangingPunct="1">
              <a:buFontTx/>
              <a:buNone/>
              <a:defRPr/>
            </a:pPr>
            <a:r>
              <a:rPr lang="en-US" b="1" dirty="0" smtClean="0">
                <a:solidFill>
                  <a:srgbClr val="FF0000"/>
                </a:solidFill>
              </a:rPr>
              <a:t>Gametes</a:t>
            </a:r>
            <a:r>
              <a:rPr lang="en-US" b="1" dirty="0" smtClean="0"/>
              <a:t> </a:t>
            </a:r>
            <a:r>
              <a:rPr lang="en-US" dirty="0" smtClean="0"/>
              <a:t>(</a:t>
            </a:r>
            <a:r>
              <a:rPr lang="en-US" b="1" dirty="0" smtClean="0"/>
              <a:t>haploid</a:t>
            </a:r>
            <a:r>
              <a:rPr lang="en-US" dirty="0" smtClean="0"/>
              <a:t> cells) contain one homolog of each pair (</a:t>
            </a:r>
            <a:r>
              <a:rPr lang="en-US" i="1" dirty="0" smtClean="0"/>
              <a:t>n or n’)</a:t>
            </a:r>
          </a:p>
          <a:p>
            <a:pPr marL="0" indent="0" eaLnBrk="1" hangingPunct="1">
              <a:defRPr/>
            </a:pPr>
            <a:endParaRPr lang="en-US" dirty="0" smtClean="0"/>
          </a:p>
          <a:p>
            <a:pPr marL="0" indent="0" eaLnBrk="1" hangingPunct="1">
              <a:defRPr/>
            </a:pPr>
            <a:endParaRPr lang="en-US" dirty="0" smtClean="0"/>
          </a:p>
          <a:p>
            <a:pPr marL="0" indent="0" eaLnBrk="1" hangingPunct="1">
              <a:defRPr/>
            </a:pPr>
            <a:endParaRPr lang="en-US" dirty="0"/>
          </a:p>
          <a:p>
            <a:pPr marL="0" indent="0" eaLnBrk="1" hangingPunct="1">
              <a:defRPr/>
            </a:pPr>
            <a:endParaRPr lang="en-US" dirty="0" smtClean="0"/>
          </a:p>
          <a:p>
            <a:pPr marL="0" indent="0" eaLnBrk="1" hangingPunct="1">
              <a:buFontTx/>
              <a:buNone/>
              <a:defRPr/>
            </a:pPr>
            <a:r>
              <a:rPr lang="en-US" dirty="0" smtClean="0"/>
              <a:t>When haploid gametes fuse in </a:t>
            </a:r>
            <a:r>
              <a:rPr lang="en-US" dirty="0" smtClean="0">
                <a:solidFill>
                  <a:srgbClr val="FF0000"/>
                </a:solidFill>
              </a:rPr>
              <a:t>fertilization</a:t>
            </a:r>
            <a:r>
              <a:rPr lang="en-US" dirty="0" smtClean="0"/>
              <a:t>, they create a </a:t>
            </a:r>
            <a:r>
              <a:rPr lang="en-US" b="1" dirty="0" smtClean="0"/>
              <a:t>diploid     </a:t>
            </a:r>
            <a:r>
              <a:rPr lang="en-US" dirty="0" smtClean="0"/>
              <a:t>(</a:t>
            </a:r>
            <a:r>
              <a:rPr lang="en-US" i="1" dirty="0" smtClean="0"/>
              <a:t>2n = </a:t>
            </a:r>
            <a:r>
              <a:rPr lang="en-US" i="1" dirty="0" err="1" smtClean="0"/>
              <a:t>n+n</a:t>
            </a:r>
            <a:r>
              <a:rPr lang="en-US" i="1" dirty="0" smtClean="0"/>
              <a:t>’</a:t>
            </a:r>
            <a:r>
              <a:rPr lang="en-US" dirty="0" smtClean="0"/>
              <a:t>) </a:t>
            </a:r>
            <a:r>
              <a:rPr lang="en-US" b="1" dirty="0" smtClean="0">
                <a:solidFill>
                  <a:schemeClr val="accent2">
                    <a:lumMod val="75000"/>
                  </a:schemeClr>
                </a:solidFill>
              </a:rPr>
              <a:t>zygote</a:t>
            </a:r>
            <a:endParaRPr lang="en-US" dirty="0" smtClean="0">
              <a:solidFill>
                <a:schemeClr val="accent2">
                  <a:lumMod val="75000"/>
                </a:schemeClr>
              </a:solidFill>
            </a:endParaRPr>
          </a:p>
        </p:txBody>
      </p:sp>
      <p:pic>
        <p:nvPicPr>
          <p:cNvPr id="102404" name="Picture 8" descr="12_25"/>
          <p:cNvPicPr>
            <a:picLocks noChangeAspect="1" noChangeArrowheads="1"/>
          </p:cNvPicPr>
          <p:nvPr/>
        </p:nvPicPr>
        <p:blipFill>
          <a:blip r:embed="rId2" cstate="email">
            <a:extLst>
              <a:ext uri="{28A0092B-C50C-407E-A947-70E740481C1C}">
                <a14:useLocalDpi xmlns:a14="http://schemas.microsoft.com/office/drawing/2010/main" val="0"/>
              </a:ext>
            </a:extLst>
          </a:blip>
          <a:srcRect b="31757"/>
          <a:stretch>
            <a:fillRect/>
          </a:stretch>
        </p:blipFill>
        <p:spPr bwMode="auto">
          <a:xfrm>
            <a:off x="4953000" y="2667000"/>
            <a:ext cx="4000500"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9"/>
          <p:cNvSpPr>
            <a:spLocks noChangeArrowheads="1"/>
          </p:cNvSpPr>
          <p:nvPr/>
        </p:nvSpPr>
        <p:spPr bwMode="auto">
          <a:xfrm>
            <a:off x="4359275" y="6471661"/>
            <a:ext cx="478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dirty="0"/>
              <a:t>http://faculty.abe.ufl.edu/~chyn/age2062/lect/lect_08/12_25.GIF</a:t>
            </a:r>
          </a:p>
        </p:txBody>
      </p:sp>
      <p:sp>
        <p:nvSpPr>
          <p:cNvPr id="102406" name="Line 10"/>
          <p:cNvSpPr>
            <a:spLocks noChangeShapeType="1"/>
          </p:cNvSpPr>
          <p:nvPr/>
        </p:nvSpPr>
        <p:spPr bwMode="auto">
          <a:xfrm>
            <a:off x="3292475" y="2401187"/>
            <a:ext cx="21336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5" name="Line 11"/>
          <p:cNvSpPr>
            <a:spLocks noChangeShapeType="1"/>
          </p:cNvSpPr>
          <p:nvPr/>
        </p:nvSpPr>
        <p:spPr bwMode="auto">
          <a:xfrm flipV="1">
            <a:off x="2703008" y="4506008"/>
            <a:ext cx="3894066" cy="568409"/>
          </a:xfrm>
          <a:prstGeom prst="line">
            <a:avLst/>
          </a:prstGeom>
          <a:noFill/>
          <a:ln w="38100">
            <a:solidFill>
              <a:schemeClr val="accent2">
                <a:lumMod val="75000"/>
              </a:schemeClr>
            </a:solidFill>
            <a:round/>
            <a:headEnd/>
            <a:tailEnd type="triangle" w="med" len="med"/>
          </a:ln>
        </p:spPr>
        <p:txBody>
          <a:bodyPr wrap="none"/>
          <a:lstStyle/>
          <a:p>
            <a:pPr>
              <a:defRPr/>
            </a:pPr>
            <a:endParaRPr lang="en-US"/>
          </a:p>
        </p:txBody>
      </p:sp>
      <p:sp>
        <p:nvSpPr>
          <p:cNvPr id="9" name="Title 4"/>
          <p:cNvSpPr>
            <a:spLocks noGrp="1"/>
          </p:cNvSpPr>
          <p:nvPr>
            <p:ph type="title"/>
          </p:nvPr>
        </p:nvSpPr>
        <p:spPr>
          <a:xfrm>
            <a:off x="327819" y="309832"/>
            <a:ext cx="8062912" cy="659535"/>
          </a:xfrm>
        </p:spPr>
        <p:txBody>
          <a:bodyPr/>
          <a:lstStyle/>
          <a:p>
            <a:r>
              <a:rPr lang="en-US" dirty="0" smtClean="0"/>
              <a:t>11.1 the process of meiosis</a:t>
            </a:r>
            <a:endParaRPr lang="en-US" dirty="0"/>
          </a:p>
        </p:txBody>
      </p:sp>
      <p:sp>
        <p:nvSpPr>
          <p:cNvPr id="3" name="TextBox 2"/>
          <p:cNvSpPr txBox="1"/>
          <p:nvPr/>
        </p:nvSpPr>
        <p:spPr>
          <a:xfrm>
            <a:off x="457200" y="1150511"/>
            <a:ext cx="8521885" cy="400110"/>
          </a:xfrm>
          <a:prstGeom prst="rect">
            <a:avLst/>
          </a:prstGeom>
          <a:noFill/>
        </p:spPr>
        <p:txBody>
          <a:bodyPr wrap="none" rtlCol="0">
            <a:spAutoFit/>
          </a:bodyPr>
          <a:lstStyle/>
          <a:p>
            <a:r>
              <a:rPr lang="en-US" sz="2000" b="1" dirty="0" smtClean="0">
                <a:solidFill>
                  <a:srgbClr val="FF0000"/>
                </a:solidFill>
              </a:rPr>
              <a:t>Fertilization is the process in which gametes from two parents unite.</a:t>
            </a:r>
            <a:endParaRPr lang="en-US" sz="2000" b="1" dirty="0">
              <a:solidFill>
                <a:srgbClr val="FF0000"/>
              </a:solidFill>
            </a:endParaRPr>
          </a:p>
        </p:txBody>
      </p:sp>
    </p:spTree>
    <p:extLst>
      <p:ext uri="{BB962C8B-B14F-4D97-AF65-F5344CB8AC3E}">
        <p14:creationId xmlns:p14="http://schemas.microsoft.com/office/powerpoint/2010/main" val="4094733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0435" y="241301"/>
            <a:ext cx="9053565" cy="1146209"/>
          </a:xfrm>
        </p:spPr>
        <p:txBody>
          <a:bodyPr anchor="ctr">
            <a:noAutofit/>
          </a:bodyPr>
          <a:lstStyle/>
          <a:p>
            <a:pPr eaLnBrk="1" hangingPunct="1"/>
            <a:r>
              <a:rPr lang="en-US" altLang="en-US" b="1" dirty="0" smtClean="0">
                <a:solidFill>
                  <a:schemeClr val="tx1"/>
                </a:solidFill>
                <a:latin typeface="Comic Sans MS" panose="030F0702030302020204" pitchFamily="66" charset="0"/>
              </a:rPr>
              <a:t>HUMANS:        Sperm +   Ovum   = FERTILIZED EGG</a:t>
            </a:r>
            <a:br>
              <a:rPr lang="en-US" altLang="en-US" b="1" dirty="0" smtClean="0">
                <a:solidFill>
                  <a:schemeClr val="tx1"/>
                </a:solidFill>
                <a:latin typeface="Comic Sans MS" panose="030F0702030302020204" pitchFamily="66" charset="0"/>
              </a:rPr>
            </a:br>
            <a:r>
              <a:rPr lang="en-US" altLang="en-US" b="1" dirty="0" smtClean="0">
                <a:solidFill>
                  <a:schemeClr val="tx1"/>
                </a:solidFill>
                <a:latin typeface="Comic Sans MS" panose="030F0702030302020204" pitchFamily="66" charset="0"/>
              </a:rPr>
              <a:t>EUKARYOTES:  GAMETE + GAMETE = Zygote</a:t>
            </a:r>
          </a:p>
        </p:txBody>
      </p:sp>
      <p:sp>
        <p:nvSpPr>
          <p:cNvPr id="100355" name="Rectangle 17"/>
          <p:cNvSpPr>
            <a:spLocks noGrp="1" noChangeArrowheads="1"/>
          </p:cNvSpPr>
          <p:nvPr>
            <p:ph idx="1"/>
          </p:nvPr>
        </p:nvSpPr>
        <p:spPr>
          <a:xfrm>
            <a:off x="1066800" y="1600200"/>
            <a:ext cx="7275513" cy="838200"/>
          </a:xfrm>
        </p:spPr>
        <p:txBody>
          <a:bodyPr/>
          <a:lstStyle/>
          <a:p>
            <a:pPr marL="0" indent="0" eaLnBrk="1" hangingPunct="1">
              <a:buFontTx/>
              <a:buNone/>
            </a:pPr>
            <a:r>
              <a:rPr lang="en-US" altLang="en-US" sz="2400" dirty="0" smtClean="0"/>
              <a:t>haploid (</a:t>
            </a:r>
            <a:r>
              <a:rPr lang="en-US" altLang="en-US" sz="2400" i="1" dirty="0" smtClean="0"/>
              <a:t>1n</a:t>
            </a:r>
            <a:r>
              <a:rPr lang="en-US" altLang="en-US" sz="2400" dirty="0" smtClean="0"/>
              <a:t>) sperm</a:t>
            </a:r>
          </a:p>
        </p:txBody>
      </p:sp>
      <p:sp>
        <p:nvSpPr>
          <p:cNvPr id="100356" name="Freeform 4"/>
          <p:cNvSpPr>
            <a:spLocks/>
          </p:cNvSpPr>
          <p:nvPr/>
        </p:nvSpPr>
        <p:spPr bwMode="auto">
          <a:xfrm>
            <a:off x="2209800" y="2590800"/>
            <a:ext cx="1066800" cy="346075"/>
          </a:xfrm>
          <a:custGeom>
            <a:avLst/>
            <a:gdLst>
              <a:gd name="T0" fmla="*/ 2147483647 w 531"/>
              <a:gd name="T1" fmla="*/ 2147483647 h 234"/>
              <a:gd name="T2" fmla="*/ 2147483647 w 531"/>
              <a:gd name="T3" fmla="*/ 2147483647 h 234"/>
              <a:gd name="T4" fmla="*/ 2147483647 w 531"/>
              <a:gd name="T5" fmla="*/ 2147483647 h 234"/>
              <a:gd name="T6" fmla="*/ 2147483647 w 531"/>
              <a:gd name="T7" fmla="*/ 2147483647 h 234"/>
              <a:gd name="T8" fmla="*/ 2147483647 w 531"/>
              <a:gd name="T9" fmla="*/ 2147483647 h 234"/>
              <a:gd name="T10" fmla="*/ 2147483647 w 531"/>
              <a:gd name="T11" fmla="*/ 2147483647 h 234"/>
              <a:gd name="T12" fmla="*/ 2147483647 w 531"/>
              <a:gd name="T13" fmla="*/ 2147483647 h 234"/>
              <a:gd name="T14" fmla="*/ 0 60000 65536"/>
              <a:gd name="T15" fmla="*/ 0 60000 65536"/>
              <a:gd name="T16" fmla="*/ 0 60000 65536"/>
              <a:gd name="T17" fmla="*/ 0 60000 65536"/>
              <a:gd name="T18" fmla="*/ 0 60000 65536"/>
              <a:gd name="T19" fmla="*/ 0 60000 65536"/>
              <a:gd name="T20" fmla="*/ 0 60000 65536"/>
              <a:gd name="T21" fmla="*/ 0 w 531"/>
              <a:gd name="T22" fmla="*/ 0 h 234"/>
              <a:gd name="T23" fmla="*/ 531 w 531"/>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1" h="234">
                <a:moveTo>
                  <a:pt x="402" y="33"/>
                </a:moveTo>
                <a:cubicBezTo>
                  <a:pt x="303" y="0"/>
                  <a:pt x="195" y="27"/>
                  <a:pt x="94" y="42"/>
                </a:cubicBezTo>
                <a:cubicBezTo>
                  <a:pt x="84" y="49"/>
                  <a:pt x="72" y="53"/>
                  <a:pt x="64" y="62"/>
                </a:cubicBezTo>
                <a:cubicBezTo>
                  <a:pt x="0" y="143"/>
                  <a:pt x="172" y="158"/>
                  <a:pt x="203" y="162"/>
                </a:cubicBezTo>
                <a:cubicBezTo>
                  <a:pt x="326" y="203"/>
                  <a:pt x="487" y="234"/>
                  <a:pt x="531" y="102"/>
                </a:cubicBezTo>
                <a:cubicBezTo>
                  <a:pt x="514" y="34"/>
                  <a:pt x="505" y="48"/>
                  <a:pt x="441" y="33"/>
                </a:cubicBezTo>
                <a:cubicBezTo>
                  <a:pt x="405" y="24"/>
                  <a:pt x="421" y="14"/>
                  <a:pt x="402" y="33"/>
                </a:cubicBezTo>
                <a:close/>
              </a:path>
            </a:pathLst>
          </a:custGeom>
          <a:solidFill>
            <a:srgbClr val="FF0066"/>
          </a:solidFill>
          <a:ln w="9525">
            <a:solidFill>
              <a:srgbClr val="FF0066"/>
            </a:solidFill>
            <a:round/>
            <a:headEnd/>
            <a:tailEnd/>
          </a:ln>
        </p:spPr>
        <p:txBody>
          <a:bodyPr wrap="none"/>
          <a:lstStyle/>
          <a:p>
            <a:endParaRPr lang="en-US"/>
          </a:p>
        </p:txBody>
      </p:sp>
      <p:sp>
        <p:nvSpPr>
          <p:cNvPr id="100357" name="Freeform 5"/>
          <p:cNvSpPr>
            <a:spLocks/>
          </p:cNvSpPr>
          <p:nvPr/>
        </p:nvSpPr>
        <p:spPr bwMode="auto">
          <a:xfrm>
            <a:off x="914400" y="2222500"/>
            <a:ext cx="1387475" cy="473075"/>
          </a:xfrm>
          <a:custGeom>
            <a:avLst/>
            <a:gdLst>
              <a:gd name="T0" fmla="*/ 2147483647 w 874"/>
              <a:gd name="T1" fmla="*/ 2147483647 h 298"/>
              <a:gd name="T2" fmla="*/ 2147483647 w 874"/>
              <a:gd name="T3" fmla="*/ 2147483647 h 298"/>
              <a:gd name="T4" fmla="*/ 2147483647 w 874"/>
              <a:gd name="T5" fmla="*/ 2147483647 h 298"/>
              <a:gd name="T6" fmla="*/ 2147483647 w 874"/>
              <a:gd name="T7" fmla="*/ 2147483647 h 298"/>
              <a:gd name="T8" fmla="*/ 2147483647 w 874"/>
              <a:gd name="T9" fmla="*/ 0 h 298"/>
              <a:gd name="T10" fmla="*/ 2147483647 w 874"/>
              <a:gd name="T11" fmla="*/ 2147483647 h 298"/>
              <a:gd name="T12" fmla="*/ 0 w 874"/>
              <a:gd name="T13" fmla="*/ 2147483647 h 298"/>
              <a:gd name="T14" fmla="*/ 0 60000 65536"/>
              <a:gd name="T15" fmla="*/ 0 60000 65536"/>
              <a:gd name="T16" fmla="*/ 0 60000 65536"/>
              <a:gd name="T17" fmla="*/ 0 60000 65536"/>
              <a:gd name="T18" fmla="*/ 0 60000 65536"/>
              <a:gd name="T19" fmla="*/ 0 60000 65536"/>
              <a:gd name="T20" fmla="*/ 0 60000 65536"/>
              <a:gd name="T21" fmla="*/ 0 w 874"/>
              <a:gd name="T22" fmla="*/ 0 h 298"/>
              <a:gd name="T23" fmla="*/ 874 w 874"/>
              <a:gd name="T24" fmla="*/ 298 h 2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4" h="298">
                <a:moveTo>
                  <a:pt x="874" y="298"/>
                </a:moveTo>
                <a:cubicBezTo>
                  <a:pt x="766" y="262"/>
                  <a:pt x="654" y="235"/>
                  <a:pt x="546" y="199"/>
                </a:cubicBezTo>
                <a:cubicBezTo>
                  <a:pt x="520" y="122"/>
                  <a:pt x="614" y="135"/>
                  <a:pt x="665" y="129"/>
                </a:cubicBezTo>
                <a:cubicBezTo>
                  <a:pt x="727" y="108"/>
                  <a:pt x="686" y="85"/>
                  <a:pt x="646" y="70"/>
                </a:cubicBezTo>
                <a:cubicBezTo>
                  <a:pt x="559" y="37"/>
                  <a:pt x="467" y="23"/>
                  <a:pt x="377" y="0"/>
                </a:cubicBezTo>
                <a:cubicBezTo>
                  <a:pt x="301" y="3"/>
                  <a:pt x="225" y="4"/>
                  <a:pt x="149" y="10"/>
                </a:cubicBezTo>
                <a:cubicBezTo>
                  <a:pt x="97" y="14"/>
                  <a:pt x="55" y="40"/>
                  <a:pt x="0" y="40"/>
                </a:cubicBezTo>
              </a:path>
            </a:pathLst>
          </a:custGeom>
          <a:noFill/>
          <a:ln w="76200" cmpd="sng">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00358" name="Line 6"/>
          <p:cNvSpPr>
            <a:spLocks noChangeShapeType="1"/>
          </p:cNvSpPr>
          <p:nvPr/>
        </p:nvSpPr>
        <p:spPr bwMode="auto">
          <a:xfrm>
            <a:off x="2667000" y="3581400"/>
            <a:ext cx="0" cy="76200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59" name="Line 7"/>
          <p:cNvSpPr>
            <a:spLocks noChangeShapeType="1"/>
          </p:cNvSpPr>
          <p:nvPr/>
        </p:nvSpPr>
        <p:spPr bwMode="auto">
          <a:xfrm>
            <a:off x="2286000" y="3962400"/>
            <a:ext cx="7620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0" name="Oval 8"/>
          <p:cNvSpPr>
            <a:spLocks noChangeArrowheads="1"/>
          </p:cNvSpPr>
          <p:nvPr/>
        </p:nvSpPr>
        <p:spPr bwMode="auto">
          <a:xfrm>
            <a:off x="838200" y="4495800"/>
            <a:ext cx="1447800" cy="1371600"/>
          </a:xfrm>
          <a:prstGeom prst="ellipse">
            <a:avLst/>
          </a:prstGeom>
          <a:solidFill>
            <a:srgbClr val="C0C0C0"/>
          </a:solidFill>
          <a:ln w="762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1" name="Line 9"/>
          <p:cNvSpPr>
            <a:spLocks noChangeShapeType="1"/>
          </p:cNvSpPr>
          <p:nvPr/>
        </p:nvSpPr>
        <p:spPr bwMode="auto">
          <a:xfrm>
            <a:off x="4724400" y="3962400"/>
            <a:ext cx="6858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2" name="Line 10"/>
          <p:cNvSpPr>
            <a:spLocks noChangeShapeType="1"/>
          </p:cNvSpPr>
          <p:nvPr/>
        </p:nvSpPr>
        <p:spPr bwMode="auto">
          <a:xfrm>
            <a:off x="4724400" y="4191000"/>
            <a:ext cx="6858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00363" name="Oval 11"/>
          <p:cNvSpPr>
            <a:spLocks noChangeArrowheads="1"/>
          </p:cNvSpPr>
          <p:nvPr/>
        </p:nvSpPr>
        <p:spPr bwMode="auto">
          <a:xfrm>
            <a:off x="5943600" y="2895600"/>
            <a:ext cx="2209800" cy="2286000"/>
          </a:xfrm>
          <a:prstGeom prst="ellipse">
            <a:avLst/>
          </a:prstGeom>
          <a:solidFill>
            <a:srgbClr val="C0C0C0"/>
          </a:solidFill>
          <a:ln w="76200">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4" name="Oval 15"/>
          <p:cNvSpPr>
            <a:spLocks noChangeArrowheads="1"/>
          </p:cNvSpPr>
          <p:nvPr/>
        </p:nvSpPr>
        <p:spPr bwMode="auto">
          <a:xfrm>
            <a:off x="1676400" y="4876800"/>
            <a:ext cx="304800" cy="304800"/>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5" name="Oval 16"/>
          <p:cNvSpPr>
            <a:spLocks noChangeArrowheads="1"/>
          </p:cNvSpPr>
          <p:nvPr/>
        </p:nvSpPr>
        <p:spPr bwMode="auto">
          <a:xfrm>
            <a:off x="7086600" y="3657600"/>
            <a:ext cx="838200" cy="838200"/>
          </a:xfrm>
          <a:prstGeom prst="ellipse">
            <a:avLst/>
          </a:prstGeom>
          <a:solidFill>
            <a:srgbClr val="FF0066"/>
          </a:solidFill>
          <a:ln w="9525">
            <a:solidFill>
              <a:srgbClr val="FF0066"/>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0366" name="Rectangle 18"/>
          <p:cNvSpPr>
            <a:spLocks noChangeArrowheads="1"/>
          </p:cNvSpPr>
          <p:nvPr/>
        </p:nvSpPr>
        <p:spPr bwMode="auto">
          <a:xfrm>
            <a:off x="1828800" y="5943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spcBef>
                <a:spcPct val="20000"/>
              </a:spcBef>
              <a:buClr>
                <a:schemeClr val="bg2"/>
              </a:buClr>
            </a:pPr>
            <a:r>
              <a:rPr lang="en-US" altLang="en-US" dirty="0">
                <a:latin typeface="Arial" panose="020B0604020202020204" pitchFamily="34" charset="0"/>
              </a:rPr>
              <a:t>haploid (</a:t>
            </a:r>
            <a:r>
              <a:rPr lang="en-US" altLang="en-US" i="1" dirty="0" smtClean="0">
                <a:latin typeface="Arial" panose="020B0604020202020204" pitchFamily="34" charset="0"/>
              </a:rPr>
              <a:t>1n’</a:t>
            </a:r>
            <a:r>
              <a:rPr lang="en-US" altLang="en-US" dirty="0" smtClean="0">
                <a:latin typeface="Arial" panose="020B0604020202020204" pitchFamily="34" charset="0"/>
              </a:rPr>
              <a:t>) </a:t>
            </a:r>
            <a:r>
              <a:rPr lang="en-US" altLang="en-US" dirty="0">
                <a:latin typeface="Arial" panose="020B0604020202020204" pitchFamily="34" charset="0"/>
              </a:rPr>
              <a:t>ovum</a:t>
            </a:r>
          </a:p>
        </p:txBody>
      </p:sp>
      <p:sp>
        <p:nvSpPr>
          <p:cNvPr id="100367" name="Rectangle 19"/>
          <p:cNvSpPr>
            <a:spLocks noChangeArrowheads="1"/>
          </p:cNvSpPr>
          <p:nvPr/>
        </p:nvSpPr>
        <p:spPr bwMode="auto">
          <a:xfrm>
            <a:off x="6207038" y="5394290"/>
            <a:ext cx="2133600" cy="82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20000"/>
              </a:spcBef>
              <a:buClr>
                <a:schemeClr val="bg2"/>
              </a:buClr>
            </a:pPr>
            <a:r>
              <a:rPr lang="en-US" altLang="en-US" dirty="0">
                <a:latin typeface="Arial" panose="020B0604020202020204" pitchFamily="34" charset="0"/>
              </a:rPr>
              <a:t>diploid zygote (2</a:t>
            </a:r>
            <a:r>
              <a:rPr lang="en-US" altLang="en-US" i="1" dirty="0">
                <a:latin typeface="Arial" panose="020B0604020202020204" pitchFamily="34" charset="0"/>
              </a:rPr>
              <a:t>n = </a:t>
            </a:r>
            <a:r>
              <a:rPr lang="en-US" altLang="en-US" i="1" dirty="0" err="1">
                <a:latin typeface="Arial" panose="020B0604020202020204" pitchFamily="34" charset="0"/>
              </a:rPr>
              <a:t>n+n</a:t>
            </a:r>
            <a:r>
              <a:rPr lang="en-US" altLang="en-US" i="1" dirty="0">
                <a:latin typeface="Arial" panose="020B0604020202020204" pitchFamily="34" charset="0"/>
              </a:rPr>
              <a:t>’</a:t>
            </a:r>
            <a:r>
              <a:rPr lang="en-US" altLang="en-US" dirty="0">
                <a:latin typeface="Arial" panose="020B0604020202020204" pitchFamily="34" charset="0"/>
              </a:rPr>
              <a:t>) </a:t>
            </a:r>
          </a:p>
        </p:txBody>
      </p:sp>
    </p:spTree>
    <p:extLst>
      <p:ext uri="{BB962C8B-B14F-4D97-AF65-F5344CB8AC3E}">
        <p14:creationId xmlns:p14="http://schemas.microsoft.com/office/powerpoint/2010/main" val="101114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1319" y="692715"/>
            <a:ext cx="8064820" cy="5407834"/>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91319" y="6393892"/>
            <a:ext cx="4406976" cy="215444"/>
          </a:xfrm>
          <a:prstGeom prst="rect">
            <a:avLst/>
          </a:prstGeom>
          <a:noFill/>
        </p:spPr>
        <p:txBody>
          <a:bodyPr wrap="none" rtlCol="0">
            <a:spAutoFit/>
          </a:bodyPr>
          <a:lstStyle/>
          <a:p>
            <a:r>
              <a:rPr lang="en-US" sz="800" dirty="0"/>
              <a:t>Download for free at </a:t>
            </a:r>
            <a:r>
              <a:rPr lang="en-US" sz="800" u="sng" dirty="0">
                <a:hlinkClick r:id="rId3"/>
              </a:rPr>
              <a:t>http://cnx.org/contents/185cbf87-c72e-48f5-b51e-f14f21b5eabd@10.61</a:t>
            </a:r>
            <a:endParaRPr lang="en-US" sz="800" dirty="0"/>
          </a:p>
        </p:txBody>
      </p:sp>
    </p:spTree>
    <p:extLst>
      <p:ext uri="{BB962C8B-B14F-4D97-AF65-F5344CB8AC3E}">
        <p14:creationId xmlns:p14="http://schemas.microsoft.com/office/powerpoint/2010/main" val="2304986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128254" y="4524763"/>
            <a:ext cx="8834876" cy="1704600"/>
          </a:xfrm>
        </p:spPr>
        <p:txBody>
          <a:bodyPr>
            <a:noAutofit/>
          </a:bodyPr>
          <a:lstStyle/>
          <a:p>
            <a:r>
              <a:rPr lang="en-US" dirty="0"/>
              <a:t>Fungi, such as black bread mold (</a:t>
            </a:r>
            <a:r>
              <a:rPr lang="en-US" i="1" dirty="0" err="1"/>
              <a:t>Rhizopus</a:t>
            </a:r>
            <a:r>
              <a:rPr lang="en-US" i="1" dirty="0"/>
              <a:t> </a:t>
            </a:r>
            <a:r>
              <a:rPr lang="en-US" i="1" dirty="0" err="1"/>
              <a:t>nigricans</a:t>
            </a:r>
            <a:r>
              <a:rPr lang="en-US" dirty="0" smtClean="0"/>
              <a:t>) and the yeast that make beer, bread and wine, </a:t>
            </a:r>
            <a:r>
              <a:rPr lang="en-US" dirty="0"/>
              <a:t>have haploid-</a:t>
            </a:r>
            <a:r>
              <a:rPr lang="en-US" dirty="0" smtClean="0"/>
              <a:t>dominant life </a:t>
            </a:r>
            <a:r>
              <a:rPr lang="en-US" dirty="0"/>
              <a:t>cycles. The haploid multicellular stage </a:t>
            </a:r>
            <a:r>
              <a:rPr lang="en-US" dirty="0" smtClean="0"/>
              <a:t>of opposite mating types (a and </a:t>
            </a:r>
            <a:r>
              <a:rPr lang="en-US" dirty="0" smtClean="0">
                <a:latin typeface="Symbol" panose="05050102010706020507" pitchFamily="18" charset="2"/>
              </a:rPr>
              <a:t>a</a:t>
            </a:r>
            <a:r>
              <a:rPr lang="en-US" dirty="0" smtClean="0"/>
              <a:t>, a and A, + and -, etc.) produces </a:t>
            </a:r>
            <a:r>
              <a:rPr lang="en-US" dirty="0"/>
              <a:t>specialized haploid cells </a:t>
            </a:r>
            <a:r>
              <a:rPr lang="en-US" dirty="0" smtClean="0"/>
              <a:t>(~ gametes) by </a:t>
            </a:r>
            <a:r>
              <a:rPr lang="en-US" dirty="0"/>
              <a:t>mitosis </a:t>
            </a:r>
            <a:r>
              <a:rPr lang="en-US" dirty="0" smtClean="0"/>
              <a:t>that </a:t>
            </a:r>
            <a:r>
              <a:rPr lang="pt-BR" dirty="0" smtClean="0"/>
              <a:t>fuse </a:t>
            </a:r>
            <a:r>
              <a:rPr lang="pt-BR" dirty="0"/>
              <a:t>to form a diploid zygote. </a:t>
            </a:r>
            <a:r>
              <a:rPr lang="pt-BR" dirty="0" smtClean="0"/>
              <a:t>This </a:t>
            </a:r>
            <a:r>
              <a:rPr lang="pt-BR" dirty="0"/>
              <a:t>zygote undergoes </a:t>
            </a:r>
            <a:r>
              <a:rPr lang="pt-BR" dirty="0" smtClean="0"/>
              <a:t>meiosis almost immediately </a:t>
            </a:r>
            <a:r>
              <a:rPr lang="pt-BR" dirty="0"/>
              <a:t>to produce haploid spores. </a:t>
            </a:r>
            <a:r>
              <a:rPr lang="pt-BR" dirty="0" err="1" smtClean="0"/>
              <a:t>Each</a:t>
            </a:r>
            <a:r>
              <a:rPr lang="pt-BR" dirty="0"/>
              <a:t> </a:t>
            </a:r>
            <a:r>
              <a:rPr lang="pl-PL" dirty="0" smtClean="0"/>
              <a:t>spore </a:t>
            </a:r>
            <a:r>
              <a:rPr lang="pl-PL" dirty="0"/>
              <a:t>gives rise to a multicellular haploid organism by mitosis. </a:t>
            </a:r>
            <a:endParaRPr lang="en-US" dirty="0"/>
          </a:p>
        </p:txBody>
      </p:sp>
      <p:pic>
        <p:nvPicPr>
          <p:cNvPr id="9" name="Picture Placeholder 8" descr="Figure_11_02_0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478" r="-29478"/>
          <a:stretch>
            <a:fillRect/>
          </a:stretch>
        </p:blipFill>
        <p:spPr>
          <a:xfrm>
            <a:off x="457199" y="568355"/>
            <a:ext cx="8062913" cy="3500071"/>
          </a:xfrm>
        </p:spPr>
      </p:pic>
      <p:sp>
        <p:nvSpPr>
          <p:cNvPr id="6" name="Title 4"/>
          <p:cNvSpPr>
            <a:spLocks noGrp="1"/>
          </p:cNvSpPr>
          <p:nvPr>
            <p:ph type="title"/>
          </p:nvPr>
        </p:nvSpPr>
        <p:spPr>
          <a:xfrm>
            <a:off x="364836" y="112018"/>
            <a:ext cx="8062912" cy="456337"/>
          </a:xfrm>
        </p:spPr>
        <p:txBody>
          <a:bodyPr anchor="ctr">
            <a:normAutofit fontScale="90000"/>
          </a:bodyPr>
          <a:lstStyle/>
          <a:p>
            <a:r>
              <a:rPr lang="en-US" dirty="0" smtClean="0"/>
              <a:t>11.2 sexual reproduction</a:t>
            </a:r>
            <a:endParaRPr lang="en-US" dirty="0"/>
          </a:p>
        </p:txBody>
      </p:sp>
    </p:spTree>
    <p:extLst>
      <p:ext uri="{BB962C8B-B14F-4D97-AF65-F5344CB8AC3E}">
        <p14:creationId xmlns:p14="http://schemas.microsoft.com/office/powerpoint/2010/main" val="2865262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355600" y="200240"/>
            <a:ext cx="7778466" cy="1538126"/>
          </a:xfrm>
        </p:spPr>
        <p:txBody>
          <a:bodyPr/>
          <a:lstStyle/>
          <a:p>
            <a:pPr marL="0" indent="0" eaLnBrk="1" hangingPunct="1">
              <a:buFontTx/>
              <a:buNone/>
            </a:pPr>
            <a:r>
              <a:rPr lang="en-US" altLang="en-US" sz="2800" dirty="0" smtClean="0">
                <a:latin typeface="Comic Sans MS" panose="030F0702030302020204" pitchFamily="66" charset="0"/>
              </a:rPr>
              <a:t>In diploid (</a:t>
            </a:r>
            <a:r>
              <a:rPr lang="en-US" altLang="en-US" sz="2800" i="1" dirty="0" smtClean="0">
                <a:latin typeface="Comic Sans MS" panose="030F0702030302020204" pitchFamily="66" charset="0"/>
              </a:rPr>
              <a:t>2n</a:t>
            </a:r>
            <a:r>
              <a:rPr lang="en-US" altLang="en-US" sz="2800" dirty="0" smtClean="0">
                <a:latin typeface="Comic Sans MS" panose="030F0702030302020204" pitchFamily="66" charset="0"/>
              </a:rPr>
              <a:t>) multicellular organisms, </a:t>
            </a:r>
            <a:r>
              <a:rPr lang="en-US" altLang="en-US" sz="2800" b="1" dirty="0" smtClean="0">
                <a:latin typeface="Comic Sans MS" panose="030F0702030302020204" pitchFamily="66" charset="0"/>
              </a:rPr>
              <a:t>somatic cells </a:t>
            </a:r>
            <a:r>
              <a:rPr lang="en-US" altLang="en-US" sz="2800" dirty="0" smtClean="0">
                <a:latin typeface="Comic Sans MS" panose="030F0702030302020204" pitchFamily="66" charset="0"/>
              </a:rPr>
              <a:t>(non-gametes) each contain </a:t>
            </a:r>
            <a:r>
              <a:rPr lang="en-US" altLang="en-US" sz="2800" b="1" i="1" dirty="0" smtClean="0">
                <a:latin typeface="Comic Sans MS" panose="030F0702030302020204" pitchFamily="66" charset="0"/>
              </a:rPr>
              <a:t>two sets</a:t>
            </a:r>
            <a:r>
              <a:rPr lang="en-US" altLang="en-US" sz="2800" i="1" dirty="0" smtClean="0">
                <a:latin typeface="Comic Sans MS" panose="030F0702030302020204" pitchFamily="66" charset="0"/>
              </a:rPr>
              <a:t> of chromosomes </a:t>
            </a:r>
            <a:endParaRPr lang="en-US" altLang="en-US" sz="2800" dirty="0" smtClean="0">
              <a:latin typeface="Comic Sans MS" panose="030F0702030302020204" pitchFamily="66" charset="0"/>
            </a:endParaRPr>
          </a:p>
        </p:txBody>
      </p:sp>
      <p:pic>
        <p:nvPicPr>
          <p:cNvPr id="3" name="Picture 2" descr="Figure_10_01_02.jpg"/>
          <p:cNvPicPr>
            <a:picLocks noGrp="1" noChangeAspect="1"/>
          </p:cNvPicPr>
          <p:nvPr/>
        </p:nvPicPr>
        <p:blipFill rotWithShape="1">
          <a:blip r:embed="rId2" cstate="email">
            <a:extLst>
              <a:ext uri="{28A0092B-C50C-407E-A947-70E740481C1C}">
                <a14:useLocalDpi xmlns:a14="http://schemas.microsoft.com/office/drawing/2010/main" val="0"/>
              </a:ext>
            </a:extLst>
          </a:blip>
          <a:srcRect l="2345" t="43325" r="53404" b="3563"/>
          <a:stretch/>
        </p:blipFill>
        <p:spPr>
          <a:xfrm>
            <a:off x="4722724" y="1738366"/>
            <a:ext cx="4200212" cy="3984814"/>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0" y="1603082"/>
            <a:ext cx="4682533" cy="4653582"/>
          </a:xfrm>
          <a:prstGeom prst="rect">
            <a:avLst/>
          </a:prstGeom>
        </p:spPr>
        <p:txBody>
          <a:bodyPr wrap="square">
            <a:spAutoFit/>
          </a:bodyPr>
          <a:lstStyle/>
          <a:p>
            <a:pPr marL="342900" indent="-342900">
              <a:spcBef>
                <a:spcPct val="60000"/>
              </a:spcBef>
              <a:buFont typeface="Arial" panose="020B0604020202020204" pitchFamily="34" charset="0"/>
              <a:buChar char="•"/>
            </a:pPr>
            <a:r>
              <a:rPr lang="en-US" altLang="en-US" sz="2400" dirty="0">
                <a:latin typeface="Comic Sans MS" panose="030F0702030302020204" pitchFamily="66" charset="0"/>
              </a:rPr>
              <a:t>For each pair of chromosomes, each parent contributes one </a:t>
            </a:r>
            <a:r>
              <a:rPr lang="en-US" altLang="en-US" sz="2400" b="1" dirty="0">
                <a:latin typeface="Comic Sans MS" panose="030F0702030302020204" pitchFamily="66" charset="0"/>
              </a:rPr>
              <a:t>homolog</a:t>
            </a:r>
          </a:p>
          <a:p>
            <a:pPr marL="800100" lvl="1" indent="-342900">
              <a:spcBef>
                <a:spcPct val="60000"/>
              </a:spcBef>
              <a:buFont typeface="Arial" panose="020B0604020202020204" pitchFamily="34" charset="0"/>
              <a:buChar char="•"/>
            </a:pPr>
            <a:r>
              <a:rPr lang="en-US" altLang="en-US" sz="2200" dirty="0">
                <a:latin typeface="Comic Sans MS" panose="030F0702030302020204" pitchFamily="66" charset="0"/>
              </a:rPr>
              <a:t>Have corresponding </a:t>
            </a:r>
            <a:r>
              <a:rPr lang="en-US" altLang="en-US" sz="2200" dirty="0" smtClean="0">
                <a:latin typeface="Comic Sans MS" panose="030F0702030302020204" pitchFamily="66" charset="0"/>
              </a:rPr>
              <a:t>genes in exactly the same places </a:t>
            </a:r>
            <a:r>
              <a:rPr lang="en-US" altLang="en-US" sz="2200" dirty="0">
                <a:latin typeface="Comic Sans MS" panose="030F0702030302020204" pitchFamily="66" charset="0"/>
              </a:rPr>
              <a:t>but might have different versions of those genes (alleles)</a:t>
            </a:r>
          </a:p>
          <a:p>
            <a:pPr marL="800100" lvl="1" indent="-342900">
              <a:spcBef>
                <a:spcPct val="60000"/>
              </a:spcBef>
              <a:buFont typeface="Arial" panose="020B0604020202020204" pitchFamily="34" charset="0"/>
              <a:buChar char="•"/>
            </a:pPr>
            <a:r>
              <a:rPr lang="en-US" altLang="en-US" sz="2200" dirty="0">
                <a:latin typeface="Comic Sans MS" panose="030F0702030302020204" pitchFamily="66" charset="0"/>
              </a:rPr>
              <a:t>The two sets of chromosomes are called a pair of </a:t>
            </a:r>
            <a:r>
              <a:rPr lang="en-US" altLang="en-US" sz="2200" b="1" u="sng" dirty="0">
                <a:latin typeface="Comic Sans MS" panose="030F0702030302020204" pitchFamily="66" charset="0"/>
              </a:rPr>
              <a:t>homologous chromosomes</a:t>
            </a:r>
            <a:endParaRPr lang="en-US" altLang="en-US" b="1" u="sng" dirty="0">
              <a:latin typeface="Comic Sans MS" panose="030F0702030302020204" pitchFamily="66" charset="0"/>
            </a:endParaRPr>
          </a:p>
        </p:txBody>
      </p:sp>
    </p:spTree>
    <p:extLst>
      <p:ext uri="{BB962C8B-B14F-4D97-AF65-F5344CB8AC3E}">
        <p14:creationId xmlns:p14="http://schemas.microsoft.com/office/powerpoint/2010/main" val="3250598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40" name="Rectangle 3"/>
          <p:cNvSpPr>
            <a:spLocks noGrp="1" noChangeArrowheads="1"/>
          </p:cNvSpPr>
          <p:nvPr>
            <p:ph idx="1"/>
          </p:nvPr>
        </p:nvSpPr>
        <p:spPr>
          <a:xfrm>
            <a:off x="300181" y="377735"/>
            <a:ext cx="8543567" cy="5715000"/>
          </a:xfrm>
        </p:spPr>
        <p:txBody>
          <a:bodyPr>
            <a:normAutofit lnSpcReduction="10000"/>
          </a:bodyPr>
          <a:lstStyle/>
          <a:p>
            <a:pPr marL="457200" indent="-457200" eaLnBrk="1" hangingPunct="1">
              <a:buClrTx/>
              <a:buFont typeface="Arial" panose="020B0604020202020204" pitchFamily="34" charset="0"/>
              <a:buChar char="•"/>
            </a:pPr>
            <a:r>
              <a:rPr lang="en-US" altLang="en-US" sz="2800" dirty="0" smtClean="0">
                <a:latin typeface="Comic Sans MS" panose="030F0702030302020204" pitchFamily="66" charset="0"/>
              </a:rPr>
              <a:t>Functions of meiosis:</a:t>
            </a:r>
          </a:p>
          <a:p>
            <a:pPr lvl="2">
              <a:spcBef>
                <a:spcPct val="60000"/>
              </a:spcBef>
              <a:buClrTx/>
            </a:pPr>
            <a:r>
              <a:rPr lang="en-US" altLang="en-US" sz="2600" dirty="0" smtClean="0">
                <a:latin typeface="Comic Sans MS" panose="030F0702030302020204" pitchFamily="66" charset="0"/>
              </a:rPr>
              <a:t>produce gametes</a:t>
            </a:r>
          </a:p>
          <a:p>
            <a:pPr lvl="2">
              <a:spcBef>
                <a:spcPct val="60000"/>
              </a:spcBef>
              <a:buClrTx/>
            </a:pPr>
            <a:r>
              <a:rPr lang="en-US" altLang="en-US" sz="2600" dirty="0" smtClean="0">
                <a:latin typeface="Comic Sans MS" panose="030F0702030302020204" pitchFamily="66" charset="0"/>
              </a:rPr>
              <a:t>reduce chromosome number by half (from </a:t>
            </a:r>
            <a:r>
              <a:rPr lang="en-US" altLang="en-US" sz="2600" dirty="0" err="1" smtClean="0">
                <a:latin typeface="Comic Sans MS" panose="030F0702030302020204" pitchFamily="66" charset="0"/>
              </a:rPr>
              <a:t>n+n</a:t>
            </a:r>
            <a:r>
              <a:rPr lang="en-US" altLang="en-US" sz="2600" dirty="0" smtClean="0">
                <a:latin typeface="Comic Sans MS" panose="030F0702030302020204" pitchFamily="66" charset="0"/>
              </a:rPr>
              <a:t>’ to either n or n’)</a:t>
            </a:r>
          </a:p>
          <a:p>
            <a:pPr lvl="2">
              <a:spcBef>
                <a:spcPct val="60000"/>
              </a:spcBef>
              <a:buClrTx/>
            </a:pPr>
            <a:r>
              <a:rPr lang="en-US" altLang="en-US" sz="2600" dirty="0" smtClean="0">
                <a:latin typeface="Comic Sans MS" panose="030F0702030302020204" pitchFamily="66" charset="0"/>
              </a:rPr>
              <a:t>ensure each gamete gets a complete set of chromosomes (one of each pair)</a:t>
            </a:r>
          </a:p>
          <a:p>
            <a:pPr lvl="3">
              <a:spcBef>
                <a:spcPct val="60000"/>
              </a:spcBef>
              <a:buClrTx/>
            </a:pPr>
            <a:r>
              <a:rPr lang="en-US" altLang="en-US" sz="2600" dirty="0" smtClean="0">
                <a:latin typeface="Comic Sans MS" panose="030F0702030302020204" pitchFamily="66" charset="0"/>
              </a:rPr>
              <a:t>Mitosis ensures each cell gets a sister chromatid</a:t>
            </a:r>
          </a:p>
          <a:p>
            <a:pPr lvl="3">
              <a:spcBef>
                <a:spcPct val="60000"/>
              </a:spcBef>
              <a:buClrTx/>
            </a:pPr>
            <a:r>
              <a:rPr lang="en-US" altLang="en-US" sz="2600" dirty="0" smtClean="0">
                <a:latin typeface="Comic Sans MS" panose="030F0702030302020204" pitchFamily="66" charset="0"/>
              </a:rPr>
              <a:t>Meiosis I ensures each cell gets a homologous chromosome</a:t>
            </a:r>
          </a:p>
          <a:p>
            <a:pPr lvl="2">
              <a:spcBef>
                <a:spcPct val="60000"/>
              </a:spcBef>
              <a:buClrTx/>
            </a:pPr>
            <a:r>
              <a:rPr lang="en-US" altLang="en-US" sz="2600" dirty="0" smtClean="0">
                <a:latin typeface="Comic Sans MS" panose="030F0702030302020204" pitchFamily="66" charset="0"/>
              </a:rPr>
              <a:t>promote genetic diversity of products</a:t>
            </a:r>
          </a:p>
        </p:txBody>
      </p:sp>
    </p:spTree>
    <p:extLst>
      <p:ext uri="{BB962C8B-B14F-4D97-AF65-F5344CB8AC3E}">
        <p14:creationId xmlns:p14="http://schemas.microsoft.com/office/powerpoint/2010/main" val="19272235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3498</TotalTime>
  <Words>1419</Words>
  <Application>Microsoft Office PowerPoint</Application>
  <PresentationFormat>On-screen Show (4:3)</PresentationFormat>
  <Paragraphs>143</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ＭＳ Ｐゴシック</vt:lpstr>
      <vt:lpstr>Arial</vt:lpstr>
      <vt:lpstr>Arial Black</vt:lpstr>
      <vt:lpstr>Calibri</vt:lpstr>
      <vt:lpstr>Comic Sans MS</vt:lpstr>
      <vt:lpstr>Symbol</vt:lpstr>
      <vt:lpstr>Times New Roman</vt:lpstr>
      <vt:lpstr>Essential</vt:lpstr>
      <vt:lpstr>Chapter 11 meiosis </vt:lpstr>
      <vt:lpstr>introduction</vt:lpstr>
      <vt:lpstr>introduction</vt:lpstr>
      <vt:lpstr>11.1 the process of meiosis</vt:lpstr>
      <vt:lpstr>HUMANS:        Sperm +   Ovum   = FERTILIZED EGG EUKARYOTES:  GAMETE + GAMETE = Zygote</vt:lpstr>
      <vt:lpstr>PowerPoint Presentation</vt:lpstr>
      <vt:lpstr>11.2 sexual reproduction</vt:lpstr>
      <vt:lpstr>PowerPoint Presentation</vt:lpstr>
      <vt:lpstr>PowerPoint Presentation</vt:lpstr>
      <vt:lpstr>PowerPoint Presentation</vt:lpstr>
      <vt:lpstr>PowerPoint Presentation</vt:lpstr>
      <vt:lpstr>PowerPoint Presentation</vt:lpstr>
      <vt:lpstr>PowerPoint Presentation</vt:lpstr>
      <vt:lpstr>Meiosis </vt:lpstr>
      <vt:lpstr>PowerPoint Presentation</vt:lpstr>
      <vt:lpstr>11.1 the process of meiosis</vt:lpstr>
      <vt:lpstr>PowerPoint Presentation</vt:lpstr>
      <vt:lpstr>Anaphase I and II</vt:lpstr>
      <vt:lpstr>PowerPoint Presentation</vt:lpstr>
      <vt:lpstr>PowerPoint Presentation</vt:lpstr>
      <vt:lpstr>Meiosis vs mitosis</vt:lpstr>
      <vt:lpstr>PowerPoint Presentation</vt:lpstr>
      <vt:lpstr>PowerPoint Presentation</vt:lpstr>
      <vt:lpstr>PowerPoint Presentation</vt:lpstr>
      <vt:lpstr>Oogenesis</vt:lpstr>
      <vt:lpstr>Spermatogenesis</vt:lpstr>
      <vt:lpstr>nondisjunction</vt:lpstr>
      <vt:lpstr>nondisjunction</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SLWS219</cp:lastModifiedBy>
  <cp:revision>205</cp:revision>
  <cp:lastPrinted>2013-06-08T17:29:15Z</cp:lastPrinted>
  <dcterms:created xsi:type="dcterms:W3CDTF">2012-06-04T02:13:36Z</dcterms:created>
  <dcterms:modified xsi:type="dcterms:W3CDTF">2018-03-05T18:50:24Z</dcterms:modified>
</cp:coreProperties>
</file>