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5" r:id="rId1"/>
  </p:sldMasterIdLst>
  <p:notesMasterIdLst>
    <p:notesMasterId r:id="rId42"/>
  </p:notesMasterIdLst>
  <p:handoutMasterIdLst>
    <p:handoutMasterId r:id="rId43"/>
  </p:handoutMasterIdLst>
  <p:sldIdLst>
    <p:sldId id="376" r:id="rId2"/>
    <p:sldId id="352" r:id="rId3"/>
    <p:sldId id="277" r:id="rId4"/>
    <p:sldId id="379" r:id="rId5"/>
    <p:sldId id="329" r:id="rId6"/>
    <p:sldId id="377" r:id="rId7"/>
    <p:sldId id="378" r:id="rId8"/>
    <p:sldId id="330" r:id="rId9"/>
    <p:sldId id="346" r:id="rId10"/>
    <p:sldId id="340" r:id="rId11"/>
    <p:sldId id="342" r:id="rId12"/>
    <p:sldId id="380" r:id="rId13"/>
    <p:sldId id="347" r:id="rId14"/>
    <p:sldId id="381" r:id="rId15"/>
    <p:sldId id="331" r:id="rId16"/>
    <p:sldId id="348" r:id="rId17"/>
    <p:sldId id="349" r:id="rId18"/>
    <p:sldId id="350" r:id="rId19"/>
    <p:sldId id="357" r:id="rId20"/>
    <p:sldId id="358" r:id="rId21"/>
    <p:sldId id="382" r:id="rId22"/>
    <p:sldId id="367" r:id="rId23"/>
    <p:sldId id="363" r:id="rId24"/>
    <p:sldId id="383" r:id="rId25"/>
    <p:sldId id="364" r:id="rId26"/>
    <p:sldId id="384" r:id="rId27"/>
    <p:sldId id="365" r:id="rId28"/>
    <p:sldId id="385" r:id="rId29"/>
    <p:sldId id="360" r:id="rId30"/>
    <p:sldId id="361" r:id="rId31"/>
    <p:sldId id="386" r:id="rId32"/>
    <p:sldId id="362" r:id="rId33"/>
    <p:sldId id="321" r:id="rId34"/>
    <p:sldId id="369" r:id="rId35"/>
    <p:sldId id="368" r:id="rId36"/>
    <p:sldId id="300" r:id="rId37"/>
    <p:sldId id="370" r:id="rId38"/>
    <p:sldId id="372" r:id="rId39"/>
    <p:sldId id="373" r:id="rId40"/>
    <p:sldId id="387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D419"/>
    <a:srgbClr val="6CB255"/>
    <a:srgbClr val="212F62"/>
    <a:srgbClr val="72A510"/>
    <a:srgbClr val="A4EC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307" autoAdjust="0"/>
    <p:restoredTop sz="92456" autoAdjust="0"/>
  </p:normalViewPr>
  <p:slideViewPr>
    <p:cSldViewPr snapToGrid="0" snapToObjects="1">
      <p:cViewPr varScale="1">
        <p:scale>
          <a:sx n="70" d="100"/>
          <a:sy n="70" d="100"/>
        </p:scale>
        <p:origin x="1008" y="4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73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D041A-73BB-E643-A8C7-50D88C2F22F5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EFEC5-3018-A548-B247-453C6EC1E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57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BA556F-39F3-4C36-B146-4C505BF0474B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2F6F7-8EA3-4C7F-AA05-4816BB10A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655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659DE6D-5FEB-4497-90C9-9F4CDB95704F}" type="slidenum">
              <a:rPr lang="en-US" altLang="en-US"/>
              <a:pPr eaLnBrk="1" hangingPunct="1">
                <a:spcBef>
                  <a:spcPct val="0"/>
                </a:spcBef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7305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295A529-CDB3-4E83-82AF-8DB6B61A6E03}" type="slidenum">
              <a:rPr lang="en-US" altLang="en-US"/>
              <a:pPr eaLnBrk="1" hangingPunct="1">
                <a:spcBef>
                  <a:spcPct val="0"/>
                </a:spcBef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8560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94745E5-AD28-4587-B014-0E788A128FB7}" type="slidenum">
              <a:rPr lang="en-US" altLang="en-US"/>
              <a:pPr eaLnBrk="1" hangingPunct="1">
                <a:spcBef>
                  <a:spcPct val="0"/>
                </a:spcBef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8911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DB54BC9-B8A1-4207-94D6-07A3F8CF0CC6}" type="slidenum">
              <a:rPr lang="en-US" altLang="en-US"/>
              <a:pPr eaLnBrk="1" hangingPunct="1">
                <a:spcBef>
                  <a:spcPct val="0"/>
                </a:spcBef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8236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452B259-BCD0-4FDE-A0B0-3B46158852A0}" type="slidenum">
              <a:rPr lang="en-US" altLang="en-US"/>
              <a:pPr eaLnBrk="1" hangingPunct="1">
                <a:spcBef>
                  <a:spcPct val="0"/>
                </a:spcBef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2972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C61F9CD-5753-426C-A8F9-B57DA2E5AD3E}" type="slidenum">
              <a:rPr lang="en-US" altLang="en-US"/>
              <a:pPr eaLnBrk="1" hangingPunct="1">
                <a:spcBef>
                  <a:spcPct val="0"/>
                </a:spcBef>
              </a:pPr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2062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March 7,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70485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March 7,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15544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March 7,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35157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March 7,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7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201" y="1122387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303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March 7,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7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201" y="1122387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5156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March 7,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7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201" y="1122387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69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March 7,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7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201" y="1122387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363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March 7,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7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201" y="1122387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6345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March 7,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7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201" y="1122387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5732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March 7,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7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201" y="1122387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7229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7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March 7,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200" y="1107619"/>
            <a:ext cx="4031619" cy="46076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606926" y="1107618"/>
            <a:ext cx="3913188" cy="4607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212F62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March 7,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13285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1" cy="4480560"/>
          </a:xfrm>
        </p:spPr>
        <p:txBody>
          <a:bodyPr/>
          <a:lstStyle>
            <a:lvl1pPr>
              <a:defRPr sz="3200"/>
            </a:lvl1pPr>
            <a:lvl2pPr marL="788670" indent="-514350">
              <a:buFont typeface="+mj-lt"/>
              <a:buAutoNum type="alphaLcParenR"/>
              <a:defRPr sz="2800"/>
            </a:lvl2pPr>
            <a:lvl3pPr marL="1371600" indent="-457200">
              <a:buFont typeface="+mj-lt"/>
              <a:buAutoNum type="alphaLcParenR"/>
              <a:defRPr sz="2400"/>
            </a:lvl3pPr>
            <a:lvl4pPr marL="1828800" indent="-457200">
              <a:buFont typeface="+mj-lt"/>
              <a:buAutoNum type="alphaLcParenR"/>
              <a:defRPr sz="2000"/>
            </a:lvl4pPr>
            <a:lvl5pPr marL="2286000" indent="-457200">
              <a:buFont typeface="+mj-lt"/>
              <a:buAutoNum type="alphaLcParenR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March 7,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41327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March 7,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0" y="789678"/>
            <a:ext cx="9144000" cy="7091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rgbClr val="6CB25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500" dirty="0" smtClean="0"/>
              <a:t>College Physics</a:t>
            </a:r>
          </a:p>
          <a:p>
            <a:pPr algn="ctr"/>
            <a:endParaRPr lang="en-US" sz="1800" cap="none" dirty="0" smtClean="0">
              <a:solidFill>
                <a:schemeClr val="accent3">
                  <a:lumMod val="20000"/>
                  <a:lumOff val="80000"/>
                </a:schemeClr>
              </a:solidFill>
              <a:latin typeface="+mn-lt"/>
            </a:endParaRPr>
          </a:p>
          <a:p>
            <a:pPr algn="ctr"/>
            <a:r>
              <a:rPr lang="en-US" sz="2000" b="1" cap="none" dirty="0" smtClean="0">
                <a:solidFill>
                  <a:srgbClr val="212F62"/>
                </a:solidFill>
                <a:latin typeface="+mn-lt"/>
              </a:rPr>
              <a:t>Chapter # Chapter Title</a:t>
            </a:r>
          </a:p>
          <a:p>
            <a:pPr algn="ctr"/>
            <a:r>
              <a:rPr lang="en-US" sz="1600" cap="none" dirty="0" smtClean="0">
                <a:solidFill>
                  <a:schemeClr val="tx1"/>
                </a:solidFill>
                <a:latin typeface="+mn-lt"/>
              </a:rPr>
              <a:t>PowerPoint Image Slideshow</a:t>
            </a:r>
            <a:endParaRPr lang="en-US" sz="1600" cap="none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9" name="Picture 8" descr="medium_covers_Page_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757" y="2517425"/>
            <a:ext cx="2010683" cy="260383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obliqueTopLeft"/>
            <a:lightRig rig="threePt" dir="t"/>
          </a:scene3d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March 7,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60900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March 7,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85225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March 7, 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31186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March 7, 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90427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20EEF-74F3-4E59-86FC-BD06E2703EF6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F22D1-BDDE-420F-AA50-465992583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11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March 7,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70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March 7,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2564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March 7,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599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  <p:sldLayoutId id="2147483937" r:id="rId12"/>
    <p:sldLayoutId id="2147483938" r:id="rId13"/>
    <p:sldLayoutId id="2147483940" r:id="rId14"/>
    <p:sldLayoutId id="2147483941" r:id="rId15"/>
    <p:sldLayoutId id="2147483942" r:id="rId16"/>
    <p:sldLayoutId id="2147483944" r:id="rId17"/>
    <p:sldLayoutId id="2147483946" r:id="rId18"/>
    <p:sldLayoutId id="2147483916" r:id="rId19"/>
    <p:sldLayoutId id="2147483920" r:id="rId20"/>
    <p:sldLayoutId id="2147483913" r:id="rId2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cnx.org/contents/185cbf87-c72e-48f5-b51e-f14f21b5eabd@10.61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Binary_Fission_2.sv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creativecommons.org/publicdomain/mark/1.0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Chapter 10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Cell Division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52401"/>
            <a:ext cx="7315200" cy="1655762"/>
          </a:xfrm>
        </p:spPr>
        <p:txBody>
          <a:bodyPr/>
          <a:lstStyle/>
          <a:p>
            <a:pPr algn="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General Biology I</a:t>
            </a:r>
          </a:p>
          <a:p>
            <a:pPr algn="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BSC 2010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86" y="782035"/>
            <a:ext cx="2539682" cy="2031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Placeholder 3" descr="Figure_10_00_02abc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2" r="67524" b="-1001"/>
          <a:stretch/>
        </p:blipFill>
        <p:spPr>
          <a:xfrm>
            <a:off x="936333" y="3154109"/>
            <a:ext cx="3625384" cy="2877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85800" y="6334780"/>
            <a:ext cx="41264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Download for free at </a:t>
            </a:r>
            <a:r>
              <a:rPr lang="en-US" sz="800" u="sng" dirty="0">
                <a:hlinkClick r:id="rId4"/>
              </a:rPr>
              <a:t>http://cnx.org/contents/185cbf87-c72e-48f5-b51e-f14f21b5eabd@10.61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95505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5"/>
          <p:cNvSpPr>
            <a:spLocks noGrp="1"/>
          </p:cNvSpPr>
          <p:nvPr>
            <p:ph type="title"/>
          </p:nvPr>
        </p:nvSpPr>
        <p:spPr>
          <a:xfrm>
            <a:off x="281479" y="152400"/>
            <a:ext cx="7761514" cy="808038"/>
          </a:xfrm>
        </p:spPr>
        <p:txBody>
          <a:bodyPr>
            <a:normAutofit/>
          </a:bodyPr>
          <a:lstStyle/>
          <a:p>
            <a:r>
              <a:rPr lang="en-US" altLang="en-US" sz="3200" b="1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Chromosomes Composition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Over 2 meters of DNA inside a diploid human nucleus.</a:t>
            </a:r>
          </a:p>
          <a:p>
            <a:pPr marL="1143000" lvl="2" indent="-457200"/>
            <a:r>
              <a:rPr lang="en-US" altLang="en-US" sz="22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When the cell is going about its normal function, the DNA is not condensed</a:t>
            </a:r>
          </a:p>
          <a:p>
            <a:pPr marL="1143000" lvl="2" indent="-457200"/>
            <a:r>
              <a:rPr lang="en-US" altLang="en-US" sz="22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When the cell is getting ready to divide, it will STOP its normal function and condense its DNA (making chromosomes visible under the light microscope)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Chromosomes are composed of </a:t>
            </a:r>
            <a:r>
              <a:rPr lang="en-US" altLang="en-US" sz="2800" b="1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chromatin</a:t>
            </a:r>
            <a:r>
              <a:rPr lang="en-US" altLang="en-US" sz="2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– complex of TIGHTLY PACKED DNA and protein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Typical human chromosome 140 million nucleotides long</a:t>
            </a:r>
          </a:p>
          <a:p>
            <a:pPr marL="0" indent="0" eaLnBrk="1" hangingPunct="1">
              <a:buNone/>
            </a:pPr>
            <a:endParaRPr lang="en-US" altLang="en-US" dirty="0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90196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>
            <a:spLocks noGrp="1"/>
          </p:cNvSpPr>
          <p:nvPr>
            <p:ph type="title"/>
          </p:nvPr>
        </p:nvSpPr>
        <p:spPr>
          <a:xfrm>
            <a:off x="228600" y="340563"/>
            <a:ext cx="8915400" cy="808038"/>
          </a:xfrm>
        </p:spPr>
        <p:txBody>
          <a:bodyPr>
            <a:normAutofit/>
          </a:bodyPr>
          <a:lstStyle/>
          <a:p>
            <a:r>
              <a:rPr lang="en-US" altLang="en-US" sz="3200" b="1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Chromosomes organization</a:t>
            </a:r>
          </a:p>
        </p:txBody>
      </p:sp>
      <p:sp>
        <p:nvSpPr>
          <p:cNvPr id="12291" name="Content Placeholder 6"/>
          <p:cNvSpPr>
            <a:spLocks noGrp="1"/>
          </p:cNvSpPr>
          <p:nvPr>
            <p:ph idx="1"/>
          </p:nvPr>
        </p:nvSpPr>
        <p:spPr>
          <a:xfrm>
            <a:off x="381000" y="1301616"/>
            <a:ext cx="8229600" cy="4525963"/>
          </a:xfrm>
        </p:spPr>
        <p:txBody>
          <a:bodyPr>
            <a:noAutofit/>
          </a:bodyPr>
          <a:lstStyle/>
          <a:p>
            <a:pPr marL="0" indent="0">
              <a:buFontTx/>
              <a:buNone/>
              <a:defRPr/>
            </a:pPr>
            <a:r>
              <a:rPr lang="en-US" altLang="en-US" sz="2800" b="1" u="sng" dirty="0" smtClean="0">
                <a:latin typeface="Comic Sans MS" panose="030F0702030302020204" pitchFamily="66" charset="0"/>
                <a:ea typeface="ＭＳ Ｐゴシック" pitchFamily="34" charset="-128"/>
              </a:rPr>
              <a:t>Levels of Chromatin Organization</a:t>
            </a:r>
            <a:r>
              <a:rPr lang="en-US" altLang="en-US" sz="2800" b="1" dirty="0" smtClean="0">
                <a:latin typeface="Comic Sans MS" panose="030F0702030302020204" pitchFamily="66" charset="0"/>
                <a:ea typeface="ＭＳ Ｐゴシック" pitchFamily="34" charset="-128"/>
              </a:rPr>
              <a:t>:</a:t>
            </a:r>
          </a:p>
          <a:p>
            <a:pPr>
              <a:defRPr/>
            </a:pPr>
            <a:r>
              <a:rPr lang="en-US" altLang="en-US" sz="2800" dirty="0" smtClean="0">
                <a:latin typeface="Comic Sans MS" panose="030F0702030302020204" pitchFamily="66" charset="0"/>
                <a:ea typeface="ＭＳ Ｐゴシック" pitchFamily="34" charset="-128"/>
              </a:rPr>
              <a:t>Chromatin is organized to help form the proper structure</a:t>
            </a:r>
          </a:p>
          <a:p>
            <a:pPr>
              <a:defRPr/>
            </a:pPr>
            <a:r>
              <a:rPr lang="en-US" altLang="en-US" sz="2800" b="1" dirty="0" smtClean="0">
                <a:latin typeface="Comic Sans MS" panose="030F0702030302020204" pitchFamily="66" charset="0"/>
                <a:ea typeface="ＭＳ Ｐゴシック" pitchFamily="34" charset="-128"/>
              </a:rPr>
              <a:t>From naked DNA to Chromosomes</a:t>
            </a:r>
          </a:p>
          <a:p>
            <a:pPr marL="1314450" lvl="2" indent="-514350">
              <a:buFontTx/>
              <a:buAutoNum type="arabicParenR"/>
              <a:defRPr/>
            </a:pPr>
            <a:r>
              <a:rPr lang="en-US" altLang="en-US" sz="2800" b="1" dirty="0" smtClean="0">
                <a:latin typeface="Comic Sans MS" panose="030F0702030302020204" pitchFamily="66" charset="0"/>
                <a:ea typeface="ＭＳ Ｐゴシック" pitchFamily="34" charset="-128"/>
              </a:rPr>
              <a:t>Naked DNA – form that is copied and transcribed</a:t>
            </a:r>
          </a:p>
          <a:p>
            <a:pPr marL="1314450" lvl="2" indent="-514350">
              <a:buFontTx/>
              <a:buAutoNum type="arabicParenR"/>
              <a:defRPr/>
            </a:pPr>
            <a:r>
              <a:rPr lang="en-US" altLang="en-US" sz="2800" b="1" dirty="0" smtClean="0">
                <a:latin typeface="Comic Sans MS" panose="030F0702030302020204" pitchFamily="66" charset="0"/>
                <a:ea typeface="ＭＳ Ｐゴシック" pitchFamily="34" charset="-128"/>
              </a:rPr>
              <a:t>Nucleosome – ball of DNA wrapped around histone proteins – form that is stored and protected</a:t>
            </a:r>
          </a:p>
          <a:p>
            <a:pPr marL="1314450" lvl="2" indent="-514350">
              <a:buFontTx/>
              <a:buAutoNum type="arabicParenR"/>
              <a:defRPr/>
            </a:pPr>
            <a:r>
              <a:rPr lang="en-US" altLang="en-US" sz="2800" b="1" dirty="0" smtClean="0">
                <a:latin typeface="Comic Sans MS" panose="030F0702030302020204" pitchFamily="66" charset="0"/>
                <a:ea typeface="ＭＳ Ｐゴシック" pitchFamily="34" charset="-128"/>
              </a:rPr>
              <a:t>Chromatin Loops – loops away from chromatin for gene expression</a:t>
            </a:r>
          </a:p>
          <a:p>
            <a:pPr marL="1314450" lvl="2" indent="-514350">
              <a:buFontTx/>
              <a:buAutoNum type="arabicParenR"/>
              <a:defRPr/>
            </a:pPr>
            <a:r>
              <a:rPr lang="en-US" altLang="en-US" sz="2800" b="1" dirty="0" smtClean="0">
                <a:latin typeface="Comic Sans MS" panose="030F0702030302020204" pitchFamily="66" charset="0"/>
                <a:ea typeface="ＭＳ Ｐゴシック" pitchFamily="34" charset="-128"/>
              </a:rPr>
              <a:t>Chromosome – package of many genes</a:t>
            </a:r>
          </a:p>
        </p:txBody>
      </p:sp>
    </p:spTree>
    <p:extLst>
      <p:ext uri="{BB962C8B-B14F-4D97-AF65-F5344CB8AC3E}">
        <p14:creationId xmlns:p14="http://schemas.microsoft.com/office/powerpoint/2010/main" val="22253356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Figure_10_01_0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463" r="-20463"/>
          <a:stretch>
            <a:fillRect/>
          </a:stretch>
        </p:blipFill>
        <p:spPr>
          <a:xfrm>
            <a:off x="-469158" y="191209"/>
            <a:ext cx="5299788" cy="6057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85800" y="6442502"/>
            <a:ext cx="480772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omic Sans MS" panose="030F0702030302020204" pitchFamily="66" charset="0"/>
              </a:rPr>
              <a:t>Download for free at </a:t>
            </a:r>
            <a:r>
              <a:rPr lang="en-US" sz="800" u="sng" dirty="0">
                <a:latin typeface="Comic Sans MS" panose="030F0702030302020204" pitchFamily="66" charset="0"/>
                <a:hlinkClick r:id="rId3"/>
              </a:rPr>
              <a:t>http://cnx.org/contents/185cbf87-c72e-48f5-b51e-f14f21b5eabd@10.61</a:t>
            </a:r>
            <a:endParaRPr lang="en-US" sz="800" dirty="0">
              <a:latin typeface="Comic Sans MS" panose="030F0702030302020204" pitchFamily="66" charset="0"/>
            </a:endParaRPr>
          </a:p>
        </p:txBody>
      </p:sp>
      <p:pic>
        <p:nvPicPr>
          <p:cNvPr id="6" name="Picture 2" descr="Image result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3" t="19617" r="3722" b="21436"/>
          <a:stretch/>
        </p:blipFill>
        <p:spPr bwMode="auto">
          <a:xfrm>
            <a:off x="4342507" y="126874"/>
            <a:ext cx="4710737" cy="225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 result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0" t="5274" r="4039" b="7485"/>
          <a:stretch/>
        </p:blipFill>
        <p:spPr bwMode="auto">
          <a:xfrm>
            <a:off x="4342507" y="3139440"/>
            <a:ext cx="4774145" cy="341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30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7436" y="990408"/>
            <a:ext cx="8229600" cy="1260349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800" b="1" i="1" dirty="0" smtClean="0">
                <a:latin typeface="Comic Sans MS" panose="030F0702030302020204" pitchFamily="66" charset="0"/>
                <a:ea typeface="ＭＳ Ｐゴシック" pitchFamily="34" charset="-128"/>
              </a:rPr>
              <a:t>Before</a:t>
            </a:r>
            <a:r>
              <a:rPr lang="en-US" altLang="en-US" sz="2800" b="1" dirty="0" smtClean="0">
                <a:latin typeface="Comic Sans MS" panose="030F0702030302020204" pitchFamily="66" charset="0"/>
                <a:ea typeface="ＭＳ Ｐゴシック" pitchFamily="34" charset="-128"/>
              </a:rPr>
              <a:t> replication</a:t>
            </a:r>
            <a:r>
              <a:rPr lang="en-US" altLang="en-US" sz="2800" dirty="0">
                <a:latin typeface="Comic Sans MS" panose="030F0702030302020204" pitchFamily="66" charset="0"/>
                <a:ea typeface="ＭＳ Ｐゴシック" pitchFamily="34" charset="-128"/>
              </a:rPr>
              <a:t>:</a:t>
            </a:r>
            <a:r>
              <a:rPr lang="en-US" altLang="en-US" sz="2800" dirty="0" smtClean="0">
                <a:latin typeface="Comic Sans MS" panose="030F0702030302020204" pitchFamily="66" charset="0"/>
                <a:ea typeface="ＭＳ Ｐゴシック" pitchFamily="34" charset="-128"/>
              </a:rPr>
              <a:t> each chromosome composed of a </a:t>
            </a:r>
            <a:r>
              <a:rPr lang="en-US" altLang="en-US" sz="2800" b="1" i="1" dirty="0" smtClean="0">
                <a:latin typeface="Comic Sans MS" panose="030F0702030302020204" pitchFamily="66" charset="0"/>
                <a:ea typeface="ＭＳ Ｐゴシック" pitchFamily="34" charset="-128"/>
              </a:rPr>
              <a:t>single</a:t>
            </a:r>
            <a:r>
              <a:rPr lang="en-US" altLang="en-US" sz="2800" dirty="0" smtClean="0">
                <a:latin typeface="Comic Sans MS" panose="030F0702030302020204" pitchFamily="66" charset="0"/>
                <a:ea typeface="ＭＳ Ｐゴシック" pitchFamily="34" charset="-128"/>
              </a:rPr>
              <a:t> DNA molecule</a:t>
            </a:r>
          </a:p>
          <a:p>
            <a:pPr lvl="2">
              <a:defRPr/>
            </a:pPr>
            <a:r>
              <a:rPr lang="en-US" altLang="en-US" sz="2200" dirty="0" smtClean="0">
                <a:latin typeface="Comic Sans MS" panose="030F0702030302020204" pitchFamily="66" charset="0"/>
                <a:ea typeface="ＭＳ Ｐゴシック" pitchFamily="34" charset="-128"/>
              </a:rPr>
              <a:t>DNA must make a copy of itself</a:t>
            </a:r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47436" y="-58867"/>
            <a:ext cx="7761514" cy="8080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cap="all" spc="-60" baseline="0">
                <a:solidFill>
                  <a:srgbClr val="6CB25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b="1" dirty="0" smtClean="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REPLICATION OF </a:t>
            </a:r>
            <a:r>
              <a:rPr lang="en-US" altLang="en-US" sz="3200" b="1" dirty="0" err="1" smtClean="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ChromosomeS</a:t>
            </a:r>
            <a:endParaRPr lang="en-US" altLang="en-US" sz="3200" b="1" dirty="0" smtClean="0">
              <a:solidFill>
                <a:schemeClr val="tx1"/>
              </a:solidFill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  <p:pic>
        <p:nvPicPr>
          <p:cNvPr id="4" name="Picture 6" descr="Chromatin replication and epigenome maintenanc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22"/>
          <a:stretch/>
        </p:blipFill>
        <p:spPr bwMode="auto">
          <a:xfrm>
            <a:off x="3777846" y="2250757"/>
            <a:ext cx="5268617" cy="399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2250757"/>
            <a:ext cx="395224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2800" b="1" i="1" dirty="0" smtClean="0">
                <a:latin typeface="Comic Sans MS" panose="030F0702030302020204" pitchFamily="66" charset="0"/>
                <a:ea typeface="ＭＳ Ｐゴシック" pitchFamily="34" charset="-128"/>
              </a:rPr>
              <a:t>After</a:t>
            </a:r>
            <a:r>
              <a:rPr lang="en-US" altLang="en-US" sz="2800" b="1" dirty="0" smtClean="0">
                <a:latin typeface="Comic Sans MS" panose="030F0702030302020204" pitchFamily="66" charset="0"/>
                <a:ea typeface="ＭＳ Ｐゴシック" pitchFamily="34" charset="-128"/>
              </a:rPr>
              <a:t> replication</a:t>
            </a:r>
            <a:r>
              <a:rPr lang="en-US" altLang="en-US" sz="2800" dirty="0" smtClean="0">
                <a:latin typeface="Comic Sans MS" panose="030F0702030302020204" pitchFamily="66" charset="0"/>
                <a:ea typeface="ＭＳ Ｐゴシック" pitchFamily="34" charset="-128"/>
              </a:rPr>
              <a:t>: each chromosome composed of </a:t>
            </a:r>
            <a:r>
              <a:rPr lang="en-US" altLang="en-US" sz="2800" b="1" i="1" dirty="0" smtClean="0">
                <a:latin typeface="Comic Sans MS" panose="030F0702030302020204" pitchFamily="66" charset="0"/>
                <a:ea typeface="ＭＳ Ｐゴシック" pitchFamily="34" charset="-128"/>
              </a:rPr>
              <a:t>2 identical </a:t>
            </a:r>
            <a:r>
              <a:rPr lang="en-US" altLang="en-US" sz="2800" dirty="0" smtClean="0">
                <a:latin typeface="Comic Sans MS" panose="030F0702030302020204" pitchFamily="66" charset="0"/>
                <a:ea typeface="ＭＳ Ｐゴシック" pitchFamily="34" charset="-128"/>
              </a:rPr>
              <a:t>DNA molecules</a:t>
            </a:r>
          </a:p>
          <a:p>
            <a:pPr lvl="1">
              <a:defRPr/>
            </a:pPr>
            <a:r>
              <a:rPr lang="en-US" altLang="en-US" sz="2400" dirty="0" smtClean="0">
                <a:latin typeface="Comic Sans MS" panose="030F0702030302020204" pitchFamily="66" charset="0"/>
                <a:ea typeface="ＭＳ Ｐゴシック" pitchFamily="34" charset="-128"/>
              </a:rPr>
              <a:t>Identical copies are held together by </a:t>
            </a:r>
            <a:r>
              <a:rPr lang="en-US" altLang="en-US" sz="2400" b="1" dirty="0" err="1" smtClean="0">
                <a:latin typeface="Comic Sans MS" panose="030F0702030302020204" pitchFamily="66" charset="0"/>
                <a:ea typeface="ＭＳ Ｐゴシック" pitchFamily="34" charset="-128"/>
              </a:rPr>
              <a:t>cohesin</a:t>
            </a:r>
            <a:r>
              <a:rPr lang="en-US" altLang="en-US" sz="2400" b="1" dirty="0" smtClean="0">
                <a:latin typeface="Comic Sans MS" panose="030F0702030302020204" pitchFamily="66" charset="0"/>
                <a:ea typeface="ＭＳ Ｐゴシック" pitchFamily="34" charset="-128"/>
              </a:rPr>
              <a:t> proteins</a:t>
            </a:r>
          </a:p>
          <a:p>
            <a:pPr lvl="1">
              <a:defRPr/>
            </a:pPr>
            <a:r>
              <a:rPr lang="en-US" altLang="en-US" sz="2400" dirty="0" smtClean="0">
                <a:latin typeface="Comic Sans MS" panose="030F0702030302020204" pitchFamily="66" charset="0"/>
                <a:ea typeface="ＭＳ Ｐゴシック" pitchFamily="34" charset="-128"/>
              </a:rPr>
              <a:t>Visible as 2 strands held together as chromosome becomes more condensed</a:t>
            </a:r>
          </a:p>
          <a:p>
            <a:pPr lvl="1">
              <a:defRPr/>
            </a:pPr>
            <a:r>
              <a:rPr lang="en-US" altLang="en-US" sz="2400" dirty="0" smtClean="0">
                <a:latin typeface="Comic Sans MS" panose="030F0702030302020204" pitchFamily="66" charset="0"/>
                <a:ea typeface="ＭＳ Ｐゴシック" pitchFamily="34" charset="-128"/>
              </a:rPr>
              <a:t>One chromosome composed of 2 </a:t>
            </a:r>
            <a:r>
              <a:rPr lang="en-US" altLang="en-US" sz="2400" b="1" dirty="0" smtClean="0">
                <a:latin typeface="Comic Sans MS" panose="030F0702030302020204" pitchFamily="66" charset="0"/>
                <a:ea typeface="ＭＳ Ｐゴシック" pitchFamily="34" charset="-128"/>
              </a:rPr>
              <a:t>sister chromatids </a:t>
            </a:r>
            <a:r>
              <a:rPr lang="en-US" altLang="en-US" sz="2400" dirty="0" smtClean="0">
                <a:latin typeface="Comic Sans MS" panose="030F0702030302020204" pitchFamily="66" charset="0"/>
                <a:ea typeface="ＭＳ Ｐゴシック" pitchFamily="34" charset="-128"/>
              </a:rPr>
              <a:t>joined at </a:t>
            </a:r>
            <a:r>
              <a:rPr lang="en-US" altLang="en-US" sz="2400" b="1" dirty="0" smtClean="0">
                <a:latin typeface="Comic Sans MS" panose="030F0702030302020204" pitchFamily="66" charset="0"/>
                <a:ea typeface="ＭＳ Ｐゴシック" pitchFamily="34" charset="-128"/>
              </a:rPr>
              <a:t>centromere</a:t>
            </a:r>
          </a:p>
        </p:txBody>
      </p:sp>
    </p:spTree>
    <p:extLst>
      <p:ext uri="{BB962C8B-B14F-4D97-AF65-F5344CB8AC3E}">
        <p14:creationId xmlns:p14="http://schemas.microsoft.com/office/powerpoint/2010/main" val="4048695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b="22157"/>
          <a:stretch/>
        </p:blipFill>
        <p:spPr>
          <a:xfrm>
            <a:off x="95250" y="432088"/>
            <a:ext cx="8953500" cy="5442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982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T</a:t>
            </a:r>
            <a:r>
              <a:rPr lang="en-US" sz="3200" dirty="0" smtClean="0">
                <a:latin typeface="Comic Sans MS" panose="030F0702030302020204" pitchFamily="66" charset="0"/>
              </a:rPr>
              <a:t>he cell cycle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4638709"/>
            <a:ext cx="8472196" cy="1836736"/>
          </a:xfrm>
        </p:spPr>
        <p:txBody>
          <a:bodyPr>
            <a:noAutofit/>
          </a:bodyPr>
          <a:lstStyle/>
          <a:p>
            <a:pPr>
              <a:buClrTx/>
            </a:pPr>
            <a:r>
              <a:rPr lang="en-US" sz="1600" dirty="0">
                <a:latin typeface="Comic Sans MS" panose="030F0702030302020204" pitchFamily="66" charset="0"/>
              </a:rPr>
              <a:t>The cell cycle consists of </a:t>
            </a:r>
            <a:r>
              <a:rPr lang="en-US" sz="1600" dirty="0" smtClean="0">
                <a:latin typeface="Comic Sans MS" panose="030F0702030302020204" pitchFamily="66" charset="0"/>
              </a:rPr>
              <a:t>2 stages: </a:t>
            </a:r>
            <a:r>
              <a:rPr lang="en-US" sz="1600" b="1" dirty="0" smtClean="0">
                <a:latin typeface="Comic Sans MS" panose="030F0702030302020204" pitchFamily="66" charset="0"/>
              </a:rPr>
              <a:t>interphase</a:t>
            </a:r>
            <a:r>
              <a:rPr lang="en-US" sz="1600" dirty="0" smtClean="0">
                <a:latin typeface="Comic Sans MS" panose="030F0702030302020204" pitchFamily="66" charset="0"/>
              </a:rPr>
              <a:t> </a:t>
            </a:r>
            <a:r>
              <a:rPr lang="en-US" sz="1600" dirty="0">
                <a:latin typeface="Comic Sans MS" panose="030F0702030302020204" pitchFamily="66" charset="0"/>
              </a:rPr>
              <a:t>and the </a:t>
            </a:r>
            <a:r>
              <a:rPr lang="en-US" sz="1600" b="1" dirty="0">
                <a:latin typeface="Comic Sans MS" panose="030F0702030302020204" pitchFamily="66" charset="0"/>
              </a:rPr>
              <a:t>mitotic phase</a:t>
            </a:r>
            <a:r>
              <a:rPr lang="en-US" sz="1600" dirty="0">
                <a:latin typeface="Comic Sans MS" panose="030F0702030302020204" pitchFamily="66" charset="0"/>
              </a:rPr>
              <a:t>. </a:t>
            </a:r>
            <a:endParaRPr lang="en-US" sz="1600" dirty="0" smtClean="0">
              <a:latin typeface="Comic Sans MS" panose="030F0702030302020204" pitchFamily="66" charset="0"/>
            </a:endParaRP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omic Sans MS" panose="030F0702030302020204" pitchFamily="66" charset="0"/>
              </a:rPr>
              <a:t>During </a:t>
            </a:r>
            <a:r>
              <a:rPr lang="en-US" sz="1600" dirty="0">
                <a:latin typeface="Comic Sans MS" panose="030F0702030302020204" pitchFamily="66" charset="0"/>
              </a:rPr>
              <a:t>interphase, the </a:t>
            </a:r>
            <a:r>
              <a:rPr lang="en-US" sz="1600" dirty="0" smtClean="0">
                <a:latin typeface="Comic Sans MS" panose="030F0702030302020204" pitchFamily="66" charset="0"/>
              </a:rPr>
              <a:t>cell grows </a:t>
            </a:r>
            <a:r>
              <a:rPr lang="en-US" sz="1600" dirty="0">
                <a:latin typeface="Comic Sans MS" panose="030F0702030302020204" pitchFamily="66" charset="0"/>
              </a:rPr>
              <a:t>and the nuclear DNA is duplicated. </a:t>
            </a:r>
            <a:endParaRPr lang="en-US" sz="1600" dirty="0" smtClean="0">
              <a:latin typeface="Comic Sans MS" panose="030F0702030302020204" pitchFamily="66" charset="0"/>
            </a:endParaRP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omic Sans MS" panose="030F0702030302020204" pitchFamily="66" charset="0"/>
              </a:rPr>
              <a:t>Interphase </a:t>
            </a:r>
            <a:r>
              <a:rPr lang="en-US" sz="1600" dirty="0">
                <a:latin typeface="Comic Sans MS" panose="030F0702030302020204" pitchFamily="66" charset="0"/>
              </a:rPr>
              <a:t>is followed by the mitotic phase. </a:t>
            </a:r>
            <a:endParaRPr lang="en-US" sz="1600" dirty="0" smtClean="0">
              <a:latin typeface="Comic Sans MS" panose="030F0702030302020204" pitchFamily="66" charset="0"/>
            </a:endParaRP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omic Sans MS" panose="030F0702030302020204" pitchFamily="66" charset="0"/>
              </a:rPr>
              <a:t>During the mitotic </a:t>
            </a:r>
            <a:r>
              <a:rPr lang="en-US" sz="1600" dirty="0">
                <a:latin typeface="Comic Sans MS" panose="030F0702030302020204" pitchFamily="66" charset="0"/>
              </a:rPr>
              <a:t>phase, the duplicated </a:t>
            </a:r>
            <a:r>
              <a:rPr lang="en-US" sz="1600" u="sng" dirty="0">
                <a:latin typeface="Comic Sans MS" panose="030F0702030302020204" pitchFamily="66" charset="0"/>
              </a:rPr>
              <a:t>chromosomes are segregated</a:t>
            </a:r>
            <a:r>
              <a:rPr lang="en-US" sz="1600" dirty="0">
                <a:latin typeface="Comic Sans MS" panose="030F0702030302020204" pitchFamily="66" charset="0"/>
              </a:rPr>
              <a:t> and </a:t>
            </a:r>
            <a:r>
              <a:rPr lang="en-US" sz="1600" u="sng" dirty="0">
                <a:latin typeface="Comic Sans MS" panose="030F0702030302020204" pitchFamily="66" charset="0"/>
              </a:rPr>
              <a:t>distributed into daughter nuclei</a:t>
            </a:r>
            <a:r>
              <a:rPr lang="en-US" sz="1600" dirty="0">
                <a:latin typeface="Comic Sans MS" panose="030F0702030302020204" pitchFamily="66" charset="0"/>
              </a:rPr>
              <a:t>. </a:t>
            </a:r>
            <a:endParaRPr lang="en-US" sz="1600" dirty="0" smtClean="0">
              <a:latin typeface="Comic Sans MS" panose="030F0702030302020204" pitchFamily="66" charset="0"/>
            </a:endParaRP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omic Sans MS" panose="030F0702030302020204" pitchFamily="66" charset="0"/>
              </a:rPr>
              <a:t>The cytoplasm </a:t>
            </a:r>
            <a:r>
              <a:rPr lang="en-US" sz="1600" dirty="0">
                <a:latin typeface="Comic Sans MS" panose="030F0702030302020204" pitchFamily="66" charset="0"/>
              </a:rPr>
              <a:t>is usually divided as </a:t>
            </a:r>
            <a:r>
              <a:rPr lang="en-US" sz="1600" dirty="0" smtClean="0">
                <a:latin typeface="Comic Sans MS" panose="030F0702030302020204" pitchFamily="66" charset="0"/>
              </a:rPr>
              <a:t>well (</a:t>
            </a:r>
            <a:r>
              <a:rPr lang="en-US" sz="1600" b="1" dirty="0" smtClean="0">
                <a:latin typeface="Comic Sans MS" panose="030F0702030302020204" pitchFamily="66" charset="0"/>
              </a:rPr>
              <a:t>cytokinesis</a:t>
            </a:r>
            <a:r>
              <a:rPr lang="en-US" sz="1600" dirty="0" smtClean="0">
                <a:latin typeface="Comic Sans MS" panose="030F0702030302020204" pitchFamily="66" charset="0"/>
              </a:rPr>
              <a:t>), </a:t>
            </a:r>
            <a:r>
              <a:rPr lang="en-US" sz="1600" dirty="0">
                <a:latin typeface="Comic Sans MS" panose="030F0702030302020204" pitchFamily="66" charset="0"/>
              </a:rPr>
              <a:t>resulting in two daughter cells.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3826" y="241327"/>
            <a:ext cx="4159937" cy="4101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193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83298"/>
          </a:xfrm>
        </p:spPr>
        <p:txBody>
          <a:bodyPr>
            <a:normAutofit/>
          </a:bodyPr>
          <a:lstStyle/>
          <a:p>
            <a:r>
              <a:rPr lang="en-US" altLang="en-US" sz="3600" b="1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Eukaryotic Cell Division</a:t>
            </a:r>
          </a:p>
        </p:txBody>
      </p:sp>
      <p:sp>
        <p:nvSpPr>
          <p:cNvPr id="24578" name="Rectangle 1027"/>
          <p:cNvSpPr>
            <a:spLocks noGrp="1" noChangeArrowheads="1"/>
          </p:cNvSpPr>
          <p:nvPr>
            <p:ph idx="1"/>
          </p:nvPr>
        </p:nvSpPr>
        <p:spPr>
          <a:xfrm>
            <a:off x="381000" y="1052270"/>
            <a:ext cx="8305800" cy="4858139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en-US" sz="32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The </a:t>
            </a:r>
            <a:r>
              <a:rPr lang="en-US" altLang="en-US" sz="3200" b="1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eukaryotic</a:t>
            </a:r>
            <a:r>
              <a:rPr lang="en-US" altLang="en-US" sz="32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</a:t>
            </a:r>
            <a:r>
              <a:rPr lang="en-US" altLang="en-US" sz="3200" b="1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cell cycle </a:t>
            </a:r>
            <a:r>
              <a:rPr lang="en-US" altLang="en-US" sz="32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has </a:t>
            </a:r>
            <a:r>
              <a:rPr lang="en-US" altLang="en-US" sz="3200" b="1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two phases</a:t>
            </a:r>
            <a:r>
              <a:rPr lang="en-US" altLang="en-US" sz="32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: </a:t>
            </a:r>
          </a:p>
          <a:p>
            <a:pPr marL="0" indent="0">
              <a:lnSpc>
                <a:spcPct val="90000"/>
              </a:lnSpc>
              <a:spcBef>
                <a:spcPct val="60000"/>
              </a:spcBef>
              <a:buFontTx/>
              <a:buAutoNum type="arabicPeriod"/>
            </a:pPr>
            <a:r>
              <a:rPr lang="en-US" altLang="en-US" sz="2400" b="1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Interphase (Between cell divisions)</a:t>
            </a:r>
          </a:p>
          <a:p>
            <a:pPr lvl="1"/>
            <a:r>
              <a:rPr lang="en-US" altLang="en-US" sz="24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Cell is being a </a:t>
            </a:r>
            <a:r>
              <a:rPr lang="en-US" altLang="en-US" sz="24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cell, performing its usual functions</a:t>
            </a:r>
            <a:endParaRPr lang="en-US" altLang="en-US" sz="2400" dirty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4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Cell nucleus is visible </a:t>
            </a:r>
          </a:p>
          <a:p>
            <a:pPr lvl="1"/>
            <a:r>
              <a:rPr lang="en-US" altLang="en-US" sz="24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Cell metabolic functions, including DNA replication, occur</a:t>
            </a:r>
          </a:p>
          <a:p>
            <a:pPr lvl="1"/>
            <a:r>
              <a:rPr lang="en-US" altLang="en-US" sz="24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Begins </a:t>
            </a:r>
            <a:r>
              <a:rPr lang="en-US" altLang="en-US" sz="2400" b="1" i="1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after</a:t>
            </a:r>
            <a:r>
              <a:rPr lang="en-US" altLang="en-US" sz="24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</a:t>
            </a:r>
            <a:r>
              <a:rPr lang="en-US" altLang="en-US" sz="2400" b="1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cytokinesis</a:t>
            </a:r>
            <a:r>
              <a:rPr lang="en-US" altLang="en-US" sz="24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and </a:t>
            </a:r>
            <a:r>
              <a:rPr lang="en-US" altLang="en-US" sz="2400" b="1" i="1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ends</a:t>
            </a:r>
            <a:r>
              <a:rPr lang="en-US" altLang="en-US" sz="24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when </a:t>
            </a:r>
            <a:r>
              <a:rPr lang="en-US" altLang="en-US" sz="2400" b="1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mitosis</a:t>
            </a:r>
            <a:r>
              <a:rPr lang="en-US" altLang="en-US" sz="24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</a:t>
            </a:r>
            <a:r>
              <a:rPr lang="en-US" altLang="en-US" sz="2400" b="1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starts</a:t>
            </a:r>
          </a:p>
          <a:p>
            <a:pPr>
              <a:lnSpc>
                <a:spcPct val="90000"/>
              </a:lnSpc>
              <a:spcBef>
                <a:spcPct val="60000"/>
              </a:spcBef>
              <a:buFontTx/>
              <a:buAutoNum type="arabicPeriod"/>
            </a:pPr>
            <a:r>
              <a:rPr lang="en-US" altLang="en-US" sz="2400" b="1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Mitosis/cytokinesis: </a:t>
            </a:r>
            <a:endParaRPr lang="en-US" altLang="en-US" sz="2400" b="1" dirty="0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 lvl="1">
              <a:spcBef>
                <a:spcPct val="60000"/>
              </a:spcBef>
            </a:pPr>
            <a:r>
              <a:rPr lang="en-US" altLang="en-US" sz="24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Normal cell function stops because migrating DNA safely is priority</a:t>
            </a:r>
          </a:p>
          <a:p>
            <a:pPr lvl="1">
              <a:spcBef>
                <a:spcPct val="60000"/>
              </a:spcBef>
            </a:pPr>
            <a:r>
              <a:rPr lang="en-US" altLang="en-US" sz="24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E</a:t>
            </a:r>
            <a:r>
              <a:rPr lang="en-US" altLang="en-US" sz="24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ukaryotic </a:t>
            </a:r>
            <a:r>
              <a:rPr lang="en-US" altLang="en-US" sz="24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nuclear division (mitosis) and cell division (cytokinesis</a:t>
            </a:r>
            <a:r>
              <a:rPr lang="en-US" altLang="en-US" sz="24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)</a:t>
            </a:r>
            <a:endParaRPr lang="en-US" altLang="en-US" sz="2400" b="1" dirty="0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71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92535"/>
            <a:ext cx="8229600" cy="883298"/>
          </a:xfrm>
        </p:spPr>
        <p:txBody>
          <a:bodyPr>
            <a:normAutofit/>
          </a:bodyPr>
          <a:lstStyle/>
          <a:p>
            <a:r>
              <a:rPr lang="en-US" altLang="en-US" sz="3600" b="1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Eukaryotic Cell Cycle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800" b="1" dirty="0" smtClean="0">
                <a:latin typeface="Comic Sans MS" panose="030F0702030302020204" pitchFamily="66" charset="0"/>
              </a:rPr>
              <a:t>G</a:t>
            </a:r>
            <a:r>
              <a:rPr lang="en-US" sz="2800" b="1" baseline="-25000" dirty="0" smtClean="0">
                <a:latin typeface="Comic Sans MS" panose="030F0702030302020204" pitchFamily="66" charset="0"/>
              </a:rPr>
              <a:t>1</a:t>
            </a:r>
            <a:r>
              <a:rPr lang="en-US" sz="2800" b="1" dirty="0" smtClean="0">
                <a:latin typeface="Comic Sans MS" panose="030F0702030302020204" pitchFamily="66" charset="0"/>
              </a:rPr>
              <a:t> (gap phase 1)</a:t>
            </a:r>
          </a:p>
          <a:p>
            <a:pPr marL="914400" lvl="1" indent="-514350"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Comic Sans MS" panose="030F0702030302020204" pitchFamily="66" charset="0"/>
              </a:rPr>
              <a:t>Primary growth phase, longest phase </a:t>
            </a:r>
          </a:p>
          <a:p>
            <a:pPr marL="514350" indent="-51435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800" b="1" dirty="0" smtClean="0">
                <a:latin typeface="Comic Sans MS" panose="030F0702030302020204" pitchFamily="66" charset="0"/>
              </a:rPr>
              <a:t>S (synthesis)</a:t>
            </a:r>
          </a:p>
          <a:p>
            <a:pPr marL="914400" lvl="1" indent="-514350"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Comic Sans MS" panose="030F0702030302020204" pitchFamily="66" charset="0"/>
              </a:rPr>
              <a:t>Replication of DNA</a:t>
            </a:r>
          </a:p>
          <a:p>
            <a:pPr marL="514350" indent="-51435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800" b="1" dirty="0" smtClean="0">
                <a:latin typeface="Comic Sans MS" panose="030F0702030302020204" pitchFamily="66" charset="0"/>
              </a:rPr>
              <a:t>G</a:t>
            </a:r>
            <a:r>
              <a:rPr lang="en-US" sz="2800" b="1" baseline="-25000" dirty="0" smtClean="0">
                <a:latin typeface="Comic Sans MS" panose="030F0702030302020204" pitchFamily="66" charset="0"/>
              </a:rPr>
              <a:t>2</a:t>
            </a:r>
            <a:r>
              <a:rPr lang="en-US" sz="2800" b="1" dirty="0" smtClean="0">
                <a:latin typeface="Comic Sans MS" panose="030F0702030302020204" pitchFamily="66" charset="0"/>
              </a:rPr>
              <a:t> (gap phase 2)</a:t>
            </a:r>
          </a:p>
          <a:p>
            <a:pPr marL="914400" lvl="1" indent="-514350"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Comic Sans MS" panose="030F0702030302020204" pitchFamily="66" charset="0"/>
              </a:rPr>
              <a:t>Organelles replicate, microtubules </a:t>
            </a:r>
          </a:p>
          <a:p>
            <a:pPr marL="400050" lvl="1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latin typeface="Comic Sans MS" panose="030F0702030302020204" pitchFamily="66" charset="0"/>
              </a:rPr>
              <a:t>	organize; prepare for mitosis</a:t>
            </a:r>
          </a:p>
          <a:p>
            <a:pPr marL="514350" indent="-51435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800" b="1" dirty="0" smtClean="0">
                <a:latin typeface="Comic Sans MS" panose="030F0702030302020204" pitchFamily="66" charset="0"/>
              </a:rPr>
              <a:t>M (mitosis) – Nuclear division</a:t>
            </a:r>
          </a:p>
          <a:p>
            <a:pPr marL="914400" lvl="1" indent="-514350"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Comic Sans MS" panose="030F0702030302020204" pitchFamily="66" charset="0"/>
              </a:rPr>
              <a:t>Subdivided into 5 phases</a:t>
            </a:r>
          </a:p>
          <a:p>
            <a:pPr marL="514350" indent="-51435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800" b="1" dirty="0" smtClean="0">
                <a:latin typeface="Comic Sans MS" panose="030F0702030302020204" pitchFamily="66" charset="0"/>
              </a:rPr>
              <a:t>C (cytokinesis) – Cytoplasmic division</a:t>
            </a:r>
          </a:p>
          <a:p>
            <a:pPr marL="914400" lvl="1" indent="-514350" eaLnBrk="1" hangingPunct="1">
              <a:lnSpc>
                <a:spcPct val="90000"/>
              </a:lnSpc>
              <a:defRPr/>
            </a:pPr>
            <a:r>
              <a:rPr lang="en-US" sz="2400" dirty="0" smtClean="0">
                <a:latin typeface="Comic Sans MS" panose="030F0702030302020204" pitchFamily="66" charset="0"/>
              </a:rPr>
              <a:t>Separation of 2 new cells</a:t>
            </a:r>
          </a:p>
        </p:txBody>
      </p:sp>
      <p:sp>
        <p:nvSpPr>
          <p:cNvPr id="25604" name="AutoShape 4"/>
          <p:cNvSpPr>
            <a:spLocks/>
          </p:cNvSpPr>
          <p:nvPr/>
        </p:nvSpPr>
        <p:spPr bwMode="auto">
          <a:xfrm>
            <a:off x="6357938" y="1663700"/>
            <a:ext cx="381000" cy="2679700"/>
          </a:xfrm>
          <a:prstGeom prst="rightBrace">
            <a:avLst>
              <a:gd name="adj1" fmla="val 28329"/>
              <a:gd name="adj2" fmla="val 50000"/>
            </a:avLst>
          </a:prstGeom>
          <a:noFill/>
          <a:ln w="444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6710363" y="2711450"/>
            <a:ext cx="23583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latin typeface="Comic Sans MS" panose="030F0702030302020204" pitchFamily="66" charset="0"/>
              </a:rPr>
              <a:t>Interphase</a:t>
            </a:r>
          </a:p>
        </p:txBody>
      </p:sp>
    </p:spTree>
    <p:extLst>
      <p:ext uri="{BB962C8B-B14F-4D97-AF65-F5344CB8AC3E}">
        <p14:creationId xmlns:p14="http://schemas.microsoft.com/office/powerpoint/2010/main" val="29452394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6235"/>
            <a:ext cx="8294914" cy="805861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b="1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Duration of Cell Cycle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967"/>
            <a:ext cx="8382000" cy="44958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Most variation in the length of the cell cycle between organisms or cell types occurs in G</a:t>
            </a:r>
            <a:r>
              <a:rPr lang="en-US" altLang="en-US" sz="2800" baseline="-25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1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Cells often pause in G</a:t>
            </a:r>
            <a:r>
              <a:rPr lang="en-US" altLang="en-US" sz="2800" baseline="-25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1 </a:t>
            </a:r>
            <a:r>
              <a:rPr lang="en-US" altLang="en-US" sz="2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before DNA replication and enter a resting state called </a:t>
            </a:r>
            <a:r>
              <a:rPr lang="en-US" altLang="en-US" sz="2800" b="1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G</a:t>
            </a:r>
            <a:r>
              <a:rPr lang="en-US" altLang="en-US" sz="2800" b="1" baseline="-25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0</a:t>
            </a:r>
            <a:endParaRPr lang="en-US" altLang="en-US" sz="2800" b="1" dirty="0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 lvl="3"/>
            <a:r>
              <a:rPr lang="en-US" altLang="en-US" sz="2350" b="1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Resting phase G</a:t>
            </a:r>
            <a:r>
              <a:rPr lang="en-US" altLang="en-US" sz="2350" b="1" baseline="-25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0</a:t>
            </a:r>
            <a:r>
              <a:rPr lang="en-US" altLang="en-US" sz="2350" b="1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</a:t>
            </a:r>
            <a:r>
              <a:rPr lang="en-US" altLang="en-US" sz="235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– cells spend more or less time here before resuming cell division.</a:t>
            </a:r>
          </a:p>
          <a:p>
            <a:pPr lvl="3"/>
            <a:r>
              <a:rPr lang="en-US" altLang="en-US" sz="235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This is when a cell is being a cell</a:t>
            </a:r>
          </a:p>
          <a:p>
            <a:pPr lvl="3"/>
            <a:r>
              <a:rPr lang="en-US" altLang="en-US" sz="235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Can range from hours to decades depending on cell type</a:t>
            </a:r>
          </a:p>
          <a:p>
            <a:pPr lvl="3"/>
            <a:r>
              <a:rPr lang="en-US" altLang="en-US" sz="235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Most nerve cells remain there </a:t>
            </a:r>
            <a:r>
              <a:rPr lang="en-US" altLang="en-US" sz="2350" b="1" i="1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permanently – that is why damage to nerve cells is permanent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Liver cells can resume G</a:t>
            </a:r>
            <a:r>
              <a:rPr lang="en-US" altLang="en-US" sz="2800" baseline="-250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1</a:t>
            </a:r>
            <a:r>
              <a:rPr lang="en-US" altLang="en-US" sz="28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phase in response to factors released during injury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800" dirty="0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97326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8300" y="1036638"/>
            <a:ext cx="7944427" cy="5513387"/>
          </a:xfrm>
        </p:spPr>
        <p:txBody>
          <a:bodyPr lIns="91440" tIns="45720" rIns="91440" bIns="45720">
            <a:noAutofit/>
          </a:bodyPr>
          <a:lstStyle/>
          <a:p>
            <a:pPr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Comic Sans MS" panose="030F0702030302020204" pitchFamily="66" charset="0"/>
              </a:rPr>
              <a:t>Mitosis produces genetically-identical daughter nuclei</a:t>
            </a:r>
          </a:p>
          <a:p>
            <a:pPr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Comic Sans MS" panose="030F0702030302020204" pitchFamily="66" charset="0"/>
              </a:rPr>
              <a:t>Mitosis is followed by cytokinesis which splits </a:t>
            </a:r>
            <a:r>
              <a:rPr lang="en-US" altLang="en-US" sz="2800" smtClean="0">
                <a:latin typeface="Comic Sans MS" panose="030F0702030302020204" pitchFamily="66" charset="0"/>
              </a:rPr>
              <a:t>the cytoplasm into </a:t>
            </a:r>
            <a:r>
              <a:rPr lang="en-US" altLang="en-US" sz="2800" dirty="0" smtClean="0">
                <a:latin typeface="Comic Sans MS" panose="030F0702030302020204" pitchFamily="66" charset="0"/>
              </a:rPr>
              <a:t>two daughter cells</a:t>
            </a:r>
          </a:p>
          <a:p>
            <a:pPr indent="-342900" eaLnBrk="1" hangingPunct="1">
              <a:lnSpc>
                <a:spcPct val="90000"/>
              </a:lnSpc>
            </a:pPr>
            <a:endParaRPr lang="en-US" altLang="en-US" sz="2800" dirty="0" smtClean="0">
              <a:latin typeface="Comic Sans MS" panose="030F0702030302020204" pitchFamily="66" charset="0"/>
            </a:endParaRPr>
          </a:p>
          <a:p>
            <a:pPr lvl="2" indent="-342900"/>
            <a:r>
              <a:rPr lang="en-US" altLang="en-US" sz="2200" dirty="0" smtClean="0">
                <a:latin typeface="Comic Sans MS" panose="030F0702030302020204" pitchFamily="66" charset="0"/>
              </a:rPr>
              <a:t>4 main </a:t>
            </a:r>
            <a:r>
              <a:rPr lang="en-US" altLang="en-US" sz="2200" u="sng" dirty="0" smtClean="0">
                <a:latin typeface="Comic Sans MS" panose="030F0702030302020204" pitchFamily="66" charset="0"/>
              </a:rPr>
              <a:t>stages of mitosis</a:t>
            </a:r>
            <a:r>
              <a:rPr lang="en-US" altLang="en-US" sz="2200" dirty="0" smtClean="0">
                <a:latin typeface="Comic Sans MS" panose="030F0702030302020204" pitchFamily="66" charset="0"/>
              </a:rPr>
              <a:t>:</a:t>
            </a:r>
          </a:p>
          <a:p>
            <a:pPr marL="1428750" lvl="3" indent="-285750"/>
            <a:r>
              <a:rPr lang="en-US" altLang="en-US" sz="2350" u="sng" dirty="0" smtClean="0">
                <a:latin typeface="Comic Sans MS" panose="030F0702030302020204" pitchFamily="66" charset="0"/>
              </a:rPr>
              <a:t>Prophase</a:t>
            </a:r>
            <a:r>
              <a:rPr lang="en-US" altLang="en-US" sz="2350" dirty="0" smtClean="0">
                <a:latin typeface="Comic Sans MS" panose="030F0702030302020204" pitchFamily="66" charset="0"/>
              </a:rPr>
              <a:t> – chromosomes condense; nuclear membrane dissolves</a:t>
            </a:r>
          </a:p>
          <a:p>
            <a:pPr marL="1771650" lvl="4" indent="-285750"/>
            <a:r>
              <a:rPr lang="en-US" altLang="en-US" sz="2350" u="sng" dirty="0" smtClean="0">
                <a:latin typeface="Comic Sans MS" panose="030F0702030302020204" pitchFamily="66" charset="0"/>
              </a:rPr>
              <a:t>Prometaphase</a:t>
            </a:r>
            <a:r>
              <a:rPr lang="en-US" altLang="en-US" sz="2350" dirty="0" smtClean="0">
                <a:latin typeface="Comic Sans MS" panose="030F0702030302020204" pitchFamily="66" charset="0"/>
              </a:rPr>
              <a:t> – centrosomes push away from each other; attach to centromeres</a:t>
            </a:r>
          </a:p>
          <a:p>
            <a:pPr marL="1428750" lvl="3" indent="-285750"/>
            <a:r>
              <a:rPr lang="en-US" altLang="en-US" sz="2350" u="sng" dirty="0" smtClean="0">
                <a:latin typeface="Comic Sans MS" panose="030F0702030302020204" pitchFamily="66" charset="0"/>
              </a:rPr>
              <a:t>Metaphase</a:t>
            </a:r>
            <a:r>
              <a:rPr lang="en-US" altLang="en-US" sz="2350" dirty="0" smtClean="0">
                <a:latin typeface="Comic Sans MS" panose="030F0702030302020204" pitchFamily="66" charset="0"/>
              </a:rPr>
              <a:t> – chromosomes align </a:t>
            </a:r>
          </a:p>
          <a:p>
            <a:pPr marL="1428750" lvl="3" indent="-285750"/>
            <a:r>
              <a:rPr lang="en-US" altLang="en-US" sz="2350" u="sng" dirty="0" smtClean="0">
                <a:latin typeface="Comic Sans MS" panose="030F0702030302020204" pitchFamily="66" charset="0"/>
              </a:rPr>
              <a:t>Anaphase</a:t>
            </a:r>
            <a:r>
              <a:rPr lang="en-US" altLang="en-US" sz="2350" dirty="0" smtClean="0">
                <a:latin typeface="Comic Sans MS" panose="030F0702030302020204" pitchFamily="66" charset="0"/>
              </a:rPr>
              <a:t> – chromosomes separate and migrate</a:t>
            </a:r>
          </a:p>
          <a:p>
            <a:pPr marL="1428750" lvl="3" indent="-285750"/>
            <a:r>
              <a:rPr lang="en-US" altLang="en-US" sz="2350" u="sng" dirty="0" smtClean="0">
                <a:latin typeface="Comic Sans MS" panose="030F0702030302020204" pitchFamily="66" charset="0"/>
              </a:rPr>
              <a:t>Telophase</a:t>
            </a:r>
            <a:r>
              <a:rPr lang="en-US" altLang="en-US" sz="2350" dirty="0" smtClean="0">
                <a:latin typeface="Comic Sans MS" panose="030F0702030302020204" pitchFamily="66" charset="0"/>
              </a:rPr>
              <a:t> – after nuclear membrane reforms, chromosomes relax</a:t>
            </a:r>
          </a:p>
        </p:txBody>
      </p:sp>
      <p:sp>
        <p:nvSpPr>
          <p:cNvPr id="4" name="Rectangle 4" descr="ServDisk_02:Johnson_IRDVD_TA:Johnson_MM:Johnson_PPT:Johnson_Lects:Sample_Design:Strip.png"/>
          <p:cNvSpPr txBox="1">
            <a:spLocks noChangeArrowheads="1"/>
          </p:cNvSpPr>
          <p:nvPr/>
        </p:nvSpPr>
        <p:spPr>
          <a:xfrm>
            <a:off x="257175" y="171653"/>
            <a:ext cx="8775700" cy="738664"/>
          </a:xfrm>
          <a:prstGeom prst="rect">
            <a:avLst/>
          </a:prstGeom>
        </p:spPr>
        <p:txBody>
          <a:bodyPr vert="horz" lIns="182880" tIns="91440" rIns="182880" bIns="9144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cap="all" spc="-60" baseline="0">
                <a:solidFill>
                  <a:srgbClr val="6CB25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Cell Cycle - Mitosis</a:t>
            </a:r>
          </a:p>
        </p:txBody>
      </p:sp>
    </p:spTree>
    <p:extLst>
      <p:ext uri="{BB962C8B-B14F-4D97-AF65-F5344CB8AC3E}">
        <p14:creationId xmlns:p14="http://schemas.microsoft.com/office/powerpoint/2010/main" val="151155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22514" y="1578268"/>
            <a:ext cx="8062912" cy="3898802"/>
          </a:xfrm>
        </p:spPr>
        <p:txBody>
          <a:bodyPr>
            <a:noAutofit/>
          </a:bodyPr>
          <a:lstStyle/>
          <a:p>
            <a:pPr>
              <a:buClrTx/>
            </a:pPr>
            <a:r>
              <a:rPr 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cell is a basic unit of life.</a:t>
            </a:r>
          </a:p>
          <a:p>
            <a:pPr>
              <a:buClrTx/>
            </a:pPr>
            <a:r>
              <a:rPr 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All living organisms are composed of one of more cells. </a:t>
            </a:r>
          </a:p>
          <a:p>
            <a:pPr>
              <a:buClrTx/>
            </a:pPr>
            <a:r>
              <a:rPr 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Cells comes from pre-existing cells.</a:t>
            </a:r>
          </a:p>
          <a:p>
            <a:pPr>
              <a:buClrTx/>
            </a:pPr>
            <a:r>
              <a:rPr 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Cell division in unicellular organisms is for reproduction.</a:t>
            </a:r>
          </a:p>
          <a:p>
            <a:pPr>
              <a:buClrTx/>
            </a:pPr>
            <a:r>
              <a:rPr 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Cell division in multicellular organisms is for growth, development, regeneration, and repair.</a:t>
            </a:r>
            <a:endParaRPr lang="en-US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522514" y="423560"/>
            <a:ext cx="8062912" cy="6595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cap="all" spc="-60" baseline="0">
                <a:solidFill>
                  <a:srgbClr val="6CB25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Cell division</a:t>
            </a:r>
            <a:endParaRPr lang="en-US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85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 descr="ServDisk_02:Johnson_IRDVD_TA:Johnson_MM:Johnson_PPT:Johnson_Lects:Sample_Design:Strip.png"/>
          <p:cNvSpPr>
            <a:spLocks noGrp="1" noChangeArrowheads="1"/>
          </p:cNvSpPr>
          <p:nvPr>
            <p:ph type="title" idx="4294967295"/>
          </p:nvPr>
        </p:nvSpPr>
        <p:spPr>
          <a:xfrm>
            <a:off x="257175" y="311762"/>
            <a:ext cx="8775700" cy="641714"/>
          </a:xfrm>
        </p:spPr>
        <p:txBody>
          <a:bodyPr lIns="182880" tIns="91440" rIns="182880" bIns="91440">
            <a:spAutoFit/>
          </a:bodyPr>
          <a:lstStyle/>
          <a:p>
            <a:pPr eaLnBrk="1" hangingPunct="1"/>
            <a:r>
              <a:rPr lang="en-US" altLang="en-US" dirty="0" smtClean="0">
                <a:latin typeface="Comic Sans MS" panose="030F0702030302020204" pitchFamily="66" charset="0"/>
              </a:rPr>
              <a:t>The Cell Cycle - Mitosis</a:t>
            </a:r>
          </a:p>
        </p:txBody>
      </p:sp>
      <p:sp>
        <p:nvSpPr>
          <p:cNvPr id="4" name="Text Box 188"/>
          <p:cNvSpPr txBox="1">
            <a:spLocks noChangeArrowheads="1"/>
          </p:cNvSpPr>
          <p:nvPr/>
        </p:nvSpPr>
        <p:spPr bwMode="auto">
          <a:xfrm>
            <a:off x="257175" y="1052513"/>
            <a:ext cx="8382972" cy="540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bIns="0">
            <a:spAutoFit/>
          </a:bodyPr>
          <a:lstStyle>
            <a:lvl1pPr marL="414338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71438" indent="0" eaLnBrk="1" hangingPunct="1">
              <a:spcBef>
                <a:spcPct val="0"/>
              </a:spcBef>
              <a:buNone/>
            </a:pPr>
            <a:r>
              <a:rPr lang="en-US" altLang="en-US" b="1" dirty="0" smtClean="0">
                <a:latin typeface="Comic Sans MS" panose="030F0702030302020204" pitchFamily="66" charset="0"/>
              </a:rPr>
              <a:t>Prophase:</a:t>
            </a:r>
          </a:p>
          <a:p>
            <a:pPr marL="71438" indent="0" eaLnBrk="1" hangingPunct="1">
              <a:spcBef>
                <a:spcPct val="0"/>
              </a:spcBef>
              <a:buNone/>
            </a:pPr>
            <a:endParaRPr lang="en-US" altLang="en-US" sz="2800" dirty="0" smtClean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800" dirty="0" smtClean="0">
                <a:latin typeface="Comic Sans MS" panose="030F0702030302020204" pitchFamily="66" charset="0"/>
              </a:rPr>
              <a:t>Chromosomes </a:t>
            </a:r>
            <a:r>
              <a:rPr lang="en-US" altLang="en-US" sz="2800" dirty="0">
                <a:latin typeface="Comic Sans MS" panose="030F0702030302020204" pitchFamily="66" charset="0"/>
              </a:rPr>
              <a:t>condense and become </a:t>
            </a:r>
            <a:r>
              <a:rPr lang="en-US" altLang="en-US" sz="2800" b="1" dirty="0">
                <a:latin typeface="Comic Sans MS" panose="030F0702030302020204" pitchFamily="66" charset="0"/>
              </a:rPr>
              <a:t>visible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dirty="0">
                <a:latin typeface="Comic Sans MS" panose="030F0702030302020204" pitchFamily="66" charset="0"/>
              </a:rPr>
              <a:t>Chromosomes appear as </a:t>
            </a:r>
            <a:r>
              <a:rPr lang="en-US" altLang="en-US" sz="2800" b="1" dirty="0">
                <a:latin typeface="Comic Sans MS" panose="030F0702030302020204" pitchFamily="66" charset="0"/>
              </a:rPr>
              <a:t>two sister chromatids </a:t>
            </a:r>
            <a:r>
              <a:rPr lang="en-US" altLang="en-US" sz="2800" dirty="0">
                <a:latin typeface="Comic Sans MS" panose="030F0702030302020204" pitchFamily="66" charset="0"/>
              </a:rPr>
              <a:t>held together at the </a:t>
            </a:r>
            <a:r>
              <a:rPr lang="en-US" altLang="en-US" sz="2800" b="1" dirty="0">
                <a:latin typeface="Comic Sans MS" panose="030F0702030302020204" pitchFamily="66" charset="0"/>
              </a:rPr>
              <a:t>centromere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b="1" dirty="0">
                <a:latin typeface="Comic Sans MS" panose="030F0702030302020204" pitchFamily="66" charset="0"/>
              </a:rPr>
              <a:t>Nuclear envelope </a:t>
            </a:r>
            <a:r>
              <a:rPr lang="en-US" altLang="en-US" sz="2800" b="1" i="1" dirty="0">
                <a:latin typeface="Comic Sans MS" panose="030F0702030302020204" pitchFamily="66" charset="0"/>
              </a:rPr>
              <a:t>breaks</a:t>
            </a:r>
            <a:r>
              <a:rPr lang="en-US" altLang="en-US" sz="2800" dirty="0">
                <a:latin typeface="Comic Sans MS" panose="030F0702030302020204" pitchFamily="66" charset="0"/>
              </a:rPr>
              <a:t> down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b="1" dirty="0">
                <a:latin typeface="Comic Sans MS" panose="030F0702030302020204" pitchFamily="66" charset="0"/>
              </a:rPr>
              <a:t>Mitotic spindle </a:t>
            </a:r>
            <a:r>
              <a:rPr lang="en-US" altLang="en-US" sz="2800" dirty="0">
                <a:latin typeface="Comic Sans MS" panose="030F0702030302020204" pitchFamily="66" charset="0"/>
              </a:rPr>
              <a:t>begins to form</a:t>
            </a:r>
          </a:p>
          <a:p>
            <a:pPr lvl="1"/>
            <a:r>
              <a:rPr lang="en-US" altLang="en-US" dirty="0">
                <a:latin typeface="Comic Sans MS" panose="030F0702030302020204" pitchFamily="66" charset="0"/>
              </a:rPr>
              <a:t>2 centrioles move to opposite poles forming spindle apparatus (no centrioles in plants)</a:t>
            </a:r>
          </a:p>
          <a:p>
            <a:pPr lvl="1"/>
            <a:r>
              <a:rPr lang="en-US" altLang="en-US" dirty="0">
                <a:latin typeface="Comic Sans MS" panose="030F0702030302020204" pitchFamily="66" charset="0"/>
              </a:rPr>
              <a:t>Asters – radial array of microtubules in animals (not plants)</a:t>
            </a:r>
          </a:p>
          <a:p>
            <a:pPr marL="71438" indent="0" eaLnBrk="1" hangingPunct="1">
              <a:spcBef>
                <a:spcPct val="0"/>
              </a:spcBef>
              <a:buNone/>
            </a:pPr>
            <a:endParaRPr lang="en-US" altLang="en-U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36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2" b="77045"/>
          <a:stretch/>
        </p:blipFill>
        <p:spPr>
          <a:xfrm>
            <a:off x="3098693" y="319968"/>
            <a:ext cx="2858762" cy="3107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782" y="3738234"/>
            <a:ext cx="3896868" cy="2821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5236" y="3738234"/>
            <a:ext cx="3944216" cy="2812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88936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Figure_10_02_03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269" r="-34269"/>
          <a:stretch>
            <a:fillRect/>
          </a:stretch>
        </p:blipFill>
        <p:spPr>
          <a:xfrm>
            <a:off x="386079" y="148167"/>
            <a:ext cx="8062913" cy="3500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91440" y="3880026"/>
            <a:ext cx="8961120" cy="2014018"/>
          </a:xfrm>
        </p:spPr>
        <p:txBody>
          <a:bodyPr>
            <a:noAutofit/>
          </a:bodyPr>
          <a:lstStyle/>
          <a:p>
            <a:r>
              <a:rPr lang="en-US" sz="2200" dirty="0">
                <a:latin typeface="Comic Sans MS" panose="030F0702030302020204" pitchFamily="66" charset="0"/>
              </a:rPr>
              <a:t>During prometaphase, mitotic spindle microtubules from opposite poles attach to </a:t>
            </a:r>
            <a:r>
              <a:rPr lang="en-US" sz="2200" dirty="0" smtClean="0">
                <a:latin typeface="Comic Sans MS" panose="030F0702030302020204" pitchFamily="66" charset="0"/>
              </a:rPr>
              <a:t>each sister </a:t>
            </a:r>
            <a:r>
              <a:rPr lang="en-US" sz="2200" dirty="0">
                <a:latin typeface="Comic Sans MS" panose="030F0702030302020204" pitchFamily="66" charset="0"/>
              </a:rPr>
              <a:t>chromatid at the </a:t>
            </a:r>
            <a:r>
              <a:rPr lang="en-US" sz="2200" dirty="0" smtClean="0">
                <a:latin typeface="Comic Sans MS" panose="030F0702030302020204" pitchFamily="66" charset="0"/>
              </a:rPr>
              <a:t>kinetochore.</a:t>
            </a:r>
          </a:p>
          <a:p>
            <a:r>
              <a:rPr lang="en-US" sz="2200" dirty="0" smtClean="0">
                <a:latin typeface="Comic Sans MS" panose="030F0702030302020204" pitchFamily="66" charset="0"/>
              </a:rPr>
              <a:t>Because sister chromatids are still attached to each other, the result is a tug of war between the two poles at the “equator”</a:t>
            </a:r>
          </a:p>
          <a:p>
            <a:r>
              <a:rPr lang="en-US" sz="2200" dirty="0" smtClean="0">
                <a:latin typeface="Comic Sans MS" panose="030F0702030302020204" pitchFamily="66" charset="0"/>
              </a:rPr>
              <a:t>In </a:t>
            </a:r>
            <a:r>
              <a:rPr lang="en-US" sz="2200" dirty="0">
                <a:latin typeface="Comic Sans MS" panose="030F0702030302020204" pitchFamily="66" charset="0"/>
              </a:rPr>
              <a:t>anaphase, the connection between the sister </a:t>
            </a:r>
            <a:r>
              <a:rPr lang="en-US" sz="2200" dirty="0" smtClean="0">
                <a:latin typeface="Comic Sans MS" panose="030F0702030302020204" pitchFamily="66" charset="0"/>
              </a:rPr>
              <a:t>chromatids breaks </a:t>
            </a:r>
            <a:r>
              <a:rPr lang="en-US" sz="2200" dirty="0">
                <a:latin typeface="Comic Sans MS" panose="030F0702030302020204" pitchFamily="66" charset="0"/>
              </a:rPr>
              <a:t>down, and the microtubules pull the chromosomes toward opposite poles.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39837" y="6507682"/>
            <a:ext cx="480772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omic Sans MS" panose="030F0702030302020204" pitchFamily="66" charset="0"/>
              </a:rPr>
              <a:t>Download for free at </a:t>
            </a:r>
            <a:r>
              <a:rPr lang="en-US" sz="800" u="sng" dirty="0">
                <a:latin typeface="Comic Sans MS" panose="030F0702030302020204" pitchFamily="66" charset="0"/>
                <a:hlinkClick r:id="rId3"/>
              </a:rPr>
              <a:t>http://cnx.org/contents/185cbf87-c72e-48f5-b51e-f14f21b5eabd@10.61</a:t>
            </a:r>
            <a:endParaRPr lang="en-US" sz="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4835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347788"/>
            <a:ext cx="8610600" cy="4184650"/>
          </a:xfrm>
        </p:spPr>
        <p:txBody>
          <a:bodyPr lIns="91440" tIns="45720" rIns="91440" bIns="45720">
            <a:normAutofit/>
          </a:bodyPr>
          <a:lstStyle/>
          <a:p>
            <a:pPr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200" b="1" dirty="0" smtClean="0">
                <a:latin typeface="Comic Sans MS" panose="030F0702030302020204" pitchFamily="66" charset="0"/>
              </a:rPr>
              <a:t>Metaphase</a:t>
            </a:r>
            <a:r>
              <a:rPr lang="en-US" altLang="en-US" sz="2800" dirty="0" smtClean="0">
                <a:latin typeface="Comic Sans MS" panose="030F0702030302020204" pitchFamily="66" charset="0"/>
              </a:rPr>
              <a:t>: </a:t>
            </a:r>
          </a:p>
        </p:txBody>
      </p:sp>
      <p:sp>
        <p:nvSpPr>
          <p:cNvPr id="4" name="Rectangle 4" descr="ServDisk_02:Johnson_IRDVD_TA:Johnson_MM:Johnson_PPT:Johnson_Lects:Sample_Design:Strip.png"/>
          <p:cNvSpPr txBox="1">
            <a:spLocks noChangeArrowheads="1"/>
          </p:cNvSpPr>
          <p:nvPr/>
        </p:nvSpPr>
        <p:spPr>
          <a:xfrm>
            <a:off x="257175" y="356319"/>
            <a:ext cx="8775700" cy="553998"/>
          </a:xfrm>
          <a:prstGeom prst="rect">
            <a:avLst/>
          </a:prstGeom>
        </p:spPr>
        <p:txBody>
          <a:bodyPr vert="horz" lIns="182880" tIns="91440" rIns="182880" bIns="9144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cap="all" spc="-60" baseline="0">
                <a:solidFill>
                  <a:srgbClr val="6CB25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Cell Cycle - Mitosis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04800" y="2197354"/>
            <a:ext cx="8288694" cy="306511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6CB255"/>
              </a:buClr>
              <a:buFont typeface="Arial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6CB255"/>
              </a:buClr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Alignment of chromosomes along </a:t>
            </a:r>
            <a:r>
              <a:rPr lang="en-US" altLang="en-US" sz="3200" b="1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metaphase plate</a:t>
            </a:r>
          </a:p>
          <a:p>
            <a:pPr lvl="1">
              <a:buClrTx/>
            </a:pPr>
            <a:r>
              <a:rPr lang="en-US" altLang="en-US" sz="2800" dirty="0" smtClean="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Not an actual structure; it is the midway between two centrioles pulling equally at chromosomes</a:t>
            </a:r>
          </a:p>
          <a:p>
            <a:pPr lvl="1">
              <a:buClrTx/>
            </a:pPr>
            <a:r>
              <a:rPr lang="en-US" altLang="en-US" sz="2800" dirty="0" smtClean="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Future axis of cell division</a:t>
            </a:r>
          </a:p>
        </p:txBody>
      </p:sp>
    </p:spTree>
    <p:extLst>
      <p:ext uri="{BB962C8B-B14F-4D97-AF65-F5344CB8AC3E}">
        <p14:creationId xmlns:p14="http://schemas.microsoft.com/office/powerpoint/2010/main" val="161369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8" r="49781" b="76485"/>
          <a:stretch/>
        </p:blipFill>
        <p:spPr>
          <a:xfrm>
            <a:off x="3200402" y="264548"/>
            <a:ext cx="2369126" cy="2581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678" y="3335415"/>
            <a:ext cx="3922287" cy="2923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2945" y="3335415"/>
            <a:ext cx="3928290" cy="2923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05645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347788"/>
            <a:ext cx="8610600" cy="4184650"/>
          </a:xfrm>
        </p:spPr>
        <p:txBody>
          <a:bodyPr lIns="91440" tIns="45720" rIns="91440" bIns="45720">
            <a:normAutofit/>
          </a:bodyPr>
          <a:lstStyle/>
          <a:p>
            <a:pPr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600" b="1" dirty="0" smtClean="0">
                <a:latin typeface="Comic Sans MS" panose="030F0702030302020204" pitchFamily="66" charset="0"/>
              </a:rPr>
              <a:t>Anaphase</a:t>
            </a:r>
            <a:r>
              <a:rPr lang="en-US" altLang="en-US" sz="2800" dirty="0" smtClean="0">
                <a:latin typeface="Comic Sans MS" panose="030F0702030302020204" pitchFamily="66" charset="0"/>
              </a:rPr>
              <a:t>: </a:t>
            </a:r>
          </a:p>
        </p:txBody>
      </p:sp>
      <p:sp>
        <p:nvSpPr>
          <p:cNvPr id="4" name="Rectangle 4" descr="ServDisk_02:Johnson_IRDVD_TA:Johnson_MM:Johnson_PPT:Johnson_Lects:Sample_Design:Strip.png"/>
          <p:cNvSpPr txBox="1">
            <a:spLocks noChangeArrowheads="1"/>
          </p:cNvSpPr>
          <p:nvPr/>
        </p:nvSpPr>
        <p:spPr>
          <a:xfrm>
            <a:off x="257175" y="356319"/>
            <a:ext cx="8775700" cy="553998"/>
          </a:xfrm>
          <a:prstGeom prst="rect">
            <a:avLst/>
          </a:prstGeom>
        </p:spPr>
        <p:txBody>
          <a:bodyPr vert="horz" lIns="182880" tIns="91440" rIns="182880" bIns="9144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cap="all" spc="-60" baseline="0">
                <a:solidFill>
                  <a:srgbClr val="6CB25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Cell Cycle - Mitosis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288472" y="2565803"/>
            <a:ext cx="7458073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800" dirty="0">
                <a:latin typeface="Comic Sans MS" panose="030F0702030302020204" pitchFamily="66" charset="0"/>
              </a:rPr>
              <a:t>Begins when centromeres split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dirty="0">
                <a:latin typeface="Comic Sans MS" panose="030F0702030302020204" pitchFamily="66" charset="0"/>
              </a:rPr>
              <a:t>Removal of </a:t>
            </a:r>
            <a:r>
              <a:rPr lang="en-US" altLang="en-US" sz="2800" dirty="0" err="1">
                <a:latin typeface="Comic Sans MS" panose="030F0702030302020204" pitchFamily="66" charset="0"/>
              </a:rPr>
              <a:t>cohesin</a:t>
            </a:r>
            <a:r>
              <a:rPr lang="en-US" altLang="en-US" sz="2800" dirty="0">
                <a:latin typeface="Comic Sans MS" panose="030F0702030302020204" pitchFamily="66" charset="0"/>
              </a:rPr>
              <a:t> proteins from all chromosomes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b="1" u="sng" dirty="0">
                <a:latin typeface="Comic Sans MS" panose="030F0702030302020204" pitchFamily="66" charset="0"/>
              </a:rPr>
              <a:t>Sister </a:t>
            </a:r>
            <a:r>
              <a:rPr lang="en-US" altLang="en-US" sz="2800" b="1" u="sng" dirty="0" smtClean="0">
                <a:latin typeface="Comic Sans MS" panose="030F0702030302020204" pitchFamily="66" charset="0"/>
              </a:rPr>
              <a:t>chromatids</a:t>
            </a:r>
            <a:r>
              <a:rPr lang="en-US" altLang="en-US" sz="2800" dirty="0" smtClean="0">
                <a:latin typeface="Comic Sans MS" panose="030F0702030302020204" pitchFamily="66" charset="0"/>
              </a:rPr>
              <a:t> pulled </a:t>
            </a:r>
            <a:r>
              <a:rPr lang="en-US" altLang="en-US" sz="2800" dirty="0">
                <a:latin typeface="Comic Sans MS" panose="030F0702030302020204" pitchFamily="66" charset="0"/>
              </a:rPr>
              <a:t>to opposite poles</a:t>
            </a:r>
          </a:p>
        </p:txBody>
      </p:sp>
    </p:spTree>
    <p:extLst>
      <p:ext uri="{BB962C8B-B14F-4D97-AF65-F5344CB8AC3E}">
        <p14:creationId xmlns:p14="http://schemas.microsoft.com/office/powerpoint/2010/main" val="60071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19" r="33139" b="76485"/>
          <a:stretch/>
        </p:blipFill>
        <p:spPr>
          <a:xfrm>
            <a:off x="3241964" y="249125"/>
            <a:ext cx="2493817" cy="2753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655" y="3654441"/>
            <a:ext cx="3792401" cy="2829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8872" y="3654441"/>
            <a:ext cx="3772174" cy="2829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0829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347788"/>
            <a:ext cx="8610600" cy="4184650"/>
          </a:xfrm>
        </p:spPr>
        <p:txBody>
          <a:bodyPr lIns="91440" tIns="45720" rIns="91440" bIns="45720">
            <a:normAutofit/>
          </a:bodyPr>
          <a:lstStyle/>
          <a:p>
            <a:pPr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600" b="1" dirty="0">
                <a:latin typeface="Comic Sans MS" panose="030F0702030302020204" pitchFamily="66" charset="0"/>
              </a:rPr>
              <a:t>T</a:t>
            </a:r>
            <a:r>
              <a:rPr lang="en-US" altLang="en-US" sz="3600" b="1" dirty="0" smtClean="0">
                <a:latin typeface="Comic Sans MS" panose="030F0702030302020204" pitchFamily="66" charset="0"/>
              </a:rPr>
              <a:t>elophase</a:t>
            </a:r>
            <a:r>
              <a:rPr lang="en-US" altLang="en-US" sz="3600" dirty="0" smtClean="0">
                <a:latin typeface="Comic Sans MS" panose="030F0702030302020204" pitchFamily="66" charset="0"/>
              </a:rPr>
              <a:t>: </a:t>
            </a:r>
          </a:p>
        </p:txBody>
      </p:sp>
      <p:sp>
        <p:nvSpPr>
          <p:cNvPr id="4" name="Rectangle 4" descr="ServDisk_02:Johnson_IRDVD_TA:Johnson_MM:Johnson_PPT:Johnson_Lects:Sample_Design:Strip.png"/>
          <p:cNvSpPr txBox="1">
            <a:spLocks noChangeArrowheads="1"/>
          </p:cNvSpPr>
          <p:nvPr/>
        </p:nvSpPr>
        <p:spPr>
          <a:xfrm>
            <a:off x="257175" y="356319"/>
            <a:ext cx="8775700" cy="553998"/>
          </a:xfrm>
          <a:prstGeom prst="rect">
            <a:avLst/>
          </a:prstGeom>
        </p:spPr>
        <p:txBody>
          <a:bodyPr vert="horz" lIns="182880" tIns="91440" rIns="182880" bIns="9144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cap="all" spc="-60" baseline="0">
                <a:solidFill>
                  <a:srgbClr val="6CB25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Cell Cycle - Mitosis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23999" y="2291282"/>
            <a:ext cx="7191375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800" b="1" dirty="0">
                <a:latin typeface="Comic Sans MS" panose="030F0702030302020204" pitchFamily="66" charset="0"/>
              </a:rPr>
              <a:t>Chromosomes</a:t>
            </a:r>
            <a:r>
              <a:rPr lang="en-US" altLang="en-US" sz="2800" dirty="0">
                <a:latin typeface="Comic Sans MS" panose="030F0702030302020204" pitchFamily="66" charset="0"/>
              </a:rPr>
              <a:t> are clustered at </a:t>
            </a:r>
            <a:r>
              <a:rPr lang="en-US" altLang="en-US" sz="2800" b="1" i="1" dirty="0">
                <a:latin typeface="Comic Sans MS" panose="030F0702030302020204" pitchFamily="66" charset="0"/>
              </a:rPr>
              <a:t>opposite</a:t>
            </a:r>
            <a:r>
              <a:rPr lang="en-US" altLang="en-US" sz="2800" dirty="0">
                <a:latin typeface="Comic Sans MS" panose="030F0702030302020204" pitchFamily="66" charset="0"/>
              </a:rPr>
              <a:t> </a:t>
            </a:r>
            <a:r>
              <a:rPr lang="en-US" altLang="en-US" sz="2800" dirty="0" smtClean="0">
                <a:latin typeface="Comic Sans MS" panose="030F0702030302020204" pitchFamily="66" charset="0"/>
              </a:rPr>
              <a:t>poles</a:t>
            </a:r>
            <a:endParaRPr lang="en-US" altLang="en-US" sz="2800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800" b="1" dirty="0">
                <a:latin typeface="Comic Sans MS" panose="030F0702030302020204" pitchFamily="66" charset="0"/>
              </a:rPr>
              <a:t>Nuclear envelopes re-forms</a:t>
            </a:r>
            <a:r>
              <a:rPr lang="en-US" altLang="en-US" sz="2800" dirty="0">
                <a:latin typeface="Comic Sans MS" panose="030F0702030302020204" pitchFamily="66" charset="0"/>
              </a:rPr>
              <a:t> around chromosomes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dirty="0">
                <a:latin typeface="Comic Sans MS" panose="030F0702030302020204" pitchFamily="66" charset="0"/>
              </a:rPr>
              <a:t>Chromosomes begin to uncoil and </a:t>
            </a:r>
            <a:r>
              <a:rPr lang="en-US" altLang="en-US" sz="2800" dirty="0" err="1" smtClean="0">
                <a:latin typeface="Comic Sans MS" panose="030F0702030302020204" pitchFamily="66" charset="0"/>
              </a:rPr>
              <a:t>decondense</a:t>
            </a:r>
            <a:r>
              <a:rPr lang="en-US" altLang="en-US" sz="2800" dirty="0" smtClean="0">
                <a:latin typeface="Comic Sans MS" panose="030F0702030302020204" pitchFamily="66" charset="0"/>
              </a:rPr>
              <a:t> once nucleus is there to trap them</a:t>
            </a:r>
            <a:endParaRPr lang="en-US" altLang="en-US" sz="2800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800" dirty="0">
                <a:latin typeface="Comic Sans MS" panose="030F0702030302020204" pitchFamily="66" charset="0"/>
              </a:rPr>
              <a:t>Nucleolus reappears in each new nucleus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dirty="0">
                <a:latin typeface="Comic Sans MS" panose="030F0702030302020204" pitchFamily="66" charset="0"/>
              </a:rPr>
              <a:t>Golgi complex and ER re-form</a:t>
            </a:r>
          </a:p>
        </p:txBody>
      </p:sp>
    </p:spTree>
    <p:extLst>
      <p:ext uri="{BB962C8B-B14F-4D97-AF65-F5344CB8AC3E}">
        <p14:creationId xmlns:p14="http://schemas.microsoft.com/office/powerpoint/2010/main" val="201135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42" r="16498" b="76485"/>
          <a:stretch/>
        </p:blipFill>
        <p:spPr>
          <a:xfrm>
            <a:off x="3519055" y="398197"/>
            <a:ext cx="2202871" cy="2400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491" y="3499455"/>
            <a:ext cx="3870426" cy="2887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0490" y="3499455"/>
            <a:ext cx="3981637" cy="2882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19164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970524"/>
            <a:ext cx="8305800" cy="4368800"/>
          </a:xfrm>
        </p:spPr>
        <p:txBody>
          <a:bodyPr lIns="91440" tIns="45720" rIns="91440" bIns="45720"/>
          <a:lstStyle/>
          <a:p>
            <a:pPr indent="-342900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Comic Sans MS" panose="030F0702030302020204" pitchFamily="66" charset="0"/>
              </a:rPr>
              <a:t>Often immediately follows telophase or begins at the same time as telophase</a:t>
            </a:r>
          </a:p>
          <a:p>
            <a:pPr indent="-342900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Comic Sans MS" panose="030F0702030302020204" pitchFamily="66" charset="0"/>
              </a:rPr>
              <a:t>Cytokinesis is the stage in which two daughter cells are formed from the original one</a:t>
            </a:r>
          </a:p>
          <a:p>
            <a:pPr indent="-342900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Comic Sans MS" panose="030F0702030302020204" pitchFamily="66" charset="0"/>
              </a:rPr>
              <a:t>After cytokinesis, cells re-enter interphase.</a:t>
            </a:r>
          </a:p>
          <a:p>
            <a:pPr indent="-342900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Comic Sans MS" panose="030F0702030302020204" pitchFamily="66" charset="0"/>
              </a:rPr>
              <a:t>Animals:</a:t>
            </a:r>
          </a:p>
          <a:p>
            <a:pPr marL="742950" lvl="1" indent="-285750" eaLnBrk="1" hangingPunct="1"/>
            <a:r>
              <a:rPr lang="en-US" altLang="en-US" dirty="0" smtClean="0">
                <a:latin typeface="Comic Sans MS" panose="030F0702030302020204" pitchFamily="66" charset="0"/>
              </a:rPr>
              <a:t>Proteins pinch the original cell into two new cells</a:t>
            </a:r>
          </a:p>
          <a:p>
            <a:pPr marL="742950" lvl="1" indent="-285750" eaLnBrk="1" hangingPunct="1"/>
            <a:endParaRPr lang="en-US" altLang="en-US" dirty="0" smtClean="0">
              <a:latin typeface="Comic Sans MS" panose="030F0702030302020204" pitchFamily="66" charset="0"/>
            </a:endParaRPr>
          </a:p>
        </p:txBody>
      </p:sp>
      <p:sp>
        <p:nvSpPr>
          <p:cNvPr id="5" name="Rectangle 4" descr="ServDisk_02:Johnson_IRDVD_TA:Johnson_MM:Johnson_PPT:Johnson_Lects:Sample_Design:Strip.png"/>
          <p:cNvSpPr txBox="1">
            <a:spLocks noChangeArrowheads="1"/>
          </p:cNvSpPr>
          <p:nvPr/>
        </p:nvSpPr>
        <p:spPr>
          <a:xfrm>
            <a:off x="146339" y="393983"/>
            <a:ext cx="8775700" cy="553998"/>
          </a:xfrm>
          <a:prstGeom prst="rect">
            <a:avLst/>
          </a:prstGeom>
        </p:spPr>
        <p:txBody>
          <a:bodyPr vert="horz" lIns="182880" tIns="91440" rIns="182880" bIns="9144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cap="all" spc="-60" baseline="0">
                <a:solidFill>
                  <a:srgbClr val="6CB25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Cell Cycle - cytokinesis</a:t>
            </a:r>
          </a:p>
        </p:txBody>
      </p:sp>
      <p:pic>
        <p:nvPicPr>
          <p:cNvPr id="6" name="Picture Placeholder 3" descr="Figure_10_02_04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594"/>
          <a:stretch/>
        </p:blipFill>
        <p:spPr>
          <a:xfrm>
            <a:off x="1505624" y="3654829"/>
            <a:ext cx="6057129" cy="2992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997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</a:rPr>
              <a:t>Cell division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pic>
        <p:nvPicPr>
          <p:cNvPr id="4" name="Picture Placeholder 3" descr="Figure_10_00_02abc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367" b="-35367"/>
          <a:stretch>
            <a:fillRect/>
          </a:stretch>
        </p:blipFill>
        <p:spPr>
          <a:xfrm>
            <a:off x="457199" y="571094"/>
            <a:ext cx="8062913" cy="3500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32507" y="3716317"/>
            <a:ext cx="8062912" cy="2460548"/>
          </a:xfrm>
        </p:spPr>
        <p:txBody>
          <a:bodyPr>
            <a:noAutofit/>
          </a:bodyPr>
          <a:lstStyle/>
          <a:p>
            <a:pPr>
              <a:buClrTx/>
            </a:pP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A sea urchin begins life as a single cell that </a:t>
            </a:r>
            <a:endParaRPr lang="en-US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buClrTx/>
            </a:pP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divides 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to form two cells, visible 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by scanning 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electron microscopy. After four rounds of cell division, </a:t>
            </a:r>
            <a:endParaRPr lang="en-US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buClrTx/>
            </a:pP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there 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are 16 cells, as 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seen in 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this SEM image. After many rounds of cell division, the individual develops into a complex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, multicellular 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organism, as seen in 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this        </a:t>
            </a:r>
          </a:p>
          <a:p>
            <a:pPr>
              <a:buClrTx/>
            </a:pP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mature 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sea 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urchin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. </a:t>
            </a:r>
            <a:endParaRPr lang="en-U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6334780"/>
            <a:ext cx="480772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omic Sans MS" panose="030F0702030302020204" pitchFamily="66" charset="0"/>
              </a:rPr>
              <a:t>Download for free at </a:t>
            </a:r>
            <a:r>
              <a:rPr lang="en-US" sz="800" u="sng" dirty="0">
                <a:latin typeface="Comic Sans MS" panose="030F0702030302020204" pitchFamily="66" charset="0"/>
                <a:hlinkClick r:id="rId3"/>
              </a:rPr>
              <a:t>http://cnx.org/contents/185cbf87-c72e-48f5-b51e-f14f21b5eabd@10.61</a:t>
            </a:r>
            <a:endParaRPr lang="en-US" sz="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99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38974" y="798350"/>
            <a:ext cx="8164945" cy="4604327"/>
          </a:xfrm>
        </p:spPr>
        <p:txBody>
          <a:bodyPr lIns="91440" tIns="45720" rIns="91440" bIns="45720"/>
          <a:lstStyle/>
          <a:p>
            <a:pPr indent="-342900" eaLnBrk="1" hangingPunct="1">
              <a:spcBef>
                <a:spcPct val="20000"/>
              </a:spcBef>
            </a:pPr>
            <a:r>
              <a:rPr lang="en-US" altLang="en-US" dirty="0" smtClean="0">
                <a:latin typeface="Comic Sans MS" panose="030F0702030302020204" pitchFamily="66" charset="0"/>
              </a:rPr>
              <a:t>Cytokinesis in Plants:</a:t>
            </a:r>
          </a:p>
          <a:p>
            <a:pPr marL="742950" lvl="1" indent="-285750" eaLnBrk="1" hangingPunct="1">
              <a:spcBef>
                <a:spcPct val="20000"/>
              </a:spcBef>
            </a:pPr>
            <a:r>
              <a:rPr lang="en-US" altLang="en-US" dirty="0" smtClean="0">
                <a:latin typeface="Comic Sans MS" panose="030F0702030302020204" pitchFamily="66" charset="0"/>
              </a:rPr>
              <a:t>Starts with vesicles forming the </a:t>
            </a:r>
            <a:r>
              <a:rPr lang="en-US" altLang="en-US" b="1" dirty="0" smtClean="0">
                <a:latin typeface="Comic Sans MS" panose="030F0702030302020204" pitchFamily="66" charset="0"/>
              </a:rPr>
              <a:t>cell plate</a:t>
            </a:r>
            <a:r>
              <a:rPr lang="en-US" altLang="en-US" dirty="0">
                <a:latin typeface="Comic Sans MS" panose="030F0702030302020204" pitchFamily="66" charset="0"/>
              </a:rPr>
              <a:t> </a:t>
            </a:r>
            <a:r>
              <a:rPr lang="en-US" altLang="en-US" dirty="0" smtClean="0">
                <a:latin typeface="Comic Sans MS" panose="030F0702030302020204" pitchFamily="66" charset="0"/>
              </a:rPr>
              <a:t>(segments of cell wall within vesicles)</a:t>
            </a:r>
          </a:p>
          <a:p>
            <a:pPr marL="742950" lvl="1" indent="-285750">
              <a:spcBef>
                <a:spcPct val="20000"/>
              </a:spcBef>
            </a:pPr>
            <a:r>
              <a:rPr lang="en-US" altLang="en-US" dirty="0">
                <a:latin typeface="Comic Sans MS" panose="030F0702030302020204" pitchFamily="66" charset="0"/>
              </a:rPr>
              <a:t>This results in a new </a:t>
            </a:r>
            <a:r>
              <a:rPr lang="en-US" altLang="en-US" b="1" dirty="0">
                <a:latin typeface="Comic Sans MS" panose="030F0702030302020204" pitchFamily="66" charset="0"/>
              </a:rPr>
              <a:t>cell wall</a:t>
            </a:r>
            <a:r>
              <a:rPr lang="en-US" altLang="en-US" dirty="0">
                <a:latin typeface="Comic Sans MS" panose="030F0702030302020204" pitchFamily="66" charset="0"/>
              </a:rPr>
              <a:t> being formed between the cells forming daughter cells. </a:t>
            </a:r>
          </a:p>
          <a:p>
            <a:pPr marL="1085850" lvl="2" indent="-285750">
              <a:spcBef>
                <a:spcPct val="20000"/>
              </a:spcBef>
            </a:pPr>
            <a:r>
              <a:rPr lang="en-US" altLang="en-US" dirty="0">
                <a:latin typeface="Comic Sans MS" panose="030F0702030302020204" pitchFamily="66" charset="0"/>
              </a:rPr>
              <a:t>The cell wall is made from </a:t>
            </a:r>
            <a:r>
              <a:rPr lang="en-US" altLang="en-US" b="1" dirty="0" smtClean="0">
                <a:latin typeface="Comic Sans MS" panose="030F0702030302020204" pitchFamily="66" charset="0"/>
              </a:rPr>
              <a:t>cellulose</a:t>
            </a:r>
          </a:p>
          <a:p>
            <a:pPr marL="742950" lvl="1" indent="-285750">
              <a:spcBef>
                <a:spcPct val="20000"/>
              </a:spcBef>
            </a:pPr>
            <a:r>
              <a:rPr lang="en-US" altLang="en-US" dirty="0" smtClean="0">
                <a:latin typeface="Comic Sans MS" panose="030F0702030302020204" pitchFamily="66" charset="0"/>
              </a:rPr>
              <a:t>Vesicles of cell plate fuse with each other and with membrane at equator and effectively split the cells</a:t>
            </a:r>
            <a:endParaRPr lang="en-US" altLang="en-US" dirty="0">
              <a:latin typeface="Comic Sans MS" panose="030F0702030302020204" pitchFamily="66" charset="0"/>
            </a:endParaRPr>
          </a:p>
          <a:p>
            <a:pPr marL="1143000" lvl="2" indent="-228600">
              <a:spcBef>
                <a:spcPct val="20000"/>
              </a:spcBef>
            </a:pPr>
            <a:endParaRPr lang="en-US" altLang="en-US" dirty="0" smtClean="0">
              <a:latin typeface="Comic Sans MS" panose="030F0702030302020204" pitchFamily="66" charset="0"/>
            </a:endParaRPr>
          </a:p>
          <a:p>
            <a:pPr marL="1143000" lvl="2" indent="-228600">
              <a:spcBef>
                <a:spcPct val="20000"/>
              </a:spcBef>
            </a:pPr>
            <a:endParaRPr lang="en-US" altLang="en-US" dirty="0">
              <a:latin typeface="Comic Sans MS" panose="030F0702030302020204" pitchFamily="66" charset="0"/>
            </a:endParaRPr>
          </a:p>
        </p:txBody>
      </p:sp>
      <p:sp>
        <p:nvSpPr>
          <p:cNvPr id="5" name="Rectangle 4" descr="ServDisk_02:Johnson_IRDVD_TA:Johnson_MM:Johnson_PPT:Johnson_Lects:Sample_Design:Strip.png"/>
          <p:cNvSpPr txBox="1">
            <a:spLocks noChangeArrowheads="1"/>
          </p:cNvSpPr>
          <p:nvPr/>
        </p:nvSpPr>
        <p:spPr>
          <a:xfrm>
            <a:off x="257175" y="244352"/>
            <a:ext cx="8775700" cy="553998"/>
          </a:xfrm>
          <a:prstGeom prst="rect">
            <a:avLst/>
          </a:prstGeom>
        </p:spPr>
        <p:txBody>
          <a:bodyPr vert="horz" lIns="182880" tIns="91440" rIns="182880" bIns="9144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cap="all" spc="-60" baseline="0">
                <a:solidFill>
                  <a:srgbClr val="6CB25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Cell Cycle - cytokinesis</a:t>
            </a:r>
          </a:p>
        </p:txBody>
      </p:sp>
      <p:pic>
        <p:nvPicPr>
          <p:cNvPr id="6" name="Picture Placeholder 3" descr="Figure_10_02_04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36"/>
          <a:stretch/>
        </p:blipFill>
        <p:spPr>
          <a:xfrm>
            <a:off x="1737013" y="3259367"/>
            <a:ext cx="5702878" cy="2946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175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6391" t="20586" r="35833" b="17113"/>
          <a:stretch/>
        </p:blipFill>
        <p:spPr>
          <a:xfrm>
            <a:off x="2322286" y="319314"/>
            <a:ext cx="4857107" cy="6125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54709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 descr="ServDisk_02:Johnson_IRDVD_TA:Johnson_MM:Johnson_PPT:Johnson_Lects:Sample_Design:Strip.png"/>
          <p:cNvSpPr>
            <a:spLocks noGrp="1" noChangeArrowheads="1"/>
          </p:cNvSpPr>
          <p:nvPr>
            <p:ph type="title" idx="4294967295"/>
          </p:nvPr>
        </p:nvSpPr>
        <p:spPr>
          <a:xfrm>
            <a:off x="368300" y="265725"/>
            <a:ext cx="8775700" cy="641714"/>
          </a:xfrm>
        </p:spPr>
        <p:txBody>
          <a:bodyPr lIns="182880" tIns="91440" rIns="182880" bIns="91440">
            <a:spAutoFit/>
          </a:bodyPr>
          <a:lstStyle/>
          <a:p>
            <a:r>
              <a:rPr lang="en-US" altLang="en-US" dirty="0" smtClean="0">
                <a:latin typeface="Comic Sans MS" panose="030F0702030302020204" pitchFamily="66" charset="0"/>
              </a:rPr>
              <a:t>Control </a:t>
            </a:r>
            <a:r>
              <a:rPr lang="en-US" altLang="en-US" dirty="0">
                <a:latin typeface="Comic Sans MS" panose="030F0702030302020204" pitchFamily="66" charset="0"/>
              </a:rPr>
              <a:t>of </a:t>
            </a:r>
            <a:r>
              <a:rPr lang="en-US" altLang="en-US" dirty="0" smtClean="0">
                <a:latin typeface="Comic Sans MS" panose="030F0702030302020204" pitchFamily="66" charset="0"/>
              </a:rPr>
              <a:t>the Cell Cycle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07604" y="1911927"/>
            <a:ext cx="7897091" cy="4073814"/>
          </a:xfrm>
        </p:spPr>
        <p:txBody>
          <a:bodyPr lIns="91440" tIns="45720" rIns="91440" bIns="45720"/>
          <a:lstStyle/>
          <a:p>
            <a:pPr indent="-342900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Comic Sans MS" panose="030F0702030302020204" pitchFamily="66" charset="0"/>
              </a:rPr>
              <a:t>Cell division is a tightly controlled process</a:t>
            </a:r>
          </a:p>
          <a:p>
            <a:pPr indent="-342900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Comic Sans MS" panose="030F0702030302020204" pitchFamily="66" charset="0"/>
              </a:rPr>
              <a:t>Normal cells halt at </a:t>
            </a:r>
            <a:r>
              <a:rPr lang="en-US" altLang="en-US" b="1" dirty="0" smtClean="0">
                <a:latin typeface="Comic Sans MS" panose="030F0702030302020204" pitchFamily="66" charset="0"/>
              </a:rPr>
              <a:t>checkpoints</a:t>
            </a:r>
            <a:r>
              <a:rPr lang="en-US" altLang="en-US" dirty="0" smtClean="0">
                <a:latin typeface="Comic Sans MS" panose="030F0702030302020204" pitchFamily="66" charset="0"/>
              </a:rPr>
              <a:t> </a:t>
            </a:r>
          </a:p>
          <a:p>
            <a:pPr indent="-342900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Comic Sans MS" panose="030F0702030302020204" pitchFamily="66" charset="0"/>
              </a:rPr>
              <a:t>Proteins survey the condition of the cell</a:t>
            </a:r>
          </a:p>
          <a:p>
            <a:pPr indent="-342900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Comic Sans MS" panose="030F0702030302020204" pitchFamily="66" charset="0"/>
              </a:rPr>
              <a:t>Cell must pass the survey to proceed with cell division</a:t>
            </a:r>
          </a:p>
          <a:p>
            <a:pPr indent="-342900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Comic Sans MS" panose="030F0702030302020204" pitchFamily="66" charset="0"/>
              </a:rPr>
              <a:t>3 checkpoints: G</a:t>
            </a:r>
            <a:r>
              <a:rPr lang="en-US" altLang="en-US" baseline="-25000" dirty="0" smtClean="0">
                <a:latin typeface="Comic Sans MS" panose="030F0702030302020204" pitchFamily="66" charset="0"/>
              </a:rPr>
              <a:t>1</a:t>
            </a:r>
            <a:r>
              <a:rPr lang="en-US" altLang="en-US" dirty="0" smtClean="0">
                <a:latin typeface="Comic Sans MS" panose="030F0702030302020204" pitchFamily="66" charset="0"/>
              </a:rPr>
              <a:t>,G</a:t>
            </a:r>
            <a:r>
              <a:rPr lang="en-US" altLang="en-US" baseline="-25000" dirty="0" smtClean="0">
                <a:latin typeface="Comic Sans MS" panose="030F0702030302020204" pitchFamily="66" charset="0"/>
              </a:rPr>
              <a:t>2</a:t>
            </a:r>
            <a:r>
              <a:rPr lang="en-US" altLang="en-US" dirty="0" smtClean="0">
                <a:latin typeface="Comic Sans MS" panose="030F0702030302020204" pitchFamily="66" charset="0"/>
              </a:rPr>
              <a:t>, and metaphase</a:t>
            </a:r>
          </a:p>
        </p:txBody>
      </p:sp>
    </p:spTree>
    <p:extLst>
      <p:ext uri="{BB962C8B-B14F-4D97-AF65-F5344CB8AC3E}">
        <p14:creationId xmlns:p14="http://schemas.microsoft.com/office/powerpoint/2010/main" val="49794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 descr="ServDisk_02:Johnson_IRDVD_TA:Johnson_MM:Johnson_PPT:Johnson_Lects:Sample_Design:Strip.png"/>
          <p:cNvSpPr>
            <a:spLocks noGrp="1" noChangeArrowheads="1"/>
          </p:cNvSpPr>
          <p:nvPr>
            <p:ph type="title"/>
          </p:nvPr>
        </p:nvSpPr>
        <p:spPr>
          <a:xfrm>
            <a:off x="292975" y="206782"/>
            <a:ext cx="8775700" cy="641714"/>
          </a:xfrm>
        </p:spPr>
        <p:txBody>
          <a:bodyPr lIns="182880" tIns="91440" rIns="182880" bIns="91440">
            <a:spAutoFit/>
          </a:bodyPr>
          <a:lstStyle/>
          <a:p>
            <a:r>
              <a:rPr lang="en-US" altLang="en-US" dirty="0" smtClean="0"/>
              <a:t>Control </a:t>
            </a:r>
            <a:r>
              <a:rPr lang="en-US" altLang="en-US" dirty="0"/>
              <a:t>of </a:t>
            </a:r>
            <a:r>
              <a:rPr lang="en-US" altLang="en-US" dirty="0" smtClean="0"/>
              <a:t>the Cell Cycle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4717" t="16419" r="35275" b="16716"/>
          <a:stretch/>
        </p:blipFill>
        <p:spPr>
          <a:xfrm>
            <a:off x="2351314" y="848496"/>
            <a:ext cx="4738504" cy="5936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645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 descr="ServDisk_02:Johnson_IRDVD_TA:Johnson_MM:Johnson_PPT:Johnson_Lects:Sample_Design:Strip.png"/>
          <p:cNvSpPr>
            <a:spLocks noGrp="1" noChangeArrowheads="1"/>
          </p:cNvSpPr>
          <p:nvPr>
            <p:ph type="title"/>
          </p:nvPr>
        </p:nvSpPr>
        <p:spPr>
          <a:xfrm>
            <a:off x="292975" y="206782"/>
            <a:ext cx="8775700" cy="641714"/>
          </a:xfrm>
        </p:spPr>
        <p:txBody>
          <a:bodyPr lIns="182880" tIns="91440" rIns="182880" bIns="91440">
            <a:spAutoFit/>
          </a:bodyPr>
          <a:lstStyle/>
          <a:p>
            <a:r>
              <a:rPr lang="en-US" altLang="en-US" dirty="0" smtClean="0">
                <a:latin typeface="Comic Sans MS" panose="030F0702030302020204" pitchFamily="66" charset="0"/>
              </a:rPr>
              <a:t>Control </a:t>
            </a:r>
            <a:r>
              <a:rPr lang="en-US" altLang="en-US" dirty="0">
                <a:latin typeface="Comic Sans MS" panose="030F0702030302020204" pitchFamily="66" charset="0"/>
              </a:rPr>
              <a:t>of </a:t>
            </a:r>
            <a:r>
              <a:rPr lang="en-US" altLang="en-US" dirty="0" smtClean="0">
                <a:latin typeface="Comic Sans MS" panose="030F0702030302020204" pitchFamily="66" charset="0"/>
              </a:rPr>
              <a:t>the Cell Cycle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292975" y="843416"/>
            <a:ext cx="8229600" cy="5181600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FontTx/>
              <a:buNone/>
              <a:defRPr/>
            </a:pPr>
            <a:r>
              <a:rPr lang="en-US" altLang="en-US" sz="3600" b="1" u="sng" dirty="0" smtClean="0">
                <a:latin typeface="Comic Sans MS" panose="030F0702030302020204" pitchFamily="66" charset="0"/>
                <a:ea typeface="ＭＳ Ｐゴシック" pitchFamily="34" charset="-128"/>
              </a:rPr>
              <a:t>3 Checkpoints</a:t>
            </a:r>
            <a:r>
              <a:rPr lang="en-US" altLang="en-US" sz="3600" b="1" dirty="0" smtClean="0">
                <a:latin typeface="Comic Sans MS" panose="030F0702030302020204" pitchFamily="66" charset="0"/>
                <a:ea typeface="ＭＳ Ｐゴシック" pitchFamily="34" charset="-128"/>
              </a:rPr>
              <a:t>:</a:t>
            </a:r>
          </a:p>
          <a:p>
            <a:pPr marL="514350" indent="-514350" eaLnBrk="1" hangingPunct="1">
              <a:buFontTx/>
              <a:buAutoNum type="arabicPeriod"/>
              <a:defRPr/>
            </a:pPr>
            <a:r>
              <a:rPr lang="en-US" altLang="en-US" sz="2800" b="1" dirty="0" smtClean="0">
                <a:latin typeface="Comic Sans MS" panose="030F0702030302020204" pitchFamily="66" charset="0"/>
                <a:ea typeface="ＭＳ Ｐゴシック" pitchFamily="34" charset="-128"/>
              </a:rPr>
              <a:t>G</a:t>
            </a:r>
            <a:r>
              <a:rPr lang="en-US" altLang="en-US" sz="2800" b="1" baseline="-25000" dirty="0" smtClean="0">
                <a:latin typeface="Comic Sans MS" panose="030F0702030302020204" pitchFamily="66" charset="0"/>
                <a:ea typeface="ＭＳ Ｐゴシック" pitchFamily="34" charset="-128"/>
              </a:rPr>
              <a:t>1</a:t>
            </a:r>
            <a:r>
              <a:rPr lang="en-US" altLang="en-US" sz="2800" b="1" dirty="0" smtClean="0">
                <a:latin typeface="Comic Sans MS" panose="030F0702030302020204" pitchFamily="66" charset="0"/>
                <a:ea typeface="ＭＳ Ｐゴシック" pitchFamily="34" charset="-128"/>
              </a:rPr>
              <a:t>/S checkpoint</a:t>
            </a:r>
          </a:p>
          <a:p>
            <a:pPr marL="914400" lvl="1" indent="-514350" eaLnBrk="1" hangingPunct="1">
              <a:defRPr/>
            </a:pPr>
            <a:r>
              <a:rPr lang="en-US" altLang="en-US" sz="2400" dirty="0" smtClean="0">
                <a:latin typeface="Comic Sans MS" panose="030F0702030302020204" pitchFamily="66" charset="0"/>
                <a:ea typeface="ＭＳ Ｐゴシック" pitchFamily="34" charset="-128"/>
              </a:rPr>
              <a:t>Cell </a:t>
            </a:r>
            <a:r>
              <a:rPr lang="ja-JP" altLang="en-US" sz="2400" dirty="0" smtClean="0">
                <a:latin typeface="Comic Sans MS" panose="030F0702030302020204" pitchFamily="66" charset="0"/>
                <a:ea typeface="ＭＳ Ｐゴシック" pitchFamily="34" charset="-128"/>
              </a:rPr>
              <a:t>“</a:t>
            </a:r>
            <a:r>
              <a:rPr lang="en-US" altLang="ja-JP" sz="2400" dirty="0" smtClean="0">
                <a:latin typeface="Comic Sans MS" panose="030F0702030302020204" pitchFamily="66" charset="0"/>
                <a:ea typeface="ＭＳ Ｐゴシック" pitchFamily="34" charset="-128"/>
              </a:rPr>
              <a:t>decides</a:t>
            </a:r>
            <a:r>
              <a:rPr lang="ja-JP" altLang="en-US" sz="2400" dirty="0" smtClean="0">
                <a:latin typeface="Comic Sans MS" panose="030F0702030302020204" pitchFamily="66" charset="0"/>
                <a:ea typeface="ＭＳ Ｐゴシック" pitchFamily="34" charset="-128"/>
              </a:rPr>
              <a:t>”</a:t>
            </a:r>
            <a:r>
              <a:rPr lang="en-US" altLang="ja-JP" sz="2400" dirty="0" smtClean="0">
                <a:latin typeface="Comic Sans MS" panose="030F0702030302020204" pitchFamily="66" charset="0"/>
                <a:ea typeface="ＭＳ Ｐゴシック" pitchFamily="34" charset="-128"/>
              </a:rPr>
              <a:t> whether or not to divide</a:t>
            </a:r>
          </a:p>
          <a:p>
            <a:pPr marL="914400" lvl="1" indent="-514350" eaLnBrk="1" hangingPunct="1">
              <a:defRPr/>
            </a:pPr>
            <a:r>
              <a:rPr lang="en-US" altLang="ja-JP" sz="2400" dirty="0" smtClean="0">
                <a:latin typeface="Comic Sans MS" panose="030F0702030302020204" pitchFamily="66" charset="0"/>
                <a:ea typeface="ＭＳ Ｐゴシック" pitchFamily="34" charset="-128"/>
              </a:rPr>
              <a:t>Enough nutrients?  Mitotic signals?</a:t>
            </a:r>
          </a:p>
          <a:p>
            <a:pPr marL="514350" indent="-514350" eaLnBrk="1" hangingPunct="1">
              <a:buFontTx/>
              <a:buAutoNum type="arabicPeriod" startAt="2"/>
              <a:defRPr/>
            </a:pPr>
            <a:r>
              <a:rPr lang="en-US" altLang="en-US" sz="2800" b="1" dirty="0" smtClean="0">
                <a:latin typeface="Comic Sans MS" panose="030F0702030302020204" pitchFamily="66" charset="0"/>
                <a:ea typeface="ＭＳ Ｐゴシック" pitchFamily="34" charset="-128"/>
              </a:rPr>
              <a:t>G</a:t>
            </a:r>
            <a:r>
              <a:rPr lang="en-US" altLang="en-US" sz="2800" b="1" baseline="-25000" dirty="0" smtClean="0">
                <a:latin typeface="Comic Sans MS" panose="030F0702030302020204" pitchFamily="66" charset="0"/>
                <a:ea typeface="ＭＳ Ｐゴシック" pitchFamily="34" charset="-128"/>
              </a:rPr>
              <a:t>2</a:t>
            </a:r>
            <a:r>
              <a:rPr lang="en-US" altLang="en-US" sz="2800" b="1" dirty="0" smtClean="0">
                <a:latin typeface="Comic Sans MS" panose="030F0702030302020204" pitchFamily="66" charset="0"/>
                <a:ea typeface="ＭＳ Ｐゴシック" pitchFamily="34" charset="-128"/>
              </a:rPr>
              <a:t>/M checkpoint</a:t>
            </a:r>
          </a:p>
          <a:p>
            <a:pPr marL="914400" lvl="1" indent="-514350" eaLnBrk="1" hangingPunct="1">
              <a:defRPr/>
            </a:pPr>
            <a:r>
              <a:rPr lang="en-US" altLang="en-US" sz="2400" dirty="0" smtClean="0">
                <a:latin typeface="Comic Sans MS" panose="030F0702030302020204" pitchFamily="66" charset="0"/>
                <a:ea typeface="ＭＳ Ｐゴシック" pitchFamily="34" charset="-128"/>
              </a:rPr>
              <a:t>Cell makes a commitment to mitosis</a:t>
            </a:r>
          </a:p>
          <a:p>
            <a:pPr marL="914400" lvl="1" indent="-514350" eaLnBrk="1" hangingPunct="1">
              <a:defRPr/>
            </a:pPr>
            <a:r>
              <a:rPr lang="en-US" altLang="en-US" sz="2400" dirty="0" smtClean="0">
                <a:latin typeface="Comic Sans MS" panose="030F0702030302020204" pitchFamily="66" charset="0"/>
                <a:ea typeface="ＭＳ Ｐゴシック" pitchFamily="34" charset="-128"/>
              </a:rPr>
              <a:t>Assesses success of DNA replication; fixes errors if necessary</a:t>
            </a:r>
          </a:p>
          <a:p>
            <a:pPr marL="914400" lvl="1" indent="-514350" eaLnBrk="1" hangingPunct="1">
              <a:defRPr/>
            </a:pPr>
            <a:r>
              <a:rPr lang="en-US" altLang="en-US" sz="2400" dirty="0" smtClean="0">
                <a:latin typeface="Comic Sans MS" panose="030F0702030302020204" pitchFamily="66" charset="0"/>
                <a:ea typeface="ＭＳ Ｐゴシック" pitchFamily="34" charset="-128"/>
              </a:rPr>
              <a:t>Can </a:t>
            </a:r>
            <a:r>
              <a:rPr lang="en-US" altLang="en-US" sz="2400" b="1" i="1" dirty="0" smtClean="0">
                <a:latin typeface="Comic Sans MS" panose="030F0702030302020204" pitchFamily="66" charset="0"/>
                <a:ea typeface="ＭＳ Ｐゴシック" pitchFamily="34" charset="-128"/>
              </a:rPr>
              <a:t>stall</a:t>
            </a:r>
            <a:r>
              <a:rPr lang="en-US" altLang="en-US" sz="2400" dirty="0" smtClean="0">
                <a:latin typeface="Comic Sans MS" panose="030F0702030302020204" pitchFamily="66" charset="0"/>
                <a:ea typeface="ＭＳ Ｐゴシック" pitchFamily="34" charset="-128"/>
              </a:rPr>
              <a:t> the cycle if DNA has </a:t>
            </a:r>
            <a:r>
              <a:rPr lang="en-US" altLang="en-US" sz="2400" b="1" dirty="0" smtClean="0">
                <a:latin typeface="Comic Sans MS" panose="030F0702030302020204" pitchFamily="66" charset="0"/>
                <a:ea typeface="ＭＳ Ｐゴシック" pitchFamily="34" charset="-128"/>
              </a:rPr>
              <a:t>not</a:t>
            </a:r>
            <a:r>
              <a:rPr lang="en-US" altLang="en-US" sz="2400" dirty="0" smtClean="0">
                <a:latin typeface="Comic Sans MS" panose="030F0702030302020204" pitchFamily="66" charset="0"/>
                <a:ea typeface="ＭＳ Ｐゴシック" pitchFamily="34" charset="-128"/>
              </a:rPr>
              <a:t> been accurately replicated.</a:t>
            </a:r>
          </a:p>
          <a:p>
            <a:pPr marL="514350" indent="-514350" eaLnBrk="1" hangingPunct="1">
              <a:buFontTx/>
              <a:buAutoNum type="arabicPeriod" startAt="3"/>
              <a:defRPr/>
            </a:pPr>
            <a:r>
              <a:rPr lang="en-US" altLang="en-US" sz="2800" b="1" dirty="0" smtClean="0">
                <a:latin typeface="Comic Sans MS" panose="030F0702030302020204" pitchFamily="66" charset="0"/>
                <a:ea typeface="ＭＳ Ｐゴシック" pitchFamily="34" charset="-128"/>
              </a:rPr>
              <a:t>Late metaphase (spindle) checkpoint</a:t>
            </a:r>
          </a:p>
          <a:p>
            <a:pPr marL="914400" lvl="1" indent="-514350" eaLnBrk="1" hangingPunct="1">
              <a:defRPr/>
            </a:pPr>
            <a:r>
              <a:rPr lang="en-US" altLang="en-US" sz="2400" dirty="0" smtClean="0">
                <a:latin typeface="Comic Sans MS" panose="030F0702030302020204" pitchFamily="66" charset="0"/>
                <a:ea typeface="ＭＳ Ｐゴシック" pitchFamily="34" charset="-128"/>
              </a:rPr>
              <a:t>Cell ensures that all chromosomes are </a:t>
            </a:r>
            <a:r>
              <a:rPr lang="en-US" altLang="en-US" sz="2400" b="1" i="1" dirty="0" smtClean="0">
                <a:latin typeface="Comic Sans MS" panose="030F0702030302020204" pitchFamily="66" charset="0"/>
                <a:ea typeface="ＭＳ Ｐゴシック" pitchFamily="34" charset="-128"/>
              </a:rPr>
              <a:t>attached</a:t>
            </a:r>
            <a:r>
              <a:rPr lang="en-US" altLang="en-US" sz="2400" dirty="0" smtClean="0">
                <a:latin typeface="Comic Sans MS" panose="030F0702030302020204" pitchFamily="66" charset="0"/>
                <a:ea typeface="ＭＳ Ｐゴシック" pitchFamily="34" charset="-128"/>
              </a:rPr>
              <a:t> to the </a:t>
            </a:r>
            <a:r>
              <a:rPr lang="en-US" altLang="en-US" sz="2400" b="1" dirty="0" smtClean="0">
                <a:latin typeface="Comic Sans MS" panose="030F0702030302020204" pitchFamily="66" charset="0"/>
                <a:ea typeface="ＭＳ Ｐゴシック" pitchFamily="34" charset="-128"/>
              </a:rPr>
              <a:t>spindle</a:t>
            </a:r>
          </a:p>
          <a:p>
            <a:pPr marL="914400" lvl="1" indent="-514350" eaLnBrk="1" hangingPunct="1">
              <a:defRPr/>
            </a:pPr>
            <a:r>
              <a:rPr lang="en-US" altLang="en-US" sz="2400" dirty="0" smtClean="0">
                <a:latin typeface="Comic Sans MS" panose="030F0702030302020204" pitchFamily="66" charset="0"/>
                <a:ea typeface="ＭＳ Ｐゴシック" pitchFamily="34" charset="-128"/>
              </a:rPr>
              <a:t>Or else, both sister chromatids could go the same way – genetic imbalance – PROBLEMS! </a:t>
            </a:r>
          </a:p>
          <a:p>
            <a:pPr marL="514350" indent="-514350" eaLnBrk="1" hangingPunct="1">
              <a:defRPr/>
            </a:pPr>
            <a:endParaRPr lang="en-US" altLang="en-US" sz="2800" dirty="0" smtClean="0">
              <a:latin typeface="Comic Sans MS" panose="030F0702030302020204" pitchFamily="66" charset="0"/>
              <a:ea typeface="ＭＳ Ｐゴシック" pitchFamily="34" charset="-128"/>
            </a:endParaRPr>
          </a:p>
          <a:p>
            <a:pPr marL="514350" indent="-514350">
              <a:defRPr/>
            </a:pPr>
            <a:endParaRPr lang="en-US" altLang="en-US" sz="2800" dirty="0" smtClean="0">
              <a:latin typeface="Comic Sans MS" panose="030F0702030302020204" pitchFamily="66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665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 descr="ServDisk_02:Johnson_IRDVD_TA:Johnson_MM:Johnson_PPT:Johnson_Lects:Sample_Design:Strip.png"/>
          <p:cNvSpPr>
            <a:spLocks noGrp="1" noChangeArrowheads="1"/>
          </p:cNvSpPr>
          <p:nvPr>
            <p:ph type="title" idx="4294967295"/>
          </p:nvPr>
        </p:nvSpPr>
        <p:spPr>
          <a:xfrm>
            <a:off x="368300" y="265725"/>
            <a:ext cx="8775700" cy="641714"/>
          </a:xfrm>
        </p:spPr>
        <p:txBody>
          <a:bodyPr lIns="182880" tIns="91440" rIns="182880" bIns="91440">
            <a:spAutoFit/>
          </a:bodyPr>
          <a:lstStyle/>
          <a:p>
            <a:r>
              <a:rPr lang="en-US" altLang="en-US" dirty="0" smtClean="0">
                <a:latin typeface="Comic Sans MS" panose="030F0702030302020204" pitchFamily="66" charset="0"/>
              </a:rPr>
              <a:t>Control </a:t>
            </a:r>
            <a:r>
              <a:rPr lang="en-US" altLang="en-US" dirty="0">
                <a:latin typeface="Comic Sans MS" panose="030F0702030302020204" pitchFamily="66" charset="0"/>
              </a:rPr>
              <a:t>of </a:t>
            </a:r>
            <a:r>
              <a:rPr lang="en-US" altLang="en-US" dirty="0" smtClean="0">
                <a:latin typeface="Comic Sans MS" panose="030F0702030302020204" pitchFamily="66" charset="0"/>
              </a:rPr>
              <a:t>the Cell Cycle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4806" y="1117600"/>
            <a:ext cx="8156575" cy="5073650"/>
          </a:xfrm>
        </p:spPr>
        <p:txBody>
          <a:bodyPr lIns="91440" tIns="45720" rIns="91440" bIns="45720">
            <a:normAutofit/>
          </a:bodyPr>
          <a:lstStyle/>
          <a:p>
            <a:pPr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Comic Sans MS" panose="030F0702030302020204" pitchFamily="66" charset="0"/>
              </a:rPr>
              <a:t>There are two groups of intracellular molecules that regulate the cell cycle.</a:t>
            </a:r>
          </a:p>
          <a:p>
            <a:pPr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Comic Sans MS" panose="030F0702030302020204" pitchFamily="66" charset="0"/>
              </a:rPr>
              <a:t>These molecules can either promote progress of the cell to the next phase (positive regulation) or halt the cell cycle (negative regulation).</a:t>
            </a:r>
          </a:p>
          <a:p>
            <a:pPr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Comic Sans MS" panose="030F0702030302020204" pitchFamily="66" charset="0"/>
              </a:rPr>
              <a:t>These molecules can either act individually or in partnership with other molecules.</a:t>
            </a:r>
          </a:p>
          <a:p>
            <a:pPr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Comic Sans MS" panose="030F0702030302020204" pitchFamily="66" charset="0"/>
              </a:rPr>
              <a:t>Deficiency or non-functioning of a single regulator may or may not affect the control of cell cycle.</a:t>
            </a:r>
          </a:p>
          <a:p>
            <a:pPr lvl="1" indent="-342900"/>
            <a:r>
              <a:rPr lang="en-US" altLang="en-US" dirty="0" smtClean="0">
                <a:latin typeface="Comic Sans MS" panose="030F0702030302020204" pitchFamily="66" charset="0"/>
              </a:rPr>
              <a:t>Many redundancies exist to ensure mutation does not prevent cell cycle progression or its regulation!</a:t>
            </a:r>
          </a:p>
        </p:txBody>
      </p:sp>
    </p:spTree>
    <p:extLst>
      <p:ext uri="{BB962C8B-B14F-4D97-AF65-F5344CB8AC3E}">
        <p14:creationId xmlns:p14="http://schemas.microsoft.com/office/powerpoint/2010/main" val="108491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Figure_10_03_03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71" y="706582"/>
            <a:ext cx="2927332" cy="5470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 Placeholder 13"/>
          <p:cNvSpPr>
            <a:spLocks noGrp="1"/>
          </p:cNvSpPr>
          <p:nvPr>
            <p:ph sz="half" idx="2"/>
          </p:nvPr>
        </p:nvSpPr>
        <p:spPr>
          <a:xfrm>
            <a:off x="3952240" y="1107618"/>
            <a:ext cx="4567874" cy="5256973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</a:rPr>
              <a:t>POSITIVE REGULATION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Cyclin-dependent </a:t>
            </a:r>
            <a:r>
              <a:rPr lang="en-US" sz="2400" dirty="0">
                <a:solidFill>
                  <a:srgbClr val="000000"/>
                </a:solidFill>
              </a:rPr>
              <a:t>kinases (</a:t>
            </a:r>
            <a:r>
              <a:rPr lang="en-US" sz="2400" dirty="0" err="1" smtClean="0">
                <a:solidFill>
                  <a:srgbClr val="000000"/>
                </a:solidFill>
              </a:rPr>
              <a:t>Cdk’s</a:t>
            </a:r>
            <a:r>
              <a:rPr lang="en-US" sz="2400" dirty="0">
                <a:solidFill>
                  <a:srgbClr val="000000"/>
                </a:solidFill>
              </a:rPr>
              <a:t>) are protein kinases </a:t>
            </a:r>
            <a:r>
              <a:rPr lang="en-US" sz="2400" dirty="0" smtClean="0">
                <a:solidFill>
                  <a:srgbClr val="000000"/>
                </a:solidFill>
              </a:rPr>
              <a:t>that </a:t>
            </a:r>
            <a:r>
              <a:rPr lang="en-US" sz="2400" dirty="0">
                <a:solidFill>
                  <a:srgbClr val="000000"/>
                </a:solidFill>
              </a:rPr>
              <a:t>when fully activated, </a:t>
            </a:r>
            <a:r>
              <a:rPr lang="en-US" sz="2400" dirty="0" smtClean="0">
                <a:solidFill>
                  <a:srgbClr val="000000"/>
                </a:solidFill>
              </a:rPr>
              <a:t>can phosphorylate </a:t>
            </a:r>
            <a:r>
              <a:rPr lang="en-US" sz="2400" dirty="0">
                <a:solidFill>
                  <a:srgbClr val="000000"/>
                </a:solidFill>
              </a:rPr>
              <a:t>and thus activate other proteins that advance the cell cycle past a </a:t>
            </a:r>
            <a:r>
              <a:rPr lang="en-US" sz="2400" dirty="0" smtClean="0">
                <a:solidFill>
                  <a:srgbClr val="000000"/>
                </a:solidFill>
              </a:rPr>
              <a:t>checkpoint.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To become </a:t>
            </a:r>
            <a:r>
              <a:rPr lang="en-US" sz="2400" dirty="0">
                <a:solidFill>
                  <a:srgbClr val="000000"/>
                </a:solidFill>
              </a:rPr>
              <a:t>fully activated, a </a:t>
            </a:r>
            <a:r>
              <a:rPr lang="en-US" sz="2400" dirty="0" err="1">
                <a:solidFill>
                  <a:srgbClr val="000000"/>
                </a:solidFill>
              </a:rPr>
              <a:t>Cdk</a:t>
            </a:r>
            <a:r>
              <a:rPr lang="en-US" sz="2400" dirty="0">
                <a:solidFill>
                  <a:srgbClr val="000000"/>
                </a:solidFill>
              </a:rPr>
              <a:t> must bind to a cyclin protein and then be phosphorylated by </a:t>
            </a:r>
            <a:r>
              <a:rPr lang="en-US" sz="2400" dirty="0" smtClean="0">
                <a:solidFill>
                  <a:srgbClr val="000000"/>
                </a:solidFill>
              </a:rPr>
              <a:t>another </a:t>
            </a:r>
            <a:r>
              <a:rPr lang="hr-HR" sz="2400" dirty="0" smtClean="0">
                <a:solidFill>
                  <a:srgbClr val="000000"/>
                </a:solidFill>
              </a:rPr>
              <a:t>kinase</a:t>
            </a:r>
            <a:r>
              <a:rPr lang="hr-HR" sz="2400" dirty="0">
                <a:solidFill>
                  <a:srgbClr val="000000"/>
                </a:solidFill>
              </a:rPr>
              <a:t>.</a:t>
            </a:r>
            <a:endParaRPr lang="en-US" sz="2400" b="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77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 descr="ServDisk_02:Johnson_IRDVD_TA:Johnson_MM:Johnson_PPT:Johnson_Lects:Sample_Design:Strip.png"/>
          <p:cNvSpPr>
            <a:spLocks noGrp="1" noChangeArrowheads="1"/>
          </p:cNvSpPr>
          <p:nvPr>
            <p:ph type="title" idx="4294967295"/>
          </p:nvPr>
        </p:nvSpPr>
        <p:spPr>
          <a:xfrm>
            <a:off x="368300" y="265725"/>
            <a:ext cx="8775700" cy="641714"/>
          </a:xfrm>
        </p:spPr>
        <p:txBody>
          <a:bodyPr lIns="182880" tIns="91440" rIns="182880" bIns="91440">
            <a:spAutoFit/>
          </a:bodyPr>
          <a:lstStyle/>
          <a:p>
            <a:r>
              <a:rPr lang="en-US" altLang="en-US" dirty="0" smtClean="0">
                <a:latin typeface="Comic Sans MS" panose="030F0702030302020204" pitchFamily="66" charset="0"/>
              </a:rPr>
              <a:t>Negative regulation – checkpoint inhibitors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8300" y="1203036"/>
            <a:ext cx="8156575" cy="5073650"/>
          </a:xfrm>
        </p:spPr>
        <p:txBody>
          <a:bodyPr lIns="91440" tIns="45720" rIns="91440" bIns="45720">
            <a:normAutofit/>
          </a:bodyPr>
          <a:lstStyle/>
          <a:p>
            <a:pPr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Comic Sans MS" panose="030F0702030302020204" pitchFamily="66" charset="0"/>
              </a:rPr>
              <a:t>The best understood are retinoblastoma protein (</a:t>
            </a:r>
            <a:r>
              <a:rPr lang="en-US" altLang="en-US" sz="2400" dirty="0" err="1" smtClean="0">
                <a:latin typeface="Comic Sans MS" panose="030F0702030302020204" pitchFamily="66" charset="0"/>
              </a:rPr>
              <a:t>Rb</a:t>
            </a:r>
            <a:r>
              <a:rPr lang="en-US" altLang="en-US" sz="2400" dirty="0" smtClean="0">
                <a:latin typeface="Comic Sans MS" panose="030F0702030302020204" pitchFamily="66" charset="0"/>
              </a:rPr>
              <a:t>), p53 and p21.</a:t>
            </a:r>
          </a:p>
          <a:p>
            <a:pPr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 err="1" smtClean="0">
                <a:latin typeface="Comic Sans MS" panose="030F0702030302020204" pitchFamily="66" charset="0"/>
              </a:rPr>
              <a:t>Rb</a:t>
            </a:r>
            <a:r>
              <a:rPr lang="en-US" altLang="en-US" sz="2400" dirty="0" smtClean="0">
                <a:latin typeface="Comic Sans MS" panose="030F0702030302020204" pitchFamily="66" charset="0"/>
              </a:rPr>
              <a:t>, p53, and p21 act primarily at the G1 check point..</a:t>
            </a:r>
          </a:p>
          <a:p>
            <a:pPr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Comic Sans MS" panose="030F0702030302020204" pitchFamily="66" charset="0"/>
              </a:rPr>
              <a:t>P53 detects damage DNA and recruits enzymes to repair DNA.  If DNA cannot be repaired, it will trigger apoptosis (cell death) hence preventing duplication of damaged DNA.</a:t>
            </a:r>
          </a:p>
          <a:p>
            <a:pPr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Comic Sans MS" panose="030F0702030302020204" pitchFamily="66" charset="0"/>
              </a:rPr>
              <a:t>Increasing of p53 results in production of p21 which in turn binds and inhibits the CDK/cyclin complexes.  Ultimately, the cell cycle will not proceed.</a:t>
            </a:r>
          </a:p>
        </p:txBody>
      </p:sp>
    </p:spTree>
    <p:extLst>
      <p:ext uri="{BB962C8B-B14F-4D97-AF65-F5344CB8AC3E}">
        <p14:creationId xmlns:p14="http://schemas.microsoft.com/office/powerpoint/2010/main" val="224522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 descr="ServDisk_02:Johnson_IRDVD_TA:Johnson_MM:Johnson_PPT:Johnson_Lects:Sample_Design:Strip.png"/>
          <p:cNvSpPr>
            <a:spLocks noGrp="1" noChangeArrowheads="1"/>
          </p:cNvSpPr>
          <p:nvPr>
            <p:ph type="title" idx="4294967295"/>
          </p:nvPr>
        </p:nvSpPr>
        <p:spPr>
          <a:xfrm>
            <a:off x="255025" y="163727"/>
            <a:ext cx="8775700" cy="641714"/>
          </a:xfrm>
        </p:spPr>
        <p:txBody>
          <a:bodyPr lIns="182880" tIns="91440" rIns="182880" bIns="91440">
            <a:spAutoFit/>
          </a:bodyPr>
          <a:lstStyle/>
          <a:p>
            <a:pPr eaLnBrk="1" hangingPunct="1"/>
            <a:r>
              <a:rPr lang="en-US" altLang="en-US" dirty="0">
                <a:latin typeface="Comic Sans MS" panose="030F0702030302020204" pitchFamily="66" charset="0"/>
              </a:rPr>
              <a:t>C</a:t>
            </a:r>
            <a:r>
              <a:rPr lang="en-US" altLang="en-US" dirty="0" smtClean="0">
                <a:latin typeface="Comic Sans MS" panose="030F0702030302020204" pitchFamily="66" charset="0"/>
              </a:rPr>
              <a:t>ancer and the cell cycle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9490" y="977900"/>
            <a:ext cx="8320809" cy="2895600"/>
          </a:xfrm>
        </p:spPr>
        <p:txBody>
          <a:bodyPr lIns="91440" tIns="45720" rIns="91440" bIns="45720">
            <a:normAutofit lnSpcReduction="10000"/>
          </a:bodyPr>
          <a:lstStyle/>
          <a:p>
            <a:pPr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600" b="1" dirty="0" smtClean="0">
                <a:latin typeface="Comic Sans MS" panose="030F0702030302020204" pitchFamily="66" charset="0"/>
              </a:rPr>
              <a:t>Proto-oncogenes</a:t>
            </a:r>
            <a:r>
              <a:rPr lang="en-US" altLang="en-US" sz="2600" dirty="0" smtClean="0">
                <a:latin typeface="Comic Sans MS" panose="030F0702030302020204" pitchFamily="66" charset="0"/>
              </a:rPr>
              <a:t>: genes that code for the positive cell cycle control proteins</a:t>
            </a:r>
          </a:p>
          <a:p>
            <a:pPr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600" dirty="0" smtClean="0">
                <a:latin typeface="Comic Sans MS" panose="030F0702030302020204" pitchFamily="66" charset="0"/>
              </a:rPr>
              <a:t>When proto-oncogenes mutate, they become </a:t>
            </a:r>
            <a:r>
              <a:rPr lang="en-US" altLang="en-US" sz="2600" b="1" dirty="0" smtClean="0">
                <a:latin typeface="Comic Sans MS" panose="030F0702030302020204" pitchFamily="66" charset="0"/>
              </a:rPr>
              <a:t>oncogenes</a:t>
            </a:r>
            <a:endParaRPr lang="en-US" altLang="en-US" sz="2000" dirty="0" smtClean="0">
              <a:latin typeface="Comic Sans MS" panose="030F0702030302020204" pitchFamily="66" charset="0"/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dirty="0" smtClean="0">
                <a:latin typeface="Comic Sans MS" panose="030F0702030302020204" pitchFamily="66" charset="0"/>
              </a:rPr>
              <a:t>Their proteins no longer properly regulate cell division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400" dirty="0" smtClean="0">
                <a:latin typeface="Comic Sans MS" panose="030F0702030302020204" pitchFamily="66" charset="0"/>
              </a:rPr>
              <a:t>They usually overstimulate cell division even though it is not supposed to.</a:t>
            </a:r>
          </a:p>
          <a:p>
            <a:pPr marL="742950" lvl="1" indent="-285750" eaLnBrk="1" hangingPunct="1">
              <a:lnSpc>
                <a:spcPct val="90000"/>
              </a:lnSpc>
            </a:pPr>
            <a:endParaRPr lang="en-US" altLang="en-US" sz="2000" b="1" dirty="0" smtClean="0">
              <a:latin typeface="Comic Sans MS" panose="030F0702030302020204" pitchFamily="66" charset="0"/>
            </a:endParaRPr>
          </a:p>
        </p:txBody>
      </p:sp>
      <p:pic>
        <p:nvPicPr>
          <p:cNvPr id="30724" name="Picture 5" descr="06_11aFigure-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85"/>
          <a:stretch>
            <a:fillRect/>
          </a:stretch>
        </p:blipFill>
        <p:spPr bwMode="auto">
          <a:xfrm>
            <a:off x="1692793" y="3778897"/>
            <a:ext cx="5900164" cy="2615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56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68036" y="960438"/>
            <a:ext cx="8029864" cy="2438400"/>
          </a:xfrm>
        </p:spPr>
        <p:txBody>
          <a:bodyPr lIns="91440" tIns="45720" rIns="91440" bIns="45720"/>
          <a:lstStyle/>
          <a:p>
            <a:pPr indent="-342900" eaLnBrk="1" hangingPunct="1">
              <a:lnSpc>
                <a:spcPct val="90000"/>
              </a:lnSpc>
            </a:pPr>
            <a:r>
              <a:rPr lang="en-US" altLang="en-US" b="1" dirty="0" smtClean="0">
                <a:latin typeface="Comic Sans MS" panose="030F0702030302020204" pitchFamily="66" charset="0"/>
              </a:rPr>
              <a:t>Tumor suppressor genes</a:t>
            </a:r>
            <a:r>
              <a:rPr lang="en-US" altLang="en-US" dirty="0" smtClean="0">
                <a:latin typeface="Comic Sans MS" panose="030F0702030302020204" pitchFamily="66" charset="0"/>
              </a:rPr>
              <a:t>: genes for proteins that stop cell division if conditions are not favorable (negative regulator)</a:t>
            </a:r>
            <a:endParaRPr lang="en-US" altLang="en-US" sz="2400" dirty="0" smtClean="0">
              <a:latin typeface="Comic Sans MS" panose="030F0702030302020204" pitchFamily="66" charset="0"/>
            </a:endParaRP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altLang="en-US" dirty="0" err="1" smtClean="0">
                <a:latin typeface="Comic Sans MS" panose="030F0702030302020204" pitchFamily="66" charset="0"/>
              </a:rPr>
              <a:t>Rb</a:t>
            </a:r>
            <a:r>
              <a:rPr lang="en-US" altLang="en-US" dirty="0" smtClean="0">
                <a:latin typeface="Comic Sans MS" panose="030F0702030302020204" pitchFamily="66" charset="0"/>
              </a:rPr>
              <a:t>, p53, and p21 are tumor suppressor genes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altLang="en-US" dirty="0" smtClean="0">
                <a:latin typeface="Comic Sans MS" panose="030F0702030302020204" pitchFamily="66" charset="0"/>
              </a:rPr>
              <a:t>When mutated, can allow cells to override checkpoints</a:t>
            </a:r>
          </a:p>
          <a:p>
            <a:pPr marL="742950" lvl="1" indent="-285750" eaLnBrk="1" hangingPunct="1">
              <a:lnSpc>
                <a:spcPct val="90000"/>
              </a:lnSpc>
            </a:pPr>
            <a:endParaRPr lang="en-US" altLang="en-US" sz="2200" dirty="0" smtClean="0">
              <a:latin typeface="Comic Sans MS" panose="030F0702030302020204" pitchFamily="66" charset="0"/>
            </a:endParaRPr>
          </a:p>
        </p:txBody>
      </p:sp>
      <p:sp>
        <p:nvSpPr>
          <p:cNvPr id="5" name="Rectangle 2" descr="ServDisk_02:Johnson_IRDVD_TA:Johnson_MM:Johnson_PPT:Johnson_Lects:Sample_Design:Strip.png"/>
          <p:cNvSpPr txBox="1">
            <a:spLocks noChangeArrowheads="1"/>
          </p:cNvSpPr>
          <p:nvPr/>
        </p:nvSpPr>
        <p:spPr>
          <a:xfrm>
            <a:off x="106363" y="160377"/>
            <a:ext cx="8775700" cy="553998"/>
          </a:xfrm>
          <a:prstGeom prst="rect">
            <a:avLst/>
          </a:prstGeom>
        </p:spPr>
        <p:txBody>
          <a:bodyPr vert="horz" lIns="182880" tIns="91440" rIns="182880" bIns="91440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cap="all" spc="-60" baseline="0">
                <a:solidFill>
                  <a:srgbClr val="6CB25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cancer and the cell cycle</a:t>
            </a:r>
          </a:p>
        </p:txBody>
      </p:sp>
      <p:pic>
        <p:nvPicPr>
          <p:cNvPr id="6" name="Picture Placeholder 3" descr="Figure_10_04_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005" r="-45005"/>
          <a:stretch>
            <a:fillRect/>
          </a:stretch>
        </p:blipFill>
        <p:spPr>
          <a:xfrm>
            <a:off x="551511" y="2463450"/>
            <a:ext cx="8062913" cy="3500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240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</a:rPr>
              <a:t>Before division can happen, the cell must get the proper signal and the DNA has to replicate to make a replicate chromosome</a:t>
            </a:r>
            <a:endParaRPr lang="en-US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 descr="ServDisk_02:Johnson_IRDVD_TA:Johnson_MM:Johnson_PPT:Johnson_Lects:Sample_Design:Strip.png"/>
          <p:cNvSpPr>
            <a:spLocks noGrp="1" noChangeArrowheads="1"/>
          </p:cNvSpPr>
          <p:nvPr>
            <p:ph type="title"/>
          </p:nvPr>
        </p:nvSpPr>
        <p:spPr>
          <a:xfrm>
            <a:off x="292975" y="206782"/>
            <a:ext cx="8775700" cy="641714"/>
          </a:xfrm>
        </p:spPr>
        <p:txBody>
          <a:bodyPr lIns="182880" tIns="91440" rIns="182880" bIns="91440">
            <a:spAutoFit/>
          </a:bodyPr>
          <a:lstStyle/>
          <a:p>
            <a:r>
              <a:rPr lang="en-US" altLang="en-US" dirty="0" smtClean="0"/>
              <a:t>Control </a:t>
            </a:r>
            <a:r>
              <a:rPr lang="en-US" altLang="en-US" dirty="0"/>
              <a:t>of </a:t>
            </a:r>
            <a:r>
              <a:rPr lang="en-US" altLang="en-US" dirty="0" smtClean="0"/>
              <a:t>the Cell Cycle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4717" t="16419" r="35275" b="16716"/>
          <a:stretch/>
        </p:blipFill>
        <p:spPr>
          <a:xfrm>
            <a:off x="2351314" y="848496"/>
            <a:ext cx="4738504" cy="5936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637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</a:rPr>
              <a:t>Prokaryotic chromosome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pic>
        <p:nvPicPr>
          <p:cNvPr id="3" name="Picture Placeholder 2" descr="Figure_10_01_01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41" b="19041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2" y="5107219"/>
            <a:ext cx="8062912" cy="1166382"/>
          </a:xfrm>
        </p:spPr>
        <p:txBody>
          <a:bodyPr>
            <a:noAutofit/>
          </a:bodyPr>
          <a:lstStyle/>
          <a:p>
            <a:pPr>
              <a:buClrTx/>
            </a:pPr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Prokaryotes, including bacteria and </a:t>
            </a:r>
            <a:r>
              <a:rPr lang="en-US" sz="28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archaea</a:t>
            </a:r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, have a single, circular </a:t>
            </a: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chromosome located </a:t>
            </a:r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in a central region called the nucleoid.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6442502"/>
            <a:ext cx="480772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omic Sans MS" panose="030F0702030302020204" pitchFamily="66" charset="0"/>
              </a:rPr>
              <a:t>Download for free at </a:t>
            </a:r>
            <a:r>
              <a:rPr lang="en-US" sz="800" u="sng" dirty="0">
                <a:latin typeface="Comic Sans MS" panose="030F0702030302020204" pitchFamily="66" charset="0"/>
                <a:hlinkClick r:id="rId3"/>
              </a:rPr>
              <a:t>http://cnx.org/contents/185cbf87-c72e-48f5-b51e-f14f21b5eabd@10.61</a:t>
            </a:r>
            <a:endParaRPr lang="en-US" sz="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27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781654"/>
            <a:ext cx="8354291" cy="65953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Bacterial Binary Fission – since bacteria only have 1 circular chromosome, their division is less complicated than ours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1" b="4821"/>
          <a:stretch>
            <a:fillRect/>
          </a:stretch>
        </p:blipFill>
        <p:spPr>
          <a:xfrm>
            <a:off x="457199" y="2108511"/>
            <a:ext cx="8062913" cy="3500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889567" y="6413266"/>
            <a:ext cx="25523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Caption: </a:t>
            </a:r>
            <a:r>
              <a:rPr lang="en-US" sz="800" dirty="0" smtClean="0">
                <a:hlinkClick r:id="rId3"/>
              </a:rPr>
              <a:t>Binary Fission </a:t>
            </a:r>
            <a:r>
              <a:rPr lang="en-US" sz="800" dirty="0" smtClean="0"/>
              <a:t>(c) </a:t>
            </a:r>
            <a:r>
              <a:rPr lang="en-US" sz="800" dirty="0"/>
              <a:t>Ecoddington14</a:t>
            </a:r>
            <a:r>
              <a:rPr lang="en-US" sz="800" dirty="0" smtClean="0"/>
              <a:t>,</a:t>
            </a:r>
            <a:r>
              <a:rPr lang="en-US" sz="800" dirty="0"/>
              <a:t> </a:t>
            </a:r>
            <a:r>
              <a:rPr lang="en-US" sz="800" u="sng" dirty="0">
                <a:hlinkClick r:id="rId4"/>
              </a:rPr>
              <a:t>Public domain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90381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2080" y="223520"/>
            <a:ext cx="8383270" cy="642112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Eukaryotic cells have multiple chromosomes</a:t>
            </a:r>
          </a:p>
          <a:p>
            <a:r>
              <a:rPr lang="en-US" sz="2800" dirty="0" smtClean="0">
                <a:latin typeface="Comic Sans MS" panose="030F0702030302020204" pitchFamily="66" charset="0"/>
              </a:rPr>
              <a:t>Eukaryotic cells have homologous pairs</a:t>
            </a:r>
          </a:p>
          <a:p>
            <a:r>
              <a:rPr lang="en-US" sz="2800" dirty="0" smtClean="0">
                <a:latin typeface="Comic Sans MS" panose="030F0702030302020204" pitchFamily="66" charset="0"/>
              </a:rPr>
              <a:t>Eukaryotic cells have linear chromosomes</a:t>
            </a:r>
          </a:p>
          <a:p>
            <a:pPr lvl="2"/>
            <a:r>
              <a:rPr lang="en-US" sz="2800" dirty="0" smtClean="0">
                <a:latin typeface="Comic Sans MS" panose="030F0702030302020204" pitchFamily="66" charset="0"/>
              </a:rPr>
              <a:t>Depending on the species, the number can range from a couple to hundreds</a:t>
            </a:r>
          </a:p>
          <a:p>
            <a:pPr lvl="2"/>
            <a:r>
              <a:rPr lang="en-US" sz="2800" dirty="0" smtClean="0">
                <a:latin typeface="Comic Sans MS" panose="030F0702030302020204" pitchFamily="66" charset="0"/>
              </a:rPr>
              <a:t>Humans have 46 chromosomes (usually defined as 22 autologous pairs and 1 pair of sex chromosomes)</a:t>
            </a:r>
          </a:p>
          <a:p>
            <a:pPr lvl="2"/>
            <a:endParaRPr lang="en-US" sz="2800" dirty="0" smtClean="0">
              <a:latin typeface="Comic Sans MS" panose="030F0702030302020204" pitchFamily="66" charset="0"/>
            </a:endParaRPr>
          </a:p>
          <a:p>
            <a:pPr lvl="2"/>
            <a:r>
              <a:rPr lang="en-US" sz="2800" dirty="0" smtClean="0">
                <a:latin typeface="Comic Sans MS" panose="030F0702030302020204" pitchFamily="66" charset="0"/>
              </a:rPr>
              <a:t>Therefore, division is more complicated – have to keep track of the chromosomes so they end up in the right place</a:t>
            </a:r>
          </a:p>
          <a:p>
            <a:pPr lvl="2"/>
            <a:endParaRPr lang="en-US" sz="2800" dirty="0">
              <a:latin typeface="Comic Sans MS" panose="030F0702030302020204" pitchFamily="66" charset="0"/>
            </a:endParaRPr>
          </a:p>
          <a:p>
            <a:pPr lvl="2"/>
            <a:r>
              <a:rPr lang="en-US" sz="2800" dirty="0" smtClean="0">
                <a:latin typeface="Comic Sans MS" panose="030F0702030302020204" pitchFamily="66" charset="0"/>
              </a:rPr>
              <a:t>2 types of division with eukaryotes we will talk about:</a:t>
            </a:r>
          </a:p>
          <a:p>
            <a:pPr lvl="5"/>
            <a:r>
              <a:rPr lang="en-US" sz="2650" dirty="0" smtClean="0">
                <a:latin typeface="Comic Sans MS" panose="030F0702030302020204" pitchFamily="66" charset="0"/>
              </a:rPr>
              <a:t>Mitosis – growth and repair – identical DNA</a:t>
            </a:r>
          </a:p>
          <a:p>
            <a:pPr lvl="5"/>
            <a:r>
              <a:rPr lang="en-US" sz="2650" dirty="0" smtClean="0">
                <a:latin typeface="Comic Sans MS" panose="030F0702030302020204" pitchFamily="66" charset="0"/>
              </a:rPr>
              <a:t>Meiosis – to make gametes – shuffle DNA</a:t>
            </a:r>
            <a:endParaRPr lang="en-US" sz="265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36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</a:rPr>
              <a:t>Human chromosomes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pic>
        <p:nvPicPr>
          <p:cNvPr id="4" name="Picture Placeholder 3" descr="Figure_10_01_02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045" r="-41045"/>
          <a:stretch>
            <a:fillRect/>
          </a:stretch>
        </p:blipFill>
        <p:spPr>
          <a:xfrm>
            <a:off x="457201" y="973097"/>
            <a:ext cx="8062913" cy="3500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765113" y="4668093"/>
            <a:ext cx="8062912" cy="1166382"/>
          </a:xfrm>
        </p:spPr>
        <p:txBody>
          <a:bodyPr>
            <a:noAutofit/>
          </a:bodyPr>
          <a:lstStyle/>
          <a:p>
            <a:pPr>
              <a:buClrTx/>
            </a:pPr>
            <a:r>
              <a:rPr lang="en-US" altLang="en-US" sz="2800" dirty="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rPr>
              <a:t>Humans have </a:t>
            </a:r>
            <a:r>
              <a:rPr lang="en-US" altLang="en-US" sz="2800" b="1" dirty="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rPr>
              <a:t>46</a:t>
            </a:r>
            <a:r>
              <a:rPr lang="en-US" altLang="en-US" sz="2800" dirty="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rPr>
              <a:t> chromosomes in </a:t>
            </a:r>
            <a:r>
              <a:rPr lang="en-US" altLang="en-US" sz="2800" b="1" dirty="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rPr>
              <a:t>23</a:t>
            </a:r>
            <a:r>
              <a:rPr lang="en-US" altLang="en-US" sz="2800" dirty="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rPr>
              <a:t> nearly identical </a:t>
            </a:r>
            <a:r>
              <a:rPr lang="en-US" altLang="en-US" sz="2800" b="1" i="1" dirty="0" smtClean="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rPr>
              <a:t>pairs</a:t>
            </a:r>
          </a:p>
          <a:p>
            <a:pPr>
              <a:buClrTx/>
            </a:pPr>
            <a:r>
              <a:rPr lang="en-US" altLang="en-US" sz="2800" dirty="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rPr>
              <a:t>Every species </a:t>
            </a:r>
            <a:r>
              <a:rPr lang="en-US" altLang="en-US" sz="2800" dirty="0" smtClean="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rPr>
              <a:t>can have a </a:t>
            </a:r>
            <a:r>
              <a:rPr lang="en-US" altLang="en-US" sz="2800" dirty="0">
                <a:solidFill>
                  <a:schemeClr val="tx1"/>
                </a:solidFill>
                <a:latin typeface="Comic Sans MS" panose="030F0702030302020204" pitchFamily="66" charset="0"/>
                <a:ea typeface="ＭＳ Ｐゴシック" pitchFamily="34" charset="-128"/>
              </a:rPr>
              <a:t>different number of chromosomes</a:t>
            </a:r>
          </a:p>
          <a:p>
            <a:pPr>
              <a:buClrTx/>
            </a:pPr>
            <a:endParaRPr lang="en-US" altLang="en-US" sz="2800" b="1" i="1" dirty="0">
              <a:solidFill>
                <a:schemeClr val="tx1"/>
              </a:solidFill>
              <a:latin typeface="Comic Sans MS" panose="030F0702030302020204" pitchFamily="66" charset="0"/>
              <a:ea typeface="ＭＳ Ｐゴシック" pitchFamily="34" charset="-128"/>
            </a:endParaRPr>
          </a:p>
          <a:p>
            <a:pPr>
              <a:buClrTx/>
            </a:pPr>
            <a:endParaRPr lang="en-US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6442502"/>
            <a:ext cx="480772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omic Sans MS" panose="030F0702030302020204" pitchFamily="66" charset="0"/>
              </a:rPr>
              <a:t>Download for free at </a:t>
            </a:r>
            <a:r>
              <a:rPr lang="en-US" sz="800" u="sng" dirty="0">
                <a:latin typeface="Comic Sans MS" panose="030F0702030302020204" pitchFamily="66" charset="0"/>
                <a:hlinkClick r:id="rId3"/>
              </a:rPr>
              <a:t>http://cnx.org/contents/185cbf87-c72e-48f5-b51e-f14f21b5eabd@10.61</a:t>
            </a:r>
            <a:endParaRPr lang="en-US" sz="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1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457200" y="241327"/>
            <a:ext cx="8062912" cy="659535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omic Sans MS" panose="030F0702030302020204" pitchFamily="66" charset="0"/>
              </a:rPr>
              <a:t>Human chromosomes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005841"/>
            <a:ext cx="8229600" cy="5093894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altLang="en-US" sz="2800" dirty="0" smtClean="0">
                <a:latin typeface="Comic Sans MS" panose="030F0702030302020204" pitchFamily="66" charset="0"/>
                <a:ea typeface="ＭＳ Ｐゴシック" pitchFamily="34" charset="-128"/>
              </a:rPr>
              <a:t>Particular array of chromosomes in an individual organism is called </a:t>
            </a:r>
            <a:r>
              <a:rPr lang="en-US" altLang="en-US" sz="2800" b="1" dirty="0" smtClean="0">
                <a:latin typeface="Comic Sans MS" panose="030F0702030302020204" pitchFamily="66" charset="0"/>
                <a:ea typeface="ＭＳ Ｐゴシック" pitchFamily="34" charset="-128"/>
              </a:rPr>
              <a:t>karyotype</a:t>
            </a:r>
            <a:r>
              <a:rPr lang="en-US" altLang="en-US" sz="2800" dirty="0" smtClean="0">
                <a:latin typeface="Comic Sans MS" panose="030F0702030302020204" pitchFamily="66" charset="0"/>
                <a:ea typeface="ＭＳ Ｐゴシック" pitchFamily="34" charset="-128"/>
              </a:rPr>
              <a:t>.</a:t>
            </a:r>
          </a:p>
          <a:p>
            <a:pPr>
              <a:defRPr/>
            </a:pPr>
            <a:r>
              <a:rPr lang="en-US" altLang="en-US" sz="2800" dirty="0" smtClean="0">
                <a:latin typeface="Comic Sans MS" panose="030F0702030302020204" pitchFamily="66" charset="0"/>
                <a:ea typeface="ＭＳ Ｐゴシック" pitchFamily="34" charset="-128"/>
              </a:rPr>
              <a:t>Humans are </a:t>
            </a:r>
            <a:r>
              <a:rPr lang="en-US" altLang="en-US" sz="2800" b="1" dirty="0" smtClean="0">
                <a:latin typeface="Comic Sans MS" panose="030F0702030302020204" pitchFamily="66" charset="0"/>
                <a:ea typeface="ＭＳ Ｐゴシック" pitchFamily="34" charset="-128"/>
              </a:rPr>
              <a:t>diploid</a:t>
            </a:r>
            <a:r>
              <a:rPr lang="en-US" altLang="en-US" sz="2800" dirty="0" smtClean="0">
                <a:latin typeface="Comic Sans MS" panose="030F0702030302020204" pitchFamily="66" charset="0"/>
                <a:ea typeface="ＭＳ Ｐゴシック" pitchFamily="34" charset="-128"/>
              </a:rPr>
              <a:t> (</a:t>
            </a:r>
            <a:r>
              <a:rPr lang="en-US" altLang="en-US" sz="2800" i="1" dirty="0" smtClean="0">
                <a:latin typeface="Comic Sans MS" panose="030F0702030302020204" pitchFamily="66" charset="0"/>
                <a:ea typeface="ＭＳ Ｐゴシック" pitchFamily="34" charset="-128"/>
              </a:rPr>
              <a:t>2n</a:t>
            </a:r>
            <a:r>
              <a:rPr lang="en-US" altLang="en-US" sz="2800" dirty="0" smtClean="0">
                <a:latin typeface="Comic Sans MS" panose="030F0702030302020204" pitchFamily="66" charset="0"/>
                <a:ea typeface="ＭＳ Ｐゴシック" pitchFamily="34" charset="-128"/>
              </a:rPr>
              <a:t>)</a:t>
            </a:r>
          </a:p>
          <a:p>
            <a:pPr lvl="1">
              <a:defRPr/>
            </a:pPr>
            <a:r>
              <a:rPr lang="en-US" altLang="en-US" sz="2400" dirty="0" smtClean="0">
                <a:latin typeface="Comic Sans MS" panose="030F0702030302020204" pitchFamily="66" charset="0"/>
                <a:ea typeface="ＭＳ Ｐゴシック" pitchFamily="34" charset="-128"/>
              </a:rPr>
              <a:t>2 complete sets of chromosomes </a:t>
            </a:r>
          </a:p>
          <a:p>
            <a:pPr lvl="1">
              <a:defRPr/>
            </a:pPr>
            <a:r>
              <a:rPr lang="en-US" altLang="en-US" sz="2400" dirty="0" smtClean="0">
                <a:latin typeface="Comic Sans MS" panose="030F0702030302020204" pitchFamily="66" charset="0"/>
                <a:ea typeface="ＭＳ Ｐゴシック" pitchFamily="34" charset="-128"/>
              </a:rPr>
              <a:t>46 total chromosomes</a:t>
            </a:r>
          </a:p>
          <a:p>
            <a:pPr>
              <a:defRPr/>
            </a:pPr>
            <a:r>
              <a:rPr lang="en-US" altLang="en-US" sz="2800" b="1" dirty="0" smtClean="0">
                <a:latin typeface="Comic Sans MS" panose="030F0702030302020204" pitchFamily="66" charset="0"/>
                <a:ea typeface="ＭＳ Ｐゴシック" pitchFamily="34" charset="-128"/>
              </a:rPr>
              <a:t>Haploid (</a:t>
            </a:r>
            <a:r>
              <a:rPr lang="en-US" altLang="en-US" sz="2800" b="1" i="1" dirty="0" smtClean="0">
                <a:latin typeface="Comic Sans MS" panose="030F0702030302020204" pitchFamily="66" charset="0"/>
                <a:ea typeface="ＭＳ Ｐゴシック" pitchFamily="34" charset="-128"/>
              </a:rPr>
              <a:t>n</a:t>
            </a:r>
            <a:r>
              <a:rPr lang="en-US" altLang="en-US" sz="2800" b="1" dirty="0" smtClean="0">
                <a:latin typeface="Comic Sans MS" panose="030F0702030302020204" pitchFamily="66" charset="0"/>
                <a:ea typeface="ＭＳ Ｐゴシック" pitchFamily="34" charset="-128"/>
              </a:rPr>
              <a:t>): </a:t>
            </a:r>
            <a:r>
              <a:rPr lang="en-US" altLang="en-US" sz="2800" dirty="0" smtClean="0">
                <a:latin typeface="Comic Sans MS" panose="030F0702030302020204" pitchFamily="66" charset="0"/>
                <a:ea typeface="ＭＳ Ｐゴシック" pitchFamily="34" charset="-128"/>
              </a:rPr>
              <a:t>1 set of chromosomes</a:t>
            </a:r>
          </a:p>
          <a:p>
            <a:pPr lvl="1">
              <a:defRPr/>
            </a:pPr>
            <a:r>
              <a:rPr lang="en-US" altLang="en-US" sz="2500" dirty="0" smtClean="0">
                <a:latin typeface="Comic Sans MS" panose="030F0702030302020204" pitchFamily="66" charset="0"/>
                <a:ea typeface="ＭＳ Ｐゴシック" pitchFamily="34" charset="-128"/>
              </a:rPr>
              <a:t>Gametes, some fungi, and some algae exist in this form</a:t>
            </a:r>
          </a:p>
          <a:p>
            <a:pPr marL="457200" lvl="1" indent="0">
              <a:buFontTx/>
              <a:buNone/>
              <a:defRPr/>
            </a:pPr>
            <a:endParaRPr lang="en-US" altLang="en-US" sz="2400" dirty="0" smtClean="0">
              <a:latin typeface="Comic Sans MS" panose="030F0702030302020204" pitchFamily="66" charset="0"/>
              <a:ea typeface="ＭＳ Ｐゴシック" pitchFamily="34" charset="-128"/>
            </a:endParaRPr>
          </a:p>
          <a:p>
            <a:pPr>
              <a:defRPr/>
            </a:pPr>
            <a:r>
              <a:rPr lang="en-US" altLang="en-US" sz="2800" dirty="0" smtClean="0">
                <a:latin typeface="Comic Sans MS" panose="030F0702030302020204" pitchFamily="66" charset="0"/>
                <a:ea typeface="ＭＳ Ｐゴシック" pitchFamily="34" charset="-128"/>
              </a:rPr>
              <a:t>Pairs of chromosomes are </a:t>
            </a:r>
            <a:r>
              <a:rPr lang="en-US" altLang="en-US" sz="2800" b="1" dirty="0" smtClean="0">
                <a:latin typeface="Comic Sans MS" panose="030F0702030302020204" pitchFamily="66" charset="0"/>
                <a:ea typeface="ＭＳ Ｐゴシック" pitchFamily="34" charset="-128"/>
              </a:rPr>
              <a:t>homologous</a:t>
            </a:r>
          </a:p>
          <a:p>
            <a:pPr lvl="1">
              <a:defRPr/>
            </a:pPr>
            <a:r>
              <a:rPr lang="en-US" altLang="en-US" sz="2400" dirty="0" smtClean="0">
                <a:latin typeface="Comic Sans MS" panose="030F0702030302020204" pitchFamily="66" charset="0"/>
                <a:ea typeface="ＭＳ Ｐゴシック" pitchFamily="34" charset="-128"/>
              </a:rPr>
              <a:t>Have the same genes, just might have different versions (alleles) of that gene</a:t>
            </a:r>
          </a:p>
          <a:p>
            <a:pPr lvl="1">
              <a:defRPr/>
            </a:pPr>
            <a:r>
              <a:rPr lang="en-US" altLang="en-US" sz="2400" dirty="0" smtClean="0">
                <a:latin typeface="Comic Sans MS" panose="030F0702030302020204" pitchFamily="66" charset="0"/>
                <a:ea typeface="ＭＳ Ｐゴシック" pitchFamily="34" charset="-128"/>
              </a:rPr>
              <a:t>Example: the two chromosome #3’s are homologous, or the two chromosome #18’s are homologous</a:t>
            </a:r>
          </a:p>
          <a:p>
            <a:pPr lvl="1">
              <a:defRPr/>
            </a:pPr>
            <a:r>
              <a:rPr lang="en-US" altLang="en-US" sz="2400" dirty="0">
                <a:latin typeface="Comic Sans MS" panose="030F0702030302020204" pitchFamily="66" charset="0"/>
                <a:ea typeface="ＭＳ Ｐゴシック" pitchFamily="34" charset="-128"/>
              </a:rPr>
              <a:t>(each pair is 99+% </a:t>
            </a:r>
            <a:r>
              <a:rPr lang="en-US" altLang="en-US" sz="2400" dirty="0" smtClean="0">
                <a:latin typeface="Comic Sans MS" panose="030F0702030302020204" pitchFamily="66" charset="0"/>
                <a:ea typeface="ＭＳ Ｐゴシック" pitchFamily="34" charset="-128"/>
              </a:rPr>
              <a:t>identical; thus differences are less than 1%)</a:t>
            </a:r>
            <a:endParaRPr lang="en-US" altLang="en-US" sz="2400" dirty="0">
              <a:latin typeface="Comic Sans MS" panose="030F0702030302020204" pitchFamily="66" charset="0"/>
              <a:ea typeface="ＭＳ Ｐゴシック" pitchFamily="34" charset="-128"/>
            </a:endParaRPr>
          </a:p>
          <a:p>
            <a:pPr lvl="1">
              <a:defRPr/>
            </a:pPr>
            <a:endParaRPr lang="en-US" altLang="en-US" sz="2400" dirty="0" smtClean="0">
              <a:latin typeface="Comic Sans MS" panose="030F0702030302020204" pitchFamily="66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830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1983</TotalTime>
  <Words>1813</Words>
  <Application>Microsoft Office PowerPoint</Application>
  <PresentationFormat>On-screen Show (4:3)</PresentationFormat>
  <Paragraphs>209</Paragraphs>
  <Slides>40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ＭＳ Ｐゴシック</vt:lpstr>
      <vt:lpstr>Arial</vt:lpstr>
      <vt:lpstr>Calibri</vt:lpstr>
      <vt:lpstr>Calibri Light</vt:lpstr>
      <vt:lpstr>Comic Sans MS</vt:lpstr>
      <vt:lpstr>Times New Roman</vt:lpstr>
      <vt:lpstr>Office Theme</vt:lpstr>
      <vt:lpstr>Chapter 10 Cell Division</vt:lpstr>
      <vt:lpstr>PowerPoint Presentation</vt:lpstr>
      <vt:lpstr>Cell division</vt:lpstr>
      <vt:lpstr>PowerPoint Presentation</vt:lpstr>
      <vt:lpstr>Prokaryotic chromosome</vt:lpstr>
      <vt:lpstr>Bacterial Binary Fission – since bacteria only have 1 circular chromosome, their division is less complicated than ours</vt:lpstr>
      <vt:lpstr>PowerPoint Presentation</vt:lpstr>
      <vt:lpstr>Human chromosomes</vt:lpstr>
      <vt:lpstr>Human chromosomes</vt:lpstr>
      <vt:lpstr>Chromosomes Composition</vt:lpstr>
      <vt:lpstr>Chromosomes organization</vt:lpstr>
      <vt:lpstr>PowerPoint Presentation</vt:lpstr>
      <vt:lpstr>PowerPoint Presentation</vt:lpstr>
      <vt:lpstr>PowerPoint Presentation</vt:lpstr>
      <vt:lpstr>The cell cycle</vt:lpstr>
      <vt:lpstr>Eukaryotic Cell Division</vt:lpstr>
      <vt:lpstr>Eukaryotic Cell Cycle</vt:lpstr>
      <vt:lpstr>Duration of Cell Cycle</vt:lpstr>
      <vt:lpstr>PowerPoint Presentation</vt:lpstr>
      <vt:lpstr>The Cell Cycle - Mitosis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Control of the Cell Cycle</vt:lpstr>
      <vt:lpstr>Control of the Cell Cycle</vt:lpstr>
      <vt:lpstr>Control of the Cell Cycle</vt:lpstr>
      <vt:lpstr>Control of the Cell Cycle</vt:lpstr>
      <vt:lpstr>PowerPoint Presentation</vt:lpstr>
      <vt:lpstr>Negative regulation – checkpoint inhibitors</vt:lpstr>
      <vt:lpstr>Cancer and the cell cycle</vt:lpstr>
      <vt:lpstr>PowerPoint Presentation</vt:lpstr>
      <vt:lpstr>Control of the Cell Cycle</vt:lpstr>
    </vt:vector>
  </TitlesOfParts>
  <Company>WNI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</dc:title>
  <dc:creator>Spuddy McSpare</dc:creator>
  <cp:lastModifiedBy>Christopher D. Krause</cp:lastModifiedBy>
  <cp:revision>214</cp:revision>
  <cp:lastPrinted>2013-06-08T17:29:15Z</cp:lastPrinted>
  <dcterms:created xsi:type="dcterms:W3CDTF">2012-06-04T02:13:36Z</dcterms:created>
  <dcterms:modified xsi:type="dcterms:W3CDTF">2018-03-07T16:29:00Z</dcterms:modified>
</cp:coreProperties>
</file>