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0" r:id="rId5"/>
    <p:sldId id="289" r:id="rId6"/>
    <p:sldId id="287" r:id="rId7"/>
    <p:sldId id="264" r:id="rId8"/>
    <p:sldId id="259" r:id="rId9"/>
    <p:sldId id="257" r:id="rId10"/>
    <p:sldId id="288" r:id="rId11"/>
    <p:sldId id="258" r:id="rId12"/>
    <p:sldId id="267" r:id="rId13"/>
    <p:sldId id="268" r:id="rId14"/>
    <p:sldId id="269" r:id="rId15"/>
    <p:sldId id="270" r:id="rId16"/>
    <p:sldId id="271" r:id="rId17"/>
    <p:sldId id="272" r:id="rId18"/>
    <p:sldId id="295" r:id="rId19"/>
    <p:sldId id="290" r:id="rId20"/>
    <p:sldId id="291" r:id="rId21"/>
    <p:sldId id="275" r:id="rId22"/>
    <p:sldId id="276" r:id="rId23"/>
    <p:sldId id="293" r:id="rId24"/>
    <p:sldId id="277" r:id="rId25"/>
    <p:sldId id="297" r:id="rId26"/>
    <p:sldId id="296" r:id="rId27"/>
    <p:sldId id="292" r:id="rId28"/>
    <p:sldId id="279" r:id="rId29"/>
    <p:sldId id="280" r:id="rId30"/>
    <p:sldId id="281" r:id="rId31"/>
    <p:sldId id="282" r:id="rId32"/>
    <p:sldId id="283" r:id="rId33"/>
    <p:sldId id="284" r:id="rId34"/>
    <p:sldId id="294" r:id="rId35"/>
    <p:sldId id="298" r:id="rId36"/>
    <p:sldId id="286"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FF9933"/>
    <a:srgbClr val="FF6600"/>
    <a:srgbClr val="00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8" d="100"/>
          <a:sy n="98" d="100"/>
        </p:scale>
        <p:origin x="540" y="1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FFA79-504A-46FD-967E-7AC78BC678A0}"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FFA79-504A-46FD-967E-7AC78BC678A0}"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FFA79-504A-46FD-967E-7AC78BC678A0}"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t>2/18/2018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I_can_photosynthesis.sv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Leaf_anatomy.jpg" TargetMode="External"/><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s://creativecommons.org/publicdomain/mark/1.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Fall_Leaves.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cnx.org/contents/185cbf87-c72e-48f5-b51e-f14f21b5eabd@10.6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Ecological_Pyramid.svg"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reativecommons.org/publicdomain/mark/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Magnificent_CME_Erupts_on_the_Sun_with_Earth_to_Scale.jpg"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publicdomain/mark/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Photosynthesis.gif"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5655"/>
            <a:ext cx="7772400" cy="2387600"/>
          </a:xfrm>
        </p:spPr>
        <p:txBody>
          <a:bodyPr/>
          <a:lstStyle/>
          <a:p>
            <a:pPr algn="r"/>
            <a:r>
              <a:rPr lang="en-US" dirty="0" smtClean="0">
                <a:effectLst>
                  <a:outerShdw blurRad="38100" dist="38100" dir="2700000" algn="tl">
                    <a:srgbClr val="000000">
                      <a:alpha val="43137"/>
                    </a:srgbClr>
                  </a:outerShdw>
                </a:effectLst>
              </a:rPr>
              <a:t>Chapter 8  Photosynthesis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4323255"/>
            <a:ext cx="7315200" cy="1655762"/>
          </a:xfrm>
        </p:spPr>
        <p:txBody>
          <a:bodyPr>
            <a:normAutofit/>
          </a:bodyPr>
          <a:lstStyle/>
          <a:p>
            <a:pPr algn="r"/>
            <a:r>
              <a:rPr lang="en-US" dirty="0" smtClean="0">
                <a:effectLst>
                  <a:outerShdw blurRad="38100" dist="38100" dir="2700000" algn="tl">
                    <a:srgbClr val="000000">
                      <a:alpha val="43137"/>
                    </a:srgbClr>
                  </a:outerShdw>
                </a:effectLst>
              </a:rPr>
              <a:t>General Biology I</a:t>
            </a:r>
          </a:p>
          <a:p>
            <a:pPr algn="r"/>
            <a:r>
              <a:rPr lang="en-US" dirty="0" smtClean="0">
                <a:effectLst>
                  <a:outerShdw blurRad="38100" dist="38100" dir="2700000" algn="tl">
                    <a:srgbClr val="000000">
                      <a:alpha val="43137"/>
                    </a:srgbClr>
                  </a:outerShdw>
                </a:effectLst>
              </a:rPr>
              <a:t>BSC 2010</a:t>
            </a:r>
          </a:p>
          <a:p>
            <a:pPr algn="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271" y="284417"/>
            <a:ext cx="2539682" cy="203174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254"/>
          <a:stretch/>
        </p:blipFill>
        <p:spPr>
          <a:xfrm>
            <a:off x="329205" y="2817559"/>
            <a:ext cx="3681748" cy="31569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889567" y="6413266"/>
            <a:ext cx="2662908" cy="215444"/>
          </a:xfrm>
          <a:prstGeom prst="rect">
            <a:avLst/>
          </a:prstGeom>
          <a:noFill/>
        </p:spPr>
        <p:txBody>
          <a:bodyPr wrap="none" rtlCol="0">
            <a:spAutoFit/>
          </a:bodyPr>
          <a:lstStyle/>
          <a:p>
            <a:r>
              <a:rPr lang="en-US" sz="800" dirty="0" smtClean="0"/>
              <a:t>Caption: </a:t>
            </a:r>
            <a:r>
              <a:rPr lang="en-US" sz="800" dirty="0" smtClean="0">
                <a:hlinkClick r:id="rId4"/>
              </a:rPr>
              <a:t>I can photosynthesis </a:t>
            </a:r>
            <a:r>
              <a:rPr lang="en-US" sz="800" dirty="0" smtClean="0"/>
              <a:t>(c) </a:t>
            </a:r>
            <a:r>
              <a:rPr lang="en-US" sz="800" dirty="0" err="1" smtClean="0"/>
              <a:t>Kelvinsond</a:t>
            </a:r>
            <a:r>
              <a:rPr lang="en-US" sz="800" dirty="0" smtClean="0"/>
              <a:t>,</a:t>
            </a:r>
            <a:r>
              <a:rPr lang="en-US" sz="800" dirty="0"/>
              <a:t> </a:t>
            </a:r>
            <a:r>
              <a:rPr lang="en-US" sz="800" u="sng" dirty="0">
                <a:hlinkClick r:id="rId5"/>
              </a:rPr>
              <a:t>Public domain</a:t>
            </a:r>
            <a:endParaRPr lang="en-US" sz="800" dirty="0"/>
          </a:p>
        </p:txBody>
      </p:sp>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hotosynthesis equation is shown. According to this equation, six carbon dioxide and six water molecules produce one sugar molecule and six oxygen molecules. The sugar molecule is made of six carbons, twelve hydrogens, and six oxygens. Sunlight is used as an energy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96" y="148779"/>
            <a:ext cx="8685614" cy="2239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Placeholder 1" descr="Figure_08_01_03.jpg"/>
          <p:cNvPicPr>
            <a:picLocks noChangeAspect="1"/>
          </p:cNvPicPr>
          <p:nvPr/>
        </p:nvPicPr>
        <p:blipFill>
          <a:blip r:embed="rId4">
            <a:extLst>
              <a:ext uri="{28A0092B-C50C-407E-A947-70E740481C1C}">
                <a14:useLocalDpi xmlns:a14="http://schemas.microsoft.com/office/drawing/2010/main" val="0"/>
              </a:ext>
            </a:extLst>
          </a:blip>
          <a:srcRect l="-1119" r="-1119"/>
          <a:stretch>
            <a:fillRect/>
          </a:stretch>
        </p:blipFill>
        <p:spPr>
          <a:xfrm>
            <a:off x="5531986" y="2406874"/>
            <a:ext cx="3096337" cy="4036210"/>
          </a:xfrm>
          <a:prstGeom prst="rect">
            <a:avLst/>
          </a:prstGeom>
        </p:spPr>
      </p:pic>
      <p:sp>
        <p:nvSpPr>
          <p:cNvPr id="5" name="Content Placeholder 4"/>
          <p:cNvSpPr>
            <a:spLocks noGrp="1"/>
          </p:cNvSpPr>
          <p:nvPr>
            <p:ph sz="half" idx="1"/>
          </p:nvPr>
        </p:nvSpPr>
        <p:spPr>
          <a:xfrm>
            <a:off x="405389" y="2724150"/>
            <a:ext cx="4785736" cy="3934377"/>
          </a:xfrm>
        </p:spPr>
        <p:txBody>
          <a:bodyPr>
            <a:noAutofit/>
          </a:bodyPr>
          <a:lstStyle/>
          <a:p>
            <a:pPr marL="0" indent="0">
              <a:buNone/>
            </a:pPr>
            <a:r>
              <a:rPr lang="en-US" sz="3200" dirty="0">
                <a:solidFill>
                  <a:srgbClr val="000000"/>
                </a:solidFill>
              </a:rPr>
              <a:t>Photosynthesis uses solar energy, carbon dioxide, and water to produce energy-storing carbohydrates. </a:t>
            </a:r>
            <a:endParaRPr lang="en-US" sz="3200" dirty="0" smtClean="0">
              <a:solidFill>
                <a:srgbClr val="000000"/>
              </a:solidFill>
            </a:endParaRPr>
          </a:p>
          <a:p>
            <a:pPr marL="0" indent="0">
              <a:buNone/>
            </a:pPr>
            <a:endParaRPr lang="en-US" sz="3200" dirty="0">
              <a:solidFill>
                <a:srgbClr val="000000"/>
              </a:solidFill>
            </a:endParaRPr>
          </a:p>
          <a:p>
            <a:pPr marL="0" indent="0">
              <a:buNone/>
            </a:pPr>
            <a:r>
              <a:rPr lang="en-US" sz="3200" dirty="0" smtClean="0">
                <a:solidFill>
                  <a:srgbClr val="000000"/>
                </a:solidFill>
              </a:rPr>
              <a:t>Oxygen </a:t>
            </a:r>
            <a:r>
              <a:rPr lang="en-US" sz="3200" dirty="0">
                <a:solidFill>
                  <a:srgbClr val="000000"/>
                </a:solidFill>
              </a:rPr>
              <a:t>is generated as a waste product of photosynthesis.</a:t>
            </a:r>
          </a:p>
        </p:txBody>
      </p:sp>
    </p:spTree>
    <p:extLst>
      <p:ext uri="{BB962C8B-B14F-4D97-AF65-F5344CB8AC3E}">
        <p14:creationId xmlns:p14="http://schemas.microsoft.com/office/powerpoint/2010/main" val="319793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66700"/>
            <a:ext cx="7886700" cy="923925"/>
          </a:xfrm>
        </p:spPr>
        <p:txBody>
          <a:bodyPr/>
          <a:lstStyle/>
          <a:p>
            <a:r>
              <a:rPr lang="en-US" b="1" dirty="0" smtClean="0"/>
              <a:t>Photosynthesis Locations</a:t>
            </a:r>
            <a:endParaRPr lang="en-US" b="1" dirty="0"/>
          </a:p>
        </p:txBody>
      </p:sp>
      <p:sp>
        <p:nvSpPr>
          <p:cNvPr id="5" name="Content Placeholder 4"/>
          <p:cNvSpPr>
            <a:spLocks noGrp="1"/>
          </p:cNvSpPr>
          <p:nvPr>
            <p:ph sz="half" idx="1"/>
          </p:nvPr>
        </p:nvSpPr>
        <p:spPr>
          <a:xfrm>
            <a:off x="628650" y="1825625"/>
            <a:ext cx="3420836" cy="4351338"/>
          </a:xfrm>
        </p:spPr>
        <p:txBody>
          <a:bodyPr/>
          <a:lstStyle/>
          <a:p>
            <a:r>
              <a:rPr lang="en-US" dirty="0" smtClean="0"/>
              <a:t>Eukaryotes:</a:t>
            </a:r>
            <a:r>
              <a:rPr lang="en-US" dirty="0"/>
              <a:t> </a:t>
            </a:r>
            <a:r>
              <a:rPr lang="en-US" dirty="0" smtClean="0"/>
              <a:t>occurs in </a:t>
            </a:r>
            <a:r>
              <a:rPr lang="en-US" b="1" dirty="0" smtClean="0"/>
              <a:t>chloroplasts</a:t>
            </a:r>
          </a:p>
          <a:p>
            <a:r>
              <a:rPr lang="en-US" sz="3200" dirty="0" smtClean="0"/>
              <a:t>Prokaryotes</a:t>
            </a:r>
            <a:r>
              <a:rPr lang="en-US" dirty="0" smtClean="0"/>
              <a:t>: occurs in association with cell membranes</a:t>
            </a:r>
          </a:p>
          <a:p>
            <a:r>
              <a:rPr lang="en-US" dirty="0" smtClean="0"/>
              <a:t>Chloroplasts arose by endosymbiosis of photosynthetic bacteria.</a:t>
            </a:r>
          </a:p>
        </p:txBody>
      </p:sp>
      <p:pic>
        <p:nvPicPr>
          <p:cNvPr id="7" name="Picture Placeholder 8" descr="Figure_B30_00_01.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5" r="-37"/>
          <a:stretch/>
        </p:blipFill>
        <p:spPr>
          <a:xfrm>
            <a:off x="4049486" y="1782269"/>
            <a:ext cx="4770665" cy="237537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914840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6" y="93820"/>
            <a:ext cx="7886700" cy="830105"/>
          </a:xfrm>
        </p:spPr>
        <p:txBody>
          <a:bodyPr/>
          <a:lstStyle/>
          <a:p>
            <a:r>
              <a:rPr lang="en-US" b="1" dirty="0" smtClean="0"/>
              <a:t>Plant Leaf Structure (typical)</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85" t="6864" r="2081" b="3190"/>
          <a:stretch/>
        </p:blipFill>
        <p:spPr>
          <a:xfrm>
            <a:off x="767808" y="752475"/>
            <a:ext cx="7648575" cy="36195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368201" y="6469892"/>
            <a:ext cx="2257349" cy="215444"/>
          </a:xfrm>
          <a:prstGeom prst="rect">
            <a:avLst/>
          </a:prstGeom>
          <a:noFill/>
        </p:spPr>
        <p:txBody>
          <a:bodyPr wrap="none" rtlCol="0">
            <a:spAutoFit/>
          </a:bodyPr>
          <a:lstStyle/>
          <a:p>
            <a:r>
              <a:rPr lang="en-US" sz="800" dirty="0" smtClean="0"/>
              <a:t>Caption: </a:t>
            </a:r>
            <a:r>
              <a:rPr lang="en-US" sz="800" dirty="0" smtClean="0">
                <a:hlinkClick r:id="rId3"/>
              </a:rPr>
              <a:t>Leaf Anatomy  </a:t>
            </a:r>
            <a:r>
              <a:rPr lang="en-US" sz="800" dirty="0" smtClean="0"/>
              <a:t>(c) Maksim</a:t>
            </a:r>
            <a:r>
              <a:rPr lang="en-US" sz="800" dirty="0"/>
              <a:t> </a:t>
            </a:r>
            <a:r>
              <a:rPr lang="en-US" sz="800" u="sng" dirty="0">
                <a:hlinkClick r:id="rId4"/>
              </a:rPr>
              <a:t>Public domain</a:t>
            </a:r>
            <a:endParaRPr lang="en-US" sz="800" dirty="0"/>
          </a:p>
        </p:txBody>
      </p:sp>
      <p:pic>
        <p:nvPicPr>
          <p:cNvPr id="5" name="Picture Placeholder 8" descr="Figure_B30_02_05abc.jpg"/>
          <p:cNvPicPr>
            <a:picLocks noChangeAspect="1"/>
          </p:cNvPicPr>
          <p:nvPr/>
        </p:nvPicPr>
        <p:blipFill rotWithShape="1">
          <a:blip r:embed="rId5" cstate="print">
            <a:extLst>
              <a:ext uri="{28A0092B-C50C-407E-A947-70E740481C1C}">
                <a14:useLocalDpi xmlns:a14="http://schemas.microsoft.com/office/drawing/2010/main" val="0"/>
              </a:ext>
            </a:extLst>
          </a:blip>
          <a:srcRect l="7091" r="-163"/>
          <a:stretch/>
        </p:blipFill>
        <p:spPr>
          <a:xfrm>
            <a:off x="5205735" y="4388423"/>
            <a:ext cx="3676694" cy="2189191"/>
          </a:xfrm>
          <a:prstGeom prst="rect">
            <a:avLst/>
          </a:prstGeom>
        </p:spPr>
      </p:pic>
    </p:spTree>
    <p:extLst>
      <p:ext uri="{BB962C8B-B14F-4D97-AF65-F5344CB8AC3E}">
        <p14:creationId xmlns:p14="http://schemas.microsoft.com/office/powerpoint/2010/main" val="1724940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flipV="1">
            <a:off x="5060926" y="3584768"/>
            <a:ext cx="3797334" cy="1044055"/>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564" y="30382"/>
            <a:ext cx="3058847" cy="880899"/>
          </a:xfrm>
        </p:spPr>
        <p:txBody>
          <a:bodyPr/>
          <a:lstStyle/>
          <a:p>
            <a:r>
              <a:rPr lang="en-US" b="1" dirty="0" smtClean="0"/>
              <a:t>Chloroplasts</a:t>
            </a:r>
            <a:endParaRPr lang="en-US" b="1" dirty="0"/>
          </a:p>
        </p:txBody>
      </p:sp>
      <p:sp>
        <p:nvSpPr>
          <p:cNvPr id="7" name="TextBox 6"/>
          <p:cNvSpPr txBox="1"/>
          <p:nvPr/>
        </p:nvSpPr>
        <p:spPr>
          <a:xfrm>
            <a:off x="298564" y="711307"/>
            <a:ext cx="4126451" cy="215444"/>
          </a:xfrm>
          <a:prstGeom prst="rect">
            <a:avLst/>
          </a:prstGeom>
          <a:noFill/>
        </p:spPr>
        <p:txBody>
          <a:bodyPr wrap="none" rtlCol="0">
            <a:spAutoFit/>
          </a:bodyPr>
          <a:lstStyle/>
          <a:p>
            <a:r>
              <a:rPr lang="en-US" sz="800" dirty="0"/>
              <a:t>Download for free at </a:t>
            </a:r>
            <a:r>
              <a:rPr lang="en-US" sz="800" u="sng" dirty="0">
                <a:hlinkClick r:id="rId2"/>
              </a:rPr>
              <a:t>http://cnx.org/contents/185cbf87-c72e-48f5-b51e-f14f21b5eabd@10.61</a:t>
            </a:r>
            <a:endParaRPr lang="en-US" sz="8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0932" y="926751"/>
            <a:ext cx="4541369" cy="3038710"/>
          </a:xfrm>
          <a:prstGeom prst="rect">
            <a:avLst/>
          </a:prstGeom>
        </p:spPr>
      </p:pic>
      <p:sp>
        <p:nvSpPr>
          <p:cNvPr id="6" name="Rectangle 5"/>
          <p:cNvSpPr/>
          <p:nvPr/>
        </p:nvSpPr>
        <p:spPr>
          <a:xfrm>
            <a:off x="5530679" y="171450"/>
            <a:ext cx="3251372" cy="283948"/>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30679" y="135494"/>
            <a:ext cx="1810880" cy="369332"/>
          </a:xfrm>
          <a:prstGeom prst="rect">
            <a:avLst/>
          </a:prstGeom>
          <a:noFill/>
        </p:spPr>
        <p:txBody>
          <a:bodyPr wrap="none" rtlCol="0">
            <a:spAutoFit/>
          </a:bodyPr>
          <a:lstStyle/>
          <a:p>
            <a:r>
              <a:rPr lang="en-US" b="1" dirty="0" smtClean="0"/>
              <a:t>outer membrane</a:t>
            </a:r>
            <a:endParaRPr lang="en-US" b="1" dirty="0"/>
          </a:p>
        </p:txBody>
      </p:sp>
      <p:sp>
        <p:nvSpPr>
          <p:cNvPr id="10" name="Rectangle 9"/>
          <p:cNvSpPr/>
          <p:nvPr/>
        </p:nvSpPr>
        <p:spPr>
          <a:xfrm>
            <a:off x="5530679" y="842834"/>
            <a:ext cx="3251372" cy="283948"/>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30679" y="806878"/>
            <a:ext cx="1781000" cy="369332"/>
          </a:xfrm>
          <a:prstGeom prst="rect">
            <a:avLst/>
          </a:prstGeom>
          <a:noFill/>
        </p:spPr>
        <p:txBody>
          <a:bodyPr wrap="none" rtlCol="0">
            <a:spAutoFit/>
          </a:bodyPr>
          <a:lstStyle/>
          <a:p>
            <a:r>
              <a:rPr lang="en-US" b="1" dirty="0" smtClean="0"/>
              <a:t>inner membrane</a:t>
            </a:r>
            <a:endParaRPr lang="en-US" b="1" dirty="0"/>
          </a:p>
        </p:txBody>
      </p:sp>
      <p:sp>
        <p:nvSpPr>
          <p:cNvPr id="12" name="TextBox 11"/>
          <p:cNvSpPr txBox="1"/>
          <p:nvPr/>
        </p:nvSpPr>
        <p:spPr>
          <a:xfrm>
            <a:off x="5522438" y="473249"/>
            <a:ext cx="2277803" cy="369332"/>
          </a:xfrm>
          <a:prstGeom prst="rect">
            <a:avLst/>
          </a:prstGeom>
          <a:noFill/>
        </p:spPr>
        <p:txBody>
          <a:bodyPr wrap="none" rtlCol="0">
            <a:spAutoFit/>
          </a:bodyPr>
          <a:lstStyle/>
          <a:p>
            <a:r>
              <a:rPr lang="en-US" b="1" dirty="0"/>
              <a:t>i</a:t>
            </a:r>
            <a:r>
              <a:rPr lang="en-US" b="1" dirty="0" smtClean="0"/>
              <a:t>ntermembrane space</a:t>
            </a:r>
            <a:endParaRPr lang="en-US" b="1" dirty="0"/>
          </a:p>
        </p:txBody>
      </p:sp>
      <p:sp>
        <p:nvSpPr>
          <p:cNvPr id="14" name="TextBox 13"/>
          <p:cNvSpPr txBox="1"/>
          <p:nvPr/>
        </p:nvSpPr>
        <p:spPr>
          <a:xfrm>
            <a:off x="5720629" y="3535341"/>
            <a:ext cx="2166234" cy="369332"/>
          </a:xfrm>
          <a:prstGeom prst="rect">
            <a:avLst/>
          </a:prstGeom>
          <a:noFill/>
        </p:spPr>
        <p:txBody>
          <a:bodyPr wrap="none" rtlCol="0">
            <a:spAutoFit/>
          </a:bodyPr>
          <a:lstStyle/>
          <a:p>
            <a:r>
              <a:rPr lang="en-US" b="1" dirty="0" smtClean="0"/>
              <a:t>thylakoid membrane</a:t>
            </a:r>
            <a:endParaRPr lang="en-US" b="1" dirty="0"/>
          </a:p>
        </p:txBody>
      </p:sp>
      <p:sp>
        <p:nvSpPr>
          <p:cNvPr id="15" name="TextBox 14"/>
          <p:cNvSpPr txBox="1"/>
          <p:nvPr/>
        </p:nvSpPr>
        <p:spPr>
          <a:xfrm>
            <a:off x="6232663" y="1087625"/>
            <a:ext cx="857351" cy="369332"/>
          </a:xfrm>
          <a:prstGeom prst="rect">
            <a:avLst/>
          </a:prstGeom>
          <a:noFill/>
        </p:spPr>
        <p:txBody>
          <a:bodyPr wrap="none" rtlCol="0">
            <a:spAutoFit/>
          </a:bodyPr>
          <a:lstStyle/>
          <a:p>
            <a:r>
              <a:rPr lang="en-US" b="1" dirty="0" smtClean="0"/>
              <a:t>stroma</a:t>
            </a:r>
            <a:endParaRPr lang="en-US" b="1" dirty="0"/>
          </a:p>
        </p:txBody>
      </p:sp>
      <p:sp>
        <p:nvSpPr>
          <p:cNvPr id="80" name="Rectangle 79"/>
          <p:cNvSpPr/>
          <p:nvPr/>
        </p:nvSpPr>
        <p:spPr>
          <a:xfrm flipV="1">
            <a:off x="5438674" y="3924468"/>
            <a:ext cx="3020291" cy="401984"/>
          </a:xfrm>
          <a:prstGeom prst="rect">
            <a:avLst/>
          </a:prstGeom>
          <a:solidFill>
            <a:srgbClr val="FF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5913327" y="3924798"/>
            <a:ext cx="1728871" cy="369332"/>
          </a:xfrm>
          <a:prstGeom prst="rect">
            <a:avLst/>
          </a:prstGeom>
          <a:noFill/>
        </p:spPr>
        <p:txBody>
          <a:bodyPr wrap="none" rtlCol="0">
            <a:spAutoFit/>
          </a:bodyPr>
          <a:lstStyle/>
          <a:p>
            <a:r>
              <a:rPr lang="en-US" b="1" dirty="0" smtClean="0"/>
              <a:t>thylakoid lumen</a:t>
            </a:r>
            <a:endParaRPr lang="en-US" b="1" dirty="0"/>
          </a:p>
        </p:txBody>
      </p:sp>
      <p:sp>
        <p:nvSpPr>
          <p:cNvPr id="193" name="Rectangle 192"/>
          <p:cNvSpPr/>
          <p:nvPr/>
        </p:nvSpPr>
        <p:spPr>
          <a:xfrm flipV="1">
            <a:off x="5060926" y="4668019"/>
            <a:ext cx="3797334" cy="1044055"/>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5720629" y="4618592"/>
            <a:ext cx="2166234" cy="369332"/>
          </a:xfrm>
          <a:prstGeom prst="rect">
            <a:avLst/>
          </a:prstGeom>
          <a:noFill/>
        </p:spPr>
        <p:txBody>
          <a:bodyPr wrap="none" rtlCol="0">
            <a:spAutoFit/>
          </a:bodyPr>
          <a:lstStyle/>
          <a:p>
            <a:r>
              <a:rPr lang="en-US" b="1" dirty="0" smtClean="0"/>
              <a:t>thylakoid membrane</a:t>
            </a:r>
            <a:endParaRPr lang="en-US" b="1" dirty="0"/>
          </a:p>
        </p:txBody>
      </p:sp>
      <p:sp>
        <p:nvSpPr>
          <p:cNvPr id="195" name="Rectangle 194"/>
          <p:cNvSpPr/>
          <p:nvPr/>
        </p:nvSpPr>
        <p:spPr>
          <a:xfrm flipV="1">
            <a:off x="5438674" y="5007719"/>
            <a:ext cx="3020291" cy="369662"/>
          </a:xfrm>
          <a:prstGeom prst="rect">
            <a:avLst/>
          </a:prstGeom>
          <a:solidFill>
            <a:srgbClr val="FF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5913327" y="5008049"/>
            <a:ext cx="1728871" cy="369332"/>
          </a:xfrm>
          <a:prstGeom prst="rect">
            <a:avLst/>
          </a:prstGeom>
          <a:noFill/>
        </p:spPr>
        <p:txBody>
          <a:bodyPr wrap="none" rtlCol="0">
            <a:spAutoFit/>
          </a:bodyPr>
          <a:lstStyle/>
          <a:p>
            <a:r>
              <a:rPr lang="en-US" b="1" dirty="0" smtClean="0"/>
              <a:t>thylakoid lumen</a:t>
            </a:r>
            <a:endParaRPr lang="en-US" b="1" dirty="0"/>
          </a:p>
        </p:txBody>
      </p:sp>
      <p:sp>
        <p:nvSpPr>
          <p:cNvPr id="197" name="Rectangle 196"/>
          <p:cNvSpPr/>
          <p:nvPr/>
        </p:nvSpPr>
        <p:spPr>
          <a:xfrm flipV="1">
            <a:off x="3476625" y="5749510"/>
            <a:ext cx="5383468" cy="1044055"/>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5874908" y="5700084"/>
            <a:ext cx="3071063" cy="369332"/>
          </a:xfrm>
          <a:prstGeom prst="rect">
            <a:avLst/>
          </a:prstGeom>
          <a:noFill/>
        </p:spPr>
        <p:txBody>
          <a:bodyPr wrap="square" rtlCol="0">
            <a:spAutoFit/>
          </a:bodyPr>
          <a:lstStyle/>
          <a:p>
            <a:r>
              <a:rPr lang="en-US" b="1" dirty="0" smtClean="0"/>
              <a:t>grana thylakoid membrane</a:t>
            </a:r>
            <a:endParaRPr lang="en-US" b="1" dirty="0"/>
          </a:p>
        </p:txBody>
      </p:sp>
      <p:sp>
        <p:nvSpPr>
          <p:cNvPr id="199" name="Rectangle 198"/>
          <p:cNvSpPr/>
          <p:nvPr/>
        </p:nvSpPr>
        <p:spPr>
          <a:xfrm flipV="1">
            <a:off x="3810001" y="6089210"/>
            <a:ext cx="4650798" cy="399759"/>
          </a:xfrm>
          <a:prstGeom prst="rect">
            <a:avLst/>
          </a:prstGeom>
          <a:solidFill>
            <a:srgbClr val="FF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5166022" y="6118842"/>
            <a:ext cx="2451015" cy="369332"/>
          </a:xfrm>
          <a:prstGeom prst="rect">
            <a:avLst/>
          </a:prstGeom>
          <a:noFill/>
        </p:spPr>
        <p:txBody>
          <a:bodyPr wrap="square" rtlCol="0">
            <a:spAutoFit/>
          </a:bodyPr>
          <a:lstStyle/>
          <a:p>
            <a:r>
              <a:rPr lang="en-US" b="1" dirty="0"/>
              <a:t>thylakoid lumen</a:t>
            </a:r>
          </a:p>
        </p:txBody>
      </p:sp>
      <p:pic>
        <p:nvPicPr>
          <p:cNvPr id="202" name="Picture 201"/>
          <p:cNvPicPr>
            <a:picLocks noChangeAspect="1"/>
          </p:cNvPicPr>
          <p:nvPr/>
        </p:nvPicPr>
        <p:blipFill rotWithShape="1">
          <a:blip r:embed="rId4">
            <a:extLst>
              <a:ext uri="{28A0092B-C50C-407E-A947-70E740481C1C}">
                <a14:useLocalDpi xmlns:a14="http://schemas.microsoft.com/office/drawing/2010/main" val="0"/>
              </a:ext>
            </a:extLst>
          </a:blip>
          <a:srcRect l="6345" r="3757" b="58031"/>
          <a:stretch/>
        </p:blipFill>
        <p:spPr>
          <a:xfrm>
            <a:off x="46571" y="4987924"/>
            <a:ext cx="2943106" cy="1770324"/>
          </a:xfrm>
          <a:prstGeom prst="rect">
            <a:avLst/>
          </a:prstGeom>
        </p:spPr>
      </p:pic>
      <p:sp>
        <p:nvSpPr>
          <p:cNvPr id="203" name="Rectangle 202"/>
          <p:cNvSpPr/>
          <p:nvPr/>
        </p:nvSpPr>
        <p:spPr>
          <a:xfrm flipV="1">
            <a:off x="5060926" y="2489393"/>
            <a:ext cx="3797334" cy="1044055"/>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5720629" y="2439966"/>
            <a:ext cx="2166234" cy="369332"/>
          </a:xfrm>
          <a:prstGeom prst="rect">
            <a:avLst/>
          </a:prstGeom>
          <a:noFill/>
        </p:spPr>
        <p:txBody>
          <a:bodyPr wrap="none" rtlCol="0">
            <a:spAutoFit/>
          </a:bodyPr>
          <a:lstStyle/>
          <a:p>
            <a:r>
              <a:rPr lang="en-US" b="1" dirty="0" smtClean="0"/>
              <a:t>thylakoid membrane</a:t>
            </a:r>
            <a:endParaRPr lang="en-US" b="1" dirty="0"/>
          </a:p>
        </p:txBody>
      </p:sp>
      <p:sp>
        <p:nvSpPr>
          <p:cNvPr id="205" name="Rectangle 204"/>
          <p:cNvSpPr/>
          <p:nvPr/>
        </p:nvSpPr>
        <p:spPr>
          <a:xfrm flipV="1">
            <a:off x="5438674" y="2829093"/>
            <a:ext cx="3020291" cy="401984"/>
          </a:xfrm>
          <a:prstGeom prst="rect">
            <a:avLst/>
          </a:prstGeom>
          <a:solidFill>
            <a:srgbClr val="FF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5913327" y="2829423"/>
            <a:ext cx="1728871" cy="369332"/>
          </a:xfrm>
          <a:prstGeom prst="rect">
            <a:avLst/>
          </a:prstGeom>
          <a:noFill/>
        </p:spPr>
        <p:txBody>
          <a:bodyPr wrap="none" rtlCol="0">
            <a:spAutoFit/>
          </a:bodyPr>
          <a:lstStyle/>
          <a:p>
            <a:r>
              <a:rPr lang="en-US" b="1" dirty="0" smtClean="0"/>
              <a:t>thylakoid lumen</a:t>
            </a:r>
            <a:endParaRPr lang="en-US" b="1" dirty="0"/>
          </a:p>
        </p:txBody>
      </p:sp>
      <p:sp>
        <p:nvSpPr>
          <p:cNvPr id="207" name="Rectangle 206"/>
          <p:cNvSpPr/>
          <p:nvPr/>
        </p:nvSpPr>
        <p:spPr>
          <a:xfrm flipV="1">
            <a:off x="5060926" y="1413068"/>
            <a:ext cx="3797334" cy="1044055"/>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5720629" y="1363641"/>
            <a:ext cx="2166234" cy="369332"/>
          </a:xfrm>
          <a:prstGeom prst="rect">
            <a:avLst/>
          </a:prstGeom>
          <a:noFill/>
        </p:spPr>
        <p:txBody>
          <a:bodyPr wrap="none" rtlCol="0">
            <a:spAutoFit/>
          </a:bodyPr>
          <a:lstStyle/>
          <a:p>
            <a:r>
              <a:rPr lang="en-US" b="1" dirty="0" smtClean="0"/>
              <a:t>thylakoid membrane</a:t>
            </a:r>
            <a:endParaRPr lang="en-US" b="1" dirty="0"/>
          </a:p>
        </p:txBody>
      </p:sp>
      <p:sp>
        <p:nvSpPr>
          <p:cNvPr id="209" name="Rectangle 208"/>
          <p:cNvSpPr/>
          <p:nvPr/>
        </p:nvSpPr>
        <p:spPr>
          <a:xfrm flipV="1">
            <a:off x="5438674" y="1752768"/>
            <a:ext cx="3020291" cy="401984"/>
          </a:xfrm>
          <a:prstGeom prst="rect">
            <a:avLst/>
          </a:prstGeom>
          <a:solidFill>
            <a:srgbClr val="FF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5913327" y="1753098"/>
            <a:ext cx="1728871" cy="369332"/>
          </a:xfrm>
          <a:prstGeom prst="rect">
            <a:avLst/>
          </a:prstGeom>
          <a:noFill/>
        </p:spPr>
        <p:txBody>
          <a:bodyPr wrap="none" rtlCol="0">
            <a:spAutoFit/>
          </a:bodyPr>
          <a:lstStyle/>
          <a:p>
            <a:r>
              <a:rPr lang="en-US" b="1" dirty="0" smtClean="0"/>
              <a:t>thylakoid lumen</a:t>
            </a:r>
            <a:endParaRPr lang="en-US" b="1" dirty="0"/>
          </a:p>
        </p:txBody>
      </p:sp>
      <p:sp>
        <p:nvSpPr>
          <p:cNvPr id="215" name="Rectangle 214"/>
          <p:cNvSpPr/>
          <p:nvPr/>
        </p:nvSpPr>
        <p:spPr>
          <a:xfrm>
            <a:off x="3819525" y="4294130"/>
            <a:ext cx="428625" cy="180460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3476626" y="4661126"/>
            <a:ext cx="333376" cy="1437609"/>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4257673" y="5377381"/>
            <a:ext cx="333376" cy="711829"/>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4238622" y="5007719"/>
            <a:ext cx="1241402" cy="36886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80484" y="5376585"/>
            <a:ext cx="585538" cy="335489"/>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257672" y="4664684"/>
            <a:ext cx="838887" cy="342248"/>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1498000" y="3939945"/>
            <a:ext cx="2814068" cy="342248"/>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264156" y="3944174"/>
            <a:ext cx="333376" cy="711829"/>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1498000" y="4292259"/>
            <a:ext cx="2657620" cy="36886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498002" y="4646060"/>
            <a:ext cx="2321524" cy="342248"/>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1704399" y="3931628"/>
            <a:ext cx="3071063" cy="369332"/>
          </a:xfrm>
          <a:prstGeom prst="rect">
            <a:avLst/>
          </a:prstGeom>
          <a:noFill/>
        </p:spPr>
        <p:txBody>
          <a:bodyPr wrap="square" rtlCol="0">
            <a:spAutoFit/>
          </a:bodyPr>
          <a:lstStyle/>
          <a:p>
            <a:r>
              <a:rPr lang="en-US" b="1" dirty="0" smtClean="0"/>
              <a:t>stromal thylakoid mem.</a:t>
            </a:r>
            <a:endParaRPr lang="en-US" b="1" dirty="0"/>
          </a:p>
        </p:txBody>
      </p:sp>
    </p:spTree>
    <p:extLst>
      <p:ext uri="{BB962C8B-B14F-4D97-AF65-F5344CB8AC3E}">
        <p14:creationId xmlns:p14="http://schemas.microsoft.com/office/powerpoint/2010/main" val="388433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279" y="142875"/>
            <a:ext cx="7886700" cy="828676"/>
          </a:xfrm>
        </p:spPr>
        <p:txBody>
          <a:bodyPr/>
          <a:lstStyle/>
          <a:p>
            <a:r>
              <a:rPr lang="en-US" b="1" dirty="0" smtClean="0"/>
              <a:t>Photosynthesis Has Two Stages</a:t>
            </a:r>
            <a:endParaRPr lang="en-US" b="1" dirty="0"/>
          </a:p>
        </p:txBody>
      </p:sp>
      <p:sp>
        <p:nvSpPr>
          <p:cNvPr id="5" name="Content Placeholder 4"/>
          <p:cNvSpPr>
            <a:spLocks noGrp="1"/>
          </p:cNvSpPr>
          <p:nvPr>
            <p:ph sz="half" idx="1"/>
          </p:nvPr>
        </p:nvSpPr>
        <p:spPr>
          <a:xfrm>
            <a:off x="412578" y="4532538"/>
            <a:ext cx="7952642" cy="2125989"/>
          </a:xfrm>
        </p:spPr>
        <p:txBody>
          <a:bodyPr>
            <a:normAutofit fontScale="85000" lnSpcReduction="10000"/>
          </a:bodyPr>
          <a:lstStyle/>
          <a:p>
            <a:r>
              <a:rPr lang="en-US" dirty="0" smtClean="0"/>
              <a:t>The light-dependent reactions</a:t>
            </a:r>
          </a:p>
          <a:p>
            <a:pPr lvl="1"/>
            <a:r>
              <a:rPr lang="en-US" dirty="0" smtClean="0"/>
              <a:t>Generate </a:t>
            </a:r>
            <a:r>
              <a:rPr lang="en-US" dirty="0" smtClean="0"/>
              <a:t>ATP and NADPH </a:t>
            </a:r>
            <a:r>
              <a:rPr lang="en-US" dirty="0" smtClean="0"/>
              <a:t>from </a:t>
            </a:r>
            <a:r>
              <a:rPr lang="en-US" dirty="0" smtClean="0"/>
              <a:t>sunlight, ADP, and NADP+, from the oxidation </a:t>
            </a:r>
            <a:r>
              <a:rPr lang="en-US" dirty="0" smtClean="0"/>
              <a:t>of </a:t>
            </a:r>
            <a:r>
              <a:rPr lang="en-US" dirty="0" smtClean="0"/>
              <a:t>water to oxygen gas </a:t>
            </a:r>
            <a:r>
              <a:rPr lang="en-US" dirty="0" smtClean="0"/>
              <a:t>(~oxidative phosphorylation)</a:t>
            </a:r>
          </a:p>
          <a:p>
            <a:r>
              <a:rPr lang="en-US" dirty="0" smtClean="0"/>
              <a:t>The light-independent reactions (Calvin Cycle)</a:t>
            </a:r>
          </a:p>
          <a:p>
            <a:pPr lvl="1"/>
            <a:r>
              <a:rPr lang="en-US" dirty="0" smtClean="0"/>
              <a:t>ATP </a:t>
            </a:r>
            <a:r>
              <a:rPr lang="en-US" dirty="0" smtClean="0"/>
              <a:t>and NADPH used </a:t>
            </a:r>
            <a:r>
              <a:rPr lang="en-US" dirty="0" smtClean="0"/>
              <a:t>to </a:t>
            </a:r>
            <a:r>
              <a:rPr lang="en-US" dirty="0" smtClean="0"/>
              <a:t>build sugar molecules</a:t>
            </a:r>
            <a:endParaRPr lang="en-US" dirty="0" smtClean="0"/>
          </a:p>
          <a:p>
            <a:pPr lvl="1"/>
            <a:r>
              <a:rPr lang="en-US" dirty="0" smtClean="0"/>
              <a:t>incorporate CO</a:t>
            </a:r>
            <a:r>
              <a:rPr lang="en-US" baseline="-25000" dirty="0" smtClean="0"/>
              <a:t>2</a:t>
            </a:r>
            <a:r>
              <a:rPr lang="en-US" dirty="0" smtClean="0"/>
              <a:t> into glyceraldehyde-3P (glycolysis intermediate)</a:t>
            </a:r>
          </a:p>
        </p:txBody>
      </p:sp>
      <p:pic>
        <p:nvPicPr>
          <p:cNvPr id="8" name="Picture Placeholder 1" descr="Figure_08_01_06.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06" r="-658"/>
          <a:stretch/>
        </p:blipFill>
        <p:spPr>
          <a:xfrm>
            <a:off x="1972302" y="849906"/>
            <a:ext cx="5265337" cy="34396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492491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Light</a:t>
            </a:r>
            <a:endParaRPr lang="en-US" dirty="0"/>
          </a:p>
        </p:txBody>
      </p:sp>
      <p:sp>
        <p:nvSpPr>
          <p:cNvPr id="3" name="Content Placeholder 2"/>
          <p:cNvSpPr>
            <a:spLocks noGrp="1"/>
          </p:cNvSpPr>
          <p:nvPr>
            <p:ph sz="half" idx="1"/>
          </p:nvPr>
        </p:nvSpPr>
        <p:spPr>
          <a:xfrm>
            <a:off x="482322" y="1825625"/>
            <a:ext cx="3938954" cy="4351338"/>
          </a:xfrm>
        </p:spPr>
        <p:txBody>
          <a:bodyPr/>
          <a:lstStyle/>
          <a:p>
            <a:r>
              <a:rPr lang="en-US" dirty="0" smtClean="0"/>
              <a:t>is a form of electromagnetic radiation</a:t>
            </a:r>
          </a:p>
          <a:p>
            <a:r>
              <a:rPr lang="en-US" dirty="0" smtClean="0"/>
              <a:t>exists in different wavelengths</a:t>
            </a:r>
          </a:p>
          <a:p>
            <a:r>
              <a:rPr lang="en-US" dirty="0" smtClean="0"/>
              <a:t>Different wavelengths correspond to different colors.</a:t>
            </a:r>
          </a:p>
          <a:p>
            <a:endParaRPr lang="en-US" dirty="0"/>
          </a:p>
        </p:txBody>
      </p:sp>
      <p:pic>
        <p:nvPicPr>
          <p:cNvPr id="5" name="Picture Placeholder 1" descr="Figure_08_02_02.jpg"/>
          <p:cNvPicPr>
            <a:picLocks noChangeAspect="1"/>
          </p:cNvPicPr>
          <p:nvPr/>
        </p:nvPicPr>
        <p:blipFill rotWithShape="1">
          <a:blip r:embed="rId2">
            <a:extLst>
              <a:ext uri="{28A0092B-C50C-407E-A947-70E740481C1C}">
                <a14:useLocalDpi xmlns:a14="http://schemas.microsoft.com/office/drawing/2010/main" val="0"/>
              </a:ext>
            </a:extLst>
          </a:blip>
          <a:srcRect l="-906" r="-733"/>
          <a:stretch/>
        </p:blipFill>
        <p:spPr>
          <a:xfrm>
            <a:off x="4240405" y="1834872"/>
            <a:ext cx="4561952" cy="297850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48510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1582"/>
            <a:ext cx="7886700" cy="902870"/>
          </a:xfrm>
        </p:spPr>
        <p:txBody>
          <a:bodyPr/>
          <a:lstStyle/>
          <a:p>
            <a:r>
              <a:rPr lang="en-US" b="1" dirty="0" smtClean="0"/>
              <a:t>The Electromagnetic Spectrum</a:t>
            </a:r>
            <a:endParaRPr lang="en-US" b="1" dirty="0"/>
          </a:p>
        </p:txBody>
      </p:sp>
      <p:pic>
        <p:nvPicPr>
          <p:cNvPr id="5" name="Picture Placeholder 1" descr="Figure_08_02_03.jpg"/>
          <p:cNvPicPr>
            <a:picLocks noChangeAspect="1"/>
          </p:cNvPicPr>
          <p:nvPr/>
        </p:nvPicPr>
        <p:blipFill>
          <a:blip r:embed="rId2">
            <a:extLst>
              <a:ext uri="{28A0092B-C50C-407E-A947-70E740481C1C}">
                <a14:useLocalDpi xmlns:a14="http://schemas.microsoft.com/office/drawing/2010/main" val="0"/>
              </a:ext>
            </a:extLst>
          </a:blip>
          <a:srcRect l="-5890" r="-5890"/>
          <a:stretch>
            <a:fillRect/>
          </a:stretch>
        </p:blipFill>
        <p:spPr>
          <a:xfrm>
            <a:off x="336470" y="2146511"/>
            <a:ext cx="9242956" cy="401232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pic>
        <p:nvPicPr>
          <p:cNvPr id="2050" name="Picture 2" descr="The illustration shows the colors of visible light. In order of decreasing wavelength, these are red, orange, yellow, green, blue, indigo, and violet."/>
          <p:cNvPicPr>
            <a:picLocks noChangeAspect="1" noChangeArrowheads="1"/>
          </p:cNvPicPr>
          <p:nvPr/>
        </p:nvPicPr>
        <p:blipFill rotWithShape="1">
          <a:blip r:embed="rId4">
            <a:extLst>
              <a:ext uri="{28A0092B-C50C-407E-A947-70E740481C1C}">
                <a14:useLocalDpi xmlns:a14="http://schemas.microsoft.com/office/drawing/2010/main" val="0"/>
              </a:ext>
            </a:extLst>
          </a:blip>
          <a:srcRect l="12127" r="23263" b="31160"/>
          <a:stretch/>
        </p:blipFill>
        <p:spPr bwMode="auto">
          <a:xfrm>
            <a:off x="0" y="1503466"/>
            <a:ext cx="3962399" cy="1936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 name="Straight Arrow Connector 3"/>
          <p:cNvCxnSpPr>
            <a:stCxn id="6" idx="1"/>
          </p:cNvCxnSpPr>
          <p:nvPr/>
        </p:nvCxnSpPr>
        <p:spPr>
          <a:xfrm flipH="1">
            <a:off x="2565780" y="1479343"/>
            <a:ext cx="3259170" cy="211347"/>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24950" y="1294677"/>
            <a:ext cx="3319050" cy="369332"/>
          </a:xfrm>
          <a:prstGeom prst="rect">
            <a:avLst/>
          </a:prstGeom>
          <a:noFill/>
        </p:spPr>
        <p:txBody>
          <a:bodyPr wrap="none" rtlCol="0">
            <a:spAutoFit/>
          </a:bodyPr>
          <a:lstStyle/>
          <a:p>
            <a:r>
              <a:rPr lang="en-US" dirty="0" smtClean="0"/>
              <a:t>Plants use this for photosynthesis</a:t>
            </a:r>
            <a:endParaRPr lang="en-US" dirty="0"/>
          </a:p>
        </p:txBody>
      </p:sp>
      <p:cxnSp>
        <p:nvCxnSpPr>
          <p:cNvPr id="10" name="Straight Arrow Connector 9"/>
          <p:cNvCxnSpPr/>
          <p:nvPr/>
        </p:nvCxnSpPr>
        <p:spPr>
          <a:xfrm flipH="1">
            <a:off x="2565780" y="1452662"/>
            <a:ext cx="3259170" cy="1325564"/>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65780" y="1452662"/>
            <a:ext cx="3259170" cy="1140898"/>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6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63173"/>
          </a:xfrm>
        </p:spPr>
        <p:txBody>
          <a:bodyPr/>
          <a:lstStyle/>
          <a:p>
            <a:r>
              <a:rPr lang="en-US" b="1" dirty="0" smtClean="0"/>
              <a:t>Absorption of Light</a:t>
            </a:r>
            <a:endParaRPr lang="en-US" b="1" dirty="0"/>
          </a:p>
        </p:txBody>
      </p:sp>
      <p:sp>
        <p:nvSpPr>
          <p:cNvPr id="3" name="Content Placeholder 2"/>
          <p:cNvSpPr>
            <a:spLocks noGrp="1"/>
          </p:cNvSpPr>
          <p:nvPr>
            <p:ph sz="half" idx="1"/>
          </p:nvPr>
        </p:nvSpPr>
        <p:spPr>
          <a:xfrm>
            <a:off x="275771" y="1825625"/>
            <a:ext cx="4862286" cy="4351338"/>
          </a:xfrm>
        </p:spPr>
        <p:txBody>
          <a:bodyPr>
            <a:normAutofit lnSpcReduction="10000"/>
          </a:bodyPr>
          <a:lstStyle/>
          <a:p>
            <a:r>
              <a:rPr lang="en-US" dirty="0" smtClean="0"/>
              <a:t>When light waves hit a pigment, that pigment will either absorb the energy or reflect it.</a:t>
            </a:r>
          </a:p>
          <a:p>
            <a:r>
              <a:rPr lang="en-US" dirty="0" smtClean="0"/>
              <a:t>Different pigments absorb different wavelengths, as seen in the absorption spectrum graph.</a:t>
            </a:r>
          </a:p>
          <a:p>
            <a:r>
              <a:rPr lang="en-US" dirty="0" smtClean="0"/>
              <a:t>Photosynthesis pigments include chlorophylls a and b and carotenoids.</a:t>
            </a:r>
          </a:p>
        </p:txBody>
      </p:sp>
      <p:pic>
        <p:nvPicPr>
          <p:cNvPr id="5" name="Picture Placeholder 1" descr="Figure_08_02_05abcd.jpg"/>
          <p:cNvPicPr>
            <a:picLocks noChangeAspect="1"/>
          </p:cNvPicPr>
          <p:nvPr/>
        </p:nvPicPr>
        <p:blipFill rotWithShape="1">
          <a:blip r:embed="rId2">
            <a:extLst>
              <a:ext uri="{28A0092B-C50C-407E-A947-70E740481C1C}">
                <a14:useLocalDpi xmlns:a14="http://schemas.microsoft.com/office/drawing/2010/main" val="0"/>
              </a:ext>
            </a:extLst>
          </a:blip>
          <a:srcRect l="51375" r="-114" b="4802"/>
          <a:stretch/>
        </p:blipFill>
        <p:spPr>
          <a:xfrm>
            <a:off x="5567564" y="1690689"/>
            <a:ext cx="3310644" cy="373399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80917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06411" cy="1075883"/>
          </a:xfrm>
        </p:spPr>
        <p:txBody>
          <a:bodyPr>
            <a:normAutofit fontScale="90000"/>
          </a:bodyPr>
          <a:lstStyle/>
          <a:p>
            <a:pPr algn="ctr"/>
            <a:r>
              <a:rPr lang="en-US" b="1" dirty="0" smtClean="0"/>
              <a:t>Absorption of </a:t>
            </a:r>
            <a:r>
              <a:rPr lang="en-US" b="1" dirty="0" smtClean="0"/>
              <a:t>Light:  Why are plants green?</a:t>
            </a:r>
            <a:endParaRPr lang="en-US" b="1" dirty="0"/>
          </a:p>
        </p:txBody>
      </p:sp>
      <p:sp>
        <p:nvSpPr>
          <p:cNvPr id="3" name="Content Placeholder 2"/>
          <p:cNvSpPr>
            <a:spLocks noGrp="1"/>
          </p:cNvSpPr>
          <p:nvPr>
            <p:ph sz="half" idx="1"/>
          </p:nvPr>
        </p:nvSpPr>
        <p:spPr>
          <a:xfrm>
            <a:off x="278783" y="1208998"/>
            <a:ext cx="4975605" cy="5519349"/>
          </a:xfrm>
        </p:spPr>
        <p:txBody>
          <a:bodyPr anchor="ctr">
            <a:noAutofit/>
          </a:bodyPr>
          <a:lstStyle/>
          <a:p>
            <a:r>
              <a:rPr lang="en-US" dirty="0" smtClean="0"/>
              <a:t>Chlorophyll reflects (does not absorb) green light.</a:t>
            </a:r>
          </a:p>
          <a:p>
            <a:r>
              <a:rPr lang="en-US" dirty="0" smtClean="0"/>
              <a:t>Plants with lots of chlorophyll reflect green light and appear green.</a:t>
            </a:r>
          </a:p>
          <a:p>
            <a:pPr lvl="1"/>
            <a:r>
              <a:rPr lang="en-US" dirty="0"/>
              <a:t>That’s why the main photosynthetic part of the plant appears greenish to </a:t>
            </a:r>
            <a:r>
              <a:rPr lang="en-US" dirty="0" smtClean="0"/>
              <a:t>us</a:t>
            </a:r>
          </a:p>
          <a:p>
            <a:r>
              <a:rPr lang="en-US" dirty="0" smtClean="0"/>
              <a:t>Carotenoids absorb some of the longer wavelengths.</a:t>
            </a:r>
          </a:p>
          <a:p>
            <a:pPr lvl="1"/>
            <a:r>
              <a:rPr lang="en-US" dirty="0" smtClean="0"/>
              <a:t>This is why they tend to look </a:t>
            </a:r>
            <a:r>
              <a:rPr lang="en-US" dirty="0" smtClean="0"/>
              <a:t>redder/bluer </a:t>
            </a:r>
            <a:r>
              <a:rPr lang="en-US" dirty="0" smtClean="0"/>
              <a:t>(red onions, blood oranges, red grapes, etc.)</a:t>
            </a:r>
            <a:endParaRPr lang="en-US" dirty="0"/>
          </a:p>
        </p:txBody>
      </p:sp>
      <p:pic>
        <p:nvPicPr>
          <p:cNvPr id="5" name="Picture Placeholder 1" descr="Figure_08_02_05abcd.jpg"/>
          <p:cNvPicPr>
            <a:picLocks noChangeAspect="1"/>
          </p:cNvPicPr>
          <p:nvPr/>
        </p:nvPicPr>
        <p:blipFill rotWithShape="1">
          <a:blip r:embed="rId2">
            <a:extLst>
              <a:ext uri="{28A0092B-C50C-407E-A947-70E740481C1C}">
                <a14:useLocalDpi xmlns:a14="http://schemas.microsoft.com/office/drawing/2010/main" val="0"/>
              </a:ext>
            </a:extLst>
          </a:blip>
          <a:srcRect l="51375" r="-114" b="4802"/>
          <a:stretch/>
        </p:blipFill>
        <p:spPr>
          <a:xfrm>
            <a:off x="5542942" y="1812690"/>
            <a:ext cx="3310644" cy="3733999"/>
          </a:xfrm>
          <a:prstGeom prst="rect">
            <a:avLst/>
          </a:prstGeom>
        </p:spPr>
      </p:pic>
      <p:sp>
        <p:nvSpPr>
          <p:cNvPr id="6" name="TextBox 5"/>
          <p:cNvSpPr txBox="1"/>
          <p:nvPr/>
        </p:nvSpPr>
        <p:spPr>
          <a:xfrm>
            <a:off x="5482652" y="5629292"/>
            <a:ext cx="3431223" cy="646331"/>
          </a:xfrm>
          <a:prstGeom prst="rect">
            <a:avLst/>
          </a:prstGeom>
          <a:noFill/>
        </p:spPr>
        <p:txBody>
          <a:bodyPr wrap="square" rtlCol="0">
            <a:spAutoFit/>
          </a:bodyPr>
          <a:lstStyle/>
          <a:p>
            <a:pPr algn="ctr"/>
            <a:r>
              <a:rPr lang="en-US" dirty="0" smtClean="0">
                <a:solidFill>
                  <a:schemeClr val="tx2">
                    <a:lumMod val="75000"/>
                  </a:schemeClr>
                </a:solidFill>
              </a:rPr>
              <a:t>Download for free at http:// cnx.org/content/col11448/latest/</a:t>
            </a:r>
            <a:endParaRPr lang="en-US" dirty="0">
              <a:solidFill>
                <a:schemeClr val="tx2">
                  <a:lumMod val="75000"/>
                </a:schemeClr>
              </a:solidFill>
            </a:endParaRPr>
          </a:p>
        </p:txBody>
      </p:sp>
    </p:spTree>
    <p:extLst>
      <p:ext uri="{BB962C8B-B14F-4D97-AF65-F5344CB8AC3E}">
        <p14:creationId xmlns:p14="http://schemas.microsoft.com/office/powerpoint/2010/main" val="2812442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8" y="215445"/>
            <a:ext cx="3798206" cy="6469891"/>
          </a:xfrm>
        </p:spPr>
        <p:txBody>
          <a:bodyPr>
            <a:noAutofit/>
          </a:bodyPr>
          <a:lstStyle/>
          <a:p>
            <a:r>
              <a:rPr lang="en-US" sz="3200" u="sng" dirty="0" smtClean="0"/>
              <a:t>Accessory pigments </a:t>
            </a:r>
            <a:r>
              <a:rPr lang="en-US" sz="3200" dirty="0" smtClean="0"/>
              <a:t/>
            </a:r>
            <a:br>
              <a:rPr lang="en-US" sz="3200" dirty="0" smtClean="0"/>
            </a:br>
            <a:r>
              <a:rPr lang="en-US" sz="3200" dirty="0" smtClean="0"/>
              <a:t/>
            </a:r>
            <a:br>
              <a:rPr lang="en-US" sz="3200" dirty="0" smtClean="0"/>
            </a:br>
            <a:r>
              <a:rPr lang="en-US" sz="3200" dirty="0" smtClean="0"/>
              <a:t>These </a:t>
            </a:r>
            <a:r>
              <a:rPr lang="en-US" sz="3200" dirty="0" smtClean="0"/>
              <a:t>pigments are found in lesser amounts in the leaf</a:t>
            </a:r>
            <a:br>
              <a:rPr lang="en-US" sz="3200" dirty="0" smtClean="0"/>
            </a:br>
            <a:r>
              <a:rPr lang="en-US" sz="3200" dirty="0" smtClean="0"/>
              <a:t/>
            </a:r>
            <a:br>
              <a:rPr lang="en-US" sz="3200" dirty="0" smtClean="0"/>
            </a:br>
            <a:r>
              <a:rPr lang="en-US" sz="3200" dirty="0" smtClean="0"/>
              <a:t>Might be more concentrated in other parts of the plant </a:t>
            </a:r>
            <a:r>
              <a:rPr lang="en-US" sz="3200" dirty="0" smtClean="0"/>
              <a:t>(seeds or fruit) or </a:t>
            </a:r>
            <a:r>
              <a:rPr lang="en-US" sz="3200" dirty="0" smtClean="0"/>
              <a:t>become more visible at certain times of </a:t>
            </a:r>
            <a:r>
              <a:rPr lang="en-US" sz="3200" dirty="0" smtClean="0"/>
              <a:t>year (autumnal leaf turning)</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9964" y="584540"/>
            <a:ext cx="3886200" cy="2914650"/>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9964" y="3880711"/>
            <a:ext cx="3886200" cy="2589181"/>
          </a:xfrm>
        </p:spPr>
      </p:pic>
      <p:sp>
        <p:nvSpPr>
          <p:cNvPr id="6" name="TextBox 5"/>
          <p:cNvSpPr txBox="1"/>
          <p:nvPr/>
        </p:nvSpPr>
        <p:spPr>
          <a:xfrm>
            <a:off x="1368201" y="6469892"/>
            <a:ext cx="2444900" cy="215444"/>
          </a:xfrm>
          <a:prstGeom prst="rect">
            <a:avLst/>
          </a:prstGeom>
          <a:noFill/>
        </p:spPr>
        <p:txBody>
          <a:bodyPr wrap="none" rtlCol="0">
            <a:spAutoFit/>
          </a:bodyPr>
          <a:lstStyle/>
          <a:p>
            <a:r>
              <a:rPr lang="en-US" sz="800" dirty="0" smtClean="0"/>
              <a:t>Caption: </a:t>
            </a:r>
            <a:r>
              <a:rPr lang="en-US" sz="800" dirty="0" smtClean="0">
                <a:hlinkClick r:id="rId4"/>
              </a:rPr>
              <a:t>Fall Leaves </a:t>
            </a:r>
            <a:r>
              <a:rPr lang="en-US" sz="800" dirty="0" smtClean="0"/>
              <a:t>(c) </a:t>
            </a:r>
            <a:r>
              <a:rPr lang="en-US" sz="800" dirty="0" err="1" smtClean="0"/>
              <a:t>Sympohony</a:t>
            </a:r>
            <a:r>
              <a:rPr lang="en-US" sz="800" dirty="0" smtClean="0"/>
              <a:t> 999</a:t>
            </a:r>
            <a:r>
              <a:rPr lang="en-US" sz="800" dirty="0"/>
              <a:t> </a:t>
            </a:r>
            <a:r>
              <a:rPr lang="en-US" sz="800" u="sng" dirty="0">
                <a:hlinkClick r:id="rId5"/>
              </a:rPr>
              <a:t>Public domain</a:t>
            </a:r>
            <a:endParaRPr lang="en-US" sz="800" dirty="0"/>
          </a:p>
        </p:txBody>
      </p:sp>
    </p:spTree>
    <p:extLst>
      <p:ext uri="{BB962C8B-B14F-4D97-AF65-F5344CB8AC3E}">
        <p14:creationId xmlns:p14="http://schemas.microsoft.com/office/powerpoint/2010/main" val="1047107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21" y="1310470"/>
            <a:ext cx="3886200" cy="4351338"/>
          </a:xfrm>
        </p:spPr>
        <p:txBody>
          <a:bodyPr>
            <a:normAutofit lnSpcReduction="10000"/>
          </a:bodyPr>
          <a:lstStyle/>
          <a:p>
            <a:pPr marL="0" indent="0">
              <a:buNone/>
            </a:pPr>
            <a:r>
              <a:rPr lang="en-US" sz="3200" dirty="0" smtClean="0"/>
              <a:t>All organisms (from bacteria to us) need energy to maintain life</a:t>
            </a:r>
          </a:p>
          <a:p>
            <a:pPr marL="0" indent="0" algn="ctr">
              <a:buNone/>
            </a:pPr>
            <a:endParaRPr lang="en-US" sz="3200" dirty="0"/>
          </a:p>
          <a:p>
            <a:pPr marL="0" indent="0">
              <a:buNone/>
            </a:pPr>
            <a:r>
              <a:rPr lang="en-US" sz="3200" dirty="0" smtClean="0"/>
              <a:t>Remember:</a:t>
            </a:r>
          </a:p>
          <a:p>
            <a:pPr marL="0" indent="0">
              <a:buNone/>
            </a:pPr>
            <a:r>
              <a:rPr lang="en-US" sz="3200" dirty="0" smtClean="0"/>
              <a:t>no energy input = chaos = death in biology</a:t>
            </a:r>
          </a:p>
        </p:txBody>
      </p:sp>
      <p:pic>
        <p:nvPicPr>
          <p:cNvPr id="4" name="Picture Placeholder 1" descr="Figure_08_01_02.jpg"/>
          <p:cNvPicPr>
            <a:picLocks noChangeAspect="1"/>
          </p:cNvPicPr>
          <p:nvPr/>
        </p:nvPicPr>
        <p:blipFill rotWithShape="1">
          <a:blip r:embed="rId2">
            <a:extLst>
              <a:ext uri="{28A0092B-C50C-407E-A947-70E740481C1C}">
                <a14:useLocalDpi xmlns:a14="http://schemas.microsoft.com/office/drawing/2010/main" val="0"/>
              </a:ext>
            </a:extLst>
          </a:blip>
          <a:srcRect l="-805" r="-1015"/>
          <a:stretch/>
        </p:blipFill>
        <p:spPr>
          <a:xfrm>
            <a:off x="4590513" y="2129866"/>
            <a:ext cx="4139029" cy="27125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8948" y="6596390"/>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6169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b="32614"/>
          <a:stretch/>
        </p:blipFill>
        <p:spPr>
          <a:xfrm>
            <a:off x="130053" y="187649"/>
            <a:ext cx="8743950" cy="4711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6336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5" y="174208"/>
            <a:ext cx="7886700" cy="1026796"/>
          </a:xfrm>
        </p:spPr>
        <p:txBody>
          <a:bodyPr/>
          <a:lstStyle/>
          <a:p>
            <a:r>
              <a:rPr lang="en-US" b="1" dirty="0" smtClean="0"/>
              <a:t>The Light-Dependent Reactions</a:t>
            </a:r>
            <a:endParaRPr lang="en-US" b="1" dirty="0"/>
          </a:p>
        </p:txBody>
      </p:sp>
      <p:sp>
        <p:nvSpPr>
          <p:cNvPr id="3" name="Content Placeholder 2"/>
          <p:cNvSpPr>
            <a:spLocks noGrp="1"/>
          </p:cNvSpPr>
          <p:nvPr>
            <p:ph sz="half" idx="1"/>
          </p:nvPr>
        </p:nvSpPr>
        <p:spPr>
          <a:xfrm>
            <a:off x="232011" y="1373448"/>
            <a:ext cx="5356370" cy="5320063"/>
          </a:xfrm>
        </p:spPr>
        <p:txBody>
          <a:bodyPr>
            <a:normAutofit lnSpcReduction="10000"/>
          </a:bodyPr>
          <a:lstStyle/>
          <a:p>
            <a:r>
              <a:rPr lang="en-US" dirty="0" smtClean="0"/>
              <a:t>the first stage of photosynthesis</a:t>
            </a:r>
          </a:p>
          <a:p>
            <a:r>
              <a:rPr lang="en-US" dirty="0" smtClean="0"/>
              <a:t>harvest light energy to make NADPH and ATP*</a:t>
            </a:r>
          </a:p>
          <a:p>
            <a:r>
              <a:rPr lang="en-US" dirty="0" smtClean="0"/>
              <a:t>occurs </a:t>
            </a:r>
            <a:r>
              <a:rPr lang="en-US" dirty="0" smtClean="0"/>
              <a:t>in </a:t>
            </a:r>
            <a:r>
              <a:rPr lang="en-US" u="sng" dirty="0" smtClean="0"/>
              <a:t>photosystems</a:t>
            </a:r>
            <a:r>
              <a:rPr lang="en-US" dirty="0" smtClean="0"/>
              <a:t> embedded in the thylakoid membrane</a:t>
            </a:r>
          </a:p>
          <a:p>
            <a:r>
              <a:rPr lang="en-US" dirty="0" smtClean="0"/>
              <a:t>include 2 types of photosystems (type II and type I)</a:t>
            </a:r>
          </a:p>
          <a:p>
            <a:pPr marL="0" indent="0">
              <a:buNone/>
            </a:pPr>
            <a:endParaRPr lang="en-US" sz="1800" dirty="0" smtClean="0"/>
          </a:p>
          <a:p>
            <a:pPr>
              <a:buFont typeface="Calibri" panose="020F0502020204030204" pitchFamily="34" charset="0"/>
              <a:buChar char="*"/>
            </a:pPr>
            <a:r>
              <a:rPr lang="en-US" sz="1800" dirty="0" smtClean="0"/>
              <a:t>Yes</a:t>
            </a:r>
            <a:r>
              <a:rPr lang="en-US" sz="1800" dirty="0" smtClean="0"/>
              <a:t>! ATP is made in chloroplasts. However, it is used </a:t>
            </a:r>
            <a:r>
              <a:rPr lang="en-US" sz="1800" dirty="0" smtClean="0"/>
              <a:t>only in </a:t>
            </a:r>
            <a:r>
              <a:rPr lang="en-US" sz="1800" dirty="0" smtClean="0"/>
              <a:t>the </a:t>
            </a:r>
            <a:r>
              <a:rPr lang="en-US" sz="1800" dirty="0" smtClean="0"/>
              <a:t>chloroplast to build sugars.</a:t>
            </a:r>
          </a:p>
          <a:p>
            <a:pPr>
              <a:buFont typeface="Calibri" panose="020F0502020204030204" pitchFamily="34" charset="0"/>
              <a:buChar char="*"/>
            </a:pPr>
            <a:r>
              <a:rPr lang="en-US" sz="1800" dirty="0" smtClean="0"/>
              <a:t>Chloroplasts </a:t>
            </a:r>
            <a:r>
              <a:rPr lang="en-US" sz="1800" dirty="0" smtClean="0"/>
              <a:t>are </a:t>
            </a:r>
            <a:r>
              <a:rPr lang="en-US" sz="1800" dirty="0" smtClean="0"/>
              <a:t>a sugar and lipid powerhouse, not </a:t>
            </a:r>
            <a:r>
              <a:rPr lang="en-US" sz="1800" dirty="0" smtClean="0"/>
              <a:t>an ATP “powerhouse” like mitochondria </a:t>
            </a:r>
            <a:r>
              <a:rPr lang="en-US" sz="1800" dirty="0" smtClean="0"/>
              <a:t>are.</a:t>
            </a:r>
          </a:p>
          <a:p>
            <a:pPr>
              <a:buFont typeface="Calibri" panose="020F0502020204030204" pitchFamily="34" charset="0"/>
              <a:buChar char="*"/>
            </a:pPr>
            <a:r>
              <a:rPr lang="en-US" sz="1800" dirty="0" smtClean="0"/>
              <a:t>Both plants and animals use mitochondria to generate ATP for cytosolic needs</a:t>
            </a:r>
            <a:endParaRPr lang="en-US" sz="1800" dirty="0"/>
          </a:p>
        </p:txBody>
      </p:sp>
      <p:pic>
        <p:nvPicPr>
          <p:cNvPr id="5" name="Picture Placeholder 1" descr="Figure_08_02_07ab.png"/>
          <p:cNvPicPr>
            <a:picLocks noChangeAspect="1"/>
          </p:cNvPicPr>
          <p:nvPr/>
        </p:nvPicPr>
        <p:blipFill rotWithShape="1">
          <a:blip r:embed="rId2">
            <a:extLst>
              <a:ext uri="{28A0092B-C50C-407E-A947-70E740481C1C}">
                <a14:useLocalDpi xmlns:a14="http://schemas.microsoft.com/office/drawing/2010/main" val="0"/>
              </a:ext>
            </a:extLst>
          </a:blip>
          <a:srcRect l="-8891" t="-226" r="-4376" b="226"/>
          <a:stretch/>
        </p:blipFill>
        <p:spPr>
          <a:xfrm>
            <a:off x="5588381" y="1373448"/>
            <a:ext cx="3285814" cy="472472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747744" y="6478067"/>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68259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117121"/>
            <a:ext cx="8857397" cy="783632"/>
          </a:xfrm>
        </p:spPr>
        <p:txBody>
          <a:bodyPr>
            <a:noAutofit/>
          </a:bodyPr>
          <a:lstStyle/>
          <a:p>
            <a:pPr algn="r"/>
            <a:r>
              <a:rPr lang="en-US" sz="4000" b="1" dirty="0" smtClean="0"/>
              <a:t>Photosystems are </a:t>
            </a:r>
            <a:r>
              <a:rPr lang="en-US" sz="4000" b="1" dirty="0" smtClean="0"/>
              <a:t>Light-Harvesting, Water-Oxidizing </a:t>
            </a:r>
            <a:r>
              <a:rPr lang="en-US" sz="4000" b="1" dirty="0" smtClean="0"/>
              <a:t>Complexes</a:t>
            </a:r>
            <a:endParaRPr lang="en-US" sz="4000" b="1" dirty="0"/>
          </a:p>
        </p:txBody>
      </p:sp>
      <p:sp>
        <p:nvSpPr>
          <p:cNvPr id="3" name="Content Placeholder 2"/>
          <p:cNvSpPr>
            <a:spLocks noGrp="1"/>
          </p:cNvSpPr>
          <p:nvPr>
            <p:ph sz="half" idx="1"/>
          </p:nvPr>
        </p:nvSpPr>
        <p:spPr>
          <a:xfrm>
            <a:off x="0" y="900753"/>
            <a:ext cx="5651972" cy="5858529"/>
          </a:xfrm>
        </p:spPr>
        <p:txBody>
          <a:bodyPr anchor="ctr">
            <a:normAutofit/>
          </a:bodyPr>
          <a:lstStyle/>
          <a:p>
            <a:r>
              <a:rPr lang="en-US" dirty="0" smtClean="0"/>
              <a:t>structure includes an antenna complex made of proteins and pigment molecules</a:t>
            </a:r>
          </a:p>
          <a:p>
            <a:r>
              <a:rPr lang="en-US" dirty="0" smtClean="0"/>
              <a:t>pigment molecules pass energy to the reaction </a:t>
            </a:r>
            <a:r>
              <a:rPr lang="en-US" dirty="0" smtClean="0"/>
              <a:t>center as photons, or packets of light. </a:t>
            </a:r>
            <a:endParaRPr lang="en-US" dirty="0" smtClean="0"/>
          </a:p>
          <a:p>
            <a:r>
              <a:rPr lang="en-US" dirty="0" smtClean="0"/>
              <a:t>pigments </a:t>
            </a:r>
            <a:r>
              <a:rPr lang="en-US" dirty="0" smtClean="0"/>
              <a:t>absorb photons and the molecule becomes excited in a high-energy </a:t>
            </a:r>
            <a:r>
              <a:rPr lang="en-US" dirty="0" smtClean="0"/>
              <a:t>state, donating electrons to the </a:t>
            </a:r>
            <a:r>
              <a:rPr lang="en-US" u="sng" dirty="0" smtClean="0"/>
              <a:t>electron transport chain</a:t>
            </a:r>
          </a:p>
          <a:p>
            <a:r>
              <a:rPr lang="en-US" dirty="0" smtClean="0"/>
              <a:t>It ultimately strips electrons from water, forcing the production of oxygen gas (O</a:t>
            </a:r>
            <a:r>
              <a:rPr lang="en-US" baseline="-25000" dirty="0" smtClean="0"/>
              <a:t>2</a:t>
            </a:r>
            <a:r>
              <a:rPr lang="en-US" dirty="0" smtClean="0"/>
              <a:t>) and hydrogen ions </a:t>
            </a:r>
            <a:endParaRPr lang="en-US" dirty="0"/>
          </a:p>
        </p:txBody>
      </p:sp>
      <p:pic>
        <p:nvPicPr>
          <p:cNvPr id="5" name="Picture Placeholder 1" descr="Figure_08_02_07ab.png"/>
          <p:cNvPicPr>
            <a:picLocks noChangeAspect="1"/>
          </p:cNvPicPr>
          <p:nvPr/>
        </p:nvPicPr>
        <p:blipFill rotWithShape="1">
          <a:blip r:embed="rId2">
            <a:extLst>
              <a:ext uri="{28A0092B-C50C-407E-A947-70E740481C1C}">
                <a14:useLocalDpi xmlns:a14="http://schemas.microsoft.com/office/drawing/2010/main" val="0"/>
              </a:ext>
            </a:extLst>
          </a:blip>
          <a:srcRect l="24015" t="4091" r="-4376" b="50226"/>
          <a:stretch/>
        </p:blipFill>
        <p:spPr>
          <a:xfrm>
            <a:off x="5774802" y="2079257"/>
            <a:ext cx="3205425" cy="296784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853776" y="6484028"/>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764917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t="5314" r="17797" b="13721"/>
          <a:stretch/>
        </p:blipFill>
        <p:spPr>
          <a:xfrm>
            <a:off x="920977" y="740229"/>
            <a:ext cx="7187746" cy="5660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4196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2" y="101777"/>
            <a:ext cx="8199455" cy="868145"/>
          </a:xfrm>
        </p:spPr>
        <p:txBody>
          <a:bodyPr/>
          <a:lstStyle/>
          <a:p>
            <a:r>
              <a:rPr lang="en-US" b="1" dirty="0" smtClean="0"/>
              <a:t>Electron </a:t>
            </a:r>
            <a:r>
              <a:rPr lang="en-US" b="1" dirty="0" smtClean="0"/>
              <a:t>Capture:  </a:t>
            </a:r>
            <a:r>
              <a:rPr lang="en-US" b="1" dirty="0" err="1" smtClean="0"/>
              <a:t>PhotoSystem</a:t>
            </a:r>
            <a:r>
              <a:rPr lang="en-US" b="1" dirty="0" smtClean="0"/>
              <a:t> II</a:t>
            </a:r>
            <a:endParaRPr lang="en-US" b="1" dirty="0"/>
          </a:p>
        </p:txBody>
      </p:sp>
      <p:sp>
        <p:nvSpPr>
          <p:cNvPr id="3" name="Content Placeholder 2"/>
          <p:cNvSpPr>
            <a:spLocks noGrp="1"/>
          </p:cNvSpPr>
          <p:nvPr>
            <p:ph sz="half" idx="1"/>
          </p:nvPr>
        </p:nvSpPr>
        <p:spPr>
          <a:xfrm>
            <a:off x="161972" y="1427340"/>
            <a:ext cx="3886200" cy="5328302"/>
          </a:xfrm>
        </p:spPr>
        <p:txBody>
          <a:bodyPr anchor="ctr">
            <a:normAutofit fontScale="92500" lnSpcReduction="20000"/>
          </a:bodyPr>
          <a:lstStyle/>
          <a:p>
            <a:r>
              <a:rPr lang="en-US" dirty="0" smtClean="0"/>
              <a:t>Occurs in the </a:t>
            </a:r>
            <a:r>
              <a:rPr lang="en-US" u="sng" dirty="0" smtClean="0"/>
              <a:t>grana thylakoid</a:t>
            </a:r>
          </a:p>
          <a:p>
            <a:r>
              <a:rPr lang="en-US" dirty="0" smtClean="0"/>
              <a:t>The </a:t>
            </a:r>
            <a:r>
              <a:rPr lang="en-US" dirty="0" smtClean="0"/>
              <a:t>excited reaction center gives up an electron.</a:t>
            </a:r>
          </a:p>
          <a:p>
            <a:r>
              <a:rPr lang="en-US" dirty="0" smtClean="0"/>
              <a:t>This is an oxidation event.</a:t>
            </a:r>
          </a:p>
          <a:p>
            <a:r>
              <a:rPr lang="en-US" dirty="0" smtClean="0"/>
              <a:t>The electron is captured by the primary electron acceptor</a:t>
            </a:r>
            <a:r>
              <a:rPr lang="en-US" dirty="0" smtClean="0"/>
              <a:t>. (</a:t>
            </a:r>
            <a:r>
              <a:rPr lang="en-US" dirty="0" err="1" smtClean="0"/>
              <a:t>plastoquinone</a:t>
            </a:r>
            <a:r>
              <a:rPr lang="en-US" dirty="0" smtClean="0"/>
              <a:t>)</a:t>
            </a:r>
            <a:endParaRPr lang="en-US" dirty="0" smtClean="0"/>
          </a:p>
          <a:p>
            <a:r>
              <a:rPr lang="en-US" dirty="0" smtClean="0"/>
              <a:t>The electron is sent through </a:t>
            </a:r>
            <a:r>
              <a:rPr lang="en-US" dirty="0" smtClean="0"/>
              <a:t>a cytochrome complex (and forces more H+ into lumen) to a “final” electron acceptor (</a:t>
            </a:r>
            <a:r>
              <a:rPr lang="en-US" dirty="0" err="1" smtClean="0"/>
              <a:t>plastocyanin</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448" y="1690689"/>
            <a:ext cx="4914430" cy="4607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4261549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5487166" y="1723476"/>
            <a:ext cx="1460310" cy="108206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74670" y="2058758"/>
            <a:ext cx="1250287"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ferredoxin</a:t>
            </a: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61972" y="101777"/>
            <a:ext cx="8199455" cy="1325563"/>
          </a:xfrm>
        </p:spPr>
        <p:txBody>
          <a:bodyPr/>
          <a:lstStyle/>
          <a:p>
            <a:r>
              <a:rPr lang="en-US" dirty="0" smtClean="0"/>
              <a:t>Electron </a:t>
            </a:r>
            <a:r>
              <a:rPr lang="en-US" dirty="0" smtClean="0"/>
              <a:t>Capture:  </a:t>
            </a:r>
            <a:r>
              <a:rPr lang="en-US" dirty="0" err="1" smtClean="0"/>
              <a:t>PhotoSystem</a:t>
            </a:r>
            <a:r>
              <a:rPr lang="en-US" dirty="0" smtClean="0"/>
              <a:t> I</a:t>
            </a:r>
            <a:endParaRPr lang="en-US" dirty="0"/>
          </a:p>
        </p:txBody>
      </p:sp>
      <p:sp>
        <p:nvSpPr>
          <p:cNvPr id="3" name="Content Placeholder 2"/>
          <p:cNvSpPr>
            <a:spLocks noGrp="1"/>
          </p:cNvSpPr>
          <p:nvPr>
            <p:ph sz="half" idx="1"/>
          </p:nvPr>
        </p:nvSpPr>
        <p:spPr>
          <a:xfrm>
            <a:off x="175930" y="1109106"/>
            <a:ext cx="4539841" cy="5549421"/>
          </a:xfrm>
        </p:spPr>
        <p:txBody>
          <a:bodyPr anchor="ctr">
            <a:normAutofit fontScale="92500" lnSpcReduction="20000"/>
          </a:bodyPr>
          <a:lstStyle/>
          <a:p>
            <a:r>
              <a:rPr lang="en-US" dirty="0" smtClean="0"/>
              <a:t>Occurs in the </a:t>
            </a:r>
            <a:r>
              <a:rPr lang="en-US" u="sng" dirty="0" smtClean="0"/>
              <a:t>stroma thylakoid</a:t>
            </a:r>
          </a:p>
          <a:p>
            <a:r>
              <a:rPr lang="en-US" dirty="0" smtClean="0"/>
              <a:t>PSI harvests more light energy, and with that </a:t>
            </a:r>
            <a:r>
              <a:rPr lang="en-US" dirty="0" smtClean="0"/>
              <a:t>energy, sends new electrons into a second ETC</a:t>
            </a:r>
          </a:p>
          <a:p>
            <a:r>
              <a:rPr lang="en-US" dirty="0" smtClean="0"/>
              <a:t>The PSI recovers its electrons by oxidizing </a:t>
            </a:r>
            <a:r>
              <a:rPr lang="en-US" dirty="0" err="1" smtClean="0"/>
              <a:t>plastocyanin</a:t>
            </a:r>
            <a:r>
              <a:rPr lang="en-US" dirty="0" smtClean="0"/>
              <a:t> (NOT water)</a:t>
            </a:r>
            <a:endParaRPr lang="en-US" dirty="0" smtClean="0"/>
          </a:p>
          <a:p>
            <a:r>
              <a:rPr lang="en-US" dirty="0" smtClean="0"/>
              <a:t>The electrons go through an </a:t>
            </a:r>
            <a:r>
              <a:rPr lang="en-US" dirty="0" err="1" smtClean="0"/>
              <a:t>iron:sulfur</a:t>
            </a:r>
            <a:r>
              <a:rPr lang="en-US" dirty="0" smtClean="0"/>
              <a:t> complex called ferredoxin, then to NADP reductase</a:t>
            </a:r>
            <a:endParaRPr lang="en-US" dirty="0" smtClean="0"/>
          </a:p>
          <a:p>
            <a:r>
              <a:rPr lang="en-US" dirty="0" smtClean="0"/>
              <a:t>NADP+ is the final electron acceptor to become NADPH (in the stroma), that further reduces H+ in the lumen and helps build sugar molecules.</a:t>
            </a:r>
            <a:endParaRPr lang="en-US" dirty="0"/>
          </a:p>
        </p:txBody>
      </p:sp>
      <p:sp>
        <p:nvSpPr>
          <p:cNvPr id="5" name="TextBox 4"/>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2"/>
              </a:rPr>
              <a:t>http://cnx.org/contents/185cbf87-c72e-48f5-b51e-f14f21b5eabd@10.61</a:t>
            </a:r>
            <a:endParaRPr lang="en-US" sz="800" dirty="0"/>
          </a:p>
        </p:txBody>
      </p:sp>
      <p:sp>
        <p:nvSpPr>
          <p:cNvPr id="4" name="Oval 3"/>
          <p:cNvSpPr/>
          <p:nvPr/>
        </p:nvSpPr>
        <p:spPr>
          <a:xfrm>
            <a:off x="5718412" y="4503761"/>
            <a:ext cx="218364" cy="2183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4" idx="5"/>
          </p:cNvCxnSpPr>
          <p:nvPr/>
        </p:nvCxnSpPr>
        <p:spPr>
          <a:xfrm flipH="1" flipV="1">
            <a:off x="5904797" y="4690146"/>
            <a:ext cx="837197" cy="577890"/>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094172" y="3877433"/>
            <a:ext cx="1460310" cy="5868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55336" y="3934103"/>
            <a:ext cx="1937982"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primary electron acceptor in PSII</a:t>
            </a:r>
            <a:endParaRPr lang="en-US" sz="1400"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5894707" y="2782802"/>
            <a:ext cx="164899" cy="1049249"/>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233760" y="2398558"/>
            <a:ext cx="218364" cy="2183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63915" y="1723476"/>
            <a:ext cx="1460310" cy="108206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11140" y="1948325"/>
            <a:ext cx="1250287"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NADP-</a:t>
            </a:r>
          </a:p>
          <a:p>
            <a:pPr algn="ctr"/>
            <a:r>
              <a:rPr lang="en-US" sz="1400" dirty="0" smtClean="0">
                <a:latin typeface="Arial" panose="020B0604020202020204" pitchFamily="34" charset="0"/>
                <a:cs typeface="Arial" panose="020B0604020202020204" pitchFamily="34" charset="0"/>
              </a:rPr>
              <a:t>reductase</a:t>
            </a:r>
            <a:endParaRPr lang="en-US" sz="1400" dirty="0">
              <a:latin typeface="Arial" panose="020B0604020202020204" pitchFamily="34" charset="0"/>
              <a:cs typeface="Arial" panose="020B0604020202020204" pitchFamily="34" charset="0"/>
            </a:endParaRPr>
          </a:p>
        </p:txBody>
      </p:sp>
      <p:sp>
        <p:nvSpPr>
          <p:cNvPr id="18" name="Oval 17"/>
          <p:cNvSpPr/>
          <p:nvPr/>
        </p:nvSpPr>
        <p:spPr>
          <a:xfrm>
            <a:off x="7447683" y="2462357"/>
            <a:ext cx="218364" cy="2183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Left Arrow 11"/>
          <p:cNvSpPr/>
          <p:nvPr/>
        </p:nvSpPr>
        <p:spPr>
          <a:xfrm rot="16200000">
            <a:off x="7650300" y="2393786"/>
            <a:ext cx="554907" cy="137842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713142" y="3360452"/>
            <a:ext cx="1250287"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NADP+</a:t>
            </a:r>
          </a:p>
          <a:p>
            <a:pPr algn="ctr"/>
            <a:r>
              <a:rPr lang="en-US" sz="1400" dirty="0" smtClean="0">
                <a:latin typeface="Arial" panose="020B0604020202020204" pitchFamily="34" charset="0"/>
                <a:cs typeface="Arial" panose="020B0604020202020204" pitchFamily="34" charset="0"/>
              </a:rPr>
              <a:t>+ H</a:t>
            </a:r>
            <a:r>
              <a:rPr lang="en-US" sz="1400" baseline="30000" dirty="0" smtClean="0">
                <a:latin typeface="Arial" panose="020B0604020202020204" pitchFamily="34" charset="0"/>
                <a:cs typeface="Arial" panose="020B0604020202020204" pitchFamily="34" charset="0"/>
              </a:rPr>
              <a:t>+</a:t>
            </a:r>
          </a:p>
        </p:txBody>
      </p:sp>
      <p:sp>
        <p:nvSpPr>
          <p:cNvPr id="21" name="TextBox 20"/>
          <p:cNvSpPr txBox="1"/>
          <p:nvPr/>
        </p:nvSpPr>
        <p:spPr>
          <a:xfrm>
            <a:off x="7927753" y="3349998"/>
            <a:ext cx="1250287"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NADPH</a:t>
            </a:r>
            <a:endParaRPr lang="en-US" sz="1400" baseline="30000" dirty="0" smtClean="0">
              <a:latin typeface="Arial" panose="020B0604020202020204" pitchFamily="34" charset="0"/>
              <a:cs typeface="Arial" panose="020B0604020202020204" pitchFamily="34" charset="0"/>
            </a:endParaRPr>
          </a:p>
        </p:txBody>
      </p:sp>
      <p:cxnSp>
        <p:nvCxnSpPr>
          <p:cNvPr id="22" name="Straight Arrow Connector 21"/>
          <p:cNvCxnSpPr>
            <a:stCxn id="21" idx="2"/>
          </p:cNvCxnSpPr>
          <p:nvPr/>
        </p:nvCxnSpPr>
        <p:spPr>
          <a:xfrm>
            <a:off x="8552897" y="3657775"/>
            <a:ext cx="146518" cy="531104"/>
          </a:xfrm>
          <a:prstGeom prst="straightConnector1">
            <a:avLst/>
          </a:prstGeom>
          <a:ln w="25400">
            <a:solidFill>
              <a:srgbClr val="FF0000"/>
            </a:solidFill>
            <a:tailEnd type="arrow" w="med"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74271" y="4240427"/>
            <a:ext cx="1250287"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to Calvin Cycle</a:t>
            </a:r>
            <a:endParaRPr lang="en-US" sz="1400" dirty="0">
              <a:latin typeface="Arial" panose="020B0604020202020204" pitchFamily="34" charset="0"/>
              <a:cs typeface="Arial" panose="020B0604020202020204" pitchFamily="34" charset="0"/>
            </a:endParaRPr>
          </a:p>
        </p:txBody>
      </p:sp>
      <p:sp>
        <p:nvSpPr>
          <p:cNvPr id="25" name="Oval 24"/>
          <p:cNvSpPr/>
          <p:nvPr/>
        </p:nvSpPr>
        <p:spPr>
          <a:xfrm>
            <a:off x="6554482" y="5223180"/>
            <a:ext cx="1460310" cy="108206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640080" y="5216549"/>
            <a:ext cx="1250287"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from </a:t>
            </a:r>
            <a:r>
              <a:rPr lang="en-US" sz="1400" dirty="0" err="1" smtClean="0">
                <a:latin typeface="Arial" panose="020B0604020202020204" pitchFamily="34" charset="0"/>
                <a:cs typeface="Arial" panose="020B0604020202020204" pitchFamily="34" charset="0"/>
              </a:rPr>
              <a:t>plastocyanin</a:t>
            </a:r>
            <a:endParaRPr lang="en-US" sz="1400" dirty="0">
              <a:latin typeface="Arial" panose="020B0604020202020204" pitchFamily="34" charset="0"/>
              <a:cs typeface="Arial" panose="020B0604020202020204" pitchFamily="34" charset="0"/>
            </a:endParaRPr>
          </a:p>
        </p:txBody>
      </p:sp>
      <p:sp>
        <p:nvSpPr>
          <p:cNvPr id="27" name="Oval 26"/>
          <p:cNvSpPr/>
          <p:nvPr/>
        </p:nvSpPr>
        <p:spPr>
          <a:xfrm>
            <a:off x="7301076" y="5898262"/>
            <a:ext cx="218364" cy="2183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23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81" y="73726"/>
            <a:ext cx="7886700" cy="938908"/>
          </a:xfrm>
        </p:spPr>
        <p:txBody>
          <a:bodyPr/>
          <a:lstStyle/>
          <a:p>
            <a:pPr algn="ctr"/>
            <a:r>
              <a:rPr lang="en-US" b="1" dirty="0" smtClean="0"/>
              <a:t>Light Reactions in the Thylakoid</a:t>
            </a:r>
            <a:endParaRPr lang="en-US" b="1" dirty="0"/>
          </a:p>
        </p:txBody>
      </p:sp>
      <p:pic>
        <p:nvPicPr>
          <p:cNvPr id="5" name="Picture Placeholder 1" descr="Figure_08_02_09.jpg"/>
          <p:cNvPicPr>
            <a:picLocks noChangeAspect="1"/>
          </p:cNvPicPr>
          <p:nvPr/>
        </p:nvPicPr>
        <p:blipFill rotWithShape="1">
          <a:blip r:embed="rId2">
            <a:extLst>
              <a:ext uri="{28A0092B-C50C-407E-A947-70E740481C1C}">
                <a14:useLocalDpi xmlns:a14="http://schemas.microsoft.com/office/drawing/2010/main" val="0"/>
              </a:ext>
            </a:extLst>
          </a:blip>
          <a:srcRect l="-1256" t="-1062" r="-1277" b="-2871"/>
          <a:stretch/>
        </p:blipFill>
        <p:spPr>
          <a:xfrm>
            <a:off x="2285370" y="1169780"/>
            <a:ext cx="6270511" cy="4764025"/>
          </a:xfrm>
          <a:prstGeom prst="rect">
            <a:avLst/>
          </a:prstGeom>
        </p:spPr>
      </p:pic>
      <p:sp>
        <p:nvSpPr>
          <p:cNvPr id="6" name="TextBox 5"/>
          <p:cNvSpPr txBox="1"/>
          <p:nvPr/>
        </p:nvSpPr>
        <p:spPr>
          <a:xfrm>
            <a:off x="2320708" y="5938784"/>
            <a:ext cx="6199834" cy="369332"/>
          </a:xfrm>
          <a:prstGeom prst="rect">
            <a:avLst/>
          </a:prstGeom>
          <a:noFill/>
        </p:spPr>
        <p:txBody>
          <a:bodyPr wrap="square" rtlCol="0">
            <a:spAutoFit/>
          </a:bodyPr>
          <a:lstStyle/>
          <a:p>
            <a:pPr algn="ctr"/>
            <a:r>
              <a:rPr lang="en-US" dirty="0" smtClean="0">
                <a:solidFill>
                  <a:schemeClr val="tx2">
                    <a:lumMod val="75000"/>
                  </a:schemeClr>
                </a:solidFill>
              </a:rPr>
              <a:t>Download for free at http://cnx.org/content/col11448/latest/</a:t>
            </a:r>
            <a:endParaRPr lang="en-US" dirty="0">
              <a:solidFill>
                <a:schemeClr val="tx2">
                  <a:lumMod val="75000"/>
                </a:schemeClr>
              </a:solidFill>
            </a:endParaRPr>
          </a:p>
        </p:txBody>
      </p:sp>
      <p:sp>
        <p:nvSpPr>
          <p:cNvPr id="7" name="Oval 6"/>
          <p:cNvSpPr/>
          <p:nvPr/>
        </p:nvSpPr>
        <p:spPr>
          <a:xfrm>
            <a:off x="7148831" y="5146879"/>
            <a:ext cx="673240" cy="381838"/>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74435" y="1747840"/>
            <a:ext cx="673240" cy="381838"/>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8" idx="6"/>
          </p:cNvCxnSpPr>
          <p:nvPr/>
        </p:nvCxnSpPr>
        <p:spPr>
          <a:xfrm flipH="1">
            <a:off x="7947675" y="1203552"/>
            <a:ext cx="1024932" cy="7352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5"/>
          </p:cNvCxnSpPr>
          <p:nvPr/>
        </p:nvCxnSpPr>
        <p:spPr>
          <a:xfrm flipH="1" flipV="1">
            <a:off x="7723477" y="5472798"/>
            <a:ext cx="1344590" cy="5947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522" y="842234"/>
            <a:ext cx="2230847" cy="5909310"/>
          </a:xfrm>
          <a:prstGeom prst="rect">
            <a:avLst/>
          </a:prstGeom>
          <a:noFill/>
        </p:spPr>
        <p:txBody>
          <a:bodyPr wrap="square" rtlCol="0">
            <a:spAutoFit/>
          </a:bodyPr>
          <a:lstStyle/>
          <a:p>
            <a:r>
              <a:rPr lang="en-US" dirty="0" smtClean="0"/>
              <a:t>Water is </a:t>
            </a:r>
            <a:r>
              <a:rPr lang="en-US" dirty="0" smtClean="0"/>
              <a:t>“split” </a:t>
            </a:r>
            <a:endParaRPr lang="en-US" dirty="0" smtClean="0"/>
          </a:p>
          <a:p>
            <a:r>
              <a:rPr lang="en-US" dirty="0" smtClean="0"/>
              <a:t>(oxidized) to recover the  electrons lost from the light harvesting.</a:t>
            </a:r>
          </a:p>
          <a:p>
            <a:endParaRPr lang="en-US" dirty="0" smtClean="0"/>
          </a:p>
          <a:p>
            <a:r>
              <a:rPr lang="en-US" dirty="0" smtClean="0"/>
              <a:t>This releases </a:t>
            </a:r>
            <a:r>
              <a:rPr lang="en-US" dirty="0" smtClean="0"/>
              <a:t>oxygen, and hydrogen ions, that acidify the thylakoid lumen.</a:t>
            </a:r>
          </a:p>
          <a:p>
            <a:endParaRPr lang="en-US" dirty="0" smtClean="0"/>
          </a:p>
          <a:p>
            <a:r>
              <a:rPr lang="en-US" dirty="0" smtClean="0"/>
              <a:t>Combined with absorption of H+ by NADP+ reductase, a H+ gradient is built up across the thylakoid membrane</a:t>
            </a:r>
          </a:p>
          <a:p>
            <a:endParaRPr lang="en-US" dirty="0" smtClean="0"/>
          </a:p>
          <a:p>
            <a:r>
              <a:rPr lang="en-US" dirty="0" smtClean="0"/>
              <a:t>Guess what this H+ gradient will be used for?????</a:t>
            </a:r>
            <a:endParaRPr lang="en-US" dirty="0" smtClean="0"/>
          </a:p>
        </p:txBody>
      </p:sp>
      <p:cxnSp>
        <p:nvCxnSpPr>
          <p:cNvPr id="16" name="Straight Arrow Connector 15"/>
          <p:cNvCxnSpPr/>
          <p:nvPr/>
        </p:nvCxnSpPr>
        <p:spPr>
          <a:xfrm>
            <a:off x="2370839" y="1747840"/>
            <a:ext cx="1125415" cy="14553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256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8254"/>
          <a:stretch/>
        </p:blipFill>
        <p:spPr>
          <a:xfrm>
            <a:off x="156483" y="1529896"/>
            <a:ext cx="8743950" cy="5016046"/>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156483" y="377372"/>
            <a:ext cx="7886700" cy="741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Light Reactions in the Thylakoid</a:t>
            </a:r>
            <a:endParaRPr lang="en-US" b="1" dirty="0"/>
          </a:p>
        </p:txBody>
      </p:sp>
      <p:sp>
        <p:nvSpPr>
          <p:cNvPr id="2" name="TextBox 1"/>
          <p:cNvSpPr txBox="1"/>
          <p:nvPr/>
        </p:nvSpPr>
        <p:spPr>
          <a:xfrm>
            <a:off x="6209732" y="1965279"/>
            <a:ext cx="1724318" cy="369332"/>
          </a:xfrm>
          <a:prstGeom prst="rect">
            <a:avLst/>
          </a:prstGeom>
          <a:solidFill>
            <a:schemeClr val="bg1"/>
          </a:solidFill>
        </p:spPr>
        <p:txBody>
          <a:bodyPr wrap="none" rtlCol="0">
            <a:spAutoFit/>
          </a:bodyPr>
          <a:lstStyle/>
          <a:p>
            <a:r>
              <a:rPr lang="en-US" dirty="0" smtClean="0"/>
              <a:t>Thylakoid lumen</a:t>
            </a:r>
            <a:endParaRPr lang="en-US" dirty="0"/>
          </a:p>
        </p:txBody>
      </p:sp>
      <p:sp>
        <p:nvSpPr>
          <p:cNvPr id="3" name="Rectangle 2"/>
          <p:cNvSpPr/>
          <p:nvPr/>
        </p:nvSpPr>
        <p:spPr>
          <a:xfrm>
            <a:off x="6209732" y="1764956"/>
            <a:ext cx="575299"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9725" y="2650365"/>
            <a:ext cx="575299"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p:cNvSpPr/>
          <p:nvPr/>
        </p:nvSpPr>
        <p:spPr>
          <a:xfrm>
            <a:off x="679496" y="6023319"/>
            <a:ext cx="2540240" cy="290959"/>
          </a:xfrm>
          <a:custGeom>
            <a:avLst/>
            <a:gdLst>
              <a:gd name="connsiteX0" fmla="*/ 0 w 2579427"/>
              <a:gd name="connsiteY0" fmla="*/ 0 h 286603"/>
              <a:gd name="connsiteX1" fmla="*/ 2579427 w 2579427"/>
              <a:gd name="connsiteY1" fmla="*/ 0 h 286603"/>
              <a:gd name="connsiteX2" fmla="*/ 2579427 w 2579427"/>
              <a:gd name="connsiteY2" fmla="*/ 286603 h 286603"/>
              <a:gd name="connsiteX3" fmla="*/ 0 w 2579427"/>
              <a:gd name="connsiteY3" fmla="*/ 286603 h 286603"/>
              <a:gd name="connsiteX4" fmla="*/ 0 w 2579427"/>
              <a:gd name="connsiteY4" fmla="*/ 0 h 286603"/>
              <a:gd name="connsiteX0" fmla="*/ 2579427 w 2670867"/>
              <a:gd name="connsiteY0" fmla="*/ 0 h 286603"/>
              <a:gd name="connsiteX1" fmla="*/ 2579427 w 2670867"/>
              <a:gd name="connsiteY1" fmla="*/ 286603 h 286603"/>
              <a:gd name="connsiteX2" fmla="*/ 0 w 2670867"/>
              <a:gd name="connsiteY2" fmla="*/ 286603 h 286603"/>
              <a:gd name="connsiteX3" fmla="*/ 0 w 2670867"/>
              <a:gd name="connsiteY3" fmla="*/ 0 h 286603"/>
              <a:gd name="connsiteX4" fmla="*/ 2670867 w 2670867"/>
              <a:gd name="connsiteY4" fmla="*/ 91440 h 286603"/>
              <a:gd name="connsiteX0" fmla="*/ 2579427 w 2579427"/>
              <a:gd name="connsiteY0" fmla="*/ 13063 h 299666"/>
              <a:gd name="connsiteX1" fmla="*/ 2579427 w 2579427"/>
              <a:gd name="connsiteY1" fmla="*/ 299666 h 299666"/>
              <a:gd name="connsiteX2" fmla="*/ 0 w 2579427"/>
              <a:gd name="connsiteY2" fmla="*/ 299666 h 299666"/>
              <a:gd name="connsiteX3" fmla="*/ 0 w 2579427"/>
              <a:gd name="connsiteY3" fmla="*/ 13063 h 299666"/>
              <a:gd name="connsiteX4" fmla="*/ 2566364 w 2579427"/>
              <a:gd name="connsiteY4" fmla="*/ 0 h 299666"/>
              <a:gd name="connsiteX0" fmla="*/ 2579427 w 2609907"/>
              <a:gd name="connsiteY0" fmla="*/ 0 h 286603"/>
              <a:gd name="connsiteX1" fmla="*/ 2579427 w 2609907"/>
              <a:gd name="connsiteY1" fmla="*/ 286603 h 286603"/>
              <a:gd name="connsiteX2" fmla="*/ 0 w 2609907"/>
              <a:gd name="connsiteY2" fmla="*/ 286603 h 286603"/>
              <a:gd name="connsiteX3" fmla="*/ 0 w 2609907"/>
              <a:gd name="connsiteY3" fmla="*/ 0 h 286603"/>
              <a:gd name="connsiteX4" fmla="*/ 2609907 w 2609907"/>
              <a:gd name="connsiteY4" fmla="*/ 4354 h 286603"/>
              <a:gd name="connsiteX0" fmla="*/ 2579427 w 2609907"/>
              <a:gd name="connsiteY0" fmla="*/ 0 h 286603"/>
              <a:gd name="connsiteX1" fmla="*/ 2579427 w 2609907"/>
              <a:gd name="connsiteY1" fmla="*/ 286603 h 286603"/>
              <a:gd name="connsiteX2" fmla="*/ 0 w 2609907"/>
              <a:gd name="connsiteY2" fmla="*/ 286603 h 286603"/>
              <a:gd name="connsiteX3" fmla="*/ 0 w 2609907"/>
              <a:gd name="connsiteY3" fmla="*/ 0 h 286603"/>
              <a:gd name="connsiteX4" fmla="*/ 2609907 w 2609907"/>
              <a:gd name="connsiteY4" fmla="*/ 204651 h 286603"/>
              <a:gd name="connsiteX0" fmla="*/ 2579427 w 2583782"/>
              <a:gd name="connsiteY0" fmla="*/ 0 h 286603"/>
              <a:gd name="connsiteX1" fmla="*/ 2579427 w 2583782"/>
              <a:gd name="connsiteY1" fmla="*/ 286603 h 286603"/>
              <a:gd name="connsiteX2" fmla="*/ 0 w 2583782"/>
              <a:gd name="connsiteY2" fmla="*/ 286603 h 286603"/>
              <a:gd name="connsiteX3" fmla="*/ 0 w 2583782"/>
              <a:gd name="connsiteY3" fmla="*/ 0 h 286603"/>
              <a:gd name="connsiteX4" fmla="*/ 2583782 w 2583782"/>
              <a:gd name="connsiteY4" fmla="*/ 4354 h 286603"/>
              <a:gd name="connsiteX0" fmla="*/ 2579427 w 2609908"/>
              <a:gd name="connsiteY0" fmla="*/ 65315 h 351918"/>
              <a:gd name="connsiteX1" fmla="*/ 2579427 w 2609908"/>
              <a:gd name="connsiteY1" fmla="*/ 351918 h 351918"/>
              <a:gd name="connsiteX2" fmla="*/ 0 w 2609908"/>
              <a:gd name="connsiteY2" fmla="*/ 351918 h 351918"/>
              <a:gd name="connsiteX3" fmla="*/ 0 w 2609908"/>
              <a:gd name="connsiteY3" fmla="*/ 65315 h 351918"/>
              <a:gd name="connsiteX4" fmla="*/ 2609908 w 2609908"/>
              <a:gd name="connsiteY4" fmla="*/ 0 h 351918"/>
              <a:gd name="connsiteX0" fmla="*/ 2579427 w 2609908"/>
              <a:gd name="connsiteY0" fmla="*/ 351918 h 351918"/>
              <a:gd name="connsiteX1" fmla="*/ 0 w 2609908"/>
              <a:gd name="connsiteY1" fmla="*/ 351918 h 351918"/>
              <a:gd name="connsiteX2" fmla="*/ 0 w 2609908"/>
              <a:gd name="connsiteY2" fmla="*/ 65315 h 351918"/>
              <a:gd name="connsiteX3" fmla="*/ 2609908 w 2609908"/>
              <a:gd name="connsiteY3" fmla="*/ 0 h 351918"/>
              <a:gd name="connsiteX0" fmla="*/ 2579427 w 2579427"/>
              <a:gd name="connsiteY0" fmla="*/ 286603 h 286603"/>
              <a:gd name="connsiteX1" fmla="*/ 0 w 2579427"/>
              <a:gd name="connsiteY1" fmla="*/ 286603 h 286603"/>
              <a:gd name="connsiteX2" fmla="*/ 0 w 2579427"/>
              <a:gd name="connsiteY2" fmla="*/ 0 h 286603"/>
              <a:gd name="connsiteX3" fmla="*/ 2566365 w 2579427"/>
              <a:gd name="connsiteY3" fmla="*/ 13062 h 286603"/>
              <a:gd name="connsiteX0" fmla="*/ 2579427 w 2579427"/>
              <a:gd name="connsiteY0" fmla="*/ 286603 h 286603"/>
              <a:gd name="connsiteX1" fmla="*/ 0 w 2579427"/>
              <a:gd name="connsiteY1" fmla="*/ 286603 h 286603"/>
              <a:gd name="connsiteX2" fmla="*/ 0 w 2579427"/>
              <a:gd name="connsiteY2" fmla="*/ 0 h 286603"/>
              <a:gd name="connsiteX3" fmla="*/ 2566365 w 2579427"/>
              <a:gd name="connsiteY3" fmla="*/ 4353 h 286603"/>
              <a:gd name="connsiteX0" fmla="*/ 2579427 w 2579427"/>
              <a:gd name="connsiteY0" fmla="*/ 286603 h 286603"/>
              <a:gd name="connsiteX1" fmla="*/ 0 w 2579427"/>
              <a:gd name="connsiteY1" fmla="*/ 286603 h 286603"/>
              <a:gd name="connsiteX2" fmla="*/ 0 w 2579427"/>
              <a:gd name="connsiteY2" fmla="*/ 0 h 286603"/>
              <a:gd name="connsiteX3" fmla="*/ 2540240 w 2579427"/>
              <a:gd name="connsiteY3" fmla="*/ 4353 h 286603"/>
              <a:gd name="connsiteX0" fmla="*/ 2579427 w 2579427"/>
              <a:gd name="connsiteY0" fmla="*/ 290959 h 290959"/>
              <a:gd name="connsiteX1" fmla="*/ 0 w 2579427"/>
              <a:gd name="connsiteY1" fmla="*/ 290959 h 290959"/>
              <a:gd name="connsiteX2" fmla="*/ 0 w 2579427"/>
              <a:gd name="connsiteY2" fmla="*/ 4356 h 290959"/>
              <a:gd name="connsiteX3" fmla="*/ 2540240 w 2579427"/>
              <a:gd name="connsiteY3" fmla="*/ 0 h 290959"/>
              <a:gd name="connsiteX0" fmla="*/ 2527176 w 2540240"/>
              <a:gd name="connsiteY0" fmla="*/ 290959 h 290959"/>
              <a:gd name="connsiteX1" fmla="*/ 0 w 2540240"/>
              <a:gd name="connsiteY1" fmla="*/ 290959 h 290959"/>
              <a:gd name="connsiteX2" fmla="*/ 0 w 2540240"/>
              <a:gd name="connsiteY2" fmla="*/ 4356 h 290959"/>
              <a:gd name="connsiteX3" fmla="*/ 2540240 w 2540240"/>
              <a:gd name="connsiteY3" fmla="*/ 0 h 290959"/>
            </a:gdLst>
            <a:ahLst/>
            <a:cxnLst>
              <a:cxn ang="0">
                <a:pos x="connsiteX0" y="connsiteY0"/>
              </a:cxn>
              <a:cxn ang="0">
                <a:pos x="connsiteX1" y="connsiteY1"/>
              </a:cxn>
              <a:cxn ang="0">
                <a:pos x="connsiteX2" y="connsiteY2"/>
              </a:cxn>
              <a:cxn ang="0">
                <a:pos x="connsiteX3" y="connsiteY3"/>
              </a:cxn>
            </a:cxnLst>
            <a:rect l="l" t="t" r="r" b="b"/>
            <a:pathLst>
              <a:path w="2540240" h="290959">
                <a:moveTo>
                  <a:pt x="2527176" y="290959"/>
                </a:moveTo>
                <a:lnTo>
                  <a:pt x="0" y="290959"/>
                </a:lnTo>
                <a:lnTo>
                  <a:pt x="0" y="4356"/>
                </a:lnTo>
                <a:lnTo>
                  <a:pt x="2540240" y="0"/>
                </a:lnTo>
              </a:path>
            </a:pathLst>
          </a:custGeom>
          <a:solidFill>
            <a:srgbClr val="FF6600"/>
          </a:solidFill>
          <a:ln w="1047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95914" y="5008474"/>
            <a:ext cx="338855" cy="1304707"/>
          </a:xfrm>
          <a:custGeom>
            <a:avLst/>
            <a:gdLst>
              <a:gd name="connsiteX0" fmla="*/ 0 w 259309"/>
              <a:gd name="connsiteY0" fmla="*/ 0 h 1300101"/>
              <a:gd name="connsiteX1" fmla="*/ 259309 w 259309"/>
              <a:gd name="connsiteY1" fmla="*/ 0 h 1300101"/>
              <a:gd name="connsiteX2" fmla="*/ 259309 w 259309"/>
              <a:gd name="connsiteY2" fmla="*/ 1300101 h 1300101"/>
              <a:gd name="connsiteX3" fmla="*/ 0 w 259309"/>
              <a:gd name="connsiteY3" fmla="*/ 1300101 h 1300101"/>
              <a:gd name="connsiteX4" fmla="*/ 0 w 259309"/>
              <a:gd name="connsiteY4" fmla="*/ 0 h 1300101"/>
              <a:gd name="connsiteX0" fmla="*/ 0 w 286604"/>
              <a:gd name="connsiteY0" fmla="*/ 0 h 1300101"/>
              <a:gd name="connsiteX1" fmla="*/ 286604 w 286604"/>
              <a:gd name="connsiteY1" fmla="*/ 696036 h 1300101"/>
              <a:gd name="connsiteX2" fmla="*/ 259309 w 286604"/>
              <a:gd name="connsiteY2" fmla="*/ 1300101 h 1300101"/>
              <a:gd name="connsiteX3" fmla="*/ 0 w 286604"/>
              <a:gd name="connsiteY3" fmla="*/ 1300101 h 1300101"/>
              <a:gd name="connsiteX4" fmla="*/ 0 w 286604"/>
              <a:gd name="connsiteY4" fmla="*/ 0 h 1300101"/>
              <a:gd name="connsiteX0" fmla="*/ 0 w 286604"/>
              <a:gd name="connsiteY0" fmla="*/ 0 h 1300101"/>
              <a:gd name="connsiteX1" fmla="*/ 286604 w 286604"/>
              <a:gd name="connsiteY1" fmla="*/ 696036 h 1300101"/>
              <a:gd name="connsiteX2" fmla="*/ 285434 w 286604"/>
              <a:gd name="connsiteY2" fmla="*/ 1021426 h 1300101"/>
              <a:gd name="connsiteX3" fmla="*/ 0 w 286604"/>
              <a:gd name="connsiteY3" fmla="*/ 1300101 h 1300101"/>
              <a:gd name="connsiteX4" fmla="*/ 0 w 286604"/>
              <a:gd name="connsiteY4" fmla="*/ 0 h 1300101"/>
              <a:gd name="connsiteX0" fmla="*/ 35752 w 322356"/>
              <a:gd name="connsiteY0" fmla="*/ 10884 h 1310985"/>
              <a:gd name="connsiteX1" fmla="*/ 322356 w 322356"/>
              <a:gd name="connsiteY1" fmla="*/ 706920 h 1310985"/>
              <a:gd name="connsiteX2" fmla="*/ 321186 w 322356"/>
              <a:gd name="connsiteY2" fmla="*/ 1032310 h 1310985"/>
              <a:gd name="connsiteX3" fmla="*/ 35752 w 322356"/>
              <a:gd name="connsiteY3" fmla="*/ 1310985 h 1310985"/>
              <a:gd name="connsiteX4" fmla="*/ 35752 w 322356"/>
              <a:gd name="connsiteY4" fmla="*/ 10884 h 1310985"/>
              <a:gd name="connsiteX0" fmla="*/ 21144 w 307748"/>
              <a:gd name="connsiteY0" fmla="*/ 10884 h 1310985"/>
              <a:gd name="connsiteX1" fmla="*/ 307748 w 307748"/>
              <a:gd name="connsiteY1" fmla="*/ 706920 h 1310985"/>
              <a:gd name="connsiteX2" fmla="*/ 306578 w 307748"/>
              <a:gd name="connsiteY2" fmla="*/ 1032310 h 1310985"/>
              <a:gd name="connsiteX3" fmla="*/ 21144 w 307748"/>
              <a:gd name="connsiteY3" fmla="*/ 1310985 h 1310985"/>
              <a:gd name="connsiteX4" fmla="*/ 21144 w 307748"/>
              <a:gd name="connsiteY4" fmla="*/ 10884 h 1310985"/>
              <a:gd name="connsiteX0" fmla="*/ 0 w 286604"/>
              <a:gd name="connsiteY0" fmla="*/ 10884 h 1310985"/>
              <a:gd name="connsiteX1" fmla="*/ 286604 w 286604"/>
              <a:gd name="connsiteY1" fmla="*/ 706920 h 1310985"/>
              <a:gd name="connsiteX2" fmla="*/ 285434 w 286604"/>
              <a:gd name="connsiteY2" fmla="*/ 1032310 h 1310985"/>
              <a:gd name="connsiteX3" fmla="*/ 0 w 286604"/>
              <a:gd name="connsiteY3" fmla="*/ 1310985 h 1310985"/>
              <a:gd name="connsiteX4" fmla="*/ 0 w 286604"/>
              <a:gd name="connsiteY4" fmla="*/ 10884 h 1310985"/>
              <a:gd name="connsiteX0" fmla="*/ 35752 w 322356"/>
              <a:gd name="connsiteY0" fmla="*/ 10884 h 1357125"/>
              <a:gd name="connsiteX1" fmla="*/ 322356 w 322356"/>
              <a:gd name="connsiteY1" fmla="*/ 706920 h 1357125"/>
              <a:gd name="connsiteX2" fmla="*/ 321186 w 322356"/>
              <a:gd name="connsiteY2" fmla="*/ 1032310 h 1357125"/>
              <a:gd name="connsiteX3" fmla="*/ 35752 w 322356"/>
              <a:gd name="connsiteY3" fmla="*/ 1310985 h 1357125"/>
              <a:gd name="connsiteX4" fmla="*/ 35752 w 322356"/>
              <a:gd name="connsiteY4" fmla="*/ 10884 h 1357125"/>
              <a:gd name="connsiteX0" fmla="*/ 35752 w 322356"/>
              <a:gd name="connsiteY0" fmla="*/ 10884 h 1357125"/>
              <a:gd name="connsiteX1" fmla="*/ 322356 w 322356"/>
              <a:gd name="connsiteY1" fmla="*/ 706920 h 1357125"/>
              <a:gd name="connsiteX2" fmla="*/ 321186 w 322356"/>
              <a:gd name="connsiteY2" fmla="*/ 1032310 h 1357125"/>
              <a:gd name="connsiteX3" fmla="*/ 35752 w 322356"/>
              <a:gd name="connsiteY3" fmla="*/ 1310985 h 1357125"/>
              <a:gd name="connsiteX4" fmla="*/ 35752 w 322356"/>
              <a:gd name="connsiteY4" fmla="*/ 10884 h 1357125"/>
              <a:gd name="connsiteX0" fmla="*/ 35752 w 322356"/>
              <a:gd name="connsiteY0" fmla="*/ 10884 h 1310985"/>
              <a:gd name="connsiteX1" fmla="*/ 322356 w 322356"/>
              <a:gd name="connsiteY1" fmla="*/ 706920 h 1310985"/>
              <a:gd name="connsiteX2" fmla="*/ 321186 w 322356"/>
              <a:gd name="connsiteY2" fmla="*/ 1032310 h 1310985"/>
              <a:gd name="connsiteX3" fmla="*/ 35752 w 322356"/>
              <a:gd name="connsiteY3" fmla="*/ 1310985 h 1310985"/>
              <a:gd name="connsiteX4" fmla="*/ 35752 w 322356"/>
              <a:gd name="connsiteY4" fmla="*/ 10884 h 1310985"/>
              <a:gd name="connsiteX0" fmla="*/ 0 w 286604"/>
              <a:gd name="connsiteY0" fmla="*/ 10884 h 1402425"/>
              <a:gd name="connsiteX1" fmla="*/ 286604 w 286604"/>
              <a:gd name="connsiteY1" fmla="*/ 706920 h 1402425"/>
              <a:gd name="connsiteX2" fmla="*/ 285434 w 286604"/>
              <a:gd name="connsiteY2" fmla="*/ 1032310 h 1402425"/>
              <a:gd name="connsiteX3" fmla="*/ 91440 w 286604"/>
              <a:gd name="connsiteY3" fmla="*/ 1402425 h 1402425"/>
              <a:gd name="connsiteX0" fmla="*/ 0 w 286604"/>
              <a:gd name="connsiteY0" fmla="*/ 10884 h 1341465"/>
              <a:gd name="connsiteX1" fmla="*/ 286604 w 286604"/>
              <a:gd name="connsiteY1" fmla="*/ 706920 h 1341465"/>
              <a:gd name="connsiteX2" fmla="*/ 285434 w 286604"/>
              <a:gd name="connsiteY2" fmla="*/ 1032310 h 1341465"/>
              <a:gd name="connsiteX3" fmla="*/ 13063 w 286604"/>
              <a:gd name="connsiteY3" fmla="*/ 1341465 h 1341465"/>
              <a:gd name="connsiteX0" fmla="*/ 0 w 286604"/>
              <a:gd name="connsiteY0" fmla="*/ 10884 h 1341465"/>
              <a:gd name="connsiteX1" fmla="*/ 286604 w 286604"/>
              <a:gd name="connsiteY1" fmla="*/ 706920 h 1341465"/>
              <a:gd name="connsiteX2" fmla="*/ 285434 w 286604"/>
              <a:gd name="connsiteY2" fmla="*/ 1032310 h 1341465"/>
              <a:gd name="connsiteX3" fmla="*/ 13063 w 286604"/>
              <a:gd name="connsiteY3" fmla="*/ 1341465 h 1341465"/>
              <a:gd name="connsiteX0" fmla="*/ 134983 w 421587"/>
              <a:gd name="connsiteY0" fmla="*/ 10884 h 1324048"/>
              <a:gd name="connsiteX1" fmla="*/ 421587 w 421587"/>
              <a:gd name="connsiteY1" fmla="*/ 706920 h 1324048"/>
              <a:gd name="connsiteX2" fmla="*/ 420417 w 421587"/>
              <a:gd name="connsiteY2" fmla="*/ 1032310 h 1324048"/>
              <a:gd name="connsiteX3" fmla="*/ 0 w 421587"/>
              <a:gd name="connsiteY3" fmla="*/ 1324048 h 1324048"/>
              <a:gd name="connsiteX0" fmla="*/ 30480 w 421587"/>
              <a:gd name="connsiteY0" fmla="*/ 11161 h 1306908"/>
              <a:gd name="connsiteX1" fmla="*/ 421587 w 421587"/>
              <a:gd name="connsiteY1" fmla="*/ 689780 h 1306908"/>
              <a:gd name="connsiteX2" fmla="*/ 420417 w 421587"/>
              <a:gd name="connsiteY2" fmla="*/ 1015170 h 1306908"/>
              <a:gd name="connsiteX3" fmla="*/ 0 w 421587"/>
              <a:gd name="connsiteY3" fmla="*/ 1306908 h 1306908"/>
              <a:gd name="connsiteX0" fmla="*/ 134983 w 421587"/>
              <a:gd name="connsiteY0" fmla="*/ 11020 h 1315475"/>
              <a:gd name="connsiteX1" fmla="*/ 421587 w 421587"/>
              <a:gd name="connsiteY1" fmla="*/ 698347 h 1315475"/>
              <a:gd name="connsiteX2" fmla="*/ 420417 w 421587"/>
              <a:gd name="connsiteY2" fmla="*/ 1023737 h 1315475"/>
              <a:gd name="connsiteX3" fmla="*/ 0 w 421587"/>
              <a:gd name="connsiteY3" fmla="*/ 1315475 h 1315475"/>
              <a:gd name="connsiteX0" fmla="*/ 134983 w 421587"/>
              <a:gd name="connsiteY0" fmla="*/ 0 h 1304455"/>
              <a:gd name="connsiteX1" fmla="*/ 421587 w 421587"/>
              <a:gd name="connsiteY1" fmla="*/ 687327 h 1304455"/>
              <a:gd name="connsiteX2" fmla="*/ 420417 w 421587"/>
              <a:gd name="connsiteY2" fmla="*/ 1012717 h 1304455"/>
              <a:gd name="connsiteX3" fmla="*/ 0 w 421587"/>
              <a:gd name="connsiteY3" fmla="*/ 1304455 h 1304455"/>
              <a:gd name="connsiteX0" fmla="*/ 4354 w 290958"/>
              <a:gd name="connsiteY0" fmla="*/ 0 h 1304455"/>
              <a:gd name="connsiteX1" fmla="*/ 290958 w 290958"/>
              <a:gd name="connsiteY1" fmla="*/ 687327 h 1304455"/>
              <a:gd name="connsiteX2" fmla="*/ 289788 w 290958"/>
              <a:gd name="connsiteY2" fmla="*/ 1012717 h 1304455"/>
              <a:gd name="connsiteX3" fmla="*/ 0 w 290958"/>
              <a:gd name="connsiteY3" fmla="*/ 1304455 h 1304455"/>
              <a:gd name="connsiteX0" fmla="*/ 30480 w 317084"/>
              <a:gd name="connsiteY0" fmla="*/ 0 h 1304455"/>
              <a:gd name="connsiteX1" fmla="*/ 317084 w 317084"/>
              <a:gd name="connsiteY1" fmla="*/ 687327 h 1304455"/>
              <a:gd name="connsiteX2" fmla="*/ 315914 w 317084"/>
              <a:gd name="connsiteY2" fmla="*/ 1012717 h 1304455"/>
              <a:gd name="connsiteX3" fmla="*/ 0 w 317084"/>
              <a:gd name="connsiteY3" fmla="*/ 1304455 h 1304455"/>
              <a:gd name="connsiteX0" fmla="*/ 0 w 338856"/>
              <a:gd name="connsiteY0" fmla="*/ 0 h 1330580"/>
              <a:gd name="connsiteX1" fmla="*/ 338856 w 338856"/>
              <a:gd name="connsiteY1" fmla="*/ 713452 h 1330580"/>
              <a:gd name="connsiteX2" fmla="*/ 337686 w 338856"/>
              <a:gd name="connsiteY2" fmla="*/ 1038842 h 1330580"/>
              <a:gd name="connsiteX3" fmla="*/ 21772 w 338856"/>
              <a:gd name="connsiteY3" fmla="*/ 1330580 h 1330580"/>
              <a:gd name="connsiteX0" fmla="*/ 4354 w 317084"/>
              <a:gd name="connsiteY0" fmla="*/ 0 h 1321872"/>
              <a:gd name="connsiteX1" fmla="*/ 317084 w 317084"/>
              <a:gd name="connsiteY1" fmla="*/ 704744 h 1321872"/>
              <a:gd name="connsiteX2" fmla="*/ 315914 w 317084"/>
              <a:gd name="connsiteY2" fmla="*/ 1030134 h 1321872"/>
              <a:gd name="connsiteX3" fmla="*/ 0 w 317084"/>
              <a:gd name="connsiteY3" fmla="*/ 1321872 h 1321872"/>
              <a:gd name="connsiteX0" fmla="*/ 0 w 330147"/>
              <a:gd name="connsiteY0" fmla="*/ 0 h 1321872"/>
              <a:gd name="connsiteX1" fmla="*/ 330147 w 330147"/>
              <a:gd name="connsiteY1" fmla="*/ 704744 h 1321872"/>
              <a:gd name="connsiteX2" fmla="*/ 328977 w 330147"/>
              <a:gd name="connsiteY2" fmla="*/ 1030134 h 1321872"/>
              <a:gd name="connsiteX3" fmla="*/ 13063 w 330147"/>
              <a:gd name="connsiteY3" fmla="*/ 1321872 h 1321872"/>
              <a:gd name="connsiteX0" fmla="*/ 21771 w 351918"/>
              <a:gd name="connsiteY0" fmla="*/ 0 h 1321872"/>
              <a:gd name="connsiteX1" fmla="*/ 351918 w 351918"/>
              <a:gd name="connsiteY1" fmla="*/ 704744 h 1321872"/>
              <a:gd name="connsiteX2" fmla="*/ 350748 w 351918"/>
              <a:gd name="connsiteY2" fmla="*/ 1030134 h 1321872"/>
              <a:gd name="connsiteX3" fmla="*/ 0 w 351918"/>
              <a:gd name="connsiteY3" fmla="*/ 1321872 h 1321872"/>
              <a:gd name="connsiteX0" fmla="*/ 21771 w 351918"/>
              <a:gd name="connsiteY0" fmla="*/ 2847 h 1324719"/>
              <a:gd name="connsiteX1" fmla="*/ 351918 w 351918"/>
              <a:gd name="connsiteY1" fmla="*/ 707591 h 1324719"/>
              <a:gd name="connsiteX2" fmla="*/ 350748 w 351918"/>
              <a:gd name="connsiteY2" fmla="*/ 1032981 h 1324719"/>
              <a:gd name="connsiteX3" fmla="*/ 0 w 351918"/>
              <a:gd name="connsiteY3" fmla="*/ 1324719 h 1324719"/>
              <a:gd name="connsiteX0" fmla="*/ 21771 w 351918"/>
              <a:gd name="connsiteY0" fmla="*/ 249 h 1322121"/>
              <a:gd name="connsiteX1" fmla="*/ 351918 w 351918"/>
              <a:gd name="connsiteY1" fmla="*/ 704993 h 1322121"/>
              <a:gd name="connsiteX2" fmla="*/ 350748 w 351918"/>
              <a:gd name="connsiteY2" fmla="*/ 1030383 h 1322121"/>
              <a:gd name="connsiteX3" fmla="*/ 0 w 351918"/>
              <a:gd name="connsiteY3" fmla="*/ 1322121 h 1322121"/>
              <a:gd name="connsiteX0" fmla="*/ 13062 w 351918"/>
              <a:gd name="connsiteY0" fmla="*/ 253 h 1313416"/>
              <a:gd name="connsiteX1" fmla="*/ 351918 w 351918"/>
              <a:gd name="connsiteY1" fmla="*/ 696288 h 1313416"/>
              <a:gd name="connsiteX2" fmla="*/ 350748 w 351918"/>
              <a:gd name="connsiteY2" fmla="*/ 1021678 h 1313416"/>
              <a:gd name="connsiteX3" fmla="*/ 0 w 351918"/>
              <a:gd name="connsiteY3" fmla="*/ 1313416 h 1313416"/>
              <a:gd name="connsiteX0" fmla="*/ 56605 w 351918"/>
              <a:gd name="connsiteY0" fmla="*/ 248 h 1322120"/>
              <a:gd name="connsiteX1" fmla="*/ 351918 w 351918"/>
              <a:gd name="connsiteY1" fmla="*/ 704992 h 1322120"/>
              <a:gd name="connsiteX2" fmla="*/ 350748 w 351918"/>
              <a:gd name="connsiteY2" fmla="*/ 1030382 h 1322120"/>
              <a:gd name="connsiteX3" fmla="*/ 0 w 351918"/>
              <a:gd name="connsiteY3" fmla="*/ 1322120 h 1322120"/>
              <a:gd name="connsiteX0" fmla="*/ 4354 w 351918"/>
              <a:gd name="connsiteY0" fmla="*/ 257 h 1304712"/>
              <a:gd name="connsiteX1" fmla="*/ 351918 w 351918"/>
              <a:gd name="connsiteY1" fmla="*/ 687584 h 1304712"/>
              <a:gd name="connsiteX2" fmla="*/ 350748 w 351918"/>
              <a:gd name="connsiteY2" fmla="*/ 1012974 h 1304712"/>
              <a:gd name="connsiteX3" fmla="*/ 0 w 351918"/>
              <a:gd name="connsiteY3" fmla="*/ 1304712 h 1304712"/>
              <a:gd name="connsiteX0" fmla="*/ 39188 w 351918"/>
              <a:gd name="connsiteY0" fmla="*/ 248 h 1322120"/>
              <a:gd name="connsiteX1" fmla="*/ 351918 w 351918"/>
              <a:gd name="connsiteY1" fmla="*/ 704992 h 1322120"/>
              <a:gd name="connsiteX2" fmla="*/ 350748 w 351918"/>
              <a:gd name="connsiteY2" fmla="*/ 1030382 h 1322120"/>
              <a:gd name="connsiteX3" fmla="*/ 0 w 351918"/>
              <a:gd name="connsiteY3" fmla="*/ 1322120 h 1322120"/>
              <a:gd name="connsiteX0" fmla="*/ 21771 w 351918"/>
              <a:gd name="connsiteY0" fmla="*/ 253 h 1313416"/>
              <a:gd name="connsiteX1" fmla="*/ 351918 w 351918"/>
              <a:gd name="connsiteY1" fmla="*/ 696288 h 1313416"/>
              <a:gd name="connsiteX2" fmla="*/ 350748 w 351918"/>
              <a:gd name="connsiteY2" fmla="*/ 1021678 h 1313416"/>
              <a:gd name="connsiteX3" fmla="*/ 0 w 351918"/>
              <a:gd name="connsiteY3" fmla="*/ 1313416 h 1313416"/>
              <a:gd name="connsiteX0" fmla="*/ 13063 w 351918"/>
              <a:gd name="connsiteY0" fmla="*/ 253 h 1313416"/>
              <a:gd name="connsiteX1" fmla="*/ 351918 w 351918"/>
              <a:gd name="connsiteY1" fmla="*/ 696288 h 1313416"/>
              <a:gd name="connsiteX2" fmla="*/ 350748 w 351918"/>
              <a:gd name="connsiteY2" fmla="*/ 1021678 h 1313416"/>
              <a:gd name="connsiteX3" fmla="*/ 0 w 351918"/>
              <a:gd name="connsiteY3" fmla="*/ 1313416 h 1313416"/>
              <a:gd name="connsiteX0" fmla="*/ 13063 w 351918"/>
              <a:gd name="connsiteY0" fmla="*/ 253 h 1313416"/>
              <a:gd name="connsiteX1" fmla="*/ 351918 w 351918"/>
              <a:gd name="connsiteY1" fmla="*/ 696288 h 1313416"/>
              <a:gd name="connsiteX2" fmla="*/ 350748 w 351918"/>
              <a:gd name="connsiteY2" fmla="*/ 1021678 h 1313416"/>
              <a:gd name="connsiteX3" fmla="*/ 0 w 351918"/>
              <a:gd name="connsiteY3" fmla="*/ 1313416 h 1313416"/>
              <a:gd name="connsiteX0" fmla="*/ 21772 w 360627"/>
              <a:gd name="connsiteY0" fmla="*/ 253 h 1295999"/>
              <a:gd name="connsiteX1" fmla="*/ 360627 w 360627"/>
              <a:gd name="connsiteY1" fmla="*/ 696288 h 1295999"/>
              <a:gd name="connsiteX2" fmla="*/ 359457 w 360627"/>
              <a:gd name="connsiteY2" fmla="*/ 1021678 h 1295999"/>
              <a:gd name="connsiteX3" fmla="*/ 0 w 360627"/>
              <a:gd name="connsiteY3" fmla="*/ 1295999 h 1295999"/>
              <a:gd name="connsiteX0" fmla="*/ 21772 w 360627"/>
              <a:gd name="connsiteY0" fmla="*/ 253 h 1295999"/>
              <a:gd name="connsiteX1" fmla="*/ 360627 w 360627"/>
              <a:gd name="connsiteY1" fmla="*/ 696288 h 1295999"/>
              <a:gd name="connsiteX2" fmla="*/ 359457 w 360627"/>
              <a:gd name="connsiteY2" fmla="*/ 1021678 h 1295999"/>
              <a:gd name="connsiteX3" fmla="*/ 0 w 360627"/>
              <a:gd name="connsiteY3" fmla="*/ 1295999 h 1295999"/>
              <a:gd name="connsiteX0" fmla="*/ 0 w 338855"/>
              <a:gd name="connsiteY0" fmla="*/ 253 h 1304707"/>
              <a:gd name="connsiteX1" fmla="*/ 338855 w 338855"/>
              <a:gd name="connsiteY1" fmla="*/ 696288 h 1304707"/>
              <a:gd name="connsiteX2" fmla="*/ 337685 w 338855"/>
              <a:gd name="connsiteY2" fmla="*/ 1021678 h 1304707"/>
              <a:gd name="connsiteX3" fmla="*/ 13062 w 338855"/>
              <a:gd name="connsiteY3" fmla="*/ 1304707 h 1304707"/>
              <a:gd name="connsiteX0" fmla="*/ 0 w 338855"/>
              <a:gd name="connsiteY0" fmla="*/ 253 h 1304707"/>
              <a:gd name="connsiteX1" fmla="*/ 338855 w 338855"/>
              <a:gd name="connsiteY1" fmla="*/ 696288 h 1304707"/>
              <a:gd name="connsiteX2" fmla="*/ 337685 w 338855"/>
              <a:gd name="connsiteY2" fmla="*/ 1021678 h 1304707"/>
              <a:gd name="connsiteX3" fmla="*/ 4354 w 338855"/>
              <a:gd name="connsiteY3" fmla="*/ 1304707 h 1304707"/>
            </a:gdLst>
            <a:ahLst/>
            <a:cxnLst>
              <a:cxn ang="0">
                <a:pos x="connsiteX0" y="connsiteY0"/>
              </a:cxn>
              <a:cxn ang="0">
                <a:pos x="connsiteX1" y="connsiteY1"/>
              </a:cxn>
              <a:cxn ang="0">
                <a:pos x="connsiteX2" y="connsiteY2"/>
              </a:cxn>
              <a:cxn ang="0">
                <a:pos x="connsiteX3" y="connsiteY3"/>
              </a:cxn>
            </a:cxnLst>
            <a:rect l="l" t="t" r="r" b="b"/>
            <a:pathLst>
              <a:path w="338855" h="1304707">
                <a:moveTo>
                  <a:pt x="0" y="253"/>
                </a:moveTo>
                <a:cubicBezTo>
                  <a:pt x="335150" y="-13338"/>
                  <a:pt x="291283" y="526050"/>
                  <a:pt x="338855" y="696288"/>
                </a:cubicBezTo>
                <a:lnTo>
                  <a:pt x="337685" y="1021678"/>
                </a:lnTo>
                <a:cubicBezTo>
                  <a:pt x="289918" y="1122355"/>
                  <a:pt x="299471" y="1282935"/>
                  <a:pt x="4354" y="1304707"/>
                </a:cubicBezTo>
              </a:path>
            </a:pathLst>
          </a:custGeom>
          <a:solidFill>
            <a:srgbClr val="FF6600"/>
          </a:solidFill>
          <a:ln w="1047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69331" y="5732362"/>
            <a:ext cx="2618615" cy="290957"/>
          </a:xfrm>
          <a:custGeom>
            <a:avLst/>
            <a:gdLst>
              <a:gd name="connsiteX0" fmla="*/ 0 w 2579427"/>
              <a:gd name="connsiteY0" fmla="*/ 0 h 286603"/>
              <a:gd name="connsiteX1" fmla="*/ 2579427 w 2579427"/>
              <a:gd name="connsiteY1" fmla="*/ 0 h 286603"/>
              <a:gd name="connsiteX2" fmla="*/ 2579427 w 2579427"/>
              <a:gd name="connsiteY2" fmla="*/ 286603 h 286603"/>
              <a:gd name="connsiteX3" fmla="*/ 0 w 2579427"/>
              <a:gd name="connsiteY3" fmla="*/ 286603 h 286603"/>
              <a:gd name="connsiteX4" fmla="*/ 0 w 2579427"/>
              <a:gd name="connsiteY4" fmla="*/ 0 h 286603"/>
              <a:gd name="connsiteX0" fmla="*/ 0 w 2579427"/>
              <a:gd name="connsiteY0" fmla="*/ 0 h 378043"/>
              <a:gd name="connsiteX1" fmla="*/ 2579427 w 2579427"/>
              <a:gd name="connsiteY1" fmla="*/ 0 h 378043"/>
              <a:gd name="connsiteX2" fmla="*/ 2579427 w 2579427"/>
              <a:gd name="connsiteY2" fmla="*/ 286603 h 378043"/>
              <a:gd name="connsiteX3" fmla="*/ 91440 w 2579427"/>
              <a:gd name="connsiteY3" fmla="*/ 378043 h 378043"/>
              <a:gd name="connsiteX0" fmla="*/ 4354 w 2583781"/>
              <a:gd name="connsiteY0" fmla="*/ 0 h 290957"/>
              <a:gd name="connsiteX1" fmla="*/ 2583781 w 2583781"/>
              <a:gd name="connsiteY1" fmla="*/ 0 h 290957"/>
              <a:gd name="connsiteX2" fmla="*/ 2583781 w 2583781"/>
              <a:gd name="connsiteY2" fmla="*/ 286603 h 290957"/>
              <a:gd name="connsiteX3" fmla="*/ 0 w 2583781"/>
              <a:gd name="connsiteY3" fmla="*/ 290957 h 290957"/>
              <a:gd name="connsiteX0" fmla="*/ 39188 w 2618615"/>
              <a:gd name="connsiteY0" fmla="*/ 0 h 290957"/>
              <a:gd name="connsiteX1" fmla="*/ 2618615 w 2618615"/>
              <a:gd name="connsiteY1" fmla="*/ 0 h 290957"/>
              <a:gd name="connsiteX2" fmla="*/ 2618615 w 2618615"/>
              <a:gd name="connsiteY2" fmla="*/ 286603 h 290957"/>
              <a:gd name="connsiteX3" fmla="*/ 0 w 2618615"/>
              <a:gd name="connsiteY3" fmla="*/ 290957 h 290957"/>
              <a:gd name="connsiteX0" fmla="*/ 4354 w 2618615"/>
              <a:gd name="connsiteY0" fmla="*/ 0 h 290957"/>
              <a:gd name="connsiteX1" fmla="*/ 2618615 w 2618615"/>
              <a:gd name="connsiteY1" fmla="*/ 0 h 290957"/>
              <a:gd name="connsiteX2" fmla="*/ 2618615 w 2618615"/>
              <a:gd name="connsiteY2" fmla="*/ 286603 h 290957"/>
              <a:gd name="connsiteX3" fmla="*/ 0 w 2618615"/>
              <a:gd name="connsiteY3" fmla="*/ 290957 h 290957"/>
            </a:gdLst>
            <a:ahLst/>
            <a:cxnLst>
              <a:cxn ang="0">
                <a:pos x="connsiteX0" y="connsiteY0"/>
              </a:cxn>
              <a:cxn ang="0">
                <a:pos x="connsiteX1" y="connsiteY1"/>
              </a:cxn>
              <a:cxn ang="0">
                <a:pos x="connsiteX2" y="connsiteY2"/>
              </a:cxn>
              <a:cxn ang="0">
                <a:pos x="connsiteX3" y="connsiteY3"/>
              </a:cxn>
            </a:cxnLst>
            <a:rect l="l" t="t" r="r" b="b"/>
            <a:pathLst>
              <a:path w="2618615" h="290957">
                <a:moveTo>
                  <a:pt x="4354" y="0"/>
                </a:moveTo>
                <a:lnTo>
                  <a:pt x="2618615" y="0"/>
                </a:lnTo>
                <a:lnTo>
                  <a:pt x="2618615" y="286603"/>
                </a:lnTo>
                <a:lnTo>
                  <a:pt x="0" y="290957"/>
                </a:lnTo>
              </a:path>
            </a:pathLst>
          </a:custGeom>
          <a:solidFill>
            <a:srgbClr val="FF6600"/>
          </a:solidFill>
          <a:ln w="1047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p:cNvSpPr/>
          <p:nvPr/>
        </p:nvSpPr>
        <p:spPr>
          <a:xfrm>
            <a:off x="664377" y="5505111"/>
            <a:ext cx="2540240" cy="290959"/>
          </a:xfrm>
          <a:custGeom>
            <a:avLst/>
            <a:gdLst>
              <a:gd name="connsiteX0" fmla="*/ 0 w 2579427"/>
              <a:gd name="connsiteY0" fmla="*/ 0 h 286603"/>
              <a:gd name="connsiteX1" fmla="*/ 2579427 w 2579427"/>
              <a:gd name="connsiteY1" fmla="*/ 0 h 286603"/>
              <a:gd name="connsiteX2" fmla="*/ 2579427 w 2579427"/>
              <a:gd name="connsiteY2" fmla="*/ 286603 h 286603"/>
              <a:gd name="connsiteX3" fmla="*/ 0 w 2579427"/>
              <a:gd name="connsiteY3" fmla="*/ 286603 h 286603"/>
              <a:gd name="connsiteX4" fmla="*/ 0 w 2579427"/>
              <a:gd name="connsiteY4" fmla="*/ 0 h 286603"/>
              <a:gd name="connsiteX0" fmla="*/ 2579427 w 2670867"/>
              <a:gd name="connsiteY0" fmla="*/ 0 h 286603"/>
              <a:gd name="connsiteX1" fmla="*/ 2579427 w 2670867"/>
              <a:gd name="connsiteY1" fmla="*/ 286603 h 286603"/>
              <a:gd name="connsiteX2" fmla="*/ 0 w 2670867"/>
              <a:gd name="connsiteY2" fmla="*/ 286603 h 286603"/>
              <a:gd name="connsiteX3" fmla="*/ 0 w 2670867"/>
              <a:gd name="connsiteY3" fmla="*/ 0 h 286603"/>
              <a:gd name="connsiteX4" fmla="*/ 2670867 w 2670867"/>
              <a:gd name="connsiteY4" fmla="*/ 91440 h 286603"/>
              <a:gd name="connsiteX0" fmla="*/ 2579427 w 2579427"/>
              <a:gd name="connsiteY0" fmla="*/ 13063 h 299666"/>
              <a:gd name="connsiteX1" fmla="*/ 2579427 w 2579427"/>
              <a:gd name="connsiteY1" fmla="*/ 299666 h 299666"/>
              <a:gd name="connsiteX2" fmla="*/ 0 w 2579427"/>
              <a:gd name="connsiteY2" fmla="*/ 299666 h 299666"/>
              <a:gd name="connsiteX3" fmla="*/ 0 w 2579427"/>
              <a:gd name="connsiteY3" fmla="*/ 13063 h 299666"/>
              <a:gd name="connsiteX4" fmla="*/ 2566364 w 2579427"/>
              <a:gd name="connsiteY4" fmla="*/ 0 h 299666"/>
              <a:gd name="connsiteX0" fmla="*/ 2579427 w 2609907"/>
              <a:gd name="connsiteY0" fmla="*/ 0 h 286603"/>
              <a:gd name="connsiteX1" fmla="*/ 2579427 w 2609907"/>
              <a:gd name="connsiteY1" fmla="*/ 286603 h 286603"/>
              <a:gd name="connsiteX2" fmla="*/ 0 w 2609907"/>
              <a:gd name="connsiteY2" fmla="*/ 286603 h 286603"/>
              <a:gd name="connsiteX3" fmla="*/ 0 w 2609907"/>
              <a:gd name="connsiteY3" fmla="*/ 0 h 286603"/>
              <a:gd name="connsiteX4" fmla="*/ 2609907 w 2609907"/>
              <a:gd name="connsiteY4" fmla="*/ 4354 h 286603"/>
              <a:gd name="connsiteX0" fmla="*/ 2579427 w 2609907"/>
              <a:gd name="connsiteY0" fmla="*/ 0 h 286603"/>
              <a:gd name="connsiteX1" fmla="*/ 2579427 w 2609907"/>
              <a:gd name="connsiteY1" fmla="*/ 286603 h 286603"/>
              <a:gd name="connsiteX2" fmla="*/ 0 w 2609907"/>
              <a:gd name="connsiteY2" fmla="*/ 286603 h 286603"/>
              <a:gd name="connsiteX3" fmla="*/ 0 w 2609907"/>
              <a:gd name="connsiteY3" fmla="*/ 0 h 286603"/>
              <a:gd name="connsiteX4" fmla="*/ 2609907 w 2609907"/>
              <a:gd name="connsiteY4" fmla="*/ 204651 h 286603"/>
              <a:gd name="connsiteX0" fmla="*/ 2579427 w 2583782"/>
              <a:gd name="connsiteY0" fmla="*/ 0 h 286603"/>
              <a:gd name="connsiteX1" fmla="*/ 2579427 w 2583782"/>
              <a:gd name="connsiteY1" fmla="*/ 286603 h 286603"/>
              <a:gd name="connsiteX2" fmla="*/ 0 w 2583782"/>
              <a:gd name="connsiteY2" fmla="*/ 286603 h 286603"/>
              <a:gd name="connsiteX3" fmla="*/ 0 w 2583782"/>
              <a:gd name="connsiteY3" fmla="*/ 0 h 286603"/>
              <a:gd name="connsiteX4" fmla="*/ 2583782 w 2583782"/>
              <a:gd name="connsiteY4" fmla="*/ 4354 h 286603"/>
              <a:gd name="connsiteX0" fmla="*/ 2579427 w 2609908"/>
              <a:gd name="connsiteY0" fmla="*/ 65315 h 351918"/>
              <a:gd name="connsiteX1" fmla="*/ 2579427 w 2609908"/>
              <a:gd name="connsiteY1" fmla="*/ 351918 h 351918"/>
              <a:gd name="connsiteX2" fmla="*/ 0 w 2609908"/>
              <a:gd name="connsiteY2" fmla="*/ 351918 h 351918"/>
              <a:gd name="connsiteX3" fmla="*/ 0 w 2609908"/>
              <a:gd name="connsiteY3" fmla="*/ 65315 h 351918"/>
              <a:gd name="connsiteX4" fmla="*/ 2609908 w 2609908"/>
              <a:gd name="connsiteY4" fmla="*/ 0 h 351918"/>
              <a:gd name="connsiteX0" fmla="*/ 2579427 w 2609908"/>
              <a:gd name="connsiteY0" fmla="*/ 351918 h 351918"/>
              <a:gd name="connsiteX1" fmla="*/ 0 w 2609908"/>
              <a:gd name="connsiteY1" fmla="*/ 351918 h 351918"/>
              <a:gd name="connsiteX2" fmla="*/ 0 w 2609908"/>
              <a:gd name="connsiteY2" fmla="*/ 65315 h 351918"/>
              <a:gd name="connsiteX3" fmla="*/ 2609908 w 2609908"/>
              <a:gd name="connsiteY3" fmla="*/ 0 h 351918"/>
              <a:gd name="connsiteX0" fmla="*/ 2579427 w 2579427"/>
              <a:gd name="connsiteY0" fmla="*/ 286603 h 286603"/>
              <a:gd name="connsiteX1" fmla="*/ 0 w 2579427"/>
              <a:gd name="connsiteY1" fmla="*/ 286603 h 286603"/>
              <a:gd name="connsiteX2" fmla="*/ 0 w 2579427"/>
              <a:gd name="connsiteY2" fmla="*/ 0 h 286603"/>
              <a:gd name="connsiteX3" fmla="*/ 2566365 w 2579427"/>
              <a:gd name="connsiteY3" fmla="*/ 13062 h 286603"/>
              <a:gd name="connsiteX0" fmla="*/ 2579427 w 2579427"/>
              <a:gd name="connsiteY0" fmla="*/ 286603 h 286603"/>
              <a:gd name="connsiteX1" fmla="*/ 0 w 2579427"/>
              <a:gd name="connsiteY1" fmla="*/ 286603 h 286603"/>
              <a:gd name="connsiteX2" fmla="*/ 0 w 2579427"/>
              <a:gd name="connsiteY2" fmla="*/ 0 h 286603"/>
              <a:gd name="connsiteX3" fmla="*/ 2566365 w 2579427"/>
              <a:gd name="connsiteY3" fmla="*/ 4353 h 286603"/>
              <a:gd name="connsiteX0" fmla="*/ 2579427 w 2579427"/>
              <a:gd name="connsiteY0" fmla="*/ 286603 h 286603"/>
              <a:gd name="connsiteX1" fmla="*/ 0 w 2579427"/>
              <a:gd name="connsiteY1" fmla="*/ 286603 h 286603"/>
              <a:gd name="connsiteX2" fmla="*/ 0 w 2579427"/>
              <a:gd name="connsiteY2" fmla="*/ 0 h 286603"/>
              <a:gd name="connsiteX3" fmla="*/ 2540240 w 2579427"/>
              <a:gd name="connsiteY3" fmla="*/ 4353 h 286603"/>
              <a:gd name="connsiteX0" fmla="*/ 2579427 w 2579427"/>
              <a:gd name="connsiteY0" fmla="*/ 290959 h 290959"/>
              <a:gd name="connsiteX1" fmla="*/ 0 w 2579427"/>
              <a:gd name="connsiteY1" fmla="*/ 290959 h 290959"/>
              <a:gd name="connsiteX2" fmla="*/ 0 w 2579427"/>
              <a:gd name="connsiteY2" fmla="*/ 4356 h 290959"/>
              <a:gd name="connsiteX3" fmla="*/ 2540240 w 2579427"/>
              <a:gd name="connsiteY3" fmla="*/ 0 h 290959"/>
              <a:gd name="connsiteX0" fmla="*/ 2527176 w 2540240"/>
              <a:gd name="connsiteY0" fmla="*/ 290959 h 290959"/>
              <a:gd name="connsiteX1" fmla="*/ 0 w 2540240"/>
              <a:gd name="connsiteY1" fmla="*/ 290959 h 290959"/>
              <a:gd name="connsiteX2" fmla="*/ 0 w 2540240"/>
              <a:gd name="connsiteY2" fmla="*/ 4356 h 290959"/>
              <a:gd name="connsiteX3" fmla="*/ 2540240 w 2540240"/>
              <a:gd name="connsiteY3" fmla="*/ 0 h 290959"/>
            </a:gdLst>
            <a:ahLst/>
            <a:cxnLst>
              <a:cxn ang="0">
                <a:pos x="connsiteX0" y="connsiteY0"/>
              </a:cxn>
              <a:cxn ang="0">
                <a:pos x="connsiteX1" y="connsiteY1"/>
              </a:cxn>
              <a:cxn ang="0">
                <a:pos x="connsiteX2" y="connsiteY2"/>
              </a:cxn>
              <a:cxn ang="0">
                <a:pos x="connsiteX3" y="connsiteY3"/>
              </a:cxn>
            </a:cxnLst>
            <a:rect l="l" t="t" r="r" b="b"/>
            <a:pathLst>
              <a:path w="2540240" h="290959">
                <a:moveTo>
                  <a:pt x="2527176" y="290959"/>
                </a:moveTo>
                <a:lnTo>
                  <a:pt x="0" y="290959"/>
                </a:lnTo>
                <a:lnTo>
                  <a:pt x="0" y="4356"/>
                </a:lnTo>
                <a:lnTo>
                  <a:pt x="2540240" y="0"/>
                </a:lnTo>
              </a:path>
            </a:pathLst>
          </a:custGeom>
          <a:solidFill>
            <a:srgbClr val="FF6600"/>
          </a:solidFill>
          <a:ln w="1047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p:cNvSpPr/>
          <p:nvPr/>
        </p:nvSpPr>
        <p:spPr>
          <a:xfrm>
            <a:off x="673092" y="5010973"/>
            <a:ext cx="2540240" cy="290959"/>
          </a:xfrm>
          <a:custGeom>
            <a:avLst/>
            <a:gdLst>
              <a:gd name="connsiteX0" fmla="*/ 0 w 2579427"/>
              <a:gd name="connsiteY0" fmla="*/ 0 h 286603"/>
              <a:gd name="connsiteX1" fmla="*/ 2579427 w 2579427"/>
              <a:gd name="connsiteY1" fmla="*/ 0 h 286603"/>
              <a:gd name="connsiteX2" fmla="*/ 2579427 w 2579427"/>
              <a:gd name="connsiteY2" fmla="*/ 286603 h 286603"/>
              <a:gd name="connsiteX3" fmla="*/ 0 w 2579427"/>
              <a:gd name="connsiteY3" fmla="*/ 286603 h 286603"/>
              <a:gd name="connsiteX4" fmla="*/ 0 w 2579427"/>
              <a:gd name="connsiteY4" fmla="*/ 0 h 286603"/>
              <a:gd name="connsiteX0" fmla="*/ 2579427 w 2670867"/>
              <a:gd name="connsiteY0" fmla="*/ 0 h 286603"/>
              <a:gd name="connsiteX1" fmla="*/ 2579427 w 2670867"/>
              <a:gd name="connsiteY1" fmla="*/ 286603 h 286603"/>
              <a:gd name="connsiteX2" fmla="*/ 0 w 2670867"/>
              <a:gd name="connsiteY2" fmla="*/ 286603 h 286603"/>
              <a:gd name="connsiteX3" fmla="*/ 0 w 2670867"/>
              <a:gd name="connsiteY3" fmla="*/ 0 h 286603"/>
              <a:gd name="connsiteX4" fmla="*/ 2670867 w 2670867"/>
              <a:gd name="connsiteY4" fmla="*/ 91440 h 286603"/>
              <a:gd name="connsiteX0" fmla="*/ 2579427 w 2579427"/>
              <a:gd name="connsiteY0" fmla="*/ 13063 h 299666"/>
              <a:gd name="connsiteX1" fmla="*/ 2579427 w 2579427"/>
              <a:gd name="connsiteY1" fmla="*/ 299666 h 299666"/>
              <a:gd name="connsiteX2" fmla="*/ 0 w 2579427"/>
              <a:gd name="connsiteY2" fmla="*/ 299666 h 299666"/>
              <a:gd name="connsiteX3" fmla="*/ 0 w 2579427"/>
              <a:gd name="connsiteY3" fmla="*/ 13063 h 299666"/>
              <a:gd name="connsiteX4" fmla="*/ 2566364 w 2579427"/>
              <a:gd name="connsiteY4" fmla="*/ 0 h 299666"/>
              <a:gd name="connsiteX0" fmla="*/ 2579427 w 2609907"/>
              <a:gd name="connsiteY0" fmla="*/ 0 h 286603"/>
              <a:gd name="connsiteX1" fmla="*/ 2579427 w 2609907"/>
              <a:gd name="connsiteY1" fmla="*/ 286603 h 286603"/>
              <a:gd name="connsiteX2" fmla="*/ 0 w 2609907"/>
              <a:gd name="connsiteY2" fmla="*/ 286603 h 286603"/>
              <a:gd name="connsiteX3" fmla="*/ 0 w 2609907"/>
              <a:gd name="connsiteY3" fmla="*/ 0 h 286603"/>
              <a:gd name="connsiteX4" fmla="*/ 2609907 w 2609907"/>
              <a:gd name="connsiteY4" fmla="*/ 4354 h 286603"/>
              <a:gd name="connsiteX0" fmla="*/ 2579427 w 2609907"/>
              <a:gd name="connsiteY0" fmla="*/ 0 h 286603"/>
              <a:gd name="connsiteX1" fmla="*/ 2579427 w 2609907"/>
              <a:gd name="connsiteY1" fmla="*/ 286603 h 286603"/>
              <a:gd name="connsiteX2" fmla="*/ 0 w 2609907"/>
              <a:gd name="connsiteY2" fmla="*/ 286603 h 286603"/>
              <a:gd name="connsiteX3" fmla="*/ 0 w 2609907"/>
              <a:gd name="connsiteY3" fmla="*/ 0 h 286603"/>
              <a:gd name="connsiteX4" fmla="*/ 2609907 w 2609907"/>
              <a:gd name="connsiteY4" fmla="*/ 204651 h 286603"/>
              <a:gd name="connsiteX0" fmla="*/ 2579427 w 2583782"/>
              <a:gd name="connsiteY0" fmla="*/ 0 h 286603"/>
              <a:gd name="connsiteX1" fmla="*/ 2579427 w 2583782"/>
              <a:gd name="connsiteY1" fmla="*/ 286603 h 286603"/>
              <a:gd name="connsiteX2" fmla="*/ 0 w 2583782"/>
              <a:gd name="connsiteY2" fmla="*/ 286603 h 286603"/>
              <a:gd name="connsiteX3" fmla="*/ 0 w 2583782"/>
              <a:gd name="connsiteY3" fmla="*/ 0 h 286603"/>
              <a:gd name="connsiteX4" fmla="*/ 2583782 w 2583782"/>
              <a:gd name="connsiteY4" fmla="*/ 4354 h 286603"/>
              <a:gd name="connsiteX0" fmla="*/ 2579427 w 2609908"/>
              <a:gd name="connsiteY0" fmla="*/ 65315 h 351918"/>
              <a:gd name="connsiteX1" fmla="*/ 2579427 w 2609908"/>
              <a:gd name="connsiteY1" fmla="*/ 351918 h 351918"/>
              <a:gd name="connsiteX2" fmla="*/ 0 w 2609908"/>
              <a:gd name="connsiteY2" fmla="*/ 351918 h 351918"/>
              <a:gd name="connsiteX3" fmla="*/ 0 w 2609908"/>
              <a:gd name="connsiteY3" fmla="*/ 65315 h 351918"/>
              <a:gd name="connsiteX4" fmla="*/ 2609908 w 2609908"/>
              <a:gd name="connsiteY4" fmla="*/ 0 h 351918"/>
              <a:gd name="connsiteX0" fmla="*/ 2579427 w 2609908"/>
              <a:gd name="connsiteY0" fmla="*/ 351918 h 351918"/>
              <a:gd name="connsiteX1" fmla="*/ 0 w 2609908"/>
              <a:gd name="connsiteY1" fmla="*/ 351918 h 351918"/>
              <a:gd name="connsiteX2" fmla="*/ 0 w 2609908"/>
              <a:gd name="connsiteY2" fmla="*/ 65315 h 351918"/>
              <a:gd name="connsiteX3" fmla="*/ 2609908 w 2609908"/>
              <a:gd name="connsiteY3" fmla="*/ 0 h 351918"/>
              <a:gd name="connsiteX0" fmla="*/ 2579427 w 2579427"/>
              <a:gd name="connsiteY0" fmla="*/ 286603 h 286603"/>
              <a:gd name="connsiteX1" fmla="*/ 0 w 2579427"/>
              <a:gd name="connsiteY1" fmla="*/ 286603 h 286603"/>
              <a:gd name="connsiteX2" fmla="*/ 0 w 2579427"/>
              <a:gd name="connsiteY2" fmla="*/ 0 h 286603"/>
              <a:gd name="connsiteX3" fmla="*/ 2566365 w 2579427"/>
              <a:gd name="connsiteY3" fmla="*/ 13062 h 286603"/>
              <a:gd name="connsiteX0" fmla="*/ 2579427 w 2579427"/>
              <a:gd name="connsiteY0" fmla="*/ 286603 h 286603"/>
              <a:gd name="connsiteX1" fmla="*/ 0 w 2579427"/>
              <a:gd name="connsiteY1" fmla="*/ 286603 h 286603"/>
              <a:gd name="connsiteX2" fmla="*/ 0 w 2579427"/>
              <a:gd name="connsiteY2" fmla="*/ 0 h 286603"/>
              <a:gd name="connsiteX3" fmla="*/ 2566365 w 2579427"/>
              <a:gd name="connsiteY3" fmla="*/ 4353 h 286603"/>
              <a:gd name="connsiteX0" fmla="*/ 2579427 w 2579427"/>
              <a:gd name="connsiteY0" fmla="*/ 286603 h 286603"/>
              <a:gd name="connsiteX1" fmla="*/ 0 w 2579427"/>
              <a:gd name="connsiteY1" fmla="*/ 286603 h 286603"/>
              <a:gd name="connsiteX2" fmla="*/ 0 w 2579427"/>
              <a:gd name="connsiteY2" fmla="*/ 0 h 286603"/>
              <a:gd name="connsiteX3" fmla="*/ 2540240 w 2579427"/>
              <a:gd name="connsiteY3" fmla="*/ 4353 h 286603"/>
              <a:gd name="connsiteX0" fmla="*/ 2579427 w 2579427"/>
              <a:gd name="connsiteY0" fmla="*/ 290959 h 290959"/>
              <a:gd name="connsiteX1" fmla="*/ 0 w 2579427"/>
              <a:gd name="connsiteY1" fmla="*/ 290959 h 290959"/>
              <a:gd name="connsiteX2" fmla="*/ 0 w 2579427"/>
              <a:gd name="connsiteY2" fmla="*/ 4356 h 290959"/>
              <a:gd name="connsiteX3" fmla="*/ 2540240 w 2579427"/>
              <a:gd name="connsiteY3" fmla="*/ 0 h 290959"/>
              <a:gd name="connsiteX0" fmla="*/ 2527176 w 2540240"/>
              <a:gd name="connsiteY0" fmla="*/ 290959 h 290959"/>
              <a:gd name="connsiteX1" fmla="*/ 0 w 2540240"/>
              <a:gd name="connsiteY1" fmla="*/ 290959 h 290959"/>
              <a:gd name="connsiteX2" fmla="*/ 0 w 2540240"/>
              <a:gd name="connsiteY2" fmla="*/ 4356 h 290959"/>
              <a:gd name="connsiteX3" fmla="*/ 2540240 w 2540240"/>
              <a:gd name="connsiteY3" fmla="*/ 0 h 290959"/>
            </a:gdLst>
            <a:ahLst/>
            <a:cxnLst>
              <a:cxn ang="0">
                <a:pos x="connsiteX0" y="connsiteY0"/>
              </a:cxn>
              <a:cxn ang="0">
                <a:pos x="connsiteX1" y="connsiteY1"/>
              </a:cxn>
              <a:cxn ang="0">
                <a:pos x="connsiteX2" y="connsiteY2"/>
              </a:cxn>
              <a:cxn ang="0">
                <a:pos x="connsiteX3" y="connsiteY3"/>
              </a:cxn>
            </a:cxnLst>
            <a:rect l="l" t="t" r="r" b="b"/>
            <a:pathLst>
              <a:path w="2540240" h="290959">
                <a:moveTo>
                  <a:pt x="2527176" y="290959"/>
                </a:moveTo>
                <a:lnTo>
                  <a:pt x="0" y="290959"/>
                </a:lnTo>
                <a:lnTo>
                  <a:pt x="0" y="4356"/>
                </a:lnTo>
                <a:lnTo>
                  <a:pt x="2540240" y="0"/>
                </a:lnTo>
              </a:path>
            </a:pathLst>
          </a:custGeom>
          <a:solidFill>
            <a:srgbClr val="FF6600"/>
          </a:solidFill>
          <a:ln w="1047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937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57" y="156650"/>
            <a:ext cx="7886700" cy="812341"/>
          </a:xfrm>
        </p:spPr>
        <p:txBody>
          <a:bodyPr/>
          <a:lstStyle/>
          <a:p>
            <a:r>
              <a:rPr lang="en-US" b="1" dirty="0" smtClean="0"/>
              <a:t>The Light-Independent Reactions</a:t>
            </a:r>
            <a:endParaRPr lang="en-US" b="1" dirty="0"/>
          </a:p>
        </p:txBody>
      </p:sp>
      <p:sp>
        <p:nvSpPr>
          <p:cNvPr id="3" name="Content Placeholder 2"/>
          <p:cNvSpPr>
            <a:spLocks noGrp="1"/>
          </p:cNvSpPr>
          <p:nvPr>
            <p:ph sz="half" idx="1"/>
          </p:nvPr>
        </p:nvSpPr>
        <p:spPr>
          <a:xfrm>
            <a:off x="502699" y="1042707"/>
            <a:ext cx="3886200" cy="5320063"/>
          </a:xfrm>
        </p:spPr>
        <p:txBody>
          <a:bodyPr>
            <a:normAutofit lnSpcReduction="10000"/>
          </a:bodyPr>
          <a:lstStyle/>
          <a:p>
            <a:r>
              <a:rPr lang="en-US" dirty="0" smtClean="0"/>
              <a:t>the second stage of photosynthesis</a:t>
            </a:r>
          </a:p>
          <a:p>
            <a:r>
              <a:rPr lang="en-US" dirty="0" smtClean="0"/>
              <a:t>NADPH and ATP built up during the days during first stage</a:t>
            </a:r>
          </a:p>
          <a:p>
            <a:r>
              <a:rPr lang="en-US" dirty="0" smtClean="0"/>
              <a:t>uses </a:t>
            </a:r>
            <a:r>
              <a:rPr lang="en-US" dirty="0" smtClean="0"/>
              <a:t>NADPH and ATP to build carbohydrate molecules (food)</a:t>
            </a:r>
          </a:p>
          <a:p>
            <a:r>
              <a:rPr lang="en-US" dirty="0" smtClean="0"/>
              <a:t>occurs in the stroma</a:t>
            </a:r>
          </a:p>
          <a:p>
            <a:r>
              <a:rPr lang="en-US" dirty="0" smtClean="0"/>
              <a:t>accomplishes carbon fixation </a:t>
            </a:r>
          </a:p>
          <a:p>
            <a:r>
              <a:rPr lang="en-US" dirty="0" smtClean="0"/>
              <a:t>also known as the </a:t>
            </a:r>
            <a:r>
              <a:rPr lang="en-US" u="sng" dirty="0" smtClean="0"/>
              <a:t>Calvin cycle</a:t>
            </a:r>
          </a:p>
        </p:txBody>
      </p:sp>
      <p:pic>
        <p:nvPicPr>
          <p:cNvPr id="7" name="Picture Placeholder 1" descr="Figure_08_03_02.png"/>
          <p:cNvPicPr>
            <a:picLocks noChangeAspect="1"/>
          </p:cNvPicPr>
          <p:nvPr/>
        </p:nvPicPr>
        <p:blipFill rotWithShape="1">
          <a:blip r:embed="rId2">
            <a:extLst>
              <a:ext uri="{28A0092B-C50C-407E-A947-70E740481C1C}">
                <a14:useLocalDpi xmlns:a14="http://schemas.microsoft.com/office/drawing/2010/main" val="0"/>
              </a:ext>
            </a:extLst>
          </a:blip>
          <a:srcRect l="-3011" r="-6072"/>
          <a:stretch/>
        </p:blipFill>
        <p:spPr>
          <a:xfrm>
            <a:off x="4310742" y="1660531"/>
            <a:ext cx="4149967" cy="350007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659047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44549"/>
          </a:xfrm>
        </p:spPr>
        <p:txBody>
          <a:bodyPr/>
          <a:lstStyle/>
          <a:p>
            <a:r>
              <a:rPr lang="en-US" b="1" dirty="0" smtClean="0"/>
              <a:t>The Calvin Cycle Has Three Parts</a:t>
            </a:r>
            <a:endParaRPr lang="en-US" b="1" dirty="0"/>
          </a:p>
        </p:txBody>
      </p:sp>
      <p:sp>
        <p:nvSpPr>
          <p:cNvPr id="3" name="Content Placeholder 2"/>
          <p:cNvSpPr>
            <a:spLocks noGrp="1"/>
          </p:cNvSpPr>
          <p:nvPr>
            <p:ph sz="half" idx="1"/>
          </p:nvPr>
        </p:nvSpPr>
        <p:spPr>
          <a:xfrm>
            <a:off x="395185" y="1280876"/>
            <a:ext cx="7952643" cy="4351338"/>
          </a:xfrm>
        </p:spPr>
        <p:txBody>
          <a:bodyPr>
            <a:normAutofit fontScale="92500" lnSpcReduction="10000"/>
          </a:bodyPr>
          <a:lstStyle/>
          <a:p>
            <a:pPr marL="0" indent="0">
              <a:buNone/>
            </a:pPr>
            <a:r>
              <a:rPr lang="en-US" dirty="0" smtClean="0"/>
              <a:t>1. </a:t>
            </a:r>
            <a:r>
              <a:rPr lang="en-US" u="sng" dirty="0" smtClean="0"/>
              <a:t>Fixation</a:t>
            </a:r>
            <a:r>
              <a:rPr lang="en-US" dirty="0" smtClean="0"/>
              <a:t>: CO</a:t>
            </a:r>
            <a:r>
              <a:rPr lang="en-US" baseline="-25000" dirty="0" smtClean="0"/>
              <a:t>2</a:t>
            </a:r>
            <a:r>
              <a:rPr lang="en-US" dirty="0" smtClean="0"/>
              <a:t> from air is “fixed” into </a:t>
            </a:r>
            <a:r>
              <a:rPr lang="en-US" dirty="0" smtClean="0"/>
              <a:t>“solid” ribulose-1,5-bisphosphate to make two 3-phosphoglycerate (3-PGA)* molecules (before pyruvate in glycolysis).</a:t>
            </a:r>
            <a:endParaRPr lang="en-US" dirty="0" smtClean="0"/>
          </a:p>
          <a:p>
            <a:pPr marL="0" indent="0">
              <a:buNone/>
            </a:pPr>
            <a:r>
              <a:rPr lang="en-US" dirty="0" smtClean="0"/>
              <a:t>2. </a:t>
            </a:r>
            <a:r>
              <a:rPr lang="en-US" u="sng" dirty="0" smtClean="0"/>
              <a:t>Reduction</a:t>
            </a:r>
            <a:r>
              <a:rPr lang="en-US" dirty="0" smtClean="0"/>
              <a:t>: ATP energy and NADPH are used to reduce the 3-PGA to make </a:t>
            </a:r>
            <a:r>
              <a:rPr lang="en-US" dirty="0" smtClean="0"/>
              <a:t>glyceraldehyde-3-phosphate </a:t>
            </a:r>
            <a:r>
              <a:rPr lang="en-US" dirty="0" smtClean="0"/>
              <a:t>(GP3)*.</a:t>
            </a:r>
            <a:endParaRPr lang="en-US" dirty="0" smtClean="0"/>
          </a:p>
          <a:p>
            <a:pPr marL="0" indent="0">
              <a:buNone/>
            </a:pPr>
            <a:r>
              <a:rPr lang="en-US" dirty="0" smtClean="0"/>
              <a:t>3. </a:t>
            </a:r>
            <a:r>
              <a:rPr lang="en-US" u="sng" dirty="0" smtClean="0"/>
              <a:t>Regeneration</a:t>
            </a:r>
            <a:r>
              <a:rPr lang="en-US" dirty="0" smtClean="0"/>
              <a:t>: More ATP </a:t>
            </a:r>
            <a:r>
              <a:rPr lang="en-US" dirty="0" smtClean="0"/>
              <a:t>and “a shell game” are </a:t>
            </a:r>
            <a:r>
              <a:rPr lang="en-US" dirty="0" smtClean="0"/>
              <a:t>used to regenerate the starting </a:t>
            </a:r>
            <a:r>
              <a:rPr lang="en-US" dirty="0" smtClean="0"/>
              <a:t>material (ribulouse</a:t>
            </a:r>
            <a:r>
              <a:rPr lang="en-US" dirty="0" smtClean="0"/>
              <a:t>-1,5-bisphosphate</a:t>
            </a:r>
            <a:r>
              <a:rPr lang="en-US" dirty="0" smtClean="0"/>
              <a:t>.</a:t>
            </a:r>
            <a:endParaRPr lang="en-US" dirty="0" smtClean="0"/>
          </a:p>
          <a:p>
            <a:pPr marL="0" indent="0">
              <a:buNone/>
            </a:pPr>
            <a:endParaRPr lang="en-US" dirty="0"/>
          </a:p>
          <a:p>
            <a:pPr marL="0" indent="0">
              <a:buNone/>
            </a:pPr>
            <a:r>
              <a:rPr lang="en-US" sz="2000" dirty="0" smtClean="0"/>
              <a:t>*Where have you seen </a:t>
            </a:r>
            <a:r>
              <a:rPr lang="en-US" sz="2000" dirty="0" smtClean="0"/>
              <a:t>3-PGA and GP3 </a:t>
            </a:r>
            <a:r>
              <a:rPr lang="en-US" sz="2000" dirty="0" smtClean="0"/>
              <a:t>before? In glycolysis, a 6-carbon glucose is first split into two 3-carbon G3P </a:t>
            </a:r>
            <a:r>
              <a:rPr lang="en-US" sz="2000" dirty="0" smtClean="0"/>
              <a:t>molecules; one is 3-phosphoglyceraldehyde.  On the way to make pyruvate, 3-phosphoglycerate is formed</a:t>
            </a:r>
            <a:endParaRPr lang="en-US" sz="2000" dirty="0"/>
          </a:p>
        </p:txBody>
      </p:sp>
    </p:spTree>
    <p:extLst>
      <p:ext uri="{BB962C8B-B14F-4D97-AF65-F5344CB8AC3E}">
        <p14:creationId xmlns:p14="http://schemas.microsoft.com/office/powerpoint/2010/main" val="3901162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365126"/>
            <a:ext cx="8350180" cy="1325563"/>
          </a:xfrm>
        </p:spPr>
        <p:txBody>
          <a:bodyPr/>
          <a:lstStyle/>
          <a:p>
            <a:r>
              <a:rPr lang="en-US" dirty="0" smtClean="0"/>
              <a:t>Photosynthesis Powers Ecosystems*</a:t>
            </a:r>
            <a:endParaRPr lang="en-US" dirty="0"/>
          </a:p>
        </p:txBody>
      </p:sp>
      <p:sp>
        <p:nvSpPr>
          <p:cNvPr id="3" name="Content Placeholder 2"/>
          <p:cNvSpPr>
            <a:spLocks noGrp="1"/>
          </p:cNvSpPr>
          <p:nvPr>
            <p:ph sz="half" idx="1"/>
          </p:nvPr>
        </p:nvSpPr>
        <p:spPr>
          <a:xfrm>
            <a:off x="628650" y="1825624"/>
            <a:ext cx="3886200" cy="4675659"/>
          </a:xfrm>
        </p:spPr>
        <p:txBody>
          <a:bodyPr>
            <a:normAutofit/>
          </a:bodyPr>
          <a:lstStyle/>
          <a:p>
            <a:r>
              <a:rPr lang="en-US" dirty="0" smtClean="0"/>
              <a:t>It converts light energy into food energy.</a:t>
            </a:r>
          </a:p>
          <a:p>
            <a:r>
              <a:rPr lang="en-US" dirty="0" smtClean="0"/>
              <a:t>Both plants and animals depend on the food it produces as parts of food chains or food webs.</a:t>
            </a:r>
          </a:p>
          <a:p>
            <a:pPr marL="0" indent="0">
              <a:buNone/>
            </a:pPr>
            <a:endParaRPr lang="en-US" dirty="0" smtClean="0"/>
          </a:p>
          <a:p>
            <a:pPr marL="0" indent="0">
              <a:buNone/>
            </a:pPr>
            <a:r>
              <a:rPr lang="en-US" sz="2000" dirty="0" smtClean="0"/>
              <a:t>*99% of known ecosystems are powered by sunlight. Deep sea hydrothermal vent ecosystems are an example of the other 1%.</a:t>
            </a:r>
          </a:p>
        </p:txBody>
      </p:sp>
      <p:pic>
        <p:nvPicPr>
          <p:cNvPr id="5" name="Picture Placeholder 1" descr="Figure_08_02_01.jpg"/>
          <p:cNvPicPr>
            <a:picLocks noGrp="1" noChangeAspect="1"/>
          </p:cNvPicPr>
          <p:nvPr>
            <p:ph sz="half" idx="2"/>
          </p:nvPr>
        </p:nvPicPr>
        <p:blipFill>
          <a:blip r:embed="rId2">
            <a:extLst>
              <a:ext uri="{28A0092B-C50C-407E-A947-70E740481C1C}">
                <a14:useLocalDpi xmlns:a14="http://schemas.microsoft.com/office/drawing/2010/main" val="0"/>
              </a:ext>
            </a:extLst>
          </a:blip>
          <a:srcRect t="-2162" b="-2162"/>
          <a:stretch>
            <a:fillRect/>
          </a:stretch>
        </p:blipFill>
        <p:spPr>
          <a:xfrm>
            <a:off x="5078153" y="1658162"/>
            <a:ext cx="3097468" cy="403925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623278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80987" y="200025"/>
            <a:ext cx="8582025" cy="6457950"/>
          </a:xfrm>
          <a:prstGeom prst="rect">
            <a:avLst/>
          </a:prstGeom>
        </p:spPr>
      </p:pic>
      <p:sp>
        <p:nvSpPr>
          <p:cNvPr id="2" name="TextBox 1"/>
          <p:cNvSpPr txBox="1"/>
          <p:nvPr/>
        </p:nvSpPr>
        <p:spPr>
          <a:xfrm>
            <a:off x="6287843" y="5350211"/>
            <a:ext cx="2009851" cy="738664"/>
          </a:xfrm>
          <a:prstGeom prst="rect">
            <a:avLst/>
          </a:prstGeom>
          <a:noFill/>
        </p:spPr>
        <p:txBody>
          <a:bodyPr wrap="square" rtlCol="0">
            <a:spAutoFit/>
          </a:bodyPr>
          <a:lstStyle/>
          <a:p>
            <a:pPr marL="285750" indent="-285750">
              <a:buFont typeface="Calibri" panose="020F0502020204030204" pitchFamily="34" charset="0"/>
              <a:buChar char="*"/>
            </a:pPr>
            <a:r>
              <a:rPr lang="en-US" sz="1400" b="1" dirty="0" smtClean="0"/>
              <a:t>as carbon dioxide,</a:t>
            </a:r>
          </a:p>
          <a:p>
            <a:pPr marL="285750" indent="-285750">
              <a:buFont typeface="Calibri" panose="020F0502020204030204" pitchFamily="34" charset="0"/>
              <a:buChar char="*"/>
            </a:pPr>
            <a:r>
              <a:rPr lang="en-US" sz="1400" b="1" dirty="0" smtClean="0"/>
              <a:t>or as carbonate from the soil or water</a:t>
            </a:r>
            <a:endParaRPr lang="en-US" sz="1400" b="1" dirty="0"/>
          </a:p>
        </p:txBody>
      </p:sp>
      <p:sp>
        <p:nvSpPr>
          <p:cNvPr id="5" name="TextBox 4"/>
          <p:cNvSpPr txBox="1"/>
          <p:nvPr/>
        </p:nvSpPr>
        <p:spPr>
          <a:xfrm>
            <a:off x="8494297" y="3510882"/>
            <a:ext cx="300082"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2704213" y="2966452"/>
            <a:ext cx="1654107" cy="523220"/>
          </a:xfrm>
          <a:prstGeom prst="rect">
            <a:avLst/>
          </a:prstGeom>
          <a:noFill/>
        </p:spPr>
        <p:txBody>
          <a:bodyPr wrap="none" rtlCol="0">
            <a:spAutoFit/>
          </a:bodyPr>
          <a:lstStyle/>
          <a:p>
            <a:pPr algn="ctr"/>
            <a:r>
              <a:rPr lang="en-US" sz="1400" b="1" dirty="0" smtClean="0">
                <a:solidFill>
                  <a:srgbClr val="00CC00"/>
                </a:solidFill>
              </a:rPr>
              <a:t>3-PGA =</a:t>
            </a:r>
          </a:p>
          <a:p>
            <a:pPr algn="ctr"/>
            <a:r>
              <a:rPr lang="en-US" sz="1400" b="1" dirty="0" smtClean="0">
                <a:solidFill>
                  <a:srgbClr val="00CC00"/>
                </a:solidFill>
              </a:rPr>
              <a:t>3-phosphoglycerate</a:t>
            </a:r>
            <a:endParaRPr lang="en-US" sz="1400" b="1" dirty="0">
              <a:solidFill>
                <a:srgbClr val="00CC00"/>
              </a:solidFill>
            </a:endParaRPr>
          </a:p>
        </p:txBody>
      </p:sp>
    </p:spTree>
    <p:extLst>
      <p:ext uri="{BB962C8B-B14F-4D97-AF65-F5344CB8AC3E}">
        <p14:creationId xmlns:p14="http://schemas.microsoft.com/office/powerpoint/2010/main" val="2812834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9087" y="200025"/>
            <a:ext cx="8505825" cy="6457950"/>
          </a:xfrm>
          <a:prstGeom prst="rect">
            <a:avLst/>
          </a:prstGeom>
        </p:spPr>
      </p:pic>
      <p:sp>
        <p:nvSpPr>
          <p:cNvPr id="5" name="TextBox 4"/>
          <p:cNvSpPr txBox="1"/>
          <p:nvPr/>
        </p:nvSpPr>
        <p:spPr>
          <a:xfrm>
            <a:off x="4144986" y="4017039"/>
            <a:ext cx="2371803" cy="523220"/>
          </a:xfrm>
          <a:prstGeom prst="rect">
            <a:avLst/>
          </a:prstGeom>
          <a:noFill/>
        </p:spPr>
        <p:txBody>
          <a:bodyPr wrap="none" rtlCol="0">
            <a:spAutoFit/>
          </a:bodyPr>
          <a:lstStyle/>
          <a:p>
            <a:pPr algn="ctr"/>
            <a:r>
              <a:rPr lang="en-US" sz="1400" b="1" dirty="0" smtClean="0">
                <a:solidFill>
                  <a:srgbClr val="00CC00"/>
                </a:solidFill>
              </a:rPr>
              <a:t>GA3P =</a:t>
            </a:r>
          </a:p>
          <a:p>
            <a:pPr algn="ctr"/>
            <a:r>
              <a:rPr lang="en-US" sz="1400" b="1" dirty="0" smtClean="0">
                <a:solidFill>
                  <a:srgbClr val="00CC00"/>
                </a:solidFill>
              </a:rPr>
              <a:t>Glyceraldehyde-3-phosphate</a:t>
            </a:r>
            <a:endParaRPr lang="en-US" sz="1400" b="1" dirty="0">
              <a:solidFill>
                <a:srgbClr val="00CC00"/>
              </a:solidFill>
            </a:endParaRPr>
          </a:p>
        </p:txBody>
      </p:sp>
      <p:sp>
        <p:nvSpPr>
          <p:cNvPr id="2" name="TextBox 1"/>
          <p:cNvSpPr txBox="1"/>
          <p:nvPr/>
        </p:nvSpPr>
        <p:spPr>
          <a:xfrm>
            <a:off x="398835" y="3278375"/>
            <a:ext cx="2081719" cy="1477328"/>
          </a:xfrm>
          <a:prstGeom prst="rect">
            <a:avLst/>
          </a:prstGeom>
          <a:solidFill>
            <a:schemeClr val="bg1"/>
          </a:solidFill>
        </p:spPr>
        <p:txBody>
          <a:bodyPr wrap="square" rtlCol="0">
            <a:spAutoFit/>
          </a:bodyPr>
          <a:lstStyle/>
          <a:p>
            <a:r>
              <a:rPr lang="en-US" dirty="0" smtClean="0"/>
              <a:t>Out of the six G3P molecules made, one can leave the cycle and be used to generate glucose</a:t>
            </a:r>
            <a:endParaRPr lang="en-US" dirty="0"/>
          </a:p>
        </p:txBody>
      </p:sp>
      <p:sp>
        <p:nvSpPr>
          <p:cNvPr id="6" name="TextBox 5"/>
          <p:cNvSpPr txBox="1"/>
          <p:nvPr/>
        </p:nvSpPr>
        <p:spPr>
          <a:xfrm>
            <a:off x="398834" y="4968175"/>
            <a:ext cx="2363821" cy="1477328"/>
          </a:xfrm>
          <a:prstGeom prst="rect">
            <a:avLst/>
          </a:prstGeom>
          <a:solidFill>
            <a:schemeClr val="bg1"/>
          </a:solidFill>
        </p:spPr>
        <p:txBody>
          <a:bodyPr wrap="square" rtlCol="0">
            <a:spAutoFit/>
          </a:bodyPr>
          <a:lstStyle/>
          <a:p>
            <a:r>
              <a:rPr lang="en-US" dirty="0" smtClean="0"/>
              <a:t>The rest of the GP3 is recycled back into </a:t>
            </a:r>
            <a:r>
              <a:rPr lang="en-US" dirty="0" err="1" smtClean="0"/>
              <a:t>RuBP</a:t>
            </a:r>
            <a:r>
              <a:rPr lang="en-US" dirty="0" smtClean="0"/>
              <a:t> by the “shell game” so the cycle can continue.</a:t>
            </a:r>
            <a:endParaRPr lang="en-US" dirty="0"/>
          </a:p>
        </p:txBody>
      </p:sp>
    </p:spTree>
    <p:extLst>
      <p:ext uri="{BB962C8B-B14F-4D97-AF65-F5344CB8AC3E}">
        <p14:creationId xmlns:p14="http://schemas.microsoft.com/office/powerpoint/2010/main" val="45476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9" name="Picture 8"/>
          <p:cNvPicPr>
            <a:picLocks noChangeAspect="1"/>
          </p:cNvPicPr>
          <p:nvPr/>
        </p:nvPicPr>
        <p:blipFill>
          <a:blip r:embed="rId2"/>
          <a:stretch>
            <a:fillRect/>
          </a:stretch>
        </p:blipFill>
        <p:spPr>
          <a:xfrm>
            <a:off x="95250" y="142875"/>
            <a:ext cx="8953500" cy="6572250"/>
          </a:xfrm>
          <a:prstGeom prst="rect">
            <a:avLst/>
          </a:prstGeom>
        </p:spPr>
      </p:pic>
      <p:sp>
        <p:nvSpPr>
          <p:cNvPr id="5" name="TextBox 4"/>
          <p:cNvSpPr txBox="1"/>
          <p:nvPr/>
        </p:nvSpPr>
        <p:spPr>
          <a:xfrm>
            <a:off x="6527261" y="4299780"/>
            <a:ext cx="2402731" cy="2031325"/>
          </a:xfrm>
          <a:prstGeom prst="rect">
            <a:avLst/>
          </a:prstGeom>
          <a:solidFill>
            <a:schemeClr val="bg1"/>
          </a:solidFill>
        </p:spPr>
        <p:txBody>
          <a:bodyPr wrap="square" rtlCol="0">
            <a:spAutoFit/>
          </a:bodyPr>
          <a:lstStyle/>
          <a:p>
            <a:r>
              <a:rPr lang="en-US" dirty="0" smtClean="0"/>
              <a:t>Note that only one of the recently fixed carbons is part of the GA3P that goes into glucose production.</a:t>
            </a:r>
          </a:p>
          <a:p>
            <a:endParaRPr lang="en-US" dirty="0"/>
          </a:p>
          <a:p>
            <a:endParaRPr lang="en-US" dirty="0"/>
          </a:p>
        </p:txBody>
      </p:sp>
    </p:spTree>
    <p:extLst>
      <p:ext uri="{BB962C8B-B14F-4D97-AF65-F5344CB8AC3E}">
        <p14:creationId xmlns:p14="http://schemas.microsoft.com/office/powerpoint/2010/main" val="3143591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293" y="138360"/>
            <a:ext cx="8615405" cy="718361"/>
          </a:xfrm>
        </p:spPr>
        <p:txBody>
          <a:bodyPr>
            <a:normAutofit/>
          </a:bodyPr>
          <a:lstStyle/>
          <a:p>
            <a:r>
              <a:rPr lang="en-US" sz="4000" dirty="0" smtClean="0"/>
              <a:t>The Shell Game to regenerate Ru-1,5-BP</a:t>
            </a:r>
            <a:endParaRPr lang="en-US" sz="4000" dirty="0"/>
          </a:p>
        </p:txBody>
      </p:sp>
      <p:sp>
        <p:nvSpPr>
          <p:cNvPr id="3" name="Content Placeholder 2"/>
          <p:cNvSpPr>
            <a:spLocks noGrp="1"/>
          </p:cNvSpPr>
          <p:nvPr>
            <p:ph sz="half" idx="1"/>
          </p:nvPr>
        </p:nvSpPr>
        <p:spPr>
          <a:xfrm>
            <a:off x="5746704" y="951211"/>
            <a:ext cx="3221070" cy="1909796"/>
          </a:xfrm>
        </p:spPr>
        <p:txBody>
          <a:bodyPr>
            <a:normAutofit fontScale="92500" lnSpcReduction="10000"/>
          </a:bodyPr>
          <a:lstStyle/>
          <a:p>
            <a:r>
              <a:rPr lang="en-US" sz="1800" b="1" dirty="0"/>
              <a:t>Multiple </a:t>
            </a:r>
            <a:r>
              <a:rPr lang="en-US" sz="1800" b="1" dirty="0" smtClean="0"/>
              <a:t>instances </a:t>
            </a:r>
            <a:r>
              <a:rPr lang="en-US" sz="1800" b="1" dirty="0"/>
              <a:t>of </a:t>
            </a:r>
          </a:p>
          <a:p>
            <a:r>
              <a:rPr lang="en-US" sz="1800" b="1" dirty="0" smtClean="0"/>
              <a:t>aldehyde → ketone isomerism</a:t>
            </a:r>
            <a:endParaRPr lang="en-US" sz="1800" b="1" dirty="0"/>
          </a:p>
          <a:p>
            <a:r>
              <a:rPr lang="en-US" sz="1800" b="1" dirty="0" err="1" smtClean="0"/>
              <a:t>ketone:aldehyde</a:t>
            </a:r>
            <a:r>
              <a:rPr lang="en-US" sz="1800" b="1" dirty="0" smtClean="0"/>
              <a:t> </a:t>
            </a:r>
            <a:r>
              <a:rPr lang="en-US" sz="1800" b="1" dirty="0"/>
              <a:t>fusion</a:t>
            </a:r>
          </a:p>
          <a:p>
            <a:r>
              <a:rPr lang="en-US" sz="1800" b="1" dirty="0" err="1" smtClean="0"/>
              <a:t>ketone:aldehyde</a:t>
            </a:r>
            <a:r>
              <a:rPr lang="en-US" sz="1800" b="1" dirty="0" smtClean="0"/>
              <a:t> </a:t>
            </a:r>
            <a:r>
              <a:rPr lang="en-US" sz="1800" b="1" dirty="0" err="1" smtClean="0"/>
              <a:t>separtion</a:t>
            </a:r>
            <a:r>
              <a:rPr lang="en-US" sz="1800" b="1" dirty="0"/>
              <a:t>)</a:t>
            </a:r>
          </a:p>
          <a:p>
            <a:r>
              <a:rPr lang="en-US" sz="1800" b="1" dirty="0" err="1" smtClean="0"/>
              <a:t>Dephosphorylation</a:t>
            </a:r>
            <a:r>
              <a:rPr lang="en-US" sz="1800" b="1" dirty="0" smtClean="0"/>
              <a:t> before fusion</a:t>
            </a:r>
            <a:endParaRPr lang="en-US" sz="1800" b="1" dirty="0"/>
          </a:p>
          <a:p>
            <a:endParaRPr lang="en-US" sz="1800" b="1" dirty="0"/>
          </a:p>
        </p:txBody>
      </p:sp>
      <p:sp>
        <p:nvSpPr>
          <p:cNvPr id="7" name="Oval 6"/>
          <p:cNvSpPr/>
          <p:nvPr/>
        </p:nvSpPr>
        <p:spPr>
          <a:xfrm>
            <a:off x="2043080" y="893606"/>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57089" y="893605"/>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1098" y="893605"/>
            <a:ext cx="214009" cy="194553"/>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32652" y="1400534"/>
            <a:ext cx="214009" cy="194553"/>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46661" y="140053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60670" y="140053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47" y="14239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34256" y="1423951"/>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8265" y="142395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71995" y="142395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64235" y="325555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573196" y="455847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92168" y="455780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6177" y="4557807"/>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20186" y="4557807"/>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94258" y="4209639"/>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13048" y="4445906"/>
            <a:ext cx="214009" cy="194553"/>
          </a:xfrm>
          <a:prstGeom prst="ellipse">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319127" y="4168899"/>
            <a:ext cx="214009" cy="19455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13049" y="3891892"/>
            <a:ext cx="214009" cy="194553"/>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527056" y="3797402"/>
            <a:ext cx="1581202" cy="369332"/>
          </a:xfrm>
          <a:prstGeom prst="rect">
            <a:avLst/>
          </a:prstGeom>
          <a:noFill/>
        </p:spPr>
        <p:txBody>
          <a:bodyPr wrap="none" rtlCol="0">
            <a:spAutoFit/>
          </a:bodyPr>
          <a:lstStyle/>
          <a:p>
            <a:r>
              <a:rPr lang="en-US" dirty="0" smtClean="0"/>
              <a:t>Carboxylic acid</a:t>
            </a:r>
            <a:endParaRPr lang="en-US" dirty="0"/>
          </a:p>
        </p:txBody>
      </p:sp>
      <p:sp>
        <p:nvSpPr>
          <p:cNvPr id="37" name="TextBox 36"/>
          <p:cNvSpPr txBox="1"/>
          <p:nvPr/>
        </p:nvSpPr>
        <p:spPr>
          <a:xfrm>
            <a:off x="6533136" y="4076558"/>
            <a:ext cx="1798634" cy="369332"/>
          </a:xfrm>
          <a:prstGeom prst="rect">
            <a:avLst/>
          </a:prstGeom>
          <a:noFill/>
        </p:spPr>
        <p:txBody>
          <a:bodyPr wrap="none" rtlCol="0">
            <a:spAutoFit/>
          </a:bodyPr>
          <a:lstStyle/>
          <a:p>
            <a:r>
              <a:rPr lang="en-US" dirty="0" smtClean="0"/>
              <a:t>Aldehyde/ketone</a:t>
            </a:r>
            <a:endParaRPr lang="en-US" dirty="0"/>
          </a:p>
        </p:txBody>
      </p:sp>
      <p:sp>
        <p:nvSpPr>
          <p:cNvPr id="38" name="TextBox 37"/>
          <p:cNvSpPr txBox="1"/>
          <p:nvPr/>
        </p:nvSpPr>
        <p:spPr>
          <a:xfrm>
            <a:off x="6522831" y="4365617"/>
            <a:ext cx="1784463" cy="369332"/>
          </a:xfrm>
          <a:prstGeom prst="rect">
            <a:avLst/>
          </a:prstGeom>
          <a:noFill/>
        </p:spPr>
        <p:txBody>
          <a:bodyPr wrap="none" rtlCol="0">
            <a:spAutoFit/>
          </a:bodyPr>
          <a:lstStyle/>
          <a:p>
            <a:r>
              <a:rPr lang="en-US" dirty="0" smtClean="0"/>
              <a:t>Hydroxyl/alcohol</a:t>
            </a:r>
            <a:endParaRPr lang="en-US" dirty="0"/>
          </a:p>
        </p:txBody>
      </p:sp>
      <p:sp>
        <p:nvSpPr>
          <p:cNvPr id="39" name="TextBox 38"/>
          <p:cNvSpPr txBox="1"/>
          <p:nvPr/>
        </p:nvSpPr>
        <p:spPr>
          <a:xfrm>
            <a:off x="6537002" y="4662218"/>
            <a:ext cx="1178721" cy="369332"/>
          </a:xfrm>
          <a:prstGeom prst="rect">
            <a:avLst/>
          </a:prstGeom>
          <a:noFill/>
        </p:spPr>
        <p:txBody>
          <a:bodyPr wrap="none" rtlCol="0">
            <a:spAutoFit/>
          </a:bodyPr>
          <a:lstStyle/>
          <a:p>
            <a:r>
              <a:rPr lang="en-US" dirty="0" smtClean="0"/>
              <a:t>Phosphate</a:t>
            </a:r>
            <a:endParaRPr lang="en-US" dirty="0"/>
          </a:p>
        </p:txBody>
      </p:sp>
      <p:sp>
        <p:nvSpPr>
          <p:cNvPr id="40" name="TextBox 39"/>
          <p:cNvSpPr txBox="1"/>
          <p:nvPr/>
        </p:nvSpPr>
        <p:spPr>
          <a:xfrm>
            <a:off x="2166585" y="1222943"/>
            <a:ext cx="370614" cy="261610"/>
          </a:xfrm>
          <a:prstGeom prst="rect">
            <a:avLst/>
          </a:prstGeom>
          <a:noFill/>
        </p:spPr>
        <p:txBody>
          <a:bodyPr wrap="none" rtlCol="0">
            <a:spAutoFit/>
          </a:bodyPr>
          <a:lstStyle/>
          <a:p>
            <a:r>
              <a:rPr lang="en-US" sz="1100" b="1" dirty="0" smtClean="0"/>
              <a:t>OH</a:t>
            </a:r>
            <a:endParaRPr lang="en-US" sz="1100" b="1" dirty="0"/>
          </a:p>
        </p:txBody>
      </p:sp>
      <p:sp>
        <p:nvSpPr>
          <p:cNvPr id="41" name="TextBox 40"/>
          <p:cNvSpPr txBox="1"/>
          <p:nvPr/>
        </p:nvSpPr>
        <p:spPr>
          <a:xfrm>
            <a:off x="6254017" y="4738310"/>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42" name="TextBox 41"/>
          <p:cNvSpPr txBox="1"/>
          <p:nvPr/>
        </p:nvSpPr>
        <p:spPr>
          <a:xfrm>
            <a:off x="2393538" y="1553384"/>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43" name="TextBox 42"/>
          <p:cNvSpPr txBox="1"/>
          <p:nvPr/>
        </p:nvSpPr>
        <p:spPr>
          <a:xfrm>
            <a:off x="2204724" y="1023107"/>
            <a:ext cx="370614" cy="261610"/>
          </a:xfrm>
          <a:prstGeom prst="rect">
            <a:avLst/>
          </a:prstGeom>
          <a:noFill/>
        </p:spPr>
        <p:txBody>
          <a:bodyPr wrap="none" rtlCol="0">
            <a:spAutoFit/>
          </a:bodyPr>
          <a:lstStyle/>
          <a:p>
            <a:r>
              <a:rPr lang="en-US" sz="1100" b="1" dirty="0" smtClean="0"/>
              <a:t>OH</a:t>
            </a:r>
            <a:endParaRPr lang="en-US" sz="1100" b="1" dirty="0"/>
          </a:p>
        </p:txBody>
      </p:sp>
      <p:sp>
        <p:nvSpPr>
          <p:cNvPr id="44" name="TextBox 43"/>
          <p:cNvSpPr txBox="1"/>
          <p:nvPr/>
        </p:nvSpPr>
        <p:spPr>
          <a:xfrm>
            <a:off x="1973664" y="1037384"/>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45" name="Oval 44"/>
          <p:cNvSpPr/>
          <p:nvPr/>
        </p:nvSpPr>
        <p:spPr>
          <a:xfrm>
            <a:off x="3150465" y="51646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388899" y="582525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45019" y="5164331"/>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559028" y="516433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773037" y="516433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912976" y="4714719"/>
            <a:ext cx="370614" cy="261610"/>
          </a:xfrm>
          <a:prstGeom prst="rect">
            <a:avLst/>
          </a:prstGeom>
          <a:noFill/>
        </p:spPr>
        <p:txBody>
          <a:bodyPr wrap="none" rtlCol="0">
            <a:spAutoFit/>
          </a:bodyPr>
          <a:lstStyle/>
          <a:p>
            <a:r>
              <a:rPr lang="en-US" sz="1100" b="1" dirty="0" smtClean="0"/>
              <a:t>OH</a:t>
            </a:r>
            <a:endParaRPr lang="en-US" sz="1100" b="1" dirty="0"/>
          </a:p>
        </p:txBody>
      </p:sp>
      <p:sp>
        <p:nvSpPr>
          <p:cNvPr id="52" name="TextBox 51"/>
          <p:cNvSpPr txBox="1"/>
          <p:nvPr/>
        </p:nvSpPr>
        <p:spPr>
          <a:xfrm>
            <a:off x="3084009" y="5311838"/>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53" name="TextBox 52"/>
          <p:cNvSpPr txBox="1"/>
          <p:nvPr/>
        </p:nvSpPr>
        <p:spPr>
          <a:xfrm>
            <a:off x="4119599" y="4954873"/>
            <a:ext cx="370614" cy="261610"/>
          </a:xfrm>
          <a:prstGeom prst="rect">
            <a:avLst/>
          </a:prstGeom>
          <a:noFill/>
        </p:spPr>
        <p:txBody>
          <a:bodyPr wrap="none" rtlCol="0">
            <a:spAutoFit/>
          </a:bodyPr>
          <a:lstStyle/>
          <a:p>
            <a:r>
              <a:rPr lang="en-US" sz="1100" b="1" dirty="0" smtClean="0"/>
              <a:t>OH</a:t>
            </a:r>
            <a:endParaRPr lang="en-US" sz="1100" b="1" dirty="0"/>
          </a:p>
        </p:txBody>
      </p:sp>
      <p:sp>
        <p:nvSpPr>
          <p:cNvPr id="54" name="TextBox 53"/>
          <p:cNvSpPr txBox="1"/>
          <p:nvPr/>
        </p:nvSpPr>
        <p:spPr>
          <a:xfrm>
            <a:off x="2816969" y="3917821"/>
            <a:ext cx="356188" cy="261610"/>
          </a:xfrm>
          <a:prstGeom prst="rect">
            <a:avLst/>
          </a:prstGeom>
          <a:noFill/>
          <a:ln>
            <a:noFill/>
          </a:ln>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55" name="Oval 54"/>
          <p:cNvSpPr/>
          <p:nvPr/>
        </p:nvSpPr>
        <p:spPr>
          <a:xfrm>
            <a:off x="4185128" y="516433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00342" y="5164164"/>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68401" y="5670053"/>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54392" y="567005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82410" y="568228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499313" y="5320156"/>
            <a:ext cx="370614" cy="261610"/>
          </a:xfrm>
          <a:prstGeom prst="rect">
            <a:avLst/>
          </a:prstGeom>
          <a:noFill/>
        </p:spPr>
        <p:txBody>
          <a:bodyPr wrap="none" rtlCol="0">
            <a:spAutoFit/>
          </a:bodyPr>
          <a:lstStyle/>
          <a:p>
            <a:r>
              <a:rPr lang="en-US" sz="1100" b="1" dirty="0" smtClean="0"/>
              <a:t>OH</a:t>
            </a:r>
            <a:endParaRPr lang="en-US" sz="1100" b="1" dirty="0"/>
          </a:p>
        </p:txBody>
      </p:sp>
      <p:sp>
        <p:nvSpPr>
          <p:cNvPr id="62" name="TextBox 61"/>
          <p:cNvSpPr txBox="1"/>
          <p:nvPr/>
        </p:nvSpPr>
        <p:spPr>
          <a:xfrm>
            <a:off x="1481735" y="4714719"/>
            <a:ext cx="370614" cy="261610"/>
          </a:xfrm>
          <a:prstGeom prst="rect">
            <a:avLst/>
          </a:prstGeom>
          <a:noFill/>
        </p:spPr>
        <p:txBody>
          <a:bodyPr wrap="none" rtlCol="0">
            <a:spAutoFit/>
          </a:bodyPr>
          <a:lstStyle/>
          <a:p>
            <a:r>
              <a:rPr lang="en-US" sz="1100" b="1" dirty="0" smtClean="0"/>
              <a:t>OH</a:t>
            </a:r>
            <a:endParaRPr lang="en-US" sz="1100" b="1" dirty="0">
              <a:solidFill>
                <a:srgbClr val="C00000"/>
              </a:solidFill>
            </a:endParaRPr>
          </a:p>
        </p:txBody>
      </p:sp>
      <p:sp>
        <p:nvSpPr>
          <p:cNvPr id="63" name="TextBox 62"/>
          <p:cNvSpPr txBox="1"/>
          <p:nvPr/>
        </p:nvSpPr>
        <p:spPr>
          <a:xfrm>
            <a:off x="2126800" y="4371108"/>
            <a:ext cx="370614" cy="261610"/>
          </a:xfrm>
          <a:prstGeom prst="rect">
            <a:avLst/>
          </a:prstGeom>
          <a:noFill/>
        </p:spPr>
        <p:txBody>
          <a:bodyPr wrap="none" rtlCol="0">
            <a:spAutoFit/>
          </a:bodyPr>
          <a:lstStyle/>
          <a:p>
            <a:r>
              <a:rPr lang="en-US" sz="1100" b="1" dirty="0" smtClean="0"/>
              <a:t>OH</a:t>
            </a:r>
            <a:endParaRPr lang="en-US" sz="1100" b="1" dirty="0"/>
          </a:p>
        </p:txBody>
      </p:sp>
      <p:sp>
        <p:nvSpPr>
          <p:cNvPr id="64" name="TextBox 63"/>
          <p:cNvSpPr txBox="1"/>
          <p:nvPr/>
        </p:nvSpPr>
        <p:spPr>
          <a:xfrm>
            <a:off x="4337133" y="5322418"/>
            <a:ext cx="356188" cy="261610"/>
          </a:xfrm>
          <a:prstGeom prst="rect">
            <a:avLst/>
          </a:prstGeom>
          <a:noFill/>
        </p:spPr>
        <p:txBody>
          <a:bodyPr wrap="squar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65" name="TextBox 64"/>
          <p:cNvSpPr txBox="1"/>
          <p:nvPr/>
        </p:nvSpPr>
        <p:spPr>
          <a:xfrm>
            <a:off x="1085227" y="1231869"/>
            <a:ext cx="370614" cy="261610"/>
          </a:xfrm>
          <a:prstGeom prst="rect">
            <a:avLst/>
          </a:prstGeom>
          <a:noFill/>
        </p:spPr>
        <p:txBody>
          <a:bodyPr wrap="none" rtlCol="0">
            <a:spAutoFit/>
          </a:bodyPr>
          <a:lstStyle/>
          <a:p>
            <a:r>
              <a:rPr lang="en-US" sz="1100" b="1" dirty="0" smtClean="0"/>
              <a:t>OH</a:t>
            </a:r>
            <a:endParaRPr lang="en-US" sz="1100" b="1" dirty="0"/>
          </a:p>
        </p:txBody>
      </p:sp>
      <p:sp>
        <p:nvSpPr>
          <p:cNvPr id="66" name="TextBox 65"/>
          <p:cNvSpPr txBox="1"/>
          <p:nvPr/>
        </p:nvSpPr>
        <p:spPr>
          <a:xfrm>
            <a:off x="1519369" y="1585612"/>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67" name="TextBox 66"/>
          <p:cNvSpPr txBox="1"/>
          <p:nvPr/>
        </p:nvSpPr>
        <p:spPr>
          <a:xfrm>
            <a:off x="665873" y="1597534"/>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68" name="Oval 67"/>
          <p:cNvSpPr/>
          <p:nvPr/>
        </p:nvSpPr>
        <p:spPr>
          <a:xfrm>
            <a:off x="1590459" y="1422407"/>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311585" y="1222943"/>
            <a:ext cx="370614" cy="261610"/>
          </a:xfrm>
          <a:prstGeom prst="rect">
            <a:avLst/>
          </a:prstGeom>
          <a:noFill/>
        </p:spPr>
        <p:txBody>
          <a:bodyPr wrap="none" rtlCol="0">
            <a:spAutoFit/>
          </a:bodyPr>
          <a:lstStyle/>
          <a:p>
            <a:r>
              <a:rPr lang="en-US" sz="1100" b="1" dirty="0" smtClean="0"/>
              <a:t>OH</a:t>
            </a:r>
            <a:endParaRPr lang="en-US" sz="1100" b="1" dirty="0"/>
          </a:p>
        </p:txBody>
      </p:sp>
      <p:sp>
        <p:nvSpPr>
          <p:cNvPr id="70" name="Oval 69"/>
          <p:cNvSpPr/>
          <p:nvPr/>
        </p:nvSpPr>
        <p:spPr>
          <a:xfrm>
            <a:off x="1155163" y="935678"/>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56371" y="907530"/>
            <a:ext cx="280846" cy="261610"/>
          </a:xfrm>
          <a:prstGeom prst="rect">
            <a:avLst/>
          </a:prstGeom>
          <a:noFill/>
        </p:spPr>
        <p:txBody>
          <a:bodyPr wrap="none" rtlCol="0">
            <a:spAutoFit/>
          </a:bodyPr>
          <a:lstStyle/>
          <a:p>
            <a:r>
              <a:rPr lang="en-US" sz="1100" b="1" dirty="0" smtClean="0"/>
              <a:t>O</a:t>
            </a:r>
            <a:endParaRPr lang="en-US" sz="1100" b="1" dirty="0"/>
          </a:p>
        </p:txBody>
      </p:sp>
      <p:sp>
        <p:nvSpPr>
          <p:cNvPr id="72" name="TextBox 71"/>
          <p:cNvSpPr txBox="1"/>
          <p:nvPr/>
        </p:nvSpPr>
        <p:spPr>
          <a:xfrm>
            <a:off x="1308939" y="912347"/>
            <a:ext cx="280846" cy="261610"/>
          </a:xfrm>
          <a:prstGeom prst="rect">
            <a:avLst/>
          </a:prstGeom>
          <a:noFill/>
        </p:spPr>
        <p:txBody>
          <a:bodyPr wrap="none" rtlCol="0">
            <a:spAutoFit/>
          </a:bodyPr>
          <a:lstStyle/>
          <a:p>
            <a:r>
              <a:rPr lang="en-US" sz="1100" b="1" dirty="0" smtClean="0"/>
              <a:t>O</a:t>
            </a:r>
            <a:endParaRPr lang="en-US" sz="1100" b="1" dirty="0"/>
          </a:p>
        </p:txBody>
      </p:sp>
      <p:sp>
        <p:nvSpPr>
          <p:cNvPr id="73" name="Oval 72"/>
          <p:cNvSpPr/>
          <p:nvPr/>
        </p:nvSpPr>
        <p:spPr>
          <a:xfrm>
            <a:off x="3978728" y="5164659"/>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332465" y="64408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556195" y="64408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711664" y="4954873"/>
            <a:ext cx="370614" cy="261610"/>
          </a:xfrm>
          <a:prstGeom prst="rect">
            <a:avLst/>
          </a:prstGeom>
          <a:noFill/>
        </p:spPr>
        <p:txBody>
          <a:bodyPr wrap="none" rtlCol="0">
            <a:spAutoFit/>
          </a:bodyPr>
          <a:lstStyle/>
          <a:p>
            <a:r>
              <a:rPr lang="en-US" sz="1100" b="1" dirty="0" smtClean="0"/>
              <a:t>OH</a:t>
            </a:r>
            <a:endParaRPr lang="en-US" sz="1100" b="1" dirty="0"/>
          </a:p>
        </p:txBody>
      </p:sp>
      <p:sp>
        <p:nvSpPr>
          <p:cNvPr id="80" name="Oval 79"/>
          <p:cNvSpPr/>
          <p:nvPr/>
        </p:nvSpPr>
        <p:spPr>
          <a:xfrm>
            <a:off x="4428710" y="568018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909170" y="4954873"/>
            <a:ext cx="370614" cy="261610"/>
          </a:xfrm>
          <a:prstGeom prst="rect">
            <a:avLst/>
          </a:prstGeom>
          <a:noFill/>
        </p:spPr>
        <p:txBody>
          <a:bodyPr wrap="none" rtlCol="0">
            <a:spAutoFit/>
          </a:bodyPr>
          <a:lstStyle/>
          <a:p>
            <a:r>
              <a:rPr lang="en-US" sz="1100" b="1" dirty="0" smtClean="0"/>
              <a:t>OH</a:t>
            </a:r>
            <a:endParaRPr lang="en-US" sz="1100" b="1" dirty="0"/>
          </a:p>
        </p:txBody>
      </p:sp>
      <p:sp>
        <p:nvSpPr>
          <p:cNvPr id="82" name="Oval 81"/>
          <p:cNvSpPr/>
          <p:nvPr/>
        </p:nvSpPr>
        <p:spPr>
          <a:xfrm>
            <a:off x="1783562" y="4558473"/>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130002" y="5961898"/>
            <a:ext cx="370614" cy="261610"/>
          </a:xfrm>
          <a:prstGeom prst="rect">
            <a:avLst/>
          </a:prstGeom>
          <a:noFill/>
        </p:spPr>
        <p:txBody>
          <a:bodyPr wrap="none" rtlCol="0">
            <a:spAutoFit/>
          </a:bodyPr>
          <a:lstStyle/>
          <a:p>
            <a:r>
              <a:rPr lang="en-US" sz="1100" b="1" dirty="0" smtClean="0"/>
              <a:t>OH</a:t>
            </a:r>
            <a:endParaRPr lang="en-US" sz="1100" b="1" dirty="0"/>
          </a:p>
        </p:txBody>
      </p:sp>
      <p:sp>
        <p:nvSpPr>
          <p:cNvPr id="84" name="TextBox 83"/>
          <p:cNvSpPr txBox="1"/>
          <p:nvPr/>
        </p:nvSpPr>
        <p:spPr>
          <a:xfrm>
            <a:off x="2316511" y="5616958"/>
            <a:ext cx="370614" cy="261610"/>
          </a:xfrm>
          <a:prstGeom prst="rect">
            <a:avLst/>
          </a:prstGeom>
          <a:noFill/>
        </p:spPr>
        <p:txBody>
          <a:bodyPr wrap="none" rtlCol="0">
            <a:spAutoFit/>
          </a:bodyPr>
          <a:lstStyle/>
          <a:p>
            <a:r>
              <a:rPr lang="en-US" sz="1100" b="1" dirty="0" smtClean="0"/>
              <a:t>OH</a:t>
            </a:r>
            <a:endParaRPr lang="en-US" sz="1100" b="1" dirty="0"/>
          </a:p>
        </p:txBody>
      </p:sp>
      <p:sp>
        <p:nvSpPr>
          <p:cNvPr id="85" name="Oval 84"/>
          <p:cNvSpPr/>
          <p:nvPr/>
        </p:nvSpPr>
        <p:spPr>
          <a:xfrm>
            <a:off x="872594" y="420964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945565" y="4540450"/>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59574" y="454045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83304" y="454045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096536" y="4348368"/>
            <a:ext cx="370614" cy="261610"/>
          </a:xfrm>
          <a:prstGeom prst="rect">
            <a:avLst/>
          </a:prstGeom>
          <a:noFill/>
        </p:spPr>
        <p:txBody>
          <a:bodyPr wrap="none" rtlCol="0">
            <a:spAutoFit/>
          </a:bodyPr>
          <a:lstStyle/>
          <a:p>
            <a:r>
              <a:rPr lang="en-US" sz="1100" b="1" dirty="0" smtClean="0"/>
              <a:t>OH</a:t>
            </a:r>
            <a:endParaRPr lang="en-US" sz="1100" b="1" dirty="0"/>
          </a:p>
        </p:txBody>
      </p:sp>
      <p:sp>
        <p:nvSpPr>
          <p:cNvPr id="90" name="TextBox 89"/>
          <p:cNvSpPr txBox="1"/>
          <p:nvPr/>
        </p:nvSpPr>
        <p:spPr>
          <a:xfrm>
            <a:off x="3530678" y="4702111"/>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92" name="Oval 91"/>
          <p:cNvSpPr/>
          <p:nvPr/>
        </p:nvSpPr>
        <p:spPr>
          <a:xfrm>
            <a:off x="3601768" y="4538906"/>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3322894" y="4339442"/>
            <a:ext cx="370614" cy="261610"/>
          </a:xfrm>
          <a:prstGeom prst="rect">
            <a:avLst/>
          </a:prstGeom>
          <a:noFill/>
        </p:spPr>
        <p:txBody>
          <a:bodyPr wrap="none" rtlCol="0">
            <a:spAutoFit/>
          </a:bodyPr>
          <a:lstStyle/>
          <a:p>
            <a:r>
              <a:rPr lang="en-US" sz="1100" b="1" dirty="0" smtClean="0"/>
              <a:t>OH</a:t>
            </a:r>
            <a:endParaRPr lang="en-US" sz="1100" b="1" dirty="0"/>
          </a:p>
        </p:txBody>
      </p:sp>
      <p:sp>
        <p:nvSpPr>
          <p:cNvPr id="95" name="TextBox 94"/>
          <p:cNvSpPr txBox="1"/>
          <p:nvPr/>
        </p:nvSpPr>
        <p:spPr>
          <a:xfrm>
            <a:off x="2165182" y="3930037"/>
            <a:ext cx="370614" cy="261610"/>
          </a:xfrm>
          <a:prstGeom prst="rect">
            <a:avLst/>
          </a:prstGeom>
          <a:noFill/>
        </p:spPr>
        <p:txBody>
          <a:bodyPr wrap="none" rtlCol="0">
            <a:spAutoFit/>
          </a:bodyPr>
          <a:lstStyle/>
          <a:p>
            <a:r>
              <a:rPr lang="en-US" sz="1100" b="1" dirty="0" smtClean="0"/>
              <a:t>OH</a:t>
            </a:r>
            <a:endParaRPr lang="en-US" sz="1100" b="1" dirty="0"/>
          </a:p>
        </p:txBody>
      </p:sp>
      <p:sp>
        <p:nvSpPr>
          <p:cNvPr id="97" name="Oval 96"/>
          <p:cNvSpPr/>
          <p:nvPr/>
        </p:nvSpPr>
        <p:spPr>
          <a:xfrm>
            <a:off x="3051282" y="902664"/>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265291" y="90266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479300" y="902663"/>
            <a:ext cx="214009" cy="194553"/>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051282" y="1390636"/>
            <a:ext cx="214009" cy="194553"/>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265291" y="1390635"/>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479300" y="1390635"/>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3187848" y="1221489"/>
            <a:ext cx="370614" cy="261610"/>
          </a:xfrm>
          <a:prstGeom prst="rect">
            <a:avLst/>
          </a:prstGeom>
          <a:noFill/>
        </p:spPr>
        <p:txBody>
          <a:bodyPr wrap="none" rtlCol="0">
            <a:spAutoFit/>
          </a:bodyPr>
          <a:lstStyle/>
          <a:p>
            <a:r>
              <a:rPr lang="en-US" sz="1100" b="1" dirty="0" smtClean="0"/>
              <a:t>OH</a:t>
            </a:r>
            <a:endParaRPr lang="en-US" sz="1100" b="1" dirty="0"/>
          </a:p>
        </p:txBody>
      </p:sp>
      <p:sp>
        <p:nvSpPr>
          <p:cNvPr id="104" name="TextBox 103"/>
          <p:cNvSpPr txBox="1"/>
          <p:nvPr/>
        </p:nvSpPr>
        <p:spPr>
          <a:xfrm>
            <a:off x="3413624" y="1522492"/>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05" name="TextBox 104"/>
          <p:cNvSpPr txBox="1"/>
          <p:nvPr/>
        </p:nvSpPr>
        <p:spPr>
          <a:xfrm>
            <a:off x="3193423" y="1033816"/>
            <a:ext cx="370614" cy="261610"/>
          </a:xfrm>
          <a:prstGeom prst="rect">
            <a:avLst/>
          </a:prstGeom>
          <a:noFill/>
        </p:spPr>
        <p:txBody>
          <a:bodyPr wrap="none" rtlCol="0">
            <a:spAutoFit/>
          </a:bodyPr>
          <a:lstStyle/>
          <a:p>
            <a:r>
              <a:rPr lang="en-US" sz="1100" b="1" dirty="0" smtClean="0"/>
              <a:t>OH</a:t>
            </a:r>
            <a:endParaRPr lang="en-US" sz="1100" b="1" dirty="0"/>
          </a:p>
        </p:txBody>
      </p:sp>
      <p:sp>
        <p:nvSpPr>
          <p:cNvPr id="106" name="TextBox 105"/>
          <p:cNvSpPr txBox="1"/>
          <p:nvPr/>
        </p:nvSpPr>
        <p:spPr>
          <a:xfrm>
            <a:off x="2981866" y="1046442"/>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07" name="Oval 106"/>
          <p:cNvSpPr/>
          <p:nvPr/>
        </p:nvSpPr>
        <p:spPr>
          <a:xfrm>
            <a:off x="244751" y="4198636"/>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72437" y="421414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58583" y="4198007"/>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977384" y="5831093"/>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763988" y="5830717"/>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191851" y="583109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1674599" y="5968542"/>
            <a:ext cx="370614" cy="261610"/>
          </a:xfrm>
          <a:prstGeom prst="rect">
            <a:avLst/>
          </a:prstGeom>
          <a:noFill/>
        </p:spPr>
        <p:txBody>
          <a:bodyPr wrap="none" rtlCol="0">
            <a:spAutoFit/>
          </a:bodyPr>
          <a:lstStyle/>
          <a:p>
            <a:r>
              <a:rPr lang="en-US" sz="1100" b="1" dirty="0" smtClean="0"/>
              <a:t>OH</a:t>
            </a:r>
            <a:endParaRPr lang="en-US" sz="1100" b="1" dirty="0"/>
          </a:p>
        </p:txBody>
      </p:sp>
      <p:sp>
        <p:nvSpPr>
          <p:cNvPr id="115" name="TextBox 114"/>
          <p:cNvSpPr txBox="1"/>
          <p:nvPr/>
        </p:nvSpPr>
        <p:spPr>
          <a:xfrm>
            <a:off x="2062211" y="6236003"/>
            <a:ext cx="370614" cy="261610"/>
          </a:xfrm>
          <a:prstGeom prst="rect">
            <a:avLst/>
          </a:prstGeom>
          <a:noFill/>
        </p:spPr>
        <p:txBody>
          <a:bodyPr wrap="none" rtlCol="0">
            <a:spAutoFit/>
          </a:bodyPr>
          <a:lstStyle/>
          <a:p>
            <a:r>
              <a:rPr lang="en-US" sz="1100" b="1" dirty="0" smtClean="0"/>
              <a:t>OH</a:t>
            </a:r>
            <a:endParaRPr lang="en-US" sz="1100" b="1" dirty="0"/>
          </a:p>
        </p:txBody>
      </p:sp>
      <p:sp>
        <p:nvSpPr>
          <p:cNvPr id="116" name="TextBox 115"/>
          <p:cNvSpPr txBox="1"/>
          <p:nvPr/>
        </p:nvSpPr>
        <p:spPr>
          <a:xfrm>
            <a:off x="175335" y="4342414"/>
            <a:ext cx="370614" cy="261610"/>
          </a:xfrm>
          <a:prstGeom prst="rect">
            <a:avLst/>
          </a:prstGeom>
          <a:noFill/>
        </p:spPr>
        <p:txBody>
          <a:bodyPr wrap="none" rtlCol="0">
            <a:spAutoFit/>
          </a:bodyPr>
          <a:lstStyle/>
          <a:p>
            <a:r>
              <a:rPr lang="en-US" sz="1100" b="1" dirty="0" smtClean="0"/>
              <a:t>OH</a:t>
            </a:r>
            <a:endParaRPr lang="en-US" sz="1100" b="1" dirty="0">
              <a:solidFill>
                <a:srgbClr val="C00000"/>
              </a:solidFill>
            </a:endParaRPr>
          </a:p>
        </p:txBody>
      </p:sp>
      <p:sp>
        <p:nvSpPr>
          <p:cNvPr id="117" name="Oval 116"/>
          <p:cNvSpPr/>
          <p:nvPr/>
        </p:nvSpPr>
        <p:spPr>
          <a:xfrm>
            <a:off x="2594214" y="5831094"/>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0960" y="641592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54969" y="6415923"/>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697463" y="6440853"/>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911472" y="64408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125481" y="64408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821821" y="6251590"/>
            <a:ext cx="370614" cy="261610"/>
          </a:xfrm>
          <a:prstGeom prst="rect">
            <a:avLst/>
          </a:prstGeom>
          <a:noFill/>
        </p:spPr>
        <p:txBody>
          <a:bodyPr wrap="none" rtlCol="0">
            <a:spAutoFit/>
          </a:bodyPr>
          <a:lstStyle/>
          <a:p>
            <a:r>
              <a:rPr lang="en-US" sz="1100" b="1" dirty="0" smtClean="0"/>
              <a:t>OH</a:t>
            </a:r>
            <a:endParaRPr lang="en-US" sz="1100" b="1" dirty="0"/>
          </a:p>
        </p:txBody>
      </p:sp>
      <p:sp>
        <p:nvSpPr>
          <p:cNvPr id="124" name="TextBox 123"/>
          <p:cNvSpPr txBox="1"/>
          <p:nvPr/>
        </p:nvSpPr>
        <p:spPr>
          <a:xfrm>
            <a:off x="2485105" y="6581385"/>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25" name="TextBox 124"/>
          <p:cNvSpPr txBox="1"/>
          <p:nvPr/>
        </p:nvSpPr>
        <p:spPr>
          <a:xfrm>
            <a:off x="3077707" y="5799590"/>
            <a:ext cx="370614" cy="261610"/>
          </a:xfrm>
          <a:prstGeom prst="rect">
            <a:avLst/>
          </a:prstGeom>
          <a:noFill/>
        </p:spPr>
        <p:txBody>
          <a:bodyPr wrap="none" rtlCol="0">
            <a:spAutoFit/>
          </a:bodyPr>
          <a:lstStyle/>
          <a:p>
            <a:r>
              <a:rPr lang="en-US" sz="1100" b="1" dirty="0" smtClean="0"/>
              <a:t>OH</a:t>
            </a:r>
            <a:endParaRPr lang="en-US" sz="1100" b="1" dirty="0"/>
          </a:p>
        </p:txBody>
      </p:sp>
      <p:sp>
        <p:nvSpPr>
          <p:cNvPr id="126" name="TextBox 125"/>
          <p:cNvSpPr txBox="1"/>
          <p:nvPr/>
        </p:nvSpPr>
        <p:spPr>
          <a:xfrm>
            <a:off x="2534526" y="5965144"/>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27" name="TextBox 126"/>
          <p:cNvSpPr txBox="1"/>
          <p:nvPr/>
        </p:nvSpPr>
        <p:spPr>
          <a:xfrm>
            <a:off x="3416367" y="1043196"/>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28" name="TextBox 127"/>
          <p:cNvSpPr txBox="1"/>
          <p:nvPr/>
        </p:nvSpPr>
        <p:spPr>
          <a:xfrm>
            <a:off x="610523" y="4029171"/>
            <a:ext cx="370614" cy="261610"/>
          </a:xfrm>
          <a:prstGeom prst="rect">
            <a:avLst/>
          </a:prstGeom>
          <a:noFill/>
        </p:spPr>
        <p:txBody>
          <a:bodyPr wrap="none" rtlCol="0">
            <a:spAutoFit/>
          </a:bodyPr>
          <a:lstStyle/>
          <a:p>
            <a:r>
              <a:rPr lang="en-US" sz="1100" b="1" dirty="0" smtClean="0"/>
              <a:t>OH</a:t>
            </a:r>
            <a:endParaRPr lang="en-US" sz="1100" b="1" dirty="0">
              <a:solidFill>
                <a:srgbClr val="C00000"/>
              </a:solidFill>
            </a:endParaRPr>
          </a:p>
        </p:txBody>
      </p:sp>
      <p:sp>
        <p:nvSpPr>
          <p:cNvPr id="129" name="TextBox 128"/>
          <p:cNvSpPr txBox="1"/>
          <p:nvPr/>
        </p:nvSpPr>
        <p:spPr>
          <a:xfrm>
            <a:off x="1022061" y="4339442"/>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30" name="TextBox 129"/>
          <p:cNvSpPr txBox="1"/>
          <p:nvPr/>
        </p:nvSpPr>
        <p:spPr>
          <a:xfrm>
            <a:off x="2978620" y="1531168"/>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32" name="TextBox 131"/>
          <p:cNvSpPr txBox="1"/>
          <p:nvPr/>
        </p:nvSpPr>
        <p:spPr>
          <a:xfrm>
            <a:off x="817214" y="4030206"/>
            <a:ext cx="370614" cy="261610"/>
          </a:xfrm>
          <a:prstGeom prst="rect">
            <a:avLst/>
          </a:prstGeom>
          <a:noFill/>
        </p:spPr>
        <p:txBody>
          <a:bodyPr wrap="none" rtlCol="0">
            <a:spAutoFit/>
          </a:bodyPr>
          <a:lstStyle/>
          <a:p>
            <a:r>
              <a:rPr lang="en-US" sz="1100" b="1" dirty="0" smtClean="0"/>
              <a:t>OH</a:t>
            </a:r>
            <a:endParaRPr lang="en-US" sz="1100" b="1" dirty="0">
              <a:solidFill>
                <a:srgbClr val="C00000"/>
              </a:solidFill>
            </a:endParaRPr>
          </a:p>
        </p:txBody>
      </p:sp>
      <p:sp>
        <p:nvSpPr>
          <p:cNvPr id="133" name="Oval 132"/>
          <p:cNvSpPr/>
          <p:nvPr/>
        </p:nvSpPr>
        <p:spPr>
          <a:xfrm>
            <a:off x="776436" y="214596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990445"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204454" y="2145960"/>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593561" y="2145961"/>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807570"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021579"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1717851" y="1975180"/>
            <a:ext cx="370614" cy="261610"/>
          </a:xfrm>
          <a:prstGeom prst="rect">
            <a:avLst/>
          </a:prstGeom>
          <a:noFill/>
        </p:spPr>
        <p:txBody>
          <a:bodyPr wrap="none" rtlCol="0">
            <a:spAutoFit/>
          </a:bodyPr>
          <a:lstStyle/>
          <a:p>
            <a:r>
              <a:rPr lang="en-US" sz="1100" b="1" dirty="0" smtClean="0"/>
              <a:t>OH</a:t>
            </a:r>
            <a:endParaRPr lang="en-US" sz="1100" b="1" dirty="0"/>
          </a:p>
        </p:txBody>
      </p:sp>
      <p:sp>
        <p:nvSpPr>
          <p:cNvPr id="140" name="TextBox 139"/>
          <p:cNvSpPr txBox="1"/>
          <p:nvPr/>
        </p:nvSpPr>
        <p:spPr>
          <a:xfrm>
            <a:off x="1955903" y="2277817"/>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41" name="TextBox 140"/>
          <p:cNvSpPr txBox="1"/>
          <p:nvPr/>
        </p:nvSpPr>
        <p:spPr>
          <a:xfrm>
            <a:off x="928124" y="2287656"/>
            <a:ext cx="370614" cy="261610"/>
          </a:xfrm>
          <a:prstGeom prst="rect">
            <a:avLst/>
          </a:prstGeom>
          <a:noFill/>
        </p:spPr>
        <p:txBody>
          <a:bodyPr wrap="none" rtlCol="0">
            <a:spAutoFit/>
          </a:bodyPr>
          <a:lstStyle/>
          <a:p>
            <a:r>
              <a:rPr lang="en-US" sz="1100" b="1" dirty="0" smtClean="0"/>
              <a:t>OH</a:t>
            </a:r>
            <a:endParaRPr lang="en-US" sz="1100" b="1" dirty="0"/>
          </a:p>
        </p:txBody>
      </p:sp>
      <p:sp>
        <p:nvSpPr>
          <p:cNvPr id="142" name="TextBox 141"/>
          <p:cNvSpPr txBox="1"/>
          <p:nvPr/>
        </p:nvSpPr>
        <p:spPr>
          <a:xfrm>
            <a:off x="707020" y="2289739"/>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43" name="Oval 142"/>
          <p:cNvSpPr/>
          <p:nvPr/>
        </p:nvSpPr>
        <p:spPr>
          <a:xfrm>
            <a:off x="2436394" y="214596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50403"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864412" y="2145960"/>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253519" y="2145961"/>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467528"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681537"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3388940" y="1955921"/>
            <a:ext cx="370614" cy="261610"/>
          </a:xfrm>
          <a:prstGeom prst="rect">
            <a:avLst/>
          </a:prstGeom>
          <a:noFill/>
        </p:spPr>
        <p:txBody>
          <a:bodyPr wrap="none" rtlCol="0">
            <a:spAutoFit/>
          </a:bodyPr>
          <a:lstStyle/>
          <a:p>
            <a:r>
              <a:rPr lang="en-US" sz="1100" b="1" dirty="0" smtClean="0"/>
              <a:t>OH</a:t>
            </a:r>
            <a:endParaRPr lang="en-US" sz="1100" b="1" dirty="0"/>
          </a:p>
        </p:txBody>
      </p:sp>
      <p:sp>
        <p:nvSpPr>
          <p:cNvPr id="150" name="TextBox 149"/>
          <p:cNvSpPr txBox="1"/>
          <p:nvPr/>
        </p:nvSpPr>
        <p:spPr>
          <a:xfrm>
            <a:off x="3615861" y="2277817"/>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51" name="TextBox 150"/>
          <p:cNvSpPr txBox="1"/>
          <p:nvPr/>
        </p:nvSpPr>
        <p:spPr>
          <a:xfrm>
            <a:off x="2578863" y="2277817"/>
            <a:ext cx="370614" cy="261610"/>
          </a:xfrm>
          <a:prstGeom prst="rect">
            <a:avLst/>
          </a:prstGeom>
          <a:noFill/>
        </p:spPr>
        <p:txBody>
          <a:bodyPr wrap="none" rtlCol="0">
            <a:spAutoFit/>
          </a:bodyPr>
          <a:lstStyle/>
          <a:p>
            <a:r>
              <a:rPr lang="en-US" sz="1100" b="1" dirty="0" smtClean="0"/>
              <a:t>OH</a:t>
            </a:r>
            <a:endParaRPr lang="en-US" sz="1100" b="1" dirty="0"/>
          </a:p>
        </p:txBody>
      </p:sp>
      <p:sp>
        <p:nvSpPr>
          <p:cNvPr id="152" name="TextBox 151"/>
          <p:cNvSpPr txBox="1"/>
          <p:nvPr/>
        </p:nvSpPr>
        <p:spPr>
          <a:xfrm>
            <a:off x="2366978" y="2289739"/>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53" name="Oval 152"/>
          <p:cNvSpPr/>
          <p:nvPr/>
        </p:nvSpPr>
        <p:spPr>
          <a:xfrm>
            <a:off x="4093628" y="214596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307637"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521646" y="2145960"/>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910753" y="2145961"/>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124762"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338771" y="2145960"/>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5045544" y="1957577"/>
            <a:ext cx="370614" cy="261610"/>
          </a:xfrm>
          <a:prstGeom prst="rect">
            <a:avLst/>
          </a:prstGeom>
          <a:noFill/>
        </p:spPr>
        <p:txBody>
          <a:bodyPr wrap="none" rtlCol="0">
            <a:spAutoFit/>
          </a:bodyPr>
          <a:lstStyle/>
          <a:p>
            <a:r>
              <a:rPr lang="en-US" sz="1100" b="1" dirty="0" smtClean="0"/>
              <a:t>OH</a:t>
            </a:r>
            <a:endParaRPr lang="en-US" sz="1100" b="1" dirty="0"/>
          </a:p>
        </p:txBody>
      </p:sp>
      <p:sp>
        <p:nvSpPr>
          <p:cNvPr id="160" name="TextBox 159"/>
          <p:cNvSpPr txBox="1"/>
          <p:nvPr/>
        </p:nvSpPr>
        <p:spPr>
          <a:xfrm>
            <a:off x="5273095" y="2277817"/>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61" name="TextBox 160"/>
          <p:cNvSpPr txBox="1"/>
          <p:nvPr/>
        </p:nvSpPr>
        <p:spPr>
          <a:xfrm>
            <a:off x="4208546" y="2286760"/>
            <a:ext cx="370614" cy="261610"/>
          </a:xfrm>
          <a:prstGeom prst="rect">
            <a:avLst/>
          </a:prstGeom>
          <a:noFill/>
        </p:spPr>
        <p:txBody>
          <a:bodyPr wrap="none" rtlCol="0">
            <a:spAutoFit/>
          </a:bodyPr>
          <a:lstStyle/>
          <a:p>
            <a:r>
              <a:rPr lang="en-US" sz="1100" b="1" dirty="0" smtClean="0"/>
              <a:t>OH</a:t>
            </a:r>
            <a:endParaRPr lang="en-US" sz="1100" b="1" dirty="0"/>
          </a:p>
        </p:txBody>
      </p:sp>
      <p:sp>
        <p:nvSpPr>
          <p:cNvPr id="162" name="TextBox 161"/>
          <p:cNvSpPr txBox="1"/>
          <p:nvPr/>
        </p:nvSpPr>
        <p:spPr>
          <a:xfrm>
            <a:off x="4024212" y="2289739"/>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63" name="Oval 162"/>
          <p:cNvSpPr/>
          <p:nvPr/>
        </p:nvSpPr>
        <p:spPr>
          <a:xfrm>
            <a:off x="1797843" y="2711259"/>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574107" y="271125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021579" y="271125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1494890" y="2843115"/>
            <a:ext cx="370614" cy="261610"/>
          </a:xfrm>
          <a:prstGeom prst="rect">
            <a:avLst/>
          </a:prstGeom>
          <a:noFill/>
        </p:spPr>
        <p:txBody>
          <a:bodyPr wrap="none" rtlCol="0">
            <a:spAutoFit/>
          </a:bodyPr>
          <a:lstStyle/>
          <a:p>
            <a:r>
              <a:rPr lang="en-US" sz="1100" b="1" dirty="0" smtClean="0"/>
              <a:t>OH</a:t>
            </a:r>
            <a:endParaRPr lang="en-US" sz="1100" b="1" dirty="0"/>
          </a:p>
        </p:txBody>
      </p:sp>
      <p:sp>
        <p:nvSpPr>
          <p:cNvPr id="167" name="TextBox 166"/>
          <p:cNvSpPr txBox="1"/>
          <p:nvPr/>
        </p:nvSpPr>
        <p:spPr>
          <a:xfrm>
            <a:off x="1955903" y="2843115"/>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68" name="Oval 167"/>
          <p:cNvSpPr/>
          <p:nvPr/>
        </p:nvSpPr>
        <p:spPr>
          <a:xfrm>
            <a:off x="2005761" y="3261647"/>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782025" y="3261646"/>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229497" y="3261646"/>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2150438" y="3401312"/>
            <a:ext cx="370614" cy="261610"/>
          </a:xfrm>
          <a:prstGeom prst="rect">
            <a:avLst/>
          </a:prstGeom>
          <a:noFill/>
        </p:spPr>
        <p:txBody>
          <a:bodyPr wrap="none" rtlCol="0">
            <a:spAutoFit/>
          </a:bodyPr>
          <a:lstStyle/>
          <a:p>
            <a:r>
              <a:rPr lang="en-US" sz="1100" b="1" dirty="0" smtClean="0"/>
              <a:t>OH</a:t>
            </a:r>
            <a:endParaRPr lang="en-US" sz="1100" b="1" dirty="0"/>
          </a:p>
        </p:txBody>
      </p:sp>
      <p:sp>
        <p:nvSpPr>
          <p:cNvPr id="172" name="TextBox 171"/>
          <p:cNvSpPr txBox="1"/>
          <p:nvPr/>
        </p:nvSpPr>
        <p:spPr>
          <a:xfrm>
            <a:off x="1716348" y="3393503"/>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73" name="Oval 172"/>
          <p:cNvSpPr/>
          <p:nvPr/>
        </p:nvSpPr>
        <p:spPr>
          <a:xfrm>
            <a:off x="2889677" y="3257534"/>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451933" y="325753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a:off x="2820261" y="3401312"/>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77" name="TextBox 176"/>
          <p:cNvSpPr txBox="1"/>
          <p:nvPr/>
        </p:nvSpPr>
        <p:spPr>
          <a:xfrm>
            <a:off x="2392696" y="3077205"/>
            <a:ext cx="370614" cy="261610"/>
          </a:xfrm>
          <a:prstGeom prst="rect">
            <a:avLst/>
          </a:prstGeom>
          <a:noFill/>
        </p:spPr>
        <p:txBody>
          <a:bodyPr wrap="none" rtlCol="0">
            <a:spAutoFit/>
          </a:bodyPr>
          <a:lstStyle/>
          <a:p>
            <a:r>
              <a:rPr lang="en-US" sz="1100" b="1" dirty="0" smtClean="0"/>
              <a:t>OH</a:t>
            </a:r>
            <a:endParaRPr lang="en-US" sz="1100" b="1" dirty="0"/>
          </a:p>
        </p:txBody>
      </p:sp>
      <p:sp>
        <p:nvSpPr>
          <p:cNvPr id="178" name="TextBox 177"/>
          <p:cNvSpPr txBox="1"/>
          <p:nvPr/>
        </p:nvSpPr>
        <p:spPr>
          <a:xfrm>
            <a:off x="2603464" y="3073957"/>
            <a:ext cx="370614" cy="261610"/>
          </a:xfrm>
          <a:prstGeom prst="rect">
            <a:avLst/>
          </a:prstGeom>
          <a:noFill/>
        </p:spPr>
        <p:txBody>
          <a:bodyPr wrap="none" rtlCol="0">
            <a:spAutoFit/>
          </a:bodyPr>
          <a:lstStyle/>
          <a:p>
            <a:r>
              <a:rPr lang="en-US" sz="1100" b="1" dirty="0" smtClean="0"/>
              <a:t>OH</a:t>
            </a:r>
            <a:endParaRPr lang="en-US" sz="1100" b="1" dirty="0"/>
          </a:p>
        </p:txBody>
      </p:sp>
      <p:sp>
        <p:nvSpPr>
          <p:cNvPr id="179" name="Oval 178"/>
          <p:cNvSpPr/>
          <p:nvPr/>
        </p:nvSpPr>
        <p:spPr>
          <a:xfrm>
            <a:off x="2671763" y="379740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013289" y="3803499"/>
            <a:ext cx="214009" cy="1945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789553" y="380349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237025" y="380349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2271365" y="6236003"/>
            <a:ext cx="370614" cy="261610"/>
          </a:xfrm>
          <a:prstGeom prst="rect">
            <a:avLst/>
          </a:prstGeom>
          <a:noFill/>
        </p:spPr>
        <p:txBody>
          <a:bodyPr wrap="none" rtlCol="0">
            <a:spAutoFit/>
          </a:bodyPr>
          <a:lstStyle/>
          <a:p>
            <a:r>
              <a:rPr lang="en-US" sz="1100" b="1" dirty="0" smtClean="0"/>
              <a:t>OH</a:t>
            </a:r>
            <a:endParaRPr lang="en-US" sz="1100" b="1" dirty="0"/>
          </a:p>
        </p:txBody>
      </p:sp>
      <p:sp>
        <p:nvSpPr>
          <p:cNvPr id="184" name="TextBox 183"/>
          <p:cNvSpPr txBox="1"/>
          <p:nvPr/>
        </p:nvSpPr>
        <p:spPr>
          <a:xfrm>
            <a:off x="2346445" y="4702111"/>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185" name="Oval 184"/>
          <p:cNvSpPr/>
          <p:nvPr/>
        </p:nvSpPr>
        <p:spPr>
          <a:xfrm>
            <a:off x="2897205" y="378965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459461" y="3799385"/>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2400224" y="3619057"/>
            <a:ext cx="370614" cy="261610"/>
          </a:xfrm>
          <a:prstGeom prst="rect">
            <a:avLst/>
          </a:prstGeom>
          <a:noFill/>
        </p:spPr>
        <p:txBody>
          <a:bodyPr wrap="none" rtlCol="0">
            <a:spAutoFit/>
          </a:bodyPr>
          <a:lstStyle/>
          <a:p>
            <a:r>
              <a:rPr lang="en-US" sz="1100" b="1" dirty="0" smtClean="0"/>
              <a:t>OH</a:t>
            </a:r>
            <a:endParaRPr lang="en-US" sz="1100" b="1" dirty="0"/>
          </a:p>
        </p:txBody>
      </p:sp>
      <p:sp>
        <p:nvSpPr>
          <p:cNvPr id="189" name="TextBox 188"/>
          <p:cNvSpPr txBox="1"/>
          <p:nvPr/>
        </p:nvSpPr>
        <p:spPr>
          <a:xfrm>
            <a:off x="2610992" y="3615809"/>
            <a:ext cx="370614" cy="261610"/>
          </a:xfrm>
          <a:prstGeom prst="rect">
            <a:avLst/>
          </a:prstGeom>
          <a:noFill/>
        </p:spPr>
        <p:txBody>
          <a:bodyPr wrap="none" rtlCol="0">
            <a:spAutoFit/>
          </a:bodyPr>
          <a:lstStyle/>
          <a:p>
            <a:r>
              <a:rPr lang="en-US" sz="1100" b="1" dirty="0" smtClean="0"/>
              <a:t>OH</a:t>
            </a:r>
            <a:endParaRPr lang="en-US" sz="1100" b="1" dirty="0"/>
          </a:p>
        </p:txBody>
      </p:sp>
      <p:sp>
        <p:nvSpPr>
          <p:cNvPr id="190" name="Arc 189"/>
          <p:cNvSpPr/>
          <p:nvPr/>
        </p:nvSpPr>
        <p:spPr>
          <a:xfrm rot="5400000">
            <a:off x="124076" y="2021241"/>
            <a:ext cx="837829" cy="968800"/>
          </a:xfrm>
          <a:prstGeom prst="arc">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stCxn id="167" idx="1"/>
            <a:endCxn id="177" idx="1"/>
          </p:cNvCxnSpPr>
          <p:nvPr/>
        </p:nvCxnSpPr>
        <p:spPr>
          <a:xfrm>
            <a:off x="1955903" y="2973920"/>
            <a:ext cx="436793" cy="2340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72" idx="3"/>
          </p:cNvCxnSpPr>
          <p:nvPr/>
        </p:nvCxnSpPr>
        <p:spPr>
          <a:xfrm>
            <a:off x="1589785" y="1043152"/>
            <a:ext cx="431794" cy="3144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1450901" y="980520"/>
            <a:ext cx="518982" cy="254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95" idx="3"/>
          </p:cNvCxnSpPr>
          <p:nvPr/>
        </p:nvCxnSpPr>
        <p:spPr>
          <a:xfrm>
            <a:off x="2535796" y="4060842"/>
            <a:ext cx="548213" cy="4237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81" idx="0"/>
          </p:cNvCxnSpPr>
          <p:nvPr/>
        </p:nvCxnSpPr>
        <p:spPr>
          <a:xfrm>
            <a:off x="3832377" y="4701555"/>
            <a:ext cx="262100" cy="2533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endCxn id="81" idx="0"/>
          </p:cNvCxnSpPr>
          <p:nvPr/>
        </p:nvCxnSpPr>
        <p:spPr>
          <a:xfrm flipH="1">
            <a:off x="4094477" y="2576017"/>
            <a:ext cx="237622" cy="23788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2810103" y="5928648"/>
            <a:ext cx="1183285" cy="6221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1804468" y="2377105"/>
            <a:ext cx="125292" cy="2826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2374663" y="2430272"/>
            <a:ext cx="348503" cy="787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endCxn id="63" idx="0"/>
          </p:cNvCxnSpPr>
          <p:nvPr/>
        </p:nvCxnSpPr>
        <p:spPr>
          <a:xfrm rot="5400000">
            <a:off x="2018103" y="2810329"/>
            <a:ext cx="1854783" cy="1266774"/>
          </a:xfrm>
          <a:prstGeom prst="bentConnector3">
            <a:avLst>
              <a:gd name="adj1" fmla="val 9143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2" name="Left Brace 211"/>
          <p:cNvSpPr/>
          <p:nvPr/>
        </p:nvSpPr>
        <p:spPr>
          <a:xfrm>
            <a:off x="418289" y="856721"/>
            <a:ext cx="247584" cy="9273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Right Brace 212"/>
          <p:cNvSpPr/>
          <p:nvPr/>
        </p:nvSpPr>
        <p:spPr>
          <a:xfrm>
            <a:off x="3918145" y="725916"/>
            <a:ext cx="73979" cy="976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4" name="TextBox 213"/>
          <p:cNvSpPr txBox="1"/>
          <p:nvPr/>
        </p:nvSpPr>
        <p:spPr>
          <a:xfrm>
            <a:off x="4109239" y="1037148"/>
            <a:ext cx="401072" cy="369332"/>
          </a:xfrm>
          <a:prstGeom prst="rect">
            <a:avLst/>
          </a:prstGeom>
          <a:noFill/>
        </p:spPr>
        <p:txBody>
          <a:bodyPr wrap="none" rtlCol="0">
            <a:spAutoFit/>
          </a:bodyPr>
          <a:lstStyle/>
          <a:p>
            <a:r>
              <a:rPr lang="en-US" dirty="0" smtClean="0"/>
              <a:t>x3</a:t>
            </a:r>
            <a:endParaRPr lang="en-US" dirty="0"/>
          </a:p>
        </p:txBody>
      </p:sp>
      <p:sp>
        <p:nvSpPr>
          <p:cNvPr id="219" name="Freeform 218"/>
          <p:cNvSpPr/>
          <p:nvPr/>
        </p:nvSpPr>
        <p:spPr>
          <a:xfrm>
            <a:off x="271248" y="1731523"/>
            <a:ext cx="813774" cy="2319629"/>
          </a:xfrm>
          <a:custGeom>
            <a:avLst/>
            <a:gdLst>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75098 w 1507787"/>
              <a:gd name="connsiteY44" fmla="*/ 535021 h 2752928"/>
              <a:gd name="connsiteX45" fmla="*/ 194553 w 1507787"/>
              <a:gd name="connsiteY45" fmla="*/ 476655 h 2752928"/>
              <a:gd name="connsiteX46" fmla="*/ 223736 w 1507787"/>
              <a:gd name="connsiteY46" fmla="*/ 389106 h 2752928"/>
              <a:gd name="connsiteX47" fmla="*/ 243191 w 1507787"/>
              <a:gd name="connsiteY47" fmla="*/ 330740 h 2752928"/>
              <a:gd name="connsiteX48" fmla="*/ 252919 w 1507787"/>
              <a:gd name="connsiteY48" fmla="*/ 301557 h 2752928"/>
              <a:gd name="connsiteX49" fmla="*/ 272374 w 1507787"/>
              <a:gd name="connsiteY49" fmla="*/ 272374 h 2752928"/>
              <a:gd name="connsiteX50" fmla="*/ 291830 w 1507787"/>
              <a:gd name="connsiteY50" fmla="*/ 204281 h 2752928"/>
              <a:gd name="connsiteX51" fmla="*/ 311285 w 1507787"/>
              <a:gd name="connsiteY51" fmla="*/ 175098 h 2752928"/>
              <a:gd name="connsiteX52" fmla="*/ 340468 w 1507787"/>
              <a:gd name="connsiteY52" fmla="*/ 116732 h 2752928"/>
              <a:gd name="connsiteX53" fmla="*/ 369651 w 1507787"/>
              <a:gd name="connsiteY53" fmla="*/ 68094 h 2752928"/>
              <a:gd name="connsiteX54" fmla="*/ 398834 w 1507787"/>
              <a:gd name="connsiteY54" fmla="*/ 19455 h 2752928"/>
              <a:gd name="connsiteX55" fmla="*/ 428017 w 1507787"/>
              <a:gd name="connsiteY55" fmla="*/ 0 h 2752928"/>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75098 w 1507787"/>
              <a:gd name="connsiteY44" fmla="*/ 535021 h 2752928"/>
              <a:gd name="connsiteX45" fmla="*/ 194553 w 1507787"/>
              <a:gd name="connsiteY45" fmla="*/ 476655 h 2752928"/>
              <a:gd name="connsiteX46" fmla="*/ 223736 w 1507787"/>
              <a:gd name="connsiteY46" fmla="*/ 389106 h 2752928"/>
              <a:gd name="connsiteX47" fmla="*/ 243191 w 1507787"/>
              <a:gd name="connsiteY47" fmla="*/ 330740 h 2752928"/>
              <a:gd name="connsiteX48" fmla="*/ 252919 w 1507787"/>
              <a:gd name="connsiteY48" fmla="*/ 301557 h 2752928"/>
              <a:gd name="connsiteX49" fmla="*/ 291830 w 1507787"/>
              <a:gd name="connsiteY49" fmla="*/ 204281 h 2752928"/>
              <a:gd name="connsiteX50" fmla="*/ 311285 w 1507787"/>
              <a:gd name="connsiteY50" fmla="*/ 175098 h 2752928"/>
              <a:gd name="connsiteX51" fmla="*/ 340468 w 1507787"/>
              <a:gd name="connsiteY51" fmla="*/ 116732 h 2752928"/>
              <a:gd name="connsiteX52" fmla="*/ 369651 w 1507787"/>
              <a:gd name="connsiteY52" fmla="*/ 68094 h 2752928"/>
              <a:gd name="connsiteX53" fmla="*/ 398834 w 1507787"/>
              <a:gd name="connsiteY53" fmla="*/ 19455 h 2752928"/>
              <a:gd name="connsiteX54" fmla="*/ 428017 w 1507787"/>
              <a:gd name="connsiteY54" fmla="*/ 0 h 2752928"/>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94553 w 1507787"/>
              <a:gd name="connsiteY44" fmla="*/ 476655 h 2752928"/>
              <a:gd name="connsiteX45" fmla="*/ 223736 w 1507787"/>
              <a:gd name="connsiteY45" fmla="*/ 389106 h 2752928"/>
              <a:gd name="connsiteX46" fmla="*/ 243191 w 1507787"/>
              <a:gd name="connsiteY46" fmla="*/ 330740 h 2752928"/>
              <a:gd name="connsiteX47" fmla="*/ 252919 w 1507787"/>
              <a:gd name="connsiteY47" fmla="*/ 301557 h 2752928"/>
              <a:gd name="connsiteX48" fmla="*/ 291830 w 1507787"/>
              <a:gd name="connsiteY48" fmla="*/ 204281 h 2752928"/>
              <a:gd name="connsiteX49" fmla="*/ 311285 w 1507787"/>
              <a:gd name="connsiteY49" fmla="*/ 175098 h 2752928"/>
              <a:gd name="connsiteX50" fmla="*/ 340468 w 1507787"/>
              <a:gd name="connsiteY50" fmla="*/ 116732 h 2752928"/>
              <a:gd name="connsiteX51" fmla="*/ 369651 w 1507787"/>
              <a:gd name="connsiteY51" fmla="*/ 68094 h 2752928"/>
              <a:gd name="connsiteX52" fmla="*/ 398834 w 1507787"/>
              <a:gd name="connsiteY52" fmla="*/ 19455 h 2752928"/>
              <a:gd name="connsiteX53" fmla="*/ 428017 w 1507787"/>
              <a:gd name="connsiteY53" fmla="*/ 0 h 2752928"/>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94553 w 1507787"/>
              <a:gd name="connsiteY44" fmla="*/ 476655 h 2752928"/>
              <a:gd name="connsiteX45" fmla="*/ 223736 w 1507787"/>
              <a:gd name="connsiteY45" fmla="*/ 389106 h 2752928"/>
              <a:gd name="connsiteX46" fmla="*/ 243191 w 1507787"/>
              <a:gd name="connsiteY46" fmla="*/ 330740 h 2752928"/>
              <a:gd name="connsiteX47" fmla="*/ 252919 w 1507787"/>
              <a:gd name="connsiteY47" fmla="*/ 301557 h 2752928"/>
              <a:gd name="connsiteX48" fmla="*/ 291830 w 1507787"/>
              <a:gd name="connsiteY48" fmla="*/ 204281 h 2752928"/>
              <a:gd name="connsiteX49" fmla="*/ 311285 w 1507787"/>
              <a:gd name="connsiteY49" fmla="*/ 175098 h 2752928"/>
              <a:gd name="connsiteX50" fmla="*/ 340468 w 1507787"/>
              <a:gd name="connsiteY50" fmla="*/ 116732 h 2752928"/>
              <a:gd name="connsiteX51" fmla="*/ 398834 w 1507787"/>
              <a:gd name="connsiteY51" fmla="*/ 19455 h 2752928"/>
              <a:gd name="connsiteX52" fmla="*/ 428017 w 1507787"/>
              <a:gd name="connsiteY52" fmla="*/ 0 h 2752928"/>
              <a:gd name="connsiteX0" fmla="*/ 1507787 w 1507787"/>
              <a:gd name="connsiteY0" fmla="*/ 2754484 h 2754484"/>
              <a:gd name="connsiteX1" fmla="*/ 1449421 w 1507787"/>
              <a:gd name="connsiteY1" fmla="*/ 2696118 h 2754484"/>
              <a:gd name="connsiteX2" fmla="*/ 1342417 w 1507787"/>
              <a:gd name="connsiteY2" fmla="*/ 2598841 h 2754484"/>
              <a:gd name="connsiteX3" fmla="*/ 1303506 w 1507787"/>
              <a:gd name="connsiteY3" fmla="*/ 2579386 h 2754484"/>
              <a:gd name="connsiteX4" fmla="*/ 1196502 w 1507787"/>
              <a:gd name="connsiteY4" fmla="*/ 2530747 h 2754484"/>
              <a:gd name="connsiteX5" fmla="*/ 1138136 w 1507787"/>
              <a:gd name="connsiteY5" fmla="*/ 2491837 h 2754484"/>
              <a:gd name="connsiteX6" fmla="*/ 1060315 w 1507787"/>
              <a:gd name="connsiteY6" fmla="*/ 2452926 h 2754484"/>
              <a:gd name="connsiteX7" fmla="*/ 992221 w 1507787"/>
              <a:gd name="connsiteY7" fmla="*/ 2414016 h 2754484"/>
              <a:gd name="connsiteX8" fmla="*/ 933855 w 1507787"/>
              <a:gd name="connsiteY8" fmla="*/ 2375105 h 2754484"/>
              <a:gd name="connsiteX9" fmla="*/ 894944 w 1507787"/>
              <a:gd name="connsiteY9" fmla="*/ 2355650 h 2754484"/>
              <a:gd name="connsiteX10" fmla="*/ 836578 w 1507787"/>
              <a:gd name="connsiteY10" fmla="*/ 2316739 h 2754484"/>
              <a:gd name="connsiteX11" fmla="*/ 797668 w 1507787"/>
              <a:gd name="connsiteY11" fmla="*/ 2297284 h 2754484"/>
              <a:gd name="connsiteX12" fmla="*/ 758757 w 1507787"/>
              <a:gd name="connsiteY12" fmla="*/ 2268101 h 2754484"/>
              <a:gd name="connsiteX13" fmla="*/ 719847 w 1507787"/>
              <a:gd name="connsiteY13" fmla="*/ 2248645 h 2754484"/>
              <a:gd name="connsiteX14" fmla="*/ 700391 w 1507787"/>
              <a:gd name="connsiteY14" fmla="*/ 2229190 h 2754484"/>
              <a:gd name="connsiteX15" fmla="*/ 622570 w 1507787"/>
              <a:gd name="connsiteY15" fmla="*/ 2170824 h 2754484"/>
              <a:gd name="connsiteX16" fmla="*/ 525293 w 1507787"/>
              <a:gd name="connsiteY16" fmla="*/ 2102730 h 2754484"/>
              <a:gd name="connsiteX17" fmla="*/ 466927 w 1507787"/>
              <a:gd name="connsiteY17" fmla="*/ 2044364 h 2754484"/>
              <a:gd name="connsiteX18" fmla="*/ 418289 w 1507787"/>
              <a:gd name="connsiteY18" fmla="*/ 1976271 h 2754484"/>
              <a:gd name="connsiteX19" fmla="*/ 389106 w 1507787"/>
              <a:gd name="connsiteY19" fmla="*/ 1947088 h 2754484"/>
              <a:gd name="connsiteX20" fmla="*/ 369651 w 1507787"/>
              <a:gd name="connsiteY20" fmla="*/ 1917905 h 2754484"/>
              <a:gd name="connsiteX21" fmla="*/ 340468 w 1507787"/>
              <a:gd name="connsiteY21" fmla="*/ 1878994 h 2754484"/>
              <a:gd name="connsiteX22" fmla="*/ 311285 w 1507787"/>
              <a:gd name="connsiteY22" fmla="*/ 1849811 h 2754484"/>
              <a:gd name="connsiteX23" fmla="*/ 282102 w 1507787"/>
              <a:gd name="connsiteY23" fmla="*/ 1810901 h 2754484"/>
              <a:gd name="connsiteX24" fmla="*/ 233464 w 1507787"/>
              <a:gd name="connsiteY24" fmla="*/ 1762262 h 2754484"/>
              <a:gd name="connsiteX25" fmla="*/ 214008 w 1507787"/>
              <a:gd name="connsiteY25" fmla="*/ 1742807 h 2754484"/>
              <a:gd name="connsiteX26" fmla="*/ 165370 w 1507787"/>
              <a:gd name="connsiteY26" fmla="*/ 1684441 h 2754484"/>
              <a:gd name="connsiteX27" fmla="*/ 126459 w 1507787"/>
              <a:gd name="connsiteY27" fmla="*/ 1635803 h 2754484"/>
              <a:gd name="connsiteX28" fmla="*/ 97276 w 1507787"/>
              <a:gd name="connsiteY28" fmla="*/ 1577437 h 2754484"/>
              <a:gd name="connsiteX29" fmla="*/ 77821 w 1507787"/>
              <a:gd name="connsiteY29" fmla="*/ 1519071 h 2754484"/>
              <a:gd name="connsiteX30" fmla="*/ 68093 w 1507787"/>
              <a:gd name="connsiteY30" fmla="*/ 1489888 h 2754484"/>
              <a:gd name="connsiteX31" fmla="*/ 58366 w 1507787"/>
              <a:gd name="connsiteY31" fmla="*/ 1460705 h 2754484"/>
              <a:gd name="connsiteX32" fmla="*/ 38910 w 1507787"/>
              <a:gd name="connsiteY32" fmla="*/ 1421794 h 2754484"/>
              <a:gd name="connsiteX33" fmla="*/ 19455 w 1507787"/>
              <a:gd name="connsiteY33" fmla="*/ 1363428 h 2754484"/>
              <a:gd name="connsiteX34" fmla="*/ 9727 w 1507787"/>
              <a:gd name="connsiteY34" fmla="*/ 1285607 h 2754484"/>
              <a:gd name="connsiteX35" fmla="*/ 0 w 1507787"/>
              <a:gd name="connsiteY35" fmla="*/ 1227241 h 2754484"/>
              <a:gd name="connsiteX36" fmla="*/ 9727 w 1507787"/>
              <a:gd name="connsiteY36" fmla="*/ 974322 h 2754484"/>
              <a:gd name="connsiteX37" fmla="*/ 29183 w 1507787"/>
              <a:gd name="connsiteY37" fmla="*/ 915956 h 2754484"/>
              <a:gd name="connsiteX38" fmla="*/ 48638 w 1507787"/>
              <a:gd name="connsiteY38" fmla="*/ 847862 h 2754484"/>
              <a:gd name="connsiteX39" fmla="*/ 68093 w 1507787"/>
              <a:gd name="connsiteY39" fmla="*/ 808952 h 2754484"/>
              <a:gd name="connsiteX40" fmla="*/ 77821 w 1507787"/>
              <a:gd name="connsiteY40" fmla="*/ 770041 h 2754484"/>
              <a:gd name="connsiteX41" fmla="*/ 116732 w 1507787"/>
              <a:gd name="connsiteY41" fmla="*/ 692220 h 2754484"/>
              <a:gd name="connsiteX42" fmla="*/ 136187 w 1507787"/>
              <a:gd name="connsiteY42" fmla="*/ 653309 h 2754484"/>
              <a:gd name="connsiteX43" fmla="*/ 165370 w 1507787"/>
              <a:gd name="connsiteY43" fmla="*/ 575488 h 2754484"/>
              <a:gd name="connsiteX44" fmla="*/ 194553 w 1507787"/>
              <a:gd name="connsiteY44" fmla="*/ 478211 h 2754484"/>
              <a:gd name="connsiteX45" fmla="*/ 223736 w 1507787"/>
              <a:gd name="connsiteY45" fmla="*/ 390662 h 2754484"/>
              <a:gd name="connsiteX46" fmla="*/ 243191 w 1507787"/>
              <a:gd name="connsiteY46" fmla="*/ 332296 h 2754484"/>
              <a:gd name="connsiteX47" fmla="*/ 252919 w 1507787"/>
              <a:gd name="connsiteY47" fmla="*/ 303113 h 2754484"/>
              <a:gd name="connsiteX48" fmla="*/ 291830 w 1507787"/>
              <a:gd name="connsiteY48" fmla="*/ 205837 h 2754484"/>
              <a:gd name="connsiteX49" fmla="*/ 311285 w 1507787"/>
              <a:gd name="connsiteY49" fmla="*/ 176654 h 2754484"/>
              <a:gd name="connsiteX50" fmla="*/ 398834 w 1507787"/>
              <a:gd name="connsiteY50" fmla="*/ 21011 h 2754484"/>
              <a:gd name="connsiteX51" fmla="*/ 428017 w 1507787"/>
              <a:gd name="connsiteY51" fmla="*/ 1556 h 2754484"/>
              <a:gd name="connsiteX0" fmla="*/ 1507787 w 1507787"/>
              <a:gd name="connsiteY0" fmla="*/ 2756036 h 2756036"/>
              <a:gd name="connsiteX1" fmla="*/ 1449421 w 1507787"/>
              <a:gd name="connsiteY1" fmla="*/ 2697670 h 2756036"/>
              <a:gd name="connsiteX2" fmla="*/ 1342417 w 1507787"/>
              <a:gd name="connsiteY2" fmla="*/ 2600393 h 2756036"/>
              <a:gd name="connsiteX3" fmla="*/ 1303506 w 1507787"/>
              <a:gd name="connsiteY3" fmla="*/ 2580938 h 2756036"/>
              <a:gd name="connsiteX4" fmla="*/ 1196502 w 1507787"/>
              <a:gd name="connsiteY4" fmla="*/ 2532299 h 2756036"/>
              <a:gd name="connsiteX5" fmla="*/ 1138136 w 1507787"/>
              <a:gd name="connsiteY5" fmla="*/ 2493389 h 2756036"/>
              <a:gd name="connsiteX6" fmla="*/ 1060315 w 1507787"/>
              <a:gd name="connsiteY6" fmla="*/ 2454478 h 2756036"/>
              <a:gd name="connsiteX7" fmla="*/ 992221 w 1507787"/>
              <a:gd name="connsiteY7" fmla="*/ 2415568 h 2756036"/>
              <a:gd name="connsiteX8" fmla="*/ 933855 w 1507787"/>
              <a:gd name="connsiteY8" fmla="*/ 2376657 h 2756036"/>
              <a:gd name="connsiteX9" fmla="*/ 894944 w 1507787"/>
              <a:gd name="connsiteY9" fmla="*/ 2357202 h 2756036"/>
              <a:gd name="connsiteX10" fmla="*/ 836578 w 1507787"/>
              <a:gd name="connsiteY10" fmla="*/ 2318291 h 2756036"/>
              <a:gd name="connsiteX11" fmla="*/ 797668 w 1507787"/>
              <a:gd name="connsiteY11" fmla="*/ 2298836 h 2756036"/>
              <a:gd name="connsiteX12" fmla="*/ 758757 w 1507787"/>
              <a:gd name="connsiteY12" fmla="*/ 2269653 h 2756036"/>
              <a:gd name="connsiteX13" fmla="*/ 719847 w 1507787"/>
              <a:gd name="connsiteY13" fmla="*/ 2250197 h 2756036"/>
              <a:gd name="connsiteX14" fmla="*/ 700391 w 1507787"/>
              <a:gd name="connsiteY14" fmla="*/ 2230742 h 2756036"/>
              <a:gd name="connsiteX15" fmla="*/ 622570 w 1507787"/>
              <a:gd name="connsiteY15" fmla="*/ 2172376 h 2756036"/>
              <a:gd name="connsiteX16" fmla="*/ 525293 w 1507787"/>
              <a:gd name="connsiteY16" fmla="*/ 2104282 h 2756036"/>
              <a:gd name="connsiteX17" fmla="*/ 466927 w 1507787"/>
              <a:gd name="connsiteY17" fmla="*/ 2045916 h 2756036"/>
              <a:gd name="connsiteX18" fmla="*/ 418289 w 1507787"/>
              <a:gd name="connsiteY18" fmla="*/ 1977823 h 2756036"/>
              <a:gd name="connsiteX19" fmla="*/ 389106 w 1507787"/>
              <a:gd name="connsiteY19" fmla="*/ 1948640 h 2756036"/>
              <a:gd name="connsiteX20" fmla="*/ 369651 w 1507787"/>
              <a:gd name="connsiteY20" fmla="*/ 1919457 h 2756036"/>
              <a:gd name="connsiteX21" fmla="*/ 340468 w 1507787"/>
              <a:gd name="connsiteY21" fmla="*/ 1880546 h 2756036"/>
              <a:gd name="connsiteX22" fmla="*/ 311285 w 1507787"/>
              <a:gd name="connsiteY22" fmla="*/ 1851363 h 2756036"/>
              <a:gd name="connsiteX23" fmla="*/ 282102 w 1507787"/>
              <a:gd name="connsiteY23" fmla="*/ 1812453 h 2756036"/>
              <a:gd name="connsiteX24" fmla="*/ 233464 w 1507787"/>
              <a:gd name="connsiteY24" fmla="*/ 1763814 h 2756036"/>
              <a:gd name="connsiteX25" fmla="*/ 214008 w 1507787"/>
              <a:gd name="connsiteY25" fmla="*/ 1744359 h 2756036"/>
              <a:gd name="connsiteX26" fmla="*/ 165370 w 1507787"/>
              <a:gd name="connsiteY26" fmla="*/ 1685993 h 2756036"/>
              <a:gd name="connsiteX27" fmla="*/ 126459 w 1507787"/>
              <a:gd name="connsiteY27" fmla="*/ 1637355 h 2756036"/>
              <a:gd name="connsiteX28" fmla="*/ 97276 w 1507787"/>
              <a:gd name="connsiteY28" fmla="*/ 1578989 h 2756036"/>
              <a:gd name="connsiteX29" fmla="*/ 77821 w 1507787"/>
              <a:gd name="connsiteY29" fmla="*/ 1520623 h 2756036"/>
              <a:gd name="connsiteX30" fmla="*/ 68093 w 1507787"/>
              <a:gd name="connsiteY30" fmla="*/ 1491440 h 2756036"/>
              <a:gd name="connsiteX31" fmla="*/ 58366 w 1507787"/>
              <a:gd name="connsiteY31" fmla="*/ 1462257 h 2756036"/>
              <a:gd name="connsiteX32" fmla="*/ 38910 w 1507787"/>
              <a:gd name="connsiteY32" fmla="*/ 1423346 h 2756036"/>
              <a:gd name="connsiteX33" fmla="*/ 19455 w 1507787"/>
              <a:gd name="connsiteY33" fmla="*/ 1364980 h 2756036"/>
              <a:gd name="connsiteX34" fmla="*/ 9727 w 1507787"/>
              <a:gd name="connsiteY34" fmla="*/ 1287159 h 2756036"/>
              <a:gd name="connsiteX35" fmla="*/ 0 w 1507787"/>
              <a:gd name="connsiteY35" fmla="*/ 1228793 h 2756036"/>
              <a:gd name="connsiteX36" fmla="*/ 9727 w 1507787"/>
              <a:gd name="connsiteY36" fmla="*/ 975874 h 2756036"/>
              <a:gd name="connsiteX37" fmla="*/ 29183 w 1507787"/>
              <a:gd name="connsiteY37" fmla="*/ 917508 h 2756036"/>
              <a:gd name="connsiteX38" fmla="*/ 48638 w 1507787"/>
              <a:gd name="connsiteY38" fmla="*/ 849414 h 2756036"/>
              <a:gd name="connsiteX39" fmla="*/ 68093 w 1507787"/>
              <a:gd name="connsiteY39" fmla="*/ 810504 h 2756036"/>
              <a:gd name="connsiteX40" fmla="*/ 77821 w 1507787"/>
              <a:gd name="connsiteY40" fmla="*/ 771593 h 2756036"/>
              <a:gd name="connsiteX41" fmla="*/ 116732 w 1507787"/>
              <a:gd name="connsiteY41" fmla="*/ 693772 h 2756036"/>
              <a:gd name="connsiteX42" fmla="*/ 136187 w 1507787"/>
              <a:gd name="connsiteY42" fmla="*/ 654861 h 2756036"/>
              <a:gd name="connsiteX43" fmla="*/ 165370 w 1507787"/>
              <a:gd name="connsiteY43" fmla="*/ 577040 h 2756036"/>
              <a:gd name="connsiteX44" fmla="*/ 194553 w 1507787"/>
              <a:gd name="connsiteY44" fmla="*/ 479763 h 2756036"/>
              <a:gd name="connsiteX45" fmla="*/ 223736 w 1507787"/>
              <a:gd name="connsiteY45" fmla="*/ 392214 h 2756036"/>
              <a:gd name="connsiteX46" fmla="*/ 243191 w 1507787"/>
              <a:gd name="connsiteY46" fmla="*/ 333848 h 2756036"/>
              <a:gd name="connsiteX47" fmla="*/ 252919 w 1507787"/>
              <a:gd name="connsiteY47" fmla="*/ 304665 h 2756036"/>
              <a:gd name="connsiteX48" fmla="*/ 291830 w 1507787"/>
              <a:gd name="connsiteY48" fmla="*/ 207389 h 2756036"/>
              <a:gd name="connsiteX49" fmla="*/ 398834 w 1507787"/>
              <a:gd name="connsiteY49" fmla="*/ 22563 h 2756036"/>
              <a:gd name="connsiteX50" fmla="*/ 428017 w 1507787"/>
              <a:gd name="connsiteY50" fmla="*/ 3108 h 2756036"/>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43191 w 1507787"/>
              <a:gd name="connsiteY46" fmla="*/ 311285 h 2733473"/>
              <a:gd name="connsiteX47" fmla="*/ 252919 w 1507787"/>
              <a:gd name="connsiteY47" fmla="*/ 282102 h 2733473"/>
              <a:gd name="connsiteX48" fmla="*/ 291830 w 1507787"/>
              <a:gd name="connsiteY48" fmla="*/ 184826 h 2733473"/>
              <a:gd name="connsiteX49" fmla="*/ 398834 w 1507787"/>
              <a:gd name="connsiteY49"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43191 w 1507787"/>
              <a:gd name="connsiteY46" fmla="*/ 311285 h 2733473"/>
              <a:gd name="connsiteX47" fmla="*/ 252919 w 1507787"/>
              <a:gd name="connsiteY47" fmla="*/ 282102 h 2733473"/>
              <a:gd name="connsiteX48" fmla="*/ 398834 w 1507787"/>
              <a:gd name="connsiteY48"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52919 w 1507787"/>
              <a:gd name="connsiteY46" fmla="*/ 282102 h 2733473"/>
              <a:gd name="connsiteX47" fmla="*/ 398834 w 1507787"/>
              <a:gd name="connsiteY47"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52919 w 1507787"/>
              <a:gd name="connsiteY46" fmla="*/ 204280 h 2733473"/>
              <a:gd name="connsiteX47" fmla="*/ 398834 w 1507787"/>
              <a:gd name="connsiteY47"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52919 w 1507787"/>
              <a:gd name="connsiteY45" fmla="*/ 204280 h 2733473"/>
              <a:gd name="connsiteX46" fmla="*/ 398834 w 1507787"/>
              <a:gd name="connsiteY46"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116732 w 1507787"/>
              <a:gd name="connsiteY40" fmla="*/ 671209 h 2733473"/>
              <a:gd name="connsiteX41" fmla="*/ 136187 w 1507787"/>
              <a:gd name="connsiteY41" fmla="*/ 632298 h 2733473"/>
              <a:gd name="connsiteX42" fmla="*/ 165370 w 1507787"/>
              <a:gd name="connsiteY42" fmla="*/ 554477 h 2733473"/>
              <a:gd name="connsiteX43" fmla="*/ 194553 w 1507787"/>
              <a:gd name="connsiteY43" fmla="*/ 457200 h 2733473"/>
              <a:gd name="connsiteX44" fmla="*/ 252919 w 1507787"/>
              <a:gd name="connsiteY44" fmla="*/ 204280 h 2733473"/>
              <a:gd name="connsiteX45" fmla="*/ 398834 w 1507787"/>
              <a:gd name="connsiteY45"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116732 w 1507787"/>
              <a:gd name="connsiteY39" fmla="*/ 671209 h 2733473"/>
              <a:gd name="connsiteX40" fmla="*/ 136187 w 1507787"/>
              <a:gd name="connsiteY40" fmla="*/ 632298 h 2733473"/>
              <a:gd name="connsiteX41" fmla="*/ 165370 w 1507787"/>
              <a:gd name="connsiteY41" fmla="*/ 554477 h 2733473"/>
              <a:gd name="connsiteX42" fmla="*/ 194553 w 1507787"/>
              <a:gd name="connsiteY42" fmla="*/ 457200 h 2733473"/>
              <a:gd name="connsiteX43" fmla="*/ 252919 w 1507787"/>
              <a:gd name="connsiteY43" fmla="*/ 204280 h 2733473"/>
              <a:gd name="connsiteX44" fmla="*/ 398834 w 1507787"/>
              <a:gd name="connsiteY44"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116732 w 1507787"/>
              <a:gd name="connsiteY38" fmla="*/ 671209 h 2733473"/>
              <a:gd name="connsiteX39" fmla="*/ 136187 w 1507787"/>
              <a:gd name="connsiteY39" fmla="*/ 632298 h 2733473"/>
              <a:gd name="connsiteX40" fmla="*/ 165370 w 1507787"/>
              <a:gd name="connsiteY40" fmla="*/ 554477 h 2733473"/>
              <a:gd name="connsiteX41" fmla="*/ 194553 w 1507787"/>
              <a:gd name="connsiteY41" fmla="*/ 457200 h 2733473"/>
              <a:gd name="connsiteX42" fmla="*/ 252919 w 1507787"/>
              <a:gd name="connsiteY42" fmla="*/ 204280 h 2733473"/>
              <a:gd name="connsiteX43" fmla="*/ 398834 w 1507787"/>
              <a:gd name="connsiteY43"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91538 w 1510219"/>
              <a:gd name="connsiteY19" fmla="*/ 1926077 h 2733473"/>
              <a:gd name="connsiteX20" fmla="*/ 372083 w 1510219"/>
              <a:gd name="connsiteY20" fmla="*/ 1896894 h 2733473"/>
              <a:gd name="connsiteX21" fmla="*/ 342900 w 1510219"/>
              <a:gd name="connsiteY21" fmla="*/ 1857983 h 2733473"/>
              <a:gd name="connsiteX22" fmla="*/ 313717 w 1510219"/>
              <a:gd name="connsiteY22" fmla="*/ 1828800 h 2733473"/>
              <a:gd name="connsiteX23" fmla="*/ 284534 w 1510219"/>
              <a:gd name="connsiteY23" fmla="*/ 1789890 h 2733473"/>
              <a:gd name="connsiteX24" fmla="*/ 235896 w 1510219"/>
              <a:gd name="connsiteY24" fmla="*/ 1741251 h 2733473"/>
              <a:gd name="connsiteX25" fmla="*/ 216440 w 1510219"/>
              <a:gd name="connsiteY25" fmla="*/ 1721796 h 2733473"/>
              <a:gd name="connsiteX26" fmla="*/ 167802 w 1510219"/>
              <a:gd name="connsiteY26" fmla="*/ 1663430 h 2733473"/>
              <a:gd name="connsiteX27" fmla="*/ 128891 w 1510219"/>
              <a:gd name="connsiteY27" fmla="*/ 1614792 h 2733473"/>
              <a:gd name="connsiteX28" fmla="*/ 99708 w 1510219"/>
              <a:gd name="connsiteY28" fmla="*/ 1556426 h 2733473"/>
              <a:gd name="connsiteX29" fmla="*/ 80253 w 1510219"/>
              <a:gd name="connsiteY29" fmla="*/ 1498060 h 2733473"/>
              <a:gd name="connsiteX30" fmla="*/ 70525 w 1510219"/>
              <a:gd name="connsiteY30" fmla="*/ 1468877 h 2733473"/>
              <a:gd name="connsiteX31" fmla="*/ 60798 w 1510219"/>
              <a:gd name="connsiteY31" fmla="*/ 1439694 h 2733473"/>
              <a:gd name="connsiteX32" fmla="*/ 41342 w 1510219"/>
              <a:gd name="connsiteY32" fmla="*/ 1400783 h 2733473"/>
              <a:gd name="connsiteX33" fmla="*/ 21887 w 1510219"/>
              <a:gd name="connsiteY33" fmla="*/ 1342417 h 2733473"/>
              <a:gd name="connsiteX34" fmla="*/ 12159 w 1510219"/>
              <a:gd name="connsiteY34" fmla="*/ 1264596 h 2733473"/>
              <a:gd name="connsiteX35" fmla="*/ 2432 w 1510219"/>
              <a:gd name="connsiteY35" fmla="*/ 1206230 h 2733473"/>
              <a:gd name="connsiteX36" fmla="*/ 12159 w 1510219"/>
              <a:gd name="connsiteY36" fmla="*/ 953311 h 2733473"/>
              <a:gd name="connsiteX37" fmla="*/ 119164 w 1510219"/>
              <a:gd name="connsiteY37" fmla="*/ 671209 h 2733473"/>
              <a:gd name="connsiteX38" fmla="*/ 138619 w 1510219"/>
              <a:gd name="connsiteY38" fmla="*/ 632298 h 2733473"/>
              <a:gd name="connsiteX39" fmla="*/ 167802 w 1510219"/>
              <a:gd name="connsiteY39" fmla="*/ 554477 h 2733473"/>
              <a:gd name="connsiteX40" fmla="*/ 196985 w 1510219"/>
              <a:gd name="connsiteY40" fmla="*/ 457200 h 2733473"/>
              <a:gd name="connsiteX41" fmla="*/ 255351 w 1510219"/>
              <a:gd name="connsiteY41" fmla="*/ 204280 h 2733473"/>
              <a:gd name="connsiteX42" fmla="*/ 401266 w 1510219"/>
              <a:gd name="connsiteY42"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91538 w 1510219"/>
              <a:gd name="connsiteY19" fmla="*/ 1926077 h 2733473"/>
              <a:gd name="connsiteX20" fmla="*/ 372083 w 1510219"/>
              <a:gd name="connsiteY20" fmla="*/ 1896894 h 2733473"/>
              <a:gd name="connsiteX21" fmla="*/ 342900 w 1510219"/>
              <a:gd name="connsiteY21" fmla="*/ 1857983 h 2733473"/>
              <a:gd name="connsiteX22" fmla="*/ 313717 w 1510219"/>
              <a:gd name="connsiteY22" fmla="*/ 1828800 h 2733473"/>
              <a:gd name="connsiteX23" fmla="*/ 284534 w 1510219"/>
              <a:gd name="connsiteY23" fmla="*/ 1789890 h 2733473"/>
              <a:gd name="connsiteX24" fmla="*/ 235896 w 1510219"/>
              <a:gd name="connsiteY24" fmla="*/ 1741251 h 2733473"/>
              <a:gd name="connsiteX25" fmla="*/ 216440 w 1510219"/>
              <a:gd name="connsiteY25" fmla="*/ 1721796 h 2733473"/>
              <a:gd name="connsiteX26" fmla="*/ 167802 w 1510219"/>
              <a:gd name="connsiteY26" fmla="*/ 1663430 h 2733473"/>
              <a:gd name="connsiteX27" fmla="*/ 128891 w 1510219"/>
              <a:gd name="connsiteY27" fmla="*/ 1614792 h 2733473"/>
              <a:gd name="connsiteX28" fmla="*/ 99708 w 1510219"/>
              <a:gd name="connsiteY28" fmla="*/ 1556426 h 2733473"/>
              <a:gd name="connsiteX29" fmla="*/ 80253 w 1510219"/>
              <a:gd name="connsiteY29" fmla="*/ 1498060 h 2733473"/>
              <a:gd name="connsiteX30" fmla="*/ 70525 w 1510219"/>
              <a:gd name="connsiteY30" fmla="*/ 1468877 h 2733473"/>
              <a:gd name="connsiteX31" fmla="*/ 60798 w 1510219"/>
              <a:gd name="connsiteY31" fmla="*/ 1439694 h 2733473"/>
              <a:gd name="connsiteX32" fmla="*/ 41342 w 1510219"/>
              <a:gd name="connsiteY32" fmla="*/ 1400783 h 2733473"/>
              <a:gd name="connsiteX33" fmla="*/ 21887 w 1510219"/>
              <a:gd name="connsiteY33" fmla="*/ 1342417 h 2733473"/>
              <a:gd name="connsiteX34" fmla="*/ 12159 w 1510219"/>
              <a:gd name="connsiteY34" fmla="*/ 1264596 h 2733473"/>
              <a:gd name="connsiteX35" fmla="*/ 2432 w 1510219"/>
              <a:gd name="connsiteY35" fmla="*/ 1206230 h 2733473"/>
              <a:gd name="connsiteX36" fmla="*/ 12159 w 1510219"/>
              <a:gd name="connsiteY36" fmla="*/ 953311 h 2733473"/>
              <a:gd name="connsiteX37" fmla="*/ 119164 w 1510219"/>
              <a:gd name="connsiteY37" fmla="*/ 671209 h 2733473"/>
              <a:gd name="connsiteX38" fmla="*/ 138619 w 1510219"/>
              <a:gd name="connsiteY38" fmla="*/ 632298 h 2733473"/>
              <a:gd name="connsiteX39" fmla="*/ 196985 w 1510219"/>
              <a:gd name="connsiteY39" fmla="*/ 457200 h 2733473"/>
              <a:gd name="connsiteX40" fmla="*/ 255351 w 1510219"/>
              <a:gd name="connsiteY40" fmla="*/ 204280 h 2733473"/>
              <a:gd name="connsiteX41" fmla="*/ 401266 w 1510219"/>
              <a:gd name="connsiteY41"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91538 w 1510219"/>
              <a:gd name="connsiteY19" fmla="*/ 1926077 h 2733473"/>
              <a:gd name="connsiteX20" fmla="*/ 372083 w 1510219"/>
              <a:gd name="connsiteY20" fmla="*/ 1896894 h 2733473"/>
              <a:gd name="connsiteX21" fmla="*/ 342900 w 1510219"/>
              <a:gd name="connsiteY21" fmla="*/ 1857983 h 2733473"/>
              <a:gd name="connsiteX22" fmla="*/ 313717 w 1510219"/>
              <a:gd name="connsiteY22" fmla="*/ 1828800 h 2733473"/>
              <a:gd name="connsiteX23" fmla="*/ 284534 w 1510219"/>
              <a:gd name="connsiteY23" fmla="*/ 1789890 h 2733473"/>
              <a:gd name="connsiteX24" fmla="*/ 235896 w 1510219"/>
              <a:gd name="connsiteY24" fmla="*/ 1741251 h 2733473"/>
              <a:gd name="connsiteX25" fmla="*/ 216440 w 1510219"/>
              <a:gd name="connsiteY25" fmla="*/ 1721796 h 2733473"/>
              <a:gd name="connsiteX26" fmla="*/ 167802 w 1510219"/>
              <a:gd name="connsiteY26" fmla="*/ 1663430 h 2733473"/>
              <a:gd name="connsiteX27" fmla="*/ 128891 w 1510219"/>
              <a:gd name="connsiteY27" fmla="*/ 1614792 h 2733473"/>
              <a:gd name="connsiteX28" fmla="*/ 99708 w 1510219"/>
              <a:gd name="connsiteY28" fmla="*/ 1556426 h 2733473"/>
              <a:gd name="connsiteX29" fmla="*/ 80253 w 1510219"/>
              <a:gd name="connsiteY29" fmla="*/ 1498060 h 2733473"/>
              <a:gd name="connsiteX30" fmla="*/ 70525 w 1510219"/>
              <a:gd name="connsiteY30" fmla="*/ 1468877 h 2733473"/>
              <a:gd name="connsiteX31" fmla="*/ 41342 w 1510219"/>
              <a:gd name="connsiteY31" fmla="*/ 1400783 h 2733473"/>
              <a:gd name="connsiteX32" fmla="*/ 21887 w 1510219"/>
              <a:gd name="connsiteY32" fmla="*/ 1342417 h 2733473"/>
              <a:gd name="connsiteX33" fmla="*/ 12159 w 1510219"/>
              <a:gd name="connsiteY33" fmla="*/ 1264596 h 2733473"/>
              <a:gd name="connsiteX34" fmla="*/ 2432 w 1510219"/>
              <a:gd name="connsiteY34" fmla="*/ 1206230 h 2733473"/>
              <a:gd name="connsiteX35" fmla="*/ 12159 w 1510219"/>
              <a:gd name="connsiteY35" fmla="*/ 953311 h 2733473"/>
              <a:gd name="connsiteX36" fmla="*/ 119164 w 1510219"/>
              <a:gd name="connsiteY36" fmla="*/ 671209 h 2733473"/>
              <a:gd name="connsiteX37" fmla="*/ 138619 w 1510219"/>
              <a:gd name="connsiteY37" fmla="*/ 632298 h 2733473"/>
              <a:gd name="connsiteX38" fmla="*/ 196985 w 1510219"/>
              <a:gd name="connsiteY38" fmla="*/ 457200 h 2733473"/>
              <a:gd name="connsiteX39" fmla="*/ 255351 w 1510219"/>
              <a:gd name="connsiteY39" fmla="*/ 204280 h 2733473"/>
              <a:gd name="connsiteX40" fmla="*/ 401266 w 1510219"/>
              <a:gd name="connsiteY40"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84534 w 1510219"/>
              <a:gd name="connsiteY22" fmla="*/ 1789890 h 2733473"/>
              <a:gd name="connsiteX23" fmla="*/ 235896 w 1510219"/>
              <a:gd name="connsiteY23" fmla="*/ 1741251 h 2733473"/>
              <a:gd name="connsiteX24" fmla="*/ 216440 w 1510219"/>
              <a:gd name="connsiteY24" fmla="*/ 1721796 h 2733473"/>
              <a:gd name="connsiteX25" fmla="*/ 167802 w 1510219"/>
              <a:gd name="connsiteY25" fmla="*/ 1663430 h 2733473"/>
              <a:gd name="connsiteX26" fmla="*/ 128891 w 1510219"/>
              <a:gd name="connsiteY26" fmla="*/ 1614792 h 2733473"/>
              <a:gd name="connsiteX27" fmla="*/ 99708 w 1510219"/>
              <a:gd name="connsiteY27" fmla="*/ 1556426 h 2733473"/>
              <a:gd name="connsiteX28" fmla="*/ 80253 w 1510219"/>
              <a:gd name="connsiteY28" fmla="*/ 1498060 h 2733473"/>
              <a:gd name="connsiteX29" fmla="*/ 70525 w 1510219"/>
              <a:gd name="connsiteY29" fmla="*/ 1468877 h 2733473"/>
              <a:gd name="connsiteX30" fmla="*/ 41342 w 1510219"/>
              <a:gd name="connsiteY30" fmla="*/ 1400783 h 2733473"/>
              <a:gd name="connsiteX31" fmla="*/ 21887 w 1510219"/>
              <a:gd name="connsiteY31" fmla="*/ 1342417 h 2733473"/>
              <a:gd name="connsiteX32" fmla="*/ 12159 w 1510219"/>
              <a:gd name="connsiteY32" fmla="*/ 1264596 h 2733473"/>
              <a:gd name="connsiteX33" fmla="*/ 2432 w 1510219"/>
              <a:gd name="connsiteY33" fmla="*/ 1206230 h 2733473"/>
              <a:gd name="connsiteX34" fmla="*/ 12159 w 1510219"/>
              <a:gd name="connsiteY34" fmla="*/ 953311 h 2733473"/>
              <a:gd name="connsiteX35" fmla="*/ 119164 w 1510219"/>
              <a:gd name="connsiteY35" fmla="*/ 671209 h 2733473"/>
              <a:gd name="connsiteX36" fmla="*/ 138619 w 1510219"/>
              <a:gd name="connsiteY36" fmla="*/ 632298 h 2733473"/>
              <a:gd name="connsiteX37" fmla="*/ 196985 w 1510219"/>
              <a:gd name="connsiteY37" fmla="*/ 457200 h 2733473"/>
              <a:gd name="connsiteX38" fmla="*/ 255351 w 1510219"/>
              <a:gd name="connsiteY38" fmla="*/ 204280 h 2733473"/>
              <a:gd name="connsiteX39" fmla="*/ 401266 w 1510219"/>
              <a:gd name="connsiteY39"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67802 w 1510219"/>
              <a:gd name="connsiteY24" fmla="*/ 1663430 h 2733473"/>
              <a:gd name="connsiteX25" fmla="*/ 128891 w 1510219"/>
              <a:gd name="connsiteY25" fmla="*/ 1614792 h 2733473"/>
              <a:gd name="connsiteX26" fmla="*/ 99708 w 1510219"/>
              <a:gd name="connsiteY26" fmla="*/ 1556426 h 2733473"/>
              <a:gd name="connsiteX27" fmla="*/ 80253 w 1510219"/>
              <a:gd name="connsiteY27" fmla="*/ 1498060 h 2733473"/>
              <a:gd name="connsiteX28" fmla="*/ 70525 w 1510219"/>
              <a:gd name="connsiteY28" fmla="*/ 1468877 h 2733473"/>
              <a:gd name="connsiteX29" fmla="*/ 41342 w 1510219"/>
              <a:gd name="connsiteY29" fmla="*/ 1400783 h 2733473"/>
              <a:gd name="connsiteX30" fmla="*/ 21887 w 1510219"/>
              <a:gd name="connsiteY30" fmla="*/ 1342417 h 2733473"/>
              <a:gd name="connsiteX31" fmla="*/ 12159 w 1510219"/>
              <a:gd name="connsiteY31" fmla="*/ 1264596 h 2733473"/>
              <a:gd name="connsiteX32" fmla="*/ 2432 w 1510219"/>
              <a:gd name="connsiteY32" fmla="*/ 1206230 h 2733473"/>
              <a:gd name="connsiteX33" fmla="*/ 12159 w 1510219"/>
              <a:gd name="connsiteY33" fmla="*/ 953311 h 2733473"/>
              <a:gd name="connsiteX34" fmla="*/ 119164 w 1510219"/>
              <a:gd name="connsiteY34" fmla="*/ 671209 h 2733473"/>
              <a:gd name="connsiteX35" fmla="*/ 138619 w 1510219"/>
              <a:gd name="connsiteY35" fmla="*/ 632298 h 2733473"/>
              <a:gd name="connsiteX36" fmla="*/ 196985 w 1510219"/>
              <a:gd name="connsiteY36" fmla="*/ 457200 h 2733473"/>
              <a:gd name="connsiteX37" fmla="*/ 255351 w 1510219"/>
              <a:gd name="connsiteY37" fmla="*/ 204280 h 2733473"/>
              <a:gd name="connsiteX38" fmla="*/ 401266 w 1510219"/>
              <a:gd name="connsiteY38"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28891 w 1510219"/>
              <a:gd name="connsiteY24" fmla="*/ 1614792 h 2733473"/>
              <a:gd name="connsiteX25" fmla="*/ 99708 w 1510219"/>
              <a:gd name="connsiteY25" fmla="*/ 1556426 h 2733473"/>
              <a:gd name="connsiteX26" fmla="*/ 80253 w 1510219"/>
              <a:gd name="connsiteY26" fmla="*/ 1498060 h 2733473"/>
              <a:gd name="connsiteX27" fmla="*/ 70525 w 1510219"/>
              <a:gd name="connsiteY27" fmla="*/ 1468877 h 2733473"/>
              <a:gd name="connsiteX28" fmla="*/ 41342 w 1510219"/>
              <a:gd name="connsiteY28" fmla="*/ 1400783 h 2733473"/>
              <a:gd name="connsiteX29" fmla="*/ 21887 w 1510219"/>
              <a:gd name="connsiteY29" fmla="*/ 1342417 h 2733473"/>
              <a:gd name="connsiteX30" fmla="*/ 12159 w 1510219"/>
              <a:gd name="connsiteY30" fmla="*/ 1264596 h 2733473"/>
              <a:gd name="connsiteX31" fmla="*/ 2432 w 1510219"/>
              <a:gd name="connsiteY31" fmla="*/ 1206230 h 2733473"/>
              <a:gd name="connsiteX32" fmla="*/ 12159 w 1510219"/>
              <a:gd name="connsiteY32" fmla="*/ 953311 h 2733473"/>
              <a:gd name="connsiteX33" fmla="*/ 119164 w 1510219"/>
              <a:gd name="connsiteY33" fmla="*/ 671209 h 2733473"/>
              <a:gd name="connsiteX34" fmla="*/ 138619 w 1510219"/>
              <a:gd name="connsiteY34" fmla="*/ 632298 h 2733473"/>
              <a:gd name="connsiteX35" fmla="*/ 196985 w 1510219"/>
              <a:gd name="connsiteY35" fmla="*/ 457200 h 2733473"/>
              <a:gd name="connsiteX36" fmla="*/ 255351 w 1510219"/>
              <a:gd name="connsiteY36" fmla="*/ 204280 h 2733473"/>
              <a:gd name="connsiteX37" fmla="*/ 401266 w 1510219"/>
              <a:gd name="connsiteY37"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625002 w 1510219"/>
              <a:gd name="connsiteY14" fmla="*/ 2149813 h 2733473"/>
              <a:gd name="connsiteX15" fmla="*/ 527725 w 1510219"/>
              <a:gd name="connsiteY15" fmla="*/ 2081719 h 2733473"/>
              <a:gd name="connsiteX16" fmla="*/ 469359 w 1510219"/>
              <a:gd name="connsiteY16" fmla="*/ 2023353 h 2733473"/>
              <a:gd name="connsiteX17" fmla="*/ 420721 w 1510219"/>
              <a:gd name="connsiteY17" fmla="*/ 1955260 h 2733473"/>
              <a:gd name="connsiteX18" fmla="*/ 372083 w 1510219"/>
              <a:gd name="connsiteY18" fmla="*/ 1896894 h 2733473"/>
              <a:gd name="connsiteX19" fmla="*/ 342900 w 1510219"/>
              <a:gd name="connsiteY19" fmla="*/ 1857983 h 2733473"/>
              <a:gd name="connsiteX20" fmla="*/ 313717 w 1510219"/>
              <a:gd name="connsiteY20" fmla="*/ 1828800 h 2733473"/>
              <a:gd name="connsiteX21" fmla="*/ 235896 w 1510219"/>
              <a:gd name="connsiteY21" fmla="*/ 1741251 h 2733473"/>
              <a:gd name="connsiteX22" fmla="*/ 216440 w 1510219"/>
              <a:gd name="connsiteY22" fmla="*/ 1721796 h 2733473"/>
              <a:gd name="connsiteX23" fmla="*/ 128891 w 1510219"/>
              <a:gd name="connsiteY23" fmla="*/ 1614792 h 2733473"/>
              <a:gd name="connsiteX24" fmla="*/ 99708 w 1510219"/>
              <a:gd name="connsiteY24" fmla="*/ 1556426 h 2733473"/>
              <a:gd name="connsiteX25" fmla="*/ 80253 w 1510219"/>
              <a:gd name="connsiteY25" fmla="*/ 1498060 h 2733473"/>
              <a:gd name="connsiteX26" fmla="*/ 70525 w 1510219"/>
              <a:gd name="connsiteY26" fmla="*/ 1468877 h 2733473"/>
              <a:gd name="connsiteX27" fmla="*/ 41342 w 1510219"/>
              <a:gd name="connsiteY27" fmla="*/ 1400783 h 2733473"/>
              <a:gd name="connsiteX28" fmla="*/ 21887 w 1510219"/>
              <a:gd name="connsiteY28" fmla="*/ 1342417 h 2733473"/>
              <a:gd name="connsiteX29" fmla="*/ 12159 w 1510219"/>
              <a:gd name="connsiteY29" fmla="*/ 1264596 h 2733473"/>
              <a:gd name="connsiteX30" fmla="*/ 2432 w 1510219"/>
              <a:gd name="connsiteY30" fmla="*/ 1206230 h 2733473"/>
              <a:gd name="connsiteX31" fmla="*/ 12159 w 1510219"/>
              <a:gd name="connsiteY31" fmla="*/ 953311 h 2733473"/>
              <a:gd name="connsiteX32" fmla="*/ 119164 w 1510219"/>
              <a:gd name="connsiteY32" fmla="*/ 671209 h 2733473"/>
              <a:gd name="connsiteX33" fmla="*/ 138619 w 1510219"/>
              <a:gd name="connsiteY33" fmla="*/ 632298 h 2733473"/>
              <a:gd name="connsiteX34" fmla="*/ 196985 w 1510219"/>
              <a:gd name="connsiteY34" fmla="*/ 457200 h 2733473"/>
              <a:gd name="connsiteX35" fmla="*/ 255351 w 1510219"/>
              <a:gd name="connsiteY35" fmla="*/ 204280 h 2733473"/>
              <a:gd name="connsiteX36" fmla="*/ 401266 w 1510219"/>
              <a:gd name="connsiteY36"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90372 w 1510219"/>
              <a:gd name="connsiteY13" fmla="*/ 2286000 h 2733473"/>
              <a:gd name="connsiteX14" fmla="*/ 722279 w 1510219"/>
              <a:gd name="connsiteY14" fmla="*/ 2227634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28891 w 1510219"/>
              <a:gd name="connsiteY24" fmla="*/ 1614792 h 2733473"/>
              <a:gd name="connsiteX25" fmla="*/ 99708 w 1510219"/>
              <a:gd name="connsiteY25" fmla="*/ 1556426 h 2733473"/>
              <a:gd name="connsiteX26" fmla="*/ 80253 w 1510219"/>
              <a:gd name="connsiteY26" fmla="*/ 1498060 h 2733473"/>
              <a:gd name="connsiteX27" fmla="*/ 70525 w 1510219"/>
              <a:gd name="connsiteY27" fmla="*/ 1468877 h 2733473"/>
              <a:gd name="connsiteX28" fmla="*/ 41342 w 1510219"/>
              <a:gd name="connsiteY28" fmla="*/ 1400783 h 2733473"/>
              <a:gd name="connsiteX29" fmla="*/ 21887 w 1510219"/>
              <a:gd name="connsiteY29" fmla="*/ 1342417 h 2733473"/>
              <a:gd name="connsiteX30" fmla="*/ 12159 w 1510219"/>
              <a:gd name="connsiteY30" fmla="*/ 1264596 h 2733473"/>
              <a:gd name="connsiteX31" fmla="*/ 2432 w 1510219"/>
              <a:gd name="connsiteY31" fmla="*/ 1206230 h 2733473"/>
              <a:gd name="connsiteX32" fmla="*/ 12159 w 1510219"/>
              <a:gd name="connsiteY32" fmla="*/ 953311 h 2733473"/>
              <a:gd name="connsiteX33" fmla="*/ 119164 w 1510219"/>
              <a:gd name="connsiteY33" fmla="*/ 671209 h 2733473"/>
              <a:gd name="connsiteX34" fmla="*/ 138619 w 1510219"/>
              <a:gd name="connsiteY34" fmla="*/ 632298 h 2733473"/>
              <a:gd name="connsiteX35" fmla="*/ 196985 w 1510219"/>
              <a:gd name="connsiteY35" fmla="*/ 457200 h 2733473"/>
              <a:gd name="connsiteX36" fmla="*/ 255351 w 1510219"/>
              <a:gd name="connsiteY36" fmla="*/ 204280 h 2733473"/>
              <a:gd name="connsiteX37" fmla="*/ 401266 w 1510219"/>
              <a:gd name="connsiteY37"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90372 w 1510219"/>
              <a:gd name="connsiteY13" fmla="*/ 2286000 h 2733473"/>
              <a:gd name="connsiteX14" fmla="*/ 722279 w 1510219"/>
              <a:gd name="connsiteY14" fmla="*/ 2227634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28891 w 1510219"/>
              <a:gd name="connsiteY24" fmla="*/ 1614792 h 2733473"/>
              <a:gd name="connsiteX25" fmla="*/ 99708 w 1510219"/>
              <a:gd name="connsiteY25" fmla="*/ 1556426 h 2733473"/>
              <a:gd name="connsiteX26" fmla="*/ 80253 w 1510219"/>
              <a:gd name="connsiteY26" fmla="*/ 1498060 h 2733473"/>
              <a:gd name="connsiteX27" fmla="*/ 70525 w 1510219"/>
              <a:gd name="connsiteY27" fmla="*/ 1468877 h 2733473"/>
              <a:gd name="connsiteX28" fmla="*/ 21887 w 1510219"/>
              <a:gd name="connsiteY28" fmla="*/ 1342417 h 2733473"/>
              <a:gd name="connsiteX29" fmla="*/ 12159 w 1510219"/>
              <a:gd name="connsiteY29" fmla="*/ 1264596 h 2733473"/>
              <a:gd name="connsiteX30" fmla="*/ 2432 w 1510219"/>
              <a:gd name="connsiteY30" fmla="*/ 1206230 h 2733473"/>
              <a:gd name="connsiteX31" fmla="*/ 12159 w 1510219"/>
              <a:gd name="connsiteY31" fmla="*/ 953311 h 2733473"/>
              <a:gd name="connsiteX32" fmla="*/ 119164 w 1510219"/>
              <a:gd name="connsiteY32" fmla="*/ 671209 h 2733473"/>
              <a:gd name="connsiteX33" fmla="*/ 138619 w 1510219"/>
              <a:gd name="connsiteY33" fmla="*/ 632298 h 2733473"/>
              <a:gd name="connsiteX34" fmla="*/ 196985 w 1510219"/>
              <a:gd name="connsiteY34" fmla="*/ 457200 h 2733473"/>
              <a:gd name="connsiteX35" fmla="*/ 255351 w 1510219"/>
              <a:gd name="connsiteY35" fmla="*/ 204280 h 2733473"/>
              <a:gd name="connsiteX36" fmla="*/ 401266 w 1510219"/>
              <a:gd name="connsiteY36" fmla="*/ 0 h 2733473"/>
              <a:gd name="connsiteX0" fmla="*/ 1510219 w 1510219"/>
              <a:gd name="connsiteY0" fmla="*/ 2850205 h 2850205"/>
              <a:gd name="connsiteX1" fmla="*/ 1451853 w 1510219"/>
              <a:gd name="connsiteY1" fmla="*/ 2791839 h 2850205"/>
              <a:gd name="connsiteX2" fmla="*/ 1344849 w 1510219"/>
              <a:gd name="connsiteY2" fmla="*/ 2694562 h 2850205"/>
              <a:gd name="connsiteX3" fmla="*/ 1305938 w 1510219"/>
              <a:gd name="connsiteY3" fmla="*/ 2675107 h 2850205"/>
              <a:gd name="connsiteX4" fmla="*/ 1198934 w 1510219"/>
              <a:gd name="connsiteY4" fmla="*/ 2626468 h 2850205"/>
              <a:gd name="connsiteX5" fmla="*/ 1140568 w 1510219"/>
              <a:gd name="connsiteY5" fmla="*/ 2587558 h 2850205"/>
              <a:gd name="connsiteX6" fmla="*/ 1062747 w 1510219"/>
              <a:gd name="connsiteY6" fmla="*/ 2548647 h 2850205"/>
              <a:gd name="connsiteX7" fmla="*/ 994653 w 1510219"/>
              <a:gd name="connsiteY7" fmla="*/ 2509737 h 2850205"/>
              <a:gd name="connsiteX8" fmla="*/ 936287 w 1510219"/>
              <a:gd name="connsiteY8" fmla="*/ 2470826 h 2850205"/>
              <a:gd name="connsiteX9" fmla="*/ 897376 w 1510219"/>
              <a:gd name="connsiteY9" fmla="*/ 2451371 h 2850205"/>
              <a:gd name="connsiteX10" fmla="*/ 839010 w 1510219"/>
              <a:gd name="connsiteY10" fmla="*/ 2412460 h 2850205"/>
              <a:gd name="connsiteX11" fmla="*/ 800100 w 1510219"/>
              <a:gd name="connsiteY11" fmla="*/ 2393005 h 2850205"/>
              <a:gd name="connsiteX12" fmla="*/ 761189 w 1510219"/>
              <a:gd name="connsiteY12" fmla="*/ 2363822 h 2850205"/>
              <a:gd name="connsiteX13" fmla="*/ 790372 w 1510219"/>
              <a:gd name="connsiteY13" fmla="*/ 2402732 h 2850205"/>
              <a:gd name="connsiteX14" fmla="*/ 722279 w 1510219"/>
              <a:gd name="connsiteY14" fmla="*/ 2344366 h 2850205"/>
              <a:gd name="connsiteX15" fmla="*/ 625002 w 1510219"/>
              <a:gd name="connsiteY15" fmla="*/ 2266545 h 2850205"/>
              <a:gd name="connsiteX16" fmla="*/ 527725 w 1510219"/>
              <a:gd name="connsiteY16" fmla="*/ 2198451 h 2850205"/>
              <a:gd name="connsiteX17" fmla="*/ 469359 w 1510219"/>
              <a:gd name="connsiteY17" fmla="*/ 2140085 h 2850205"/>
              <a:gd name="connsiteX18" fmla="*/ 420721 w 1510219"/>
              <a:gd name="connsiteY18" fmla="*/ 2071992 h 2850205"/>
              <a:gd name="connsiteX19" fmla="*/ 372083 w 1510219"/>
              <a:gd name="connsiteY19" fmla="*/ 2013626 h 2850205"/>
              <a:gd name="connsiteX20" fmla="*/ 342900 w 1510219"/>
              <a:gd name="connsiteY20" fmla="*/ 1974715 h 2850205"/>
              <a:gd name="connsiteX21" fmla="*/ 313717 w 1510219"/>
              <a:gd name="connsiteY21" fmla="*/ 1945532 h 2850205"/>
              <a:gd name="connsiteX22" fmla="*/ 235896 w 1510219"/>
              <a:gd name="connsiteY22" fmla="*/ 1857983 h 2850205"/>
              <a:gd name="connsiteX23" fmla="*/ 216440 w 1510219"/>
              <a:gd name="connsiteY23" fmla="*/ 1838528 h 2850205"/>
              <a:gd name="connsiteX24" fmla="*/ 128891 w 1510219"/>
              <a:gd name="connsiteY24" fmla="*/ 1731524 h 2850205"/>
              <a:gd name="connsiteX25" fmla="*/ 99708 w 1510219"/>
              <a:gd name="connsiteY25" fmla="*/ 1673158 h 2850205"/>
              <a:gd name="connsiteX26" fmla="*/ 80253 w 1510219"/>
              <a:gd name="connsiteY26" fmla="*/ 1614792 h 2850205"/>
              <a:gd name="connsiteX27" fmla="*/ 70525 w 1510219"/>
              <a:gd name="connsiteY27" fmla="*/ 1585609 h 2850205"/>
              <a:gd name="connsiteX28" fmla="*/ 21887 w 1510219"/>
              <a:gd name="connsiteY28" fmla="*/ 1459149 h 2850205"/>
              <a:gd name="connsiteX29" fmla="*/ 12159 w 1510219"/>
              <a:gd name="connsiteY29" fmla="*/ 1381328 h 2850205"/>
              <a:gd name="connsiteX30" fmla="*/ 2432 w 1510219"/>
              <a:gd name="connsiteY30" fmla="*/ 1322962 h 2850205"/>
              <a:gd name="connsiteX31" fmla="*/ 12159 w 1510219"/>
              <a:gd name="connsiteY31" fmla="*/ 1070043 h 2850205"/>
              <a:gd name="connsiteX32" fmla="*/ 119164 w 1510219"/>
              <a:gd name="connsiteY32" fmla="*/ 787941 h 2850205"/>
              <a:gd name="connsiteX33" fmla="*/ 138619 w 1510219"/>
              <a:gd name="connsiteY33" fmla="*/ 749030 h 2850205"/>
              <a:gd name="connsiteX34" fmla="*/ 196985 w 1510219"/>
              <a:gd name="connsiteY34" fmla="*/ 573932 h 2850205"/>
              <a:gd name="connsiteX35" fmla="*/ 255351 w 1510219"/>
              <a:gd name="connsiteY35" fmla="*/ 321012 h 2850205"/>
              <a:gd name="connsiteX36" fmla="*/ 479088 w 1510219"/>
              <a:gd name="connsiteY36" fmla="*/ 0 h 2850205"/>
              <a:gd name="connsiteX0" fmla="*/ 1510219 w 1510219"/>
              <a:gd name="connsiteY0" fmla="*/ 2850205 h 2850205"/>
              <a:gd name="connsiteX1" fmla="*/ 1451853 w 1510219"/>
              <a:gd name="connsiteY1" fmla="*/ 2791839 h 2850205"/>
              <a:gd name="connsiteX2" fmla="*/ 1344849 w 1510219"/>
              <a:gd name="connsiteY2" fmla="*/ 2694562 h 2850205"/>
              <a:gd name="connsiteX3" fmla="*/ 1305938 w 1510219"/>
              <a:gd name="connsiteY3" fmla="*/ 2675107 h 2850205"/>
              <a:gd name="connsiteX4" fmla="*/ 1198934 w 1510219"/>
              <a:gd name="connsiteY4" fmla="*/ 2626468 h 2850205"/>
              <a:gd name="connsiteX5" fmla="*/ 1140568 w 1510219"/>
              <a:gd name="connsiteY5" fmla="*/ 2587558 h 2850205"/>
              <a:gd name="connsiteX6" fmla="*/ 1062747 w 1510219"/>
              <a:gd name="connsiteY6" fmla="*/ 2548647 h 2850205"/>
              <a:gd name="connsiteX7" fmla="*/ 994653 w 1510219"/>
              <a:gd name="connsiteY7" fmla="*/ 2509737 h 2850205"/>
              <a:gd name="connsiteX8" fmla="*/ 936287 w 1510219"/>
              <a:gd name="connsiteY8" fmla="*/ 2470826 h 2850205"/>
              <a:gd name="connsiteX9" fmla="*/ 897376 w 1510219"/>
              <a:gd name="connsiteY9" fmla="*/ 2451371 h 2850205"/>
              <a:gd name="connsiteX10" fmla="*/ 839010 w 1510219"/>
              <a:gd name="connsiteY10" fmla="*/ 2412460 h 2850205"/>
              <a:gd name="connsiteX11" fmla="*/ 800100 w 1510219"/>
              <a:gd name="connsiteY11" fmla="*/ 2393005 h 2850205"/>
              <a:gd name="connsiteX12" fmla="*/ 761189 w 1510219"/>
              <a:gd name="connsiteY12" fmla="*/ 2363822 h 2850205"/>
              <a:gd name="connsiteX13" fmla="*/ 790372 w 1510219"/>
              <a:gd name="connsiteY13" fmla="*/ 2402732 h 2850205"/>
              <a:gd name="connsiteX14" fmla="*/ 722279 w 1510219"/>
              <a:gd name="connsiteY14" fmla="*/ 2344366 h 2850205"/>
              <a:gd name="connsiteX15" fmla="*/ 625002 w 1510219"/>
              <a:gd name="connsiteY15" fmla="*/ 2266545 h 2850205"/>
              <a:gd name="connsiteX16" fmla="*/ 527725 w 1510219"/>
              <a:gd name="connsiteY16" fmla="*/ 2198451 h 2850205"/>
              <a:gd name="connsiteX17" fmla="*/ 469359 w 1510219"/>
              <a:gd name="connsiteY17" fmla="*/ 2140085 h 2850205"/>
              <a:gd name="connsiteX18" fmla="*/ 420721 w 1510219"/>
              <a:gd name="connsiteY18" fmla="*/ 2071992 h 2850205"/>
              <a:gd name="connsiteX19" fmla="*/ 372083 w 1510219"/>
              <a:gd name="connsiteY19" fmla="*/ 2013626 h 2850205"/>
              <a:gd name="connsiteX20" fmla="*/ 342900 w 1510219"/>
              <a:gd name="connsiteY20" fmla="*/ 1974715 h 2850205"/>
              <a:gd name="connsiteX21" fmla="*/ 313717 w 1510219"/>
              <a:gd name="connsiteY21" fmla="*/ 1945532 h 2850205"/>
              <a:gd name="connsiteX22" fmla="*/ 235896 w 1510219"/>
              <a:gd name="connsiteY22" fmla="*/ 1857983 h 2850205"/>
              <a:gd name="connsiteX23" fmla="*/ 216440 w 1510219"/>
              <a:gd name="connsiteY23" fmla="*/ 1838528 h 2850205"/>
              <a:gd name="connsiteX24" fmla="*/ 128891 w 1510219"/>
              <a:gd name="connsiteY24" fmla="*/ 1731524 h 2850205"/>
              <a:gd name="connsiteX25" fmla="*/ 99708 w 1510219"/>
              <a:gd name="connsiteY25" fmla="*/ 1673158 h 2850205"/>
              <a:gd name="connsiteX26" fmla="*/ 80253 w 1510219"/>
              <a:gd name="connsiteY26" fmla="*/ 1614792 h 2850205"/>
              <a:gd name="connsiteX27" fmla="*/ 70525 w 1510219"/>
              <a:gd name="connsiteY27" fmla="*/ 1585609 h 2850205"/>
              <a:gd name="connsiteX28" fmla="*/ 21887 w 1510219"/>
              <a:gd name="connsiteY28" fmla="*/ 1459149 h 2850205"/>
              <a:gd name="connsiteX29" fmla="*/ 12159 w 1510219"/>
              <a:gd name="connsiteY29" fmla="*/ 1381328 h 2850205"/>
              <a:gd name="connsiteX30" fmla="*/ 2432 w 1510219"/>
              <a:gd name="connsiteY30" fmla="*/ 1322962 h 2850205"/>
              <a:gd name="connsiteX31" fmla="*/ 12159 w 1510219"/>
              <a:gd name="connsiteY31" fmla="*/ 1070043 h 2850205"/>
              <a:gd name="connsiteX32" fmla="*/ 119164 w 1510219"/>
              <a:gd name="connsiteY32" fmla="*/ 787941 h 2850205"/>
              <a:gd name="connsiteX33" fmla="*/ 138619 w 1510219"/>
              <a:gd name="connsiteY33" fmla="*/ 749030 h 2850205"/>
              <a:gd name="connsiteX34" fmla="*/ 138619 w 1510219"/>
              <a:gd name="connsiteY34" fmla="*/ 535022 h 2850205"/>
              <a:gd name="connsiteX35" fmla="*/ 255351 w 1510219"/>
              <a:gd name="connsiteY35" fmla="*/ 321012 h 2850205"/>
              <a:gd name="connsiteX36" fmla="*/ 479088 w 1510219"/>
              <a:gd name="connsiteY36" fmla="*/ 0 h 2850205"/>
              <a:gd name="connsiteX0" fmla="*/ 1510219 w 1510219"/>
              <a:gd name="connsiteY0" fmla="*/ 2850205 h 2850205"/>
              <a:gd name="connsiteX1" fmla="*/ 1451853 w 1510219"/>
              <a:gd name="connsiteY1" fmla="*/ 2791839 h 2850205"/>
              <a:gd name="connsiteX2" fmla="*/ 1344849 w 1510219"/>
              <a:gd name="connsiteY2" fmla="*/ 2694562 h 2850205"/>
              <a:gd name="connsiteX3" fmla="*/ 1305938 w 1510219"/>
              <a:gd name="connsiteY3" fmla="*/ 2675107 h 2850205"/>
              <a:gd name="connsiteX4" fmla="*/ 1198934 w 1510219"/>
              <a:gd name="connsiteY4" fmla="*/ 2626468 h 2850205"/>
              <a:gd name="connsiteX5" fmla="*/ 1140568 w 1510219"/>
              <a:gd name="connsiteY5" fmla="*/ 2587558 h 2850205"/>
              <a:gd name="connsiteX6" fmla="*/ 1062747 w 1510219"/>
              <a:gd name="connsiteY6" fmla="*/ 2548647 h 2850205"/>
              <a:gd name="connsiteX7" fmla="*/ 994653 w 1510219"/>
              <a:gd name="connsiteY7" fmla="*/ 2509737 h 2850205"/>
              <a:gd name="connsiteX8" fmla="*/ 936287 w 1510219"/>
              <a:gd name="connsiteY8" fmla="*/ 2470826 h 2850205"/>
              <a:gd name="connsiteX9" fmla="*/ 897376 w 1510219"/>
              <a:gd name="connsiteY9" fmla="*/ 2451371 h 2850205"/>
              <a:gd name="connsiteX10" fmla="*/ 839010 w 1510219"/>
              <a:gd name="connsiteY10" fmla="*/ 2412460 h 2850205"/>
              <a:gd name="connsiteX11" fmla="*/ 800100 w 1510219"/>
              <a:gd name="connsiteY11" fmla="*/ 2393005 h 2850205"/>
              <a:gd name="connsiteX12" fmla="*/ 761189 w 1510219"/>
              <a:gd name="connsiteY12" fmla="*/ 2363822 h 2850205"/>
              <a:gd name="connsiteX13" fmla="*/ 790372 w 1510219"/>
              <a:gd name="connsiteY13" fmla="*/ 2402732 h 2850205"/>
              <a:gd name="connsiteX14" fmla="*/ 722279 w 1510219"/>
              <a:gd name="connsiteY14" fmla="*/ 2344366 h 2850205"/>
              <a:gd name="connsiteX15" fmla="*/ 625002 w 1510219"/>
              <a:gd name="connsiteY15" fmla="*/ 2266545 h 2850205"/>
              <a:gd name="connsiteX16" fmla="*/ 527725 w 1510219"/>
              <a:gd name="connsiteY16" fmla="*/ 2198451 h 2850205"/>
              <a:gd name="connsiteX17" fmla="*/ 469359 w 1510219"/>
              <a:gd name="connsiteY17" fmla="*/ 2140085 h 2850205"/>
              <a:gd name="connsiteX18" fmla="*/ 420721 w 1510219"/>
              <a:gd name="connsiteY18" fmla="*/ 2071992 h 2850205"/>
              <a:gd name="connsiteX19" fmla="*/ 372083 w 1510219"/>
              <a:gd name="connsiteY19" fmla="*/ 2013626 h 2850205"/>
              <a:gd name="connsiteX20" fmla="*/ 342900 w 1510219"/>
              <a:gd name="connsiteY20" fmla="*/ 1974715 h 2850205"/>
              <a:gd name="connsiteX21" fmla="*/ 313717 w 1510219"/>
              <a:gd name="connsiteY21" fmla="*/ 1945532 h 2850205"/>
              <a:gd name="connsiteX22" fmla="*/ 235896 w 1510219"/>
              <a:gd name="connsiteY22" fmla="*/ 1857983 h 2850205"/>
              <a:gd name="connsiteX23" fmla="*/ 216440 w 1510219"/>
              <a:gd name="connsiteY23" fmla="*/ 1838528 h 2850205"/>
              <a:gd name="connsiteX24" fmla="*/ 128891 w 1510219"/>
              <a:gd name="connsiteY24" fmla="*/ 1731524 h 2850205"/>
              <a:gd name="connsiteX25" fmla="*/ 99708 w 1510219"/>
              <a:gd name="connsiteY25" fmla="*/ 1673158 h 2850205"/>
              <a:gd name="connsiteX26" fmla="*/ 80253 w 1510219"/>
              <a:gd name="connsiteY26" fmla="*/ 1614792 h 2850205"/>
              <a:gd name="connsiteX27" fmla="*/ 70525 w 1510219"/>
              <a:gd name="connsiteY27" fmla="*/ 1585609 h 2850205"/>
              <a:gd name="connsiteX28" fmla="*/ 21887 w 1510219"/>
              <a:gd name="connsiteY28" fmla="*/ 1459149 h 2850205"/>
              <a:gd name="connsiteX29" fmla="*/ 12159 w 1510219"/>
              <a:gd name="connsiteY29" fmla="*/ 1381328 h 2850205"/>
              <a:gd name="connsiteX30" fmla="*/ 2432 w 1510219"/>
              <a:gd name="connsiteY30" fmla="*/ 1322962 h 2850205"/>
              <a:gd name="connsiteX31" fmla="*/ 12159 w 1510219"/>
              <a:gd name="connsiteY31" fmla="*/ 1070043 h 2850205"/>
              <a:gd name="connsiteX32" fmla="*/ 119164 w 1510219"/>
              <a:gd name="connsiteY32" fmla="*/ 787941 h 2850205"/>
              <a:gd name="connsiteX33" fmla="*/ 138619 w 1510219"/>
              <a:gd name="connsiteY33" fmla="*/ 535022 h 2850205"/>
              <a:gd name="connsiteX34" fmla="*/ 255351 w 1510219"/>
              <a:gd name="connsiteY34" fmla="*/ 321012 h 2850205"/>
              <a:gd name="connsiteX35" fmla="*/ 479088 w 1510219"/>
              <a:gd name="connsiteY35" fmla="*/ 0 h 2850205"/>
              <a:gd name="connsiteX0" fmla="*/ 1523757 w 1523757"/>
              <a:gd name="connsiteY0" fmla="*/ 2850205 h 2850205"/>
              <a:gd name="connsiteX1" fmla="*/ 1465391 w 1523757"/>
              <a:gd name="connsiteY1" fmla="*/ 2791839 h 2850205"/>
              <a:gd name="connsiteX2" fmla="*/ 1358387 w 1523757"/>
              <a:gd name="connsiteY2" fmla="*/ 2694562 h 2850205"/>
              <a:gd name="connsiteX3" fmla="*/ 1319476 w 1523757"/>
              <a:gd name="connsiteY3" fmla="*/ 2675107 h 2850205"/>
              <a:gd name="connsiteX4" fmla="*/ 1212472 w 1523757"/>
              <a:gd name="connsiteY4" fmla="*/ 2626468 h 2850205"/>
              <a:gd name="connsiteX5" fmla="*/ 1154106 w 1523757"/>
              <a:gd name="connsiteY5" fmla="*/ 2587558 h 2850205"/>
              <a:gd name="connsiteX6" fmla="*/ 1076285 w 1523757"/>
              <a:gd name="connsiteY6" fmla="*/ 2548647 h 2850205"/>
              <a:gd name="connsiteX7" fmla="*/ 1008191 w 1523757"/>
              <a:gd name="connsiteY7" fmla="*/ 2509737 h 2850205"/>
              <a:gd name="connsiteX8" fmla="*/ 949825 w 1523757"/>
              <a:gd name="connsiteY8" fmla="*/ 2470826 h 2850205"/>
              <a:gd name="connsiteX9" fmla="*/ 910914 w 1523757"/>
              <a:gd name="connsiteY9" fmla="*/ 2451371 h 2850205"/>
              <a:gd name="connsiteX10" fmla="*/ 852548 w 1523757"/>
              <a:gd name="connsiteY10" fmla="*/ 2412460 h 2850205"/>
              <a:gd name="connsiteX11" fmla="*/ 813638 w 1523757"/>
              <a:gd name="connsiteY11" fmla="*/ 2393005 h 2850205"/>
              <a:gd name="connsiteX12" fmla="*/ 774727 w 1523757"/>
              <a:gd name="connsiteY12" fmla="*/ 2363822 h 2850205"/>
              <a:gd name="connsiteX13" fmla="*/ 803910 w 1523757"/>
              <a:gd name="connsiteY13" fmla="*/ 2402732 h 2850205"/>
              <a:gd name="connsiteX14" fmla="*/ 735817 w 1523757"/>
              <a:gd name="connsiteY14" fmla="*/ 2344366 h 2850205"/>
              <a:gd name="connsiteX15" fmla="*/ 638540 w 1523757"/>
              <a:gd name="connsiteY15" fmla="*/ 2266545 h 2850205"/>
              <a:gd name="connsiteX16" fmla="*/ 541263 w 1523757"/>
              <a:gd name="connsiteY16" fmla="*/ 2198451 h 2850205"/>
              <a:gd name="connsiteX17" fmla="*/ 482897 w 1523757"/>
              <a:gd name="connsiteY17" fmla="*/ 2140085 h 2850205"/>
              <a:gd name="connsiteX18" fmla="*/ 434259 w 1523757"/>
              <a:gd name="connsiteY18" fmla="*/ 2071992 h 2850205"/>
              <a:gd name="connsiteX19" fmla="*/ 385621 w 1523757"/>
              <a:gd name="connsiteY19" fmla="*/ 2013626 h 2850205"/>
              <a:gd name="connsiteX20" fmla="*/ 356438 w 1523757"/>
              <a:gd name="connsiteY20" fmla="*/ 1974715 h 2850205"/>
              <a:gd name="connsiteX21" fmla="*/ 327255 w 1523757"/>
              <a:gd name="connsiteY21" fmla="*/ 1945532 h 2850205"/>
              <a:gd name="connsiteX22" fmla="*/ 249434 w 1523757"/>
              <a:gd name="connsiteY22" fmla="*/ 1857983 h 2850205"/>
              <a:gd name="connsiteX23" fmla="*/ 229978 w 1523757"/>
              <a:gd name="connsiteY23" fmla="*/ 1838528 h 2850205"/>
              <a:gd name="connsiteX24" fmla="*/ 142429 w 1523757"/>
              <a:gd name="connsiteY24" fmla="*/ 1731524 h 2850205"/>
              <a:gd name="connsiteX25" fmla="*/ 113246 w 1523757"/>
              <a:gd name="connsiteY25" fmla="*/ 1673158 h 2850205"/>
              <a:gd name="connsiteX26" fmla="*/ 93791 w 1523757"/>
              <a:gd name="connsiteY26" fmla="*/ 1614792 h 2850205"/>
              <a:gd name="connsiteX27" fmla="*/ 84063 w 1523757"/>
              <a:gd name="connsiteY27" fmla="*/ 1585609 h 2850205"/>
              <a:gd name="connsiteX28" fmla="*/ 35425 w 1523757"/>
              <a:gd name="connsiteY28" fmla="*/ 1459149 h 2850205"/>
              <a:gd name="connsiteX29" fmla="*/ 25697 w 1523757"/>
              <a:gd name="connsiteY29" fmla="*/ 1381328 h 2850205"/>
              <a:gd name="connsiteX30" fmla="*/ 15970 w 1523757"/>
              <a:gd name="connsiteY30" fmla="*/ 1322962 h 2850205"/>
              <a:gd name="connsiteX31" fmla="*/ 25697 w 1523757"/>
              <a:gd name="connsiteY31" fmla="*/ 1070043 h 2850205"/>
              <a:gd name="connsiteX32" fmla="*/ 6243 w 1523757"/>
              <a:gd name="connsiteY32" fmla="*/ 758758 h 2850205"/>
              <a:gd name="connsiteX33" fmla="*/ 152157 w 1523757"/>
              <a:gd name="connsiteY33" fmla="*/ 535022 h 2850205"/>
              <a:gd name="connsiteX34" fmla="*/ 268889 w 1523757"/>
              <a:gd name="connsiteY34" fmla="*/ 321012 h 2850205"/>
              <a:gd name="connsiteX35" fmla="*/ 492626 w 1523757"/>
              <a:gd name="connsiteY35"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46085 w 1556596"/>
              <a:gd name="connsiteY25" fmla="*/ 1673158 h 2850205"/>
              <a:gd name="connsiteX26" fmla="*/ 126630 w 1556596"/>
              <a:gd name="connsiteY26" fmla="*/ 1614792 h 2850205"/>
              <a:gd name="connsiteX27" fmla="*/ 116902 w 1556596"/>
              <a:gd name="connsiteY27" fmla="*/ 1585609 h 2850205"/>
              <a:gd name="connsiteX28" fmla="*/ 68264 w 1556596"/>
              <a:gd name="connsiteY28" fmla="*/ 1459149 h 2850205"/>
              <a:gd name="connsiteX29" fmla="*/ 58536 w 1556596"/>
              <a:gd name="connsiteY29" fmla="*/ 1381328 h 2850205"/>
              <a:gd name="connsiteX30" fmla="*/ 48809 w 1556596"/>
              <a:gd name="connsiteY30" fmla="*/ 1322962 h 2850205"/>
              <a:gd name="connsiteX31" fmla="*/ 170 w 1556596"/>
              <a:gd name="connsiteY31" fmla="*/ 1089499 h 2850205"/>
              <a:gd name="connsiteX32" fmla="*/ 39082 w 1556596"/>
              <a:gd name="connsiteY32" fmla="*/ 758758 h 2850205"/>
              <a:gd name="connsiteX33" fmla="*/ 184996 w 1556596"/>
              <a:gd name="connsiteY33" fmla="*/ 535022 h 2850205"/>
              <a:gd name="connsiteX34" fmla="*/ 301728 w 1556596"/>
              <a:gd name="connsiteY34" fmla="*/ 321012 h 2850205"/>
              <a:gd name="connsiteX35" fmla="*/ 525465 w 1556596"/>
              <a:gd name="connsiteY35"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46085 w 1556596"/>
              <a:gd name="connsiteY25" fmla="*/ 1673158 h 2850205"/>
              <a:gd name="connsiteX26" fmla="*/ 126630 w 1556596"/>
              <a:gd name="connsiteY26" fmla="*/ 1614792 h 2850205"/>
              <a:gd name="connsiteX27" fmla="*/ 116902 w 1556596"/>
              <a:gd name="connsiteY27" fmla="*/ 1585609 h 2850205"/>
              <a:gd name="connsiteX28" fmla="*/ 68264 w 1556596"/>
              <a:gd name="connsiteY28" fmla="*/ 1459149 h 2850205"/>
              <a:gd name="connsiteX29" fmla="*/ 48809 w 1556596"/>
              <a:gd name="connsiteY29" fmla="*/ 1322962 h 2850205"/>
              <a:gd name="connsiteX30" fmla="*/ 170 w 1556596"/>
              <a:gd name="connsiteY30" fmla="*/ 1089499 h 2850205"/>
              <a:gd name="connsiteX31" fmla="*/ 39082 w 1556596"/>
              <a:gd name="connsiteY31" fmla="*/ 758758 h 2850205"/>
              <a:gd name="connsiteX32" fmla="*/ 184996 w 1556596"/>
              <a:gd name="connsiteY32" fmla="*/ 535022 h 2850205"/>
              <a:gd name="connsiteX33" fmla="*/ 301728 w 1556596"/>
              <a:gd name="connsiteY33" fmla="*/ 321012 h 2850205"/>
              <a:gd name="connsiteX34" fmla="*/ 525465 w 1556596"/>
              <a:gd name="connsiteY34"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46085 w 1556596"/>
              <a:gd name="connsiteY25" fmla="*/ 1673158 h 2850205"/>
              <a:gd name="connsiteX26" fmla="*/ 116902 w 1556596"/>
              <a:gd name="connsiteY26" fmla="*/ 1585609 h 2850205"/>
              <a:gd name="connsiteX27" fmla="*/ 68264 w 1556596"/>
              <a:gd name="connsiteY27" fmla="*/ 1459149 h 2850205"/>
              <a:gd name="connsiteX28" fmla="*/ 48809 w 1556596"/>
              <a:gd name="connsiteY28" fmla="*/ 1322962 h 2850205"/>
              <a:gd name="connsiteX29" fmla="*/ 170 w 1556596"/>
              <a:gd name="connsiteY29" fmla="*/ 1089499 h 2850205"/>
              <a:gd name="connsiteX30" fmla="*/ 39082 w 1556596"/>
              <a:gd name="connsiteY30" fmla="*/ 758758 h 2850205"/>
              <a:gd name="connsiteX31" fmla="*/ 184996 w 1556596"/>
              <a:gd name="connsiteY31" fmla="*/ 535022 h 2850205"/>
              <a:gd name="connsiteX32" fmla="*/ 301728 w 1556596"/>
              <a:gd name="connsiteY32" fmla="*/ 321012 h 2850205"/>
              <a:gd name="connsiteX33" fmla="*/ 525465 w 1556596"/>
              <a:gd name="connsiteY33"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16902 w 1556596"/>
              <a:gd name="connsiteY25" fmla="*/ 1585609 h 2850205"/>
              <a:gd name="connsiteX26" fmla="*/ 68264 w 1556596"/>
              <a:gd name="connsiteY26" fmla="*/ 1459149 h 2850205"/>
              <a:gd name="connsiteX27" fmla="*/ 48809 w 1556596"/>
              <a:gd name="connsiteY27" fmla="*/ 1322962 h 2850205"/>
              <a:gd name="connsiteX28" fmla="*/ 170 w 1556596"/>
              <a:gd name="connsiteY28" fmla="*/ 1089499 h 2850205"/>
              <a:gd name="connsiteX29" fmla="*/ 39082 w 1556596"/>
              <a:gd name="connsiteY29" fmla="*/ 758758 h 2850205"/>
              <a:gd name="connsiteX30" fmla="*/ 184996 w 1556596"/>
              <a:gd name="connsiteY30" fmla="*/ 535022 h 2850205"/>
              <a:gd name="connsiteX31" fmla="*/ 301728 w 1556596"/>
              <a:gd name="connsiteY31" fmla="*/ 321012 h 2850205"/>
              <a:gd name="connsiteX32" fmla="*/ 525465 w 1556596"/>
              <a:gd name="connsiteY32"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282273 w 1556596"/>
              <a:gd name="connsiteY21" fmla="*/ 1857983 h 2850205"/>
              <a:gd name="connsiteX22" fmla="*/ 262817 w 1556596"/>
              <a:gd name="connsiteY22" fmla="*/ 1838528 h 2850205"/>
              <a:gd name="connsiteX23" fmla="*/ 175268 w 1556596"/>
              <a:gd name="connsiteY23" fmla="*/ 1731524 h 2850205"/>
              <a:gd name="connsiteX24" fmla="*/ 116902 w 1556596"/>
              <a:gd name="connsiteY24" fmla="*/ 1585609 h 2850205"/>
              <a:gd name="connsiteX25" fmla="*/ 68264 w 1556596"/>
              <a:gd name="connsiteY25" fmla="*/ 1459149 h 2850205"/>
              <a:gd name="connsiteX26" fmla="*/ 48809 w 1556596"/>
              <a:gd name="connsiteY26" fmla="*/ 1322962 h 2850205"/>
              <a:gd name="connsiteX27" fmla="*/ 170 w 1556596"/>
              <a:gd name="connsiteY27" fmla="*/ 1089499 h 2850205"/>
              <a:gd name="connsiteX28" fmla="*/ 39082 w 1556596"/>
              <a:gd name="connsiteY28" fmla="*/ 758758 h 2850205"/>
              <a:gd name="connsiteX29" fmla="*/ 184996 w 1556596"/>
              <a:gd name="connsiteY29" fmla="*/ 535022 h 2850205"/>
              <a:gd name="connsiteX30" fmla="*/ 301728 w 1556596"/>
              <a:gd name="connsiteY30" fmla="*/ 321012 h 2850205"/>
              <a:gd name="connsiteX31" fmla="*/ 525465 w 1556596"/>
              <a:gd name="connsiteY31"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18460 w 1556596"/>
              <a:gd name="connsiteY18" fmla="*/ 2013626 h 2850205"/>
              <a:gd name="connsiteX19" fmla="*/ 389277 w 1556596"/>
              <a:gd name="connsiteY19" fmla="*/ 1974715 h 2850205"/>
              <a:gd name="connsiteX20" fmla="*/ 282273 w 1556596"/>
              <a:gd name="connsiteY20" fmla="*/ 1857983 h 2850205"/>
              <a:gd name="connsiteX21" fmla="*/ 262817 w 1556596"/>
              <a:gd name="connsiteY21" fmla="*/ 1838528 h 2850205"/>
              <a:gd name="connsiteX22" fmla="*/ 175268 w 1556596"/>
              <a:gd name="connsiteY22" fmla="*/ 1731524 h 2850205"/>
              <a:gd name="connsiteX23" fmla="*/ 116902 w 1556596"/>
              <a:gd name="connsiteY23" fmla="*/ 1585609 h 2850205"/>
              <a:gd name="connsiteX24" fmla="*/ 68264 w 1556596"/>
              <a:gd name="connsiteY24" fmla="*/ 1459149 h 2850205"/>
              <a:gd name="connsiteX25" fmla="*/ 48809 w 1556596"/>
              <a:gd name="connsiteY25" fmla="*/ 1322962 h 2850205"/>
              <a:gd name="connsiteX26" fmla="*/ 170 w 1556596"/>
              <a:gd name="connsiteY26" fmla="*/ 1089499 h 2850205"/>
              <a:gd name="connsiteX27" fmla="*/ 39082 w 1556596"/>
              <a:gd name="connsiteY27" fmla="*/ 758758 h 2850205"/>
              <a:gd name="connsiteX28" fmla="*/ 184996 w 1556596"/>
              <a:gd name="connsiteY28" fmla="*/ 535022 h 2850205"/>
              <a:gd name="connsiteX29" fmla="*/ 301728 w 1556596"/>
              <a:gd name="connsiteY29" fmla="*/ 321012 h 2850205"/>
              <a:gd name="connsiteX30" fmla="*/ 525465 w 1556596"/>
              <a:gd name="connsiteY30"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827021 w 1556596"/>
              <a:gd name="connsiteY14" fmla="*/ 2354094 h 2850205"/>
              <a:gd name="connsiteX15" fmla="*/ 768656 w 1556596"/>
              <a:gd name="connsiteY15" fmla="*/ 2344366 h 2850205"/>
              <a:gd name="connsiteX16" fmla="*/ 671379 w 1556596"/>
              <a:gd name="connsiteY16" fmla="*/ 2266545 h 2850205"/>
              <a:gd name="connsiteX17" fmla="*/ 574102 w 1556596"/>
              <a:gd name="connsiteY17" fmla="*/ 2198451 h 2850205"/>
              <a:gd name="connsiteX18" fmla="*/ 515736 w 1556596"/>
              <a:gd name="connsiteY18" fmla="*/ 2140085 h 2850205"/>
              <a:gd name="connsiteX19" fmla="*/ 418460 w 1556596"/>
              <a:gd name="connsiteY19" fmla="*/ 2013626 h 2850205"/>
              <a:gd name="connsiteX20" fmla="*/ 389277 w 1556596"/>
              <a:gd name="connsiteY20" fmla="*/ 1974715 h 2850205"/>
              <a:gd name="connsiteX21" fmla="*/ 282273 w 1556596"/>
              <a:gd name="connsiteY21" fmla="*/ 1857983 h 2850205"/>
              <a:gd name="connsiteX22" fmla="*/ 262817 w 1556596"/>
              <a:gd name="connsiteY22" fmla="*/ 1838528 h 2850205"/>
              <a:gd name="connsiteX23" fmla="*/ 175268 w 1556596"/>
              <a:gd name="connsiteY23" fmla="*/ 1731524 h 2850205"/>
              <a:gd name="connsiteX24" fmla="*/ 116902 w 1556596"/>
              <a:gd name="connsiteY24" fmla="*/ 1585609 h 2850205"/>
              <a:gd name="connsiteX25" fmla="*/ 68264 w 1556596"/>
              <a:gd name="connsiteY25" fmla="*/ 1459149 h 2850205"/>
              <a:gd name="connsiteX26" fmla="*/ 48809 w 1556596"/>
              <a:gd name="connsiteY26" fmla="*/ 1322962 h 2850205"/>
              <a:gd name="connsiteX27" fmla="*/ 170 w 1556596"/>
              <a:gd name="connsiteY27" fmla="*/ 1089499 h 2850205"/>
              <a:gd name="connsiteX28" fmla="*/ 39082 w 1556596"/>
              <a:gd name="connsiteY28" fmla="*/ 758758 h 2850205"/>
              <a:gd name="connsiteX29" fmla="*/ 184996 w 1556596"/>
              <a:gd name="connsiteY29" fmla="*/ 535022 h 2850205"/>
              <a:gd name="connsiteX30" fmla="*/ 301728 w 1556596"/>
              <a:gd name="connsiteY30" fmla="*/ 321012 h 2850205"/>
              <a:gd name="connsiteX31" fmla="*/ 525465 w 1556596"/>
              <a:gd name="connsiteY31"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827021 w 1556596"/>
              <a:gd name="connsiteY14" fmla="*/ 2354094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18460 w 1556596"/>
              <a:gd name="connsiteY18" fmla="*/ 2013626 h 2850205"/>
              <a:gd name="connsiteX19" fmla="*/ 389277 w 1556596"/>
              <a:gd name="connsiteY19" fmla="*/ 1974715 h 2850205"/>
              <a:gd name="connsiteX20" fmla="*/ 282273 w 1556596"/>
              <a:gd name="connsiteY20" fmla="*/ 1857983 h 2850205"/>
              <a:gd name="connsiteX21" fmla="*/ 262817 w 1556596"/>
              <a:gd name="connsiteY21" fmla="*/ 1838528 h 2850205"/>
              <a:gd name="connsiteX22" fmla="*/ 175268 w 1556596"/>
              <a:gd name="connsiteY22" fmla="*/ 1731524 h 2850205"/>
              <a:gd name="connsiteX23" fmla="*/ 116902 w 1556596"/>
              <a:gd name="connsiteY23" fmla="*/ 1585609 h 2850205"/>
              <a:gd name="connsiteX24" fmla="*/ 68264 w 1556596"/>
              <a:gd name="connsiteY24" fmla="*/ 1459149 h 2850205"/>
              <a:gd name="connsiteX25" fmla="*/ 48809 w 1556596"/>
              <a:gd name="connsiteY25" fmla="*/ 1322962 h 2850205"/>
              <a:gd name="connsiteX26" fmla="*/ 170 w 1556596"/>
              <a:gd name="connsiteY26" fmla="*/ 1089499 h 2850205"/>
              <a:gd name="connsiteX27" fmla="*/ 39082 w 1556596"/>
              <a:gd name="connsiteY27" fmla="*/ 758758 h 2850205"/>
              <a:gd name="connsiteX28" fmla="*/ 184996 w 1556596"/>
              <a:gd name="connsiteY28" fmla="*/ 535022 h 2850205"/>
              <a:gd name="connsiteX29" fmla="*/ 301728 w 1556596"/>
              <a:gd name="connsiteY29" fmla="*/ 321012 h 2850205"/>
              <a:gd name="connsiteX30" fmla="*/ 525465 w 1556596"/>
              <a:gd name="connsiteY30"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27021 w 1556596"/>
              <a:gd name="connsiteY13" fmla="*/ 2354094 h 2850205"/>
              <a:gd name="connsiteX14" fmla="*/ 671379 w 1556596"/>
              <a:gd name="connsiteY14" fmla="*/ 2266545 h 2850205"/>
              <a:gd name="connsiteX15" fmla="*/ 574102 w 1556596"/>
              <a:gd name="connsiteY15" fmla="*/ 2198451 h 2850205"/>
              <a:gd name="connsiteX16" fmla="*/ 515736 w 1556596"/>
              <a:gd name="connsiteY16" fmla="*/ 2140085 h 2850205"/>
              <a:gd name="connsiteX17" fmla="*/ 418460 w 1556596"/>
              <a:gd name="connsiteY17" fmla="*/ 2013626 h 2850205"/>
              <a:gd name="connsiteX18" fmla="*/ 389277 w 1556596"/>
              <a:gd name="connsiteY18" fmla="*/ 1974715 h 2850205"/>
              <a:gd name="connsiteX19" fmla="*/ 282273 w 1556596"/>
              <a:gd name="connsiteY19" fmla="*/ 1857983 h 2850205"/>
              <a:gd name="connsiteX20" fmla="*/ 262817 w 1556596"/>
              <a:gd name="connsiteY20" fmla="*/ 1838528 h 2850205"/>
              <a:gd name="connsiteX21" fmla="*/ 175268 w 1556596"/>
              <a:gd name="connsiteY21" fmla="*/ 1731524 h 2850205"/>
              <a:gd name="connsiteX22" fmla="*/ 116902 w 1556596"/>
              <a:gd name="connsiteY22" fmla="*/ 1585609 h 2850205"/>
              <a:gd name="connsiteX23" fmla="*/ 68264 w 1556596"/>
              <a:gd name="connsiteY23" fmla="*/ 1459149 h 2850205"/>
              <a:gd name="connsiteX24" fmla="*/ 48809 w 1556596"/>
              <a:gd name="connsiteY24" fmla="*/ 1322962 h 2850205"/>
              <a:gd name="connsiteX25" fmla="*/ 170 w 1556596"/>
              <a:gd name="connsiteY25" fmla="*/ 1089499 h 2850205"/>
              <a:gd name="connsiteX26" fmla="*/ 39082 w 1556596"/>
              <a:gd name="connsiteY26" fmla="*/ 758758 h 2850205"/>
              <a:gd name="connsiteX27" fmla="*/ 184996 w 1556596"/>
              <a:gd name="connsiteY27" fmla="*/ 535022 h 2850205"/>
              <a:gd name="connsiteX28" fmla="*/ 301728 w 1556596"/>
              <a:gd name="connsiteY28" fmla="*/ 321012 h 2850205"/>
              <a:gd name="connsiteX29" fmla="*/ 525465 w 1556596"/>
              <a:gd name="connsiteY29"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671379 w 1556596"/>
              <a:gd name="connsiteY13" fmla="*/ 2266545 h 2850205"/>
              <a:gd name="connsiteX14" fmla="*/ 574102 w 1556596"/>
              <a:gd name="connsiteY14" fmla="*/ 2198451 h 2850205"/>
              <a:gd name="connsiteX15" fmla="*/ 515736 w 1556596"/>
              <a:gd name="connsiteY15" fmla="*/ 2140085 h 2850205"/>
              <a:gd name="connsiteX16" fmla="*/ 418460 w 1556596"/>
              <a:gd name="connsiteY16" fmla="*/ 2013626 h 2850205"/>
              <a:gd name="connsiteX17" fmla="*/ 389277 w 1556596"/>
              <a:gd name="connsiteY17" fmla="*/ 1974715 h 2850205"/>
              <a:gd name="connsiteX18" fmla="*/ 282273 w 1556596"/>
              <a:gd name="connsiteY18" fmla="*/ 1857983 h 2850205"/>
              <a:gd name="connsiteX19" fmla="*/ 262817 w 1556596"/>
              <a:gd name="connsiteY19" fmla="*/ 1838528 h 2850205"/>
              <a:gd name="connsiteX20" fmla="*/ 175268 w 1556596"/>
              <a:gd name="connsiteY20" fmla="*/ 1731524 h 2850205"/>
              <a:gd name="connsiteX21" fmla="*/ 116902 w 1556596"/>
              <a:gd name="connsiteY21" fmla="*/ 1585609 h 2850205"/>
              <a:gd name="connsiteX22" fmla="*/ 68264 w 1556596"/>
              <a:gd name="connsiteY22" fmla="*/ 1459149 h 2850205"/>
              <a:gd name="connsiteX23" fmla="*/ 48809 w 1556596"/>
              <a:gd name="connsiteY23" fmla="*/ 1322962 h 2850205"/>
              <a:gd name="connsiteX24" fmla="*/ 170 w 1556596"/>
              <a:gd name="connsiteY24" fmla="*/ 1089499 h 2850205"/>
              <a:gd name="connsiteX25" fmla="*/ 39082 w 1556596"/>
              <a:gd name="connsiteY25" fmla="*/ 758758 h 2850205"/>
              <a:gd name="connsiteX26" fmla="*/ 184996 w 1556596"/>
              <a:gd name="connsiteY26" fmla="*/ 535022 h 2850205"/>
              <a:gd name="connsiteX27" fmla="*/ 301728 w 1556596"/>
              <a:gd name="connsiteY27" fmla="*/ 321012 h 2850205"/>
              <a:gd name="connsiteX28" fmla="*/ 525465 w 1556596"/>
              <a:gd name="connsiteY28"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07566 w 1556596"/>
              <a:gd name="connsiteY11" fmla="*/ 2363822 h 2850205"/>
              <a:gd name="connsiteX12" fmla="*/ 671379 w 1556596"/>
              <a:gd name="connsiteY12" fmla="*/ 2266545 h 2850205"/>
              <a:gd name="connsiteX13" fmla="*/ 574102 w 1556596"/>
              <a:gd name="connsiteY13" fmla="*/ 2198451 h 2850205"/>
              <a:gd name="connsiteX14" fmla="*/ 515736 w 1556596"/>
              <a:gd name="connsiteY14" fmla="*/ 2140085 h 2850205"/>
              <a:gd name="connsiteX15" fmla="*/ 418460 w 1556596"/>
              <a:gd name="connsiteY15" fmla="*/ 2013626 h 2850205"/>
              <a:gd name="connsiteX16" fmla="*/ 389277 w 1556596"/>
              <a:gd name="connsiteY16" fmla="*/ 1974715 h 2850205"/>
              <a:gd name="connsiteX17" fmla="*/ 282273 w 1556596"/>
              <a:gd name="connsiteY17" fmla="*/ 1857983 h 2850205"/>
              <a:gd name="connsiteX18" fmla="*/ 262817 w 1556596"/>
              <a:gd name="connsiteY18" fmla="*/ 1838528 h 2850205"/>
              <a:gd name="connsiteX19" fmla="*/ 175268 w 1556596"/>
              <a:gd name="connsiteY19" fmla="*/ 1731524 h 2850205"/>
              <a:gd name="connsiteX20" fmla="*/ 116902 w 1556596"/>
              <a:gd name="connsiteY20" fmla="*/ 1585609 h 2850205"/>
              <a:gd name="connsiteX21" fmla="*/ 68264 w 1556596"/>
              <a:gd name="connsiteY21" fmla="*/ 1459149 h 2850205"/>
              <a:gd name="connsiteX22" fmla="*/ 48809 w 1556596"/>
              <a:gd name="connsiteY22" fmla="*/ 1322962 h 2850205"/>
              <a:gd name="connsiteX23" fmla="*/ 170 w 1556596"/>
              <a:gd name="connsiteY23" fmla="*/ 1089499 h 2850205"/>
              <a:gd name="connsiteX24" fmla="*/ 39082 w 1556596"/>
              <a:gd name="connsiteY24" fmla="*/ 758758 h 2850205"/>
              <a:gd name="connsiteX25" fmla="*/ 184996 w 1556596"/>
              <a:gd name="connsiteY25" fmla="*/ 535022 h 2850205"/>
              <a:gd name="connsiteX26" fmla="*/ 301728 w 1556596"/>
              <a:gd name="connsiteY26" fmla="*/ 321012 h 2850205"/>
              <a:gd name="connsiteX27" fmla="*/ 525465 w 1556596"/>
              <a:gd name="connsiteY27"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885387 w 1556596"/>
              <a:gd name="connsiteY9" fmla="*/ 2412460 h 2850205"/>
              <a:gd name="connsiteX10" fmla="*/ 807566 w 1556596"/>
              <a:gd name="connsiteY10" fmla="*/ 2363822 h 2850205"/>
              <a:gd name="connsiteX11" fmla="*/ 671379 w 1556596"/>
              <a:gd name="connsiteY11" fmla="*/ 2266545 h 2850205"/>
              <a:gd name="connsiteX12" fmla="*/ 574102 w 1556596"/>
              <a:gd name="connsiteY12" fmla="*/ 2198451 h 2850205"/>
              <a:gd name="connsiteX13" fmla="*/ 515736 w 1556596"/>
              <a:gd name="connsiteY13" fmla="*/ 2140085 h 2850205"/>
              <a:gd name="connsiteX14" fmla="*/ 418460 w 1556596"/>
              <a:gd name="connsiteY14" fmla="*/ 2013626 h 2850205"/>
              <a:gd name="connsiteX15" fmla="*/ 389277 w 1556596"/>
              <a:gd name="connsiteY15" fmla="*/ 1974715 h 2850205"/>
              <a:gd name="connsiteX16" fmla="*/ 282273 w 1556596"/>
              <a:gd name="connsiteY16" fmla="*/ 1857983 h 2850205"/>
              <a:gd name="connsiteX17" fmla="*/ 262817 w 1556596"/>
              <a:gd name="connsiteY17" fmla="*/ 1838528 h 2850205"/>
              <a:gd name="connsiteX18" fmla="*/ 175268 w 1556596"/>
              <a:gd name="connsiteY18" fmla="*/ 1731524 h 2850205"/>
              <a:gd name="connsiteX19" fmla="*/ 116902 w 1556596"/>
              <a:gd name="connsiteY19" fmla="*/ 1585609 h 2850205"/>
              <a:gd name="connsiteX20" fmla="*/ 68264 w 1556596"/>
              <a:gd name="connsiteY20" fmla="*/ 1459149 h 2850205"/>
              <a:gd name="connsiteX21" fmla="*/ 48809 w 1556596"/>
              <a:gd name="connsiteY21" fmla="*/ 1322962 h 2850205"/>
              <a:gd name="connsiteX22" fmla="*/ 170 w 1556596"/>
              <a:gd name="connsiteY22" fmla="*/ 1089499 h 2850205"/>
              <a:gd name="connsiteX23" fmla="*/ 39082 w 1556596"/>
              <a:gd name="connsiteY23" fmla="*/ 758758 h 2850205"/>
              <a:gd name="connsiteX24" fmla="*/ 184996 w 1556596"/>
              <a:gd name="connsiteY24" fmla="*/ 535022 h 2850205"/>
              <a:gd name="connsiteX25" fmla="*/ 301728 w 1556596"/>
              <a:gd name="connsiteY25" fmla="*/ 321012 h 2850205"/>
              <a:gd name="connsiteX26" fmla="*/ 525465 w 1556596"/>
              <a:gd name="connsiteY26"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982664 w 1556596"/>
              <a:gd name="connsiteY7" fmla="*/ 2470826 h 2850205"/>
              <a:gd name="connsiteX8" fmla="*/ 885387 w 1556596"/>
              <a:gd name="connsiteY8" fmla="*/ 2412460 h 2850205"/>
              <a:gd name="connsiteX9" fmla="*/ 807566 w 1556596"/>
              <a:gd name="connsiteY9" fmla="*/ 2363822 h 2850205"/>
              <a:gd name="connsiteX10" fmla="*/ 671379 w 1556596"/>
              <a:gd name="connsiteY10" fmla="*/ 2266545 h 2850205"/>
              <a:gd name="connsiteX11" fmla="*/ 574102 w 1556596"/>
              <a:gd name="connsiteY11" fmla="*/ 2198451 h 2850205"/>
              <a:gd name="connsiteX12" fmla="*/ 515736 w 1556596"/>
              <a:gd name="connsiteY12" fmla="*/ 2140085 h 2850205"/>
              <a:gd name="connsiteX13" fmla="*/ 418460 w 1556596"/>
              <a:gd name="connsiteY13" fmla="*/ 2013626 h 2850205"/>
              <a:gd name="connsiteX14" fmla="*/ 389277 w 1556596"/>
              <a:gd name="connsiteY14" fmla="*/ 1974715 h 2850205"/>
              <a:gd name="connsiteX15" fmla="*/ 282273 w 1556596"/>
              <a:gd name="connsiteY15" fmla="*/ 1857983 h 2850205"/>
              <a:gd name="connsiteX16" fmla="*/ 262817 w 1556596"/>
              <a:gd name="connsiteY16" fmla="*/ 1838528 h 2850205"/>
              <a:gd name="connsiteX17" fmla="*/ 175268 w 1556596"/>
              <a:gd name="connsiteY17" fmla="*/ 1731524 h 2850205"/>
              <a:gd name="connsiteX18" fmla="*/ 116902 w 1556596"/>
              <a:gd name="connsiteY18" fmla="*/ 1585609 h 2850205"/>
              <a:gd name="connsiteX19" fmla="*/ 68264 w 1556596"/>
              <a:gd name="connsiteY19" fmla="*/ 1459149 h 2850205"/>
              <a:gd name="connsiteX20" fmla="*/ 48809 w 1556596"/>
              <a:gd name="connsiteY20" fmla="*/ 1322962 h 2850205"/>
              <a:gd name="connsiteX21" fmla="*/ 170 w 1556596"/>
              <a:gd name="connsiteY21" fmla="*/ 1089499 h 2850205"/>
              <a:gd name="connsiteX22" fmla="*/ 39082 w 1556596"/>
              <a:gd name="connsiteY22" fmla="*/ 758758 h 2850205"/>
              <a:gd name="connsiteX23" fmla="*/ 184996 w 1556596"/>
              <a:gd name="connsiteY23" fmla="*/ 535022 h 2850205"/>
              <a:gd name="connsiteX24" fmla="*/ 301728 w 1556596"/>
              <a:gd name="connsiteY24" fmla="*/ 321012 h 2850205"/>
              <a:gd name="connsiteX25" fmla="*/ 525465 w 1556596"/>
              <a:gd name="connsiteY25"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09124 w 1556596"/>
              <a:gd name="connsiteY5" fmla="*/ 2548647 h 2850205"/>
              <a:gd name="connsiteX6" fmla="*/ 982664 w 1556596"/>
              <a:gd name="connsiteY6" fmla="*/ 2470826 h 2850205"/>
              <a:gd name="connsiteX7" fmla="*/ 885387 w 1556596"/>
              <a:gd name="connsiteY7" fmla="*/ 2412460 h 2850205"/>
              <a:gd name="connsiteX8" fmla="*/ 807566 w 1556596"/>
              <a:gd name="connsiteY8" fmla="*/ 2363822 h 2850205"/>
              <a:gd name="connsiteX9" fmla="*/ 671379 w 1556596"/>
              <a:gd name="connsiteY9" fmla="*/ 2266545 h 2850205"/>
              <a:gd name="connsiteX10" fmla="*/ 574102 w 1556596"/>
              <a:gd name="connsiteY10" fmla="*/ 2198451 h 2850205"/>
              <a:gd name="connsiteX11" fmla="*/ 515736 w 1556596"/>
              <a:gd name="connsiteY11" fmla="*/ 2140085 h 2850205"/>
              <a:gd name="connsiteX12" fmla="*/ 418460 w 1556596"/>
              <a:gd name="connsiteY12" fmla="*/ 2013626 h 2850205"/>
              <a:gd name="connsiteX13" fmla="*/ 389277 w 1556596"/>
              <a:gd name="connsiteY13" fmla="*/ 1974715 h 2850205"/>
              <a:gd name="connsiteX14" fmla="*/ 282273 w 1556596"/>
              <a:gd name="connsiteY14" fmla="*/ 1857983 h 2850205"/>
              <a:gd name="connsiteX15" fmla="*/ 262817 w 1556596"/>
              <a:gd name="connsiteY15" fmla="*/ 1838528 h 2850205"/>
              <a:gd name="connsiteX16" fmla="*/ 175268 w 1556596"/>
              <a:gd name="connsiteY16" fmla="*/ 1731524 h 2850205"/>
              <a:gd name="connsiteX17" fmla="*/ 116902 w 1556596"/>
              <a:gd name="connsiteY17" fmla="*/ 1585609 h 2850205"/>
              <a:gd name="connsiteX18" fmla="*/ 68264 w 1556596"/>
              <a:gd name="connsiteY18" fmla="*/ 1459149 h 2850205"/>
              <a:gd name="connsiteX19" fmla="*/ 48809 w 1556596"/>
              <a:gd name="connsiteY19" fmla="*/ 1322962 h 2850205"/>
              <a:gd name="connsiteX20" fmla="*/ 170 w 1556596"/>
              <a:gd name="connsiteY20" fmla="*/ 1089499 h 2850205"/>
              <a:gd name="connsiteX21" fmla="*/ 39082 w 1556596"/>
              <a:gd name="connsiteY21" fmla="*/ 758758 h 2850205"/>
              <a:gd name="connsiteX22" fmla="*/ 184996 w 1556596"/>
              <a:gd name="connsiteY22" fmla="*/ 535022 h 2850205"/>
              <a:gd name="connsiteX23" fmla="*/ 301728 w 1556596"/>
              <a:gd name="connsiteY23" fmla="*/ 321012 h 2850205"/>
              <a:gd name="connsiteX24" fmla="*/ 525465 w 1556596"/>
              <a:gd name="connsiteY24"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245311 w 1556596"/>
              <a:gd name="connsiteY3" fmla="*/ 2626468 h 2850205"/>
              <a:gd name="connsiteX4" fmla="*/ 1109124 w 1556596"/>
              <a:gd name="connsiteY4" fmla="*/ 2548647 h 2850205"/>
              <a:gd name="connsiteX5" fmla="*/ 982664 w 1556596"/>
              <a:gd name="connsiteY5" fmla="*/ 2470826 h 2850205"/>
              <a:gd name="connsiteX6" fmla="*/ 885387 w 1556596"/>
              <a:gd name="connsiteY6" fmla="*/ 2412460 h 2850205"/>
              <a:gd name="connsiteX7" fmla="*/ 807566 w 1556596"/>
              <a:gd name="connsiteY7" fmla="*/ 2363822 h 2850205"/>
              <a:gd name="connsiteX8" fmla="*/ 671379 w 1556596"/>
              <a:gd name="connsiteY8" fmla="*/ 2266545 h 2850205"/>
              <a:gd name="connsiteX9" fmla="*/ 574102 w 1556596"/>
              <a:gd name="connsiteY9" fmla="*/ 2198451 h 2850205"/>
              <a:gd name="connsiteX10" fmla="*/ 515736 w 1556596"/>
              <a:gd name="connsiteY10" fmla="*/ 2140085 h 2850205"/>
              <a:gd name="connsiteX11" fmla="*/ 418460 w 1556596"/>
              <a:gd name="connsiteY11" fmla="*/ 2013626 h 2850205"/>
              <a:gd name="connsiteX12" fmla="*/ 389277 w 1556596"/>
              <a:gd name="connsiteY12" fmla="*/ 1974715 h 2850205"/>
              <a:gd name="connsiteX13" fmla="*/ 282273 w 1556596"/>
              <a:gd name="connsiteY13" fmla="*/ 1857983 h 2850205"/>
              <a:gd name="connsiteX14" fmla="*/ 262817 w 1556596"/>
              <a:gd name="connsiteY14" fmla="*/ 1838528 h 2850205"/>
              <a:gd name="connsiteX15" fmla="*/ 175268 w 1556596"/>
              <a:gd name="connsiteY15" fmla="*/ 1731524 h 2850205"/>
              <a:gd name="connsiteX16" fmla="*/ 116902 w 1556596"/>
              <a:gd name="connsiteY16" fmla="*/ 1585609 h 2850205"/>
              <a:gd name="connsiteX17" fmla="*/ 68264 w 1556596"/>
              <a:gd name="connsiteY17" fmla="*/ 1459149 h 2850205"/>
              <a:gd name="connsiteX18" fmla="*/ 48809 w 1556596"/>
              <a:gd name="connsiteY18" fmla="*/ 1322962 h 2850205"/>
              <a:gd name="connsiteX19" fmla="*/ 170 w 1556596"/>
              <a:gd name="connsiteY19" fmla="*/ 1089499 h 2850205"/>
              <a:gd name="connsiteX20" fmla="*/ 39082 w 1556596"/>
              <a:gd name="connsiteY20" fmla="*/ 758758 h 2850205"/>
              <a:gd name="connsiteX21" fmla="*/ 184996 w 1556596"/>
              <a:gd name="connsiteY21" fmla="*/ 535022 h 2850205"/>
              <a:gd name="connsiteX22" fmla="*/ 301728 w 1556596"/>
              <a:gd name="connsiteY22" fmla="*/ 321012 h 2850205"/>
              <a:gd name="connsiteX23" fmla="*/ 525465 w 1556596"/>
              <a:gd name="connsiteY23"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85387 w 1556596"/>
              <a:gd name="connsiteY5" fmla="*/ 2412460 h 2850205"/>
              <a:gd name="connsiteX6" fmla="*/ 807566 w 1556596"/>
              <a:gd name="connsiteY6" fmla="*/ 2363822 h 2850205"/>
              <a:gd name="connsiteX7" fmla="*/ 671379 w 1556596"/>
              <a:gd name="connsiteY7" fmla="*/ 2266545 h 2850205"/>
              <a:gd name="connsiteX8" fmla="*/ 574102 w 1556596"/>
              <a:gd name="connsiteY8" fmla="*/ 2198451 h 2850205"/>
              <a:gd name="connsiteX9" fmla="*/ 515736 w 1556596"/>
              <a:gd name="connsiteY9" fmla="*/ 2140085 h 2850205"/>
              <a:gd name="connsiteX10" fmla="*/ 418460 w 1556596"/>
              <a:gd name="connsiteY10" fmla="*/ 2013626 h 2850205"/>
              <a:gd name="connsiteX11" fmla="*/ 389277 w 1556596"/>
              <a:gd name="connsiteY11" fmla="*/ 1974715 h 2850205"/>
              <a:gd name="connsiteX12" fmla="*/ 282273 w 1556596"/>
              <a:gd name="connsiteY12" fmla="*/ 1857983 h 2850205"/>
              <a:gd name="connsiteX13" fmla="*/ 262817 w 1556596"/>
              <a:gd name="connsiteY13" fmla="*/ 1838528 h 2850205"/>
              <a:gd name="connsiteX14" fmla="*/ 175268 w 1556596"/>
              <a:gd name="connsiteY14" fmla="*/ 1731524 h 2850205"/>
              <a:gd name="connsiteX15" fmla="*/ 116902 w 1556596"/>
              <a:gd name="connsiteY15" fmla="*/ 1585609 h 2850205"/>
              <a:gd name="connsiteX16" fmla="*/ 68264 w 1556596"/>
              <a:gd name="connsiteY16" fmla="*/ 1459149 h 2850205"/>
              <a:gd name="connsiteX17" fmla="*/ 48809 w 1556596"/>
              <a:gd name="connsiteY17" fmla="*/ 1322962 h 2850205"/>
              <a:gd name="connsiteX18" fmla="*/ 170 w 1556596"/>
              <a:gd name="connsiteY18" fmla="*/ 1089499 h 2850205"/>
              <a:gd name="connsiteX19" fmla="*/ 39082 w 1556596"/>
              <a:gd name="connsiteY19" fmla="*/ 758758 h 2850205"/>
              <a:gd name="connsiteX20" fmla="*/ 184996 w 1556596"/>
              <a:gd name="connsiteY20" fmla="*/ 535022 h 2850205"/>
              <a:gd name="connsiteX21" fmla="*/ 301728 w 1556596"/>
              <a:gd name="connsiteY21" fmla="*/ 321012 h 2850205"/>
              <a:gd name="connsiteX22" fmla="*/ 525465 w 1556596"/>
              <a:gd name="connsiteY22"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515736 w 1556596"/>
              <a:gd name="connsiteY8" fmla="*/ 2140085 h 2850205"/>
              <a:gd name="connsiteX9" fmla="*/ 418460 w 1556596"/>
              <a:gd name="connsiteY9" fmla="*/ 2013626 h 2850205"/>
              <a:gd name="connsiteX10" fmla="*/ 389277 w 1556596"/>
              <a:gd name="connsiteY10" fmla="*/ 1974715 h 2850205"/>
              <a:gd name="connsiteX11" fmla="*/ 282273 w 1556596"/>
              <a:gd name="connsiteY11" fmla="*/ 1857983 h 2850205"/>
              <a:gd name="connsiteX12" fmla="*/ 262817 w 1556596"/>
              <a:gd name="connsiteY12" fmla="*/ 1838528 h 2850205"/>
              <a:gd name="connsiteX13" fmla="*/ 175268 w 1556596"/>
              <a:gd name="connsiteY13" fmla="*/ 1731524 h 2850205"/>
              <a:gd name="connsiteX14" fmla="*/ 116902 w 1556596"/>
              <a:gd name="connsiteY14" fmla="*/ 1585609 h 2850205"/>
              <a:gd name="connsiteX15" fmla="*/ 68264 w 1556596"/>
              <a:gd name="connsiteY15" fmla="*/ 1459149 h 2850205"/>
              <a:gd name="connsiteX16" fmla="*/ 48809 w 1556596"/>
              <a:gd name="connsiteY16" fmla="*/ 1322962 h 2850205"/>
              <a:gd name="connsiteX17" fmla="*/ 170 w 1556596"/>
              <a:gd name="connsiteY17" fmla="*/ 1089499 h 2850205"/>
              <a:gd name="connsiteX18" fmla="*/ 39082 w 1556596"/>
              <a:gd name="connsiteY18" fmla="*/ 758758 h 2850205"/>
              <a:gd name="connsiteX19" fmla="*/ 184996 w 1556596"/>
              <a:gd name="connsiteY19" fmla="*/ 535022 h 2850205"/>
              <a:gd name="connsiteX20" fmla="*/ 301728 w 1556596"/>
              <a:gd name="connsiteY20" fmla="*/ 321012 h 2850205"/>
              <a:gd name="connsiteX21" fmla="*/ 525465 w 1556596"/>
              <a:gd name="connsiteY21"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418460 w 1556596"/>
              <a:gd name="connsiteY8" fmla="*/ 2013626 h 2850205"/>
              <a:gd name="connsiteX9" fmla="*/ 389277 w 1556596"/>
              <a:gd name="connsiteY9" fmla="*/ 1974715 h 2850205"/>
              <a:gd name="connsiteX10" fmla="*/ 282273 w 1556596"/>
              <a:gd name="connsiteY10" fmla="*/ 1857983 h 2850205"/>
              <a:gd name="connsiteX11" fmla="*/ 262817 w 1556596"/>
              <a:gd name="connsiteY11" fmla="*/ 1838528 h 2850205"/>
              <a:gd name="connsiteX12" fmla="*/ 175268 w 1556596"/>
              <a:gd name="connsiteY12" fmla="*/ 1731524 h 2850205"/>
              <a:gd name="connsiteX13" fmla="*/ 116902 w 1556596"/>
              <a:gd name="connsiteY13" fmla="*/ 1585609 h 2850205"/>
              <a:gd name="connsiteX14" fmla="*/ 68264 w 1556596"/>
              <a:gd name="connsiteY14" fmla="*/ 1459149 h 2850205"/>
              <a:gd name="connsiteX15" fmla="*/ 48809 w 1556596"/>
              <a:gd name="connsiteY15" fmla="*/ 1322962 h 2850205"/>
              <a:gd name="connsiteX16" fmla="*/ 170 w 1556596"/>
              <a:gd name="connsiteY16" fmla="*/ 1089499 h 2850205"/>
              <a:gd name="connsiteX17" fmla="*/ 39082 w 1556596"/>
              <a:gd name="connsiteY17" fmla="*/ 758758 h 2850205"/>
              <a:gd name="connsiteX18" fmla="*/ 184996 w 1556596"/>
              <a:gd name="connsiteY18" fmla="*/ 535022 h 2850205"/>
              <a:gd name="connsiteX19" fmla="*/ 301728 w 1556596"/>
              <a:gd name="connsiteY19" fmla="*/ 321012 h 2850205"/>
              <a:gd name="connsiteX20" fmla="*/ 525465 w 1556596"/>
              <a:gd name="connsiteY20"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418460 w 1556596"/>
              <a:gd name="connsiteY8" fmla="*/ 2013626 h 2850205"/>
              <a:gd name="connsiteX9" fmla="*/ 389277 w 1556596"/>
              <a:gd name="connsiteY9" fmla="*/ 1974715 h 2850205"/>
              <a:gd name="connsiteX10" fmla="*/ 282273 w 1556596"/>
              <a:gd name="connsiteY10" fmla="*/ 1857983 h 2850205"/>
              <a:gd name="connsiteX11" fmla="*/ 175268 w 1556596"/>
              <a:gd name="connsiteY11" fmla="*/ 1731524 h 2850205"/>
              <a:gd name="connsiteX12" fmla="*/ 116902 w 1556596"/>
              <a:gd name="connsiteY12" fmla="*/ 1585609 h 2850205"/>
              <a:gd name="connsiteX13" fmla="*/ 68264 w 1556596"/>
              <a:gd name="connsiteY13" fmla="*/ 1459149 h 2850205"/>
              <a:gd name="connsiteX14" fmla="*/ 48809 w 1556596"/>
              <a:gd name="connsiteY14" fmla="*/ 1322962 h 2850205"/>
              <a:gd name="connsiteX15" fmla="*/ 170 w 1556596"/>
              <a:gd name="connsiteY15" fmla="*/ 1089499 h 2850205"/>
              <a:gd name="connsiteX16" fmla="*/ 39082 w 1556596"/>
              <a:gd name="connsiteY16" fmla="*/ 758758 h 2850205"/>
              <a:gd name="connsiteX17" fmla="*/ 184996 w 1556596"/>
              <a:gd name="connsiteY17" fmla="*/ 535022 h 2850205"/>
              <a:gd name="connsiteX18" fmla="*/ 301728 w 1556596"/>
              <a:gd name="connsiteY18" fmla="*/ 321012 h 2850205"/>
              <a:gd name="connsiteX19" fmla="*/ 525465 w 1556596"/>
              <a:gd name="connsiteY19"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418460 w 1556596"/>
              <a:gd name="connsiteY8" fmla="*/ 2013626 h 2850205"/>
              <a:gd name="connsiteX9" fmla="*/ 389277 w 1556596"/>
              <a:gd name="connsiteY9" fmla="*/ 1974715 h 2850205"/>
              <a:gd name="connsiteX10" fmla="*/ 282273 w 1556596"/>
              <a:gd name="connsiteY10" fmla="*/ 1857983 h 2850205"/>
              <a:gd name="connsiteX11" fmla="*/ 116902 w 1556596"/>
              <a:gd name="connsiteY11" fmla="*/ 1585609 h 2850205"/>
              <a:gd name="connsiteX12" fmla="*/ 68264 w 1556596"/>
              <a:gd name="connsiteY12" fmla="*/ 1459149 h 2850205"/>
              <a:gd name="connsiteX13" fmla="*/ 48809 w 1556596"/>
              <a:gd name="connsiteY13" fmla="*/ 1322962 h 2850205"/>
              <a:gd name="connsiteX14" fmla="*/ 170 w 1556596"/>
              <a:gd name="connsiteY14" fmla="*/ 1089499 h 2850205"/>
              <a:gd name="connsiteX15" fmla="*/ 39082 w 1556596"/>
              <a:gd name="connsiteY15" fmla="*/ 758758 h 2850205"/>
              <a:gd name="connsiteX16" fmla="*/ 184996 w 1556596"/>
              <a:gd name="connsiteY16" fmla="*/ 535022 h 2850205"/>
              <a:gd name="connsiteX17" fmla="*/ 301728 w 1556596"/>
              <a:gd name="connsiteY17" fmla="*/ 321012 h 2850205"/>
              <a:gd name="connsiteX18" fmla="*/ 525465 w 1556596"/>
              <a:gd name="connsiteY18"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389277 w 1556596"/>
              <a:gd name="connsiteY8" fmla="*/ 1974715 h 2850205"/>
              <a:gd name="connsiteX9" fmla="*/ 282273 w 1556596"/>
              <a:gd name="connsiteY9" fmla="*/ 1857983 h 2850205"/>
              <a:gd name="connsiteX10" fmla="*/ 116902 w 1556596"/>
              <a:gd name="connsiteY10" fmla="*/ 1585609 h 2850205"/>
              <a:gd name="connsiteX11" fmla="*/ 68264 w 1556596"/>
              <a:gd name="connsiteY11" fmla="*/ 1459149 h 2850205"/>
              <a:gd name="connsiteX12" fmla="*/ 48809 w 1556596"/>
              <a:gd name="connsiteY12" fmla="*/ 1322962 h 2850205"/>
              <a:gd name="connsiteX13" fmla="*/ 170 w 1556596"/>
              <a:gd name="connsiteY13" fmla="*/ 1089499 h 2850205"/>
              <a:gd name="connsiteX14" fmla="*/ 39082 w 1556596"/>
              <a:gd name="connsiteY14" fmla="*/ 758758 h 2850205"/>
              <a:gd name="connsiteX15" fmla="*/ 184996 w 1556596"/>
              <a:gd name="connsiteY15" fmla="*/ 535022 h 2850205"/>
              <a:gd name="connsiteX16" fmla="*/ 301728 w 1556596"/>
              <a:gd name="connsiteY16" fmla="*/ 321012 h 2850205"/>
              <a:gd name="connsiteX17" fmla="*/ 525465 w 1556596"/>
              <a:gd name="connsiteY17"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282273 w 1556596"/>
              <a:gd name="connsiteY8" fmla="*/ 1857983 h 2850205"/>
              <a:gd name="connsiteX9" fmla="*/ 116902 w 1556596"/>
              <a:gd name="connsiteY9" fmla="*/ 1585609 h 2850205"/>
              <a:gd name="connsiteX10" fmla="*/ 68264 w 1556596"/>
              <a:gd name="connsiteY10" fmla="*/ 1459149 h 2850205"/>
              <a:gd name="connsiteX11" fmla="*/ 48809 w 1556596"/>
              <a:gd name="connsiteY11" fmla="*/ 1322962 h 2850205"/>
              <a:gd name="connsiteX12" fmla="*/ 170 w 1556596"/>
              <a:gd name="connsiteY12" fmla="*/ 1089499 h 2850205"/>
              <a:gd name="connsiteX13" fmla="*/ 39082 w 1556596"/>
              <a:gd name="connsiteY13" fmla="*/ 758758 h 2850205"/>
              <a:gd name="connsiteX14" fmla="*/ 184996 w 1556596"/>
              <a:gd name="connsiteY14" fmla="*/ 535022 h 2850205"/>
              <a:gd name="connsiteX15" fmla="*/ 301728 w 1556596"/>
              <a:gd name="connsiteY15" fmla="*/ 321012 h 2850205"/>
              <a:gd name="connsiteX16" fmla="*/ 525465 w 1556596"/>
              <a:gd name="connsiteY16"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574102 w 1556596"/>
              <a:gd name="connsiteY6" fmla="*/ 2198451 h 2850205"/>
              <a:gd name="connsiteX7" fmla="*/ 282273 w 1556596"/>
              <a:gd name="connsiteY7" fmla="*/ 1857983 h 2850205"/>
              <a:gd name="connsiteX8" fmla="*/ 116902 w 1556596"/>
              <a:gd name="connsiteY8" fmla="*/ 1585609 h 2850205"/>
              <a:gd name="connsiteX9" fmla="*/ 68264 w 1556596"/>
              <a:gd name="connsiteY9" fmla="*/ 1459149 h 2850205"/>
              <a:gd name="connsiteX10" fmla="*/ 48809 w 1556596"/>
              <a:gd name="connsiteY10" fmla="*/ 1322962 h 2850205"/>
              <a:gd name="connsiteX11" fmla="*/ 170 w 1556596"/>
              <a:gd name="connsiteY11" fmla="*/ 1089499 h 2850205"/>
              <a:gd name="connsiteX12" fmla="*/ 39082 w 1556596"/>
              <a:gd name="connsiteY12" fmla="*/ 758758 h 2850205"/>
              <a:gd name="connsiteX13" fmla="*/ 184996 w 1556596"/>
              <a:gd name="connsiteY13" fmla="*/ 535022 h 2850205"/>
              <a:gd name="connsiteX14" fmla="*/ 301728 w 1556596"/>
              <a:gd name="connsiteY14" fmla="*/ 321012 h 2850205"/>
              <a:gd name="connsiteX15" fmla="*/ 525465 w 1556596"/>
              <a:gd name="connsiteY15"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574102 w 1556596"/>
              <a:gd name="connsiteY5" fmla="*/ 2198451 h 2850205"/>
              <a:gd name="connsiteX6" fmla="*/ 282273 w 1556596"/>
              <a:gd name="connsiteY6" fmla="*/ 1857983 h 2850205"/>
              <a:gd name="connsiteX7" fmla="*/ 116902 w 1556596"/>
              <a:gd name="connsiteY7" fmla="*/ 1585609 h 2850205"/>
              <a:gd name="connsiteX8" fmla="*/ 68264 w 1556596"/>
              <a:gd name="connsiteY8" fmla="*/ 1459149 h 2850205"/>
              <a:gd name="connsiteX9" fmla="*/ 48809 w 1556596"/>
              <a:gd name="connsiteY9" fmla="*/ 1322962 h 2850205"/>
              <a:gd name="connsiteX10" fmla="*/ 170 w 1556596"/>
              <a:gd name="connsiteY10" fmla="*/ 1089499 h 2850205"/>
              <a:gd name="connsiteX11" fmla="*/ 39082 w 1556596"/>
              <a:gd name="connsiteY11" fmla="*/ 758758 h 2850205"/>
              <a:gd name="connsiteX12" fmla="*/ 184996 w 1556596"/>
              <a:gd name="connsiteY12" fmla="*/ 535022 h 2850205"/>
              <a:gd name="connsiteX13" fmla="*/ 301728 w 1556596"/>
              <a:gd name="connsiteY13" fmla="*/ 321012 h 2850205"/>
              <a:gd name="connsiteX14" fmla="*/ 525465 w 1556596"/>
              <a:gd name="connsiteY14" fmla="*/ 0 h 2850205"/>
              <a:gd name="connsiteX0" fmla="*/ 1557420 w 1557420"/>
              <a:gd name="connsiteY0" fmla="*/ 2850205 h 2850205"/>
              <a:gd name="connsiteX1" fmla="*/ 1499054 w 1557420"/>
              <a:gd name="connsiteY1" fmla="*/ 2791839 h 2850205"/>
              <a:gd name="connsiteX2" fmla="*/ 1246135 w 1557420"/>
              <a:gd name="connsiteY2" fmla="*/ 2626468 h 2850205"/>
              <a:gd name="connsiteX3" fmla="*/ 1109948 w 1557420"/>
              <a:gd name="connsiteY3" fmla="*/ 2548647 h 2850205"/>
              <a:gd name="connsiteX4" fmla="*/ 983488 w 1557420"/>
              <a:gd name="connsiteY4" fmla="*/ 2470826 h 2850205"/>
              <a:gd name="connsiteX5" fmla="*/ 574926 w 1557420"/>
              <a:gd name="connsiteY5" fmla="*/ 2198451 h 2850205"/>
              <a:gd name="connsiteX6" fmla="*/ 283097 w 1557420"/>
              <a:gd name="connsiteY6" fmla="*/ 1857983 h 2850205"/>
              <a:gd name="connsiteX7" fmla="*/ 117726 w 1557420"/>
              <a:gd name="connsiteY7" fmla="*/ 1585609 h 2850205"/>
              <a:gd name="connsiteX8" fmla="*/ 69088 w 1557420"/>
              <a:gd name="connsiteY8" fmla="*/ 1459149 h 2850205"/>
              <a:gd name="connsiteX9" fmla="*/ 994 w 1557420"/>
              <a:gd name="connsiteY9" fmla="*/ 1089499 h 2850205"/>
              <a:gd name="connsiteX10" fmla="*/ 39906 w 1557420"/>
              <a:gd name="connsiteY10" fmla="*/ 758758 h 2850205"/>
              <a:gd name="connsiteX11" fmla="*/ 185820 w 1557420"/>
              <a:gd name="connsiteY11" fmla="*/ 535022 h 2850205"/>
              <a:gd name="connsiteX12" fmla="*/ 302552 w 1557420"/>
              <a:gd name="connsiteY12" fmla="*/ 321012 h 2850205"/>
              <a:gd name="connsiteX13" fmla="*/ 526289 w 1557420"/>
              <a:gd name="connsiteY13" fmla="*/ 0 h 2850205"/>
              <a:gd name="connsiteX0" fmla="*/ 1560319 w 1560319"/>
              <a:gd name="connsiteY0" fmla="*/ 2850205 h 2850205"/>
              <a:gd name="connsiteX1" fmla="*/ 1501953 w 1560319"/>
              <a:gd name="connsiteY1" fmla="*/ 2791839 h 2850205"/>
              <a:gd name="connsiteX2" fmla="*/ 1249034 w 1560319"/>
              <a:gd name="connsiteY2" fmla="*/ 2626468 h 2850205"/>
              <a:gd name="connsiteX3" fmla="*/ 1112847 w 1560319"/>
              <a:gd name="connsiteY3" fmla="*/ 2548647 h 2850205"/>
              <a:gd name="connsiteX4" fmla="*/ 986387 w 1560319"/>
              <a:gd name="connsiteY4" fmla="*/ 2470826 h 2850205"/>
              <a:gd name="connsiteX5" fmla="*/ 577825 w 1560319"/>
              <a:gd name="connsiteY5" fmla="*/ 2198451 h 2850205"/>
              <a:gd name="connsiteX6" fmla="*/ 285996 w 1560319"/>
              <a:gd name="connsiteY6" fmla="*/ 1857983 h 2850205"/>
              <a:gd name="connsiteX7" fmla="*/ 120625 w 1560319"/>
              <a:gd name="connsiteY7" fmla="*/ 1585609 h 2850205"/>
              <a:gd name="connsiteX8" fmla="*/ 3893 w 1560319"/>
              <a:gd name="connsiteY8" fmla="*/ 1089499 h 2850205"/>
              <a:gd name="connsiteX9" fmla="*/ 42805 w 1560319"/>
              <a:gd name="connsiteY9" fmla="*/ 758758 h 2850205"/>
              <a:gd name="connsiteX10" fmla="*/ 188719 w 1560319"/>
              <a:gd name="connsiteY10" fmla="*/ 535022 h 2850205"/>
              <a:gd name="connsiteX11" fmla="*/ 305451 w 1560319"/>
              <a:gd name="connsiteY11" fmla="*/ 321012 h 2850205"/>
              <a:gd name="connsiteX12" fmla="*/ 529188 w 1560319"/>
              <a:gd name="connsiteY12" fmla="*/ 0 h 2850205"/>
              <a:gd name="connsiteX0" fmla="*/ 1563279 w 1563279"/>
              <a:gd name="connsiteY0" fmla="*/ 2850205 h 2850205"/>
              <a:gd name="connsiteX1" fmla="*/ 1504913 w 1563279"/>
              <a:gd name="connsiteY1" fmla="*/ 2791839 h 2850205"/>
              <a:gd name="connsiteX2" fmla="*/ 1251994 w 1563279"/>
              <a:gd name="connsiteY2" fmla="*/ 2626468 h 2850205"/>
              <a:gd name="connsiteX3" fmla="*/ 1115807 w 1563279"/>
              <a:gd name="connsiteY3" fmla="*/ 2548647 h 2850205"/>
              <a:gd name="connsiteX4" fmla="*/ 989347 w 1563279"/>
              <a:gd name="connsiteY4" fmla="*/ 2470826 h 2850205"/>
              <a:gd name="connsiteX5" fmla="*/ 580785 w 1563279"/>
              <a:gd name="connsiteY5" fmla="*/ 2198451 h 2850205"/>
              <a:gd name="connsiteX6" fmla="*/ 288956 w 1563279"/>
              <a:gd name="connsiteY6" fmla="*/ 1857983 h 2850205"/>
              <a:gd name="connsiteX7" fmla="*/ 123585 w 1563279"/>
              <a:gd name="connsiteY7" fmla="*/ 1585609 h 2850205"/>
              <a:gd name="connsiteX8" fmla="*/ 6853 w 1563279"/>
              <a:gd name="connsiteY8" fmla="*/ 1089499 h 2850205"/>
              <a:gd name="connsiteX9" fmla="*/ 45765 w 1563279"/>
              <a:gd name="connsiteY9" fmla="*/ 758758 h 2850205"/>
              <a:gd name="connsiteX10" fmla="*/ 308411 w 1563279"/>
              <a:gd name="connsiteY10" fmla="*/ 321012 h 2850205"/>
              <a:gd name="connsiteX11" fmla="*/ 532148 w 1563279"/>
              <a:gd name="connsiteY11" fmla="*/ 0 h 2850205"/>
              <a:gd name="connsiteX0" fmla="*/ 1607420 w 1607420"/>
              <a:gd name="connsiteY0" fmla="*/ 2850205 h 2850205"/>
              <a:gd name="connsiteX1" fmla="*/ 1549054 w 1607420"/>
              <a:gd name="connsiteY1" fmla="*/ 2791839 h 2850205"/>
              <a:gd name="connsiteX2" fmla="*/ 1296135 w 1607420"/>
              <a:gd name="connsiteY2" fmla="*/ 2626468 h 2850205"/>
              <a:gd name="connsiteX3" fmla="*/ 1159948 w 1607420"/>
              <a:gd name="connsiteY3" fmla="*/ 2548647 h 2850205"/>
              <a:gd name="connsiteX4" fmla="*/ 1033488 w 1607420"/>
              <a:gd name="connsiteY4" fmla="*/ 2470826 h 2850205"/>
              <a:gd name="connsiteX5" fmla="*/ 624926 w 1607420"/>
              <a:gd name="connsiteY5" fmla="*/ 2198451 h 2850205"/>
              <a:gd name="connsiteX6" fmla="*/ 333097 w 1607420"/>
              <a:gd name="connsiteY6" fmla="*/ 1857983 h 2850205"/>
              <a:gd name="connsiteX7" fmla="*/ 167726 w 1607420"/>
              <a:gd name="connsiteY7" fmla="*/ 1585609 h 2850205"/>
              <a:gd name="connsiteX8" fmla="*/ 2356 w 1607420"/>
              <a:gd name="connsiteY8" fmla="*/ 1118682 h 2850205"/>
              <a:gd name="connsiteX9" fmla="*/ 89906 w 1607420"/>
              <a:gd name="connsiteY9" fmla="*/ 758758 h 2850205"/>
              <a:gd name="connsiteX10" fmla="*/ 352552 w 1607420"/>
              <a:gd name="connsiteY10" fmla="*/ 321012 h 2850205"/>
              <a:gd name="connsiteX11" fmla="*/ 576289 w 1607420"/>
              <a:gd name="connsiteY11" fmla="*/ 0 h 2850205"/>
              <a:gd name="connsiteX0" fmla="*/ 1607420 w 1607420"/>
              <a:gd name="connsiteY0" fmla="*/ 2850205 h 2850205"/>
              <a:gd name="connsiteX1" fmla="*/ 1549054 w 1607420"/>
              <a:gd name="connsiteY1" fmla="*/ 2791839 h 2850205"/>
              <a:gd name="connsiteX2" fmla="*/ 1296135 w 1607420"/>
              <a:gd name="connsiteY2" fmla="*/ 2626468 h 2850205"/>
              <a:gd name="connsiteX3" fmla="*/ 1159948 w 1607420"/>
              <a:gd name="connsiteY3" fmla="*/ 2548647 h 2850205"/>
              <a:gd name="connsiteX4" fmla="*/ 1033488 w 1607420"/>
              <a:gd name="connsiteY4" fmla="*/ 2470826 h 2850205"/>
              <a:gd name="connsiteX5" fmla="*/ 333097 w 1607420"/>
              <a:gd name="connsiteY5" fmla="*/ 1857983 h 2850205"/>
              <a:gd name="connsiteX6" fmla="*/ 167726 w 1607420"/>
              <a:gd name="connsiteY6" fmla="*/ 1585609 h 2850205"/>
              <a:gd name="connsiteX7" fmla="*/ 2356 w 1607420"/>
              <a:gd name="connsiteY7" fmla="*/ 1118682 h 2850205"/>
              <a:gd name="connsiteX8" fmla="*/ 89906 w 1607420"/>
              <a:gd name="connsiteY8" fmla="*/ 758758 h 2850205"/>
              <a:gd name="connsiteX9" fmla="*/ 352552 w 1607420"/>
              <a:gd name="connsiteY9" fmla="*/ 321012 h 2850205"/>
              <a:gd name="connsiteX10" fmla="*/ 576289 w 1607420"/>
              <a:gd name="connsiteY10" fmla="*/ 0 h 2850205"/>
              <a:gd name="connsiteX0" fmla="*/ 1607420 w 1607420"/>
              <a:gd name="connsiteY0" fmla="*/ 2850205 h 2850205"/>
              <a:gd name="connsiteX1" fmla="*/ 1549054 w 1607420"/>
              <a:gd name="connsiteY1" fmla="*/ 2791839 h 2850205"/>
              <a:gd name="connsiteX2" fmla="*/ 1296135 w 1607420"/>
              <a:gd name="connsiteY2" fmla="*/ 2626468 h 2850205"/>
              <a:gd name="connsiteX3" fmla="*/ 1033488 w 1607420"/>
              <a:gd name="connsiteY3" fmla="*/ 2470826 h 2850205"/>
              <a:gd name="connsiteX4" fmla="*/ 333097 w 1607420"/>
              <a:gd name="connsiteY4" fmla="*/ 1857983 h 2850205"/>
              <a:gd name="connsiteX5" fmla="*/ 167726 w 1607420"/>
              <a:gd name="connsiteY5" fmla="*/ 1585609 h 2850205"/>
              <a:gd name="connsiteX6" fmla="*/ 2356 w 1607420"/>
              <a:gd name="connsiteY6" fmla="*/ 1118682 h 2850205"/>
              <a:gd name="connsiteX7" fmla="*/ 89906 w 1607420"/>
              <a:gd name="connsiteY7" fmla="*/ 758758 h 2850205"/>
              <a:gd name="connsiteX8" fmla="*/ 352552 w 1607420"/>
              <a:gd name="connsiteY8" fmla="*/ 321012 h 2850205"/>
              <a:gd name="connsiteX9" fmla="*/ 576289 w 1607420"/>
              <a:gd name="connsiteY9" fmla="*/ 0 h 2850205"/>
              <a:gd name="connsiteX0" fmla="*/ 1607420 w 1607420"/>
              <a:gd name="connsiteY0" fmla="*/ 2850205 h 2850205"/>
              <a:gd name="connsiteX1" fmla="*/ 1549054 w 1607420"/>
              <a:gd name="connsiteY1" fmla="*/ 2791839 h 2850205"/>
              <a:gd name="connsiteX2" fmla="*/ 1033488 w 1607420"/>
              <a:gd name="connsiteY2" fmla="*/ 2470826 h 2850205"/>
              <a:gd name="connsiteX3" fmla="*/ 333097 w 1607420"/>
              <a:gd name="connsiteY3" fmla="*/ 1857983 h 2850205"/>
              <a:gd name="connsiteX4" fmla="*/ 167726 w 1607420"/>
              <a:gd name="connsiteY4" fmla="*/ 1585609 h 2850205"/>
              <a:gd name="connsiteX5" fmla="*/ 2356 w 1607420"/>
              <a:gd name="connsiteY5" fmla="*/ 1118682 h 2850205"/>
              <a:gd name="connsiteX6" fmla="*/ 89906 w 1607420"/>
              <a:gd name="connsiteY6" fmla="*/ 758758 h 2850205"/>
              <a:gd name="connsiteX7" fmla="*/ 352552 w 1607420"/>
              <a:gd name="connsiteY7" fmla="*/ 321012 h 2850205"/>
              <a:gd name="connsiteX8" fmla="*/ 576289 w 1607420"/>
              <a:gd name="connsiteY8" fmla="*/ 0 h 2850205"/>
              <a:gd name="connsiteX0" fmla="*/ 1607420 w 1607420"/>
              <a:gd name="connsiteY0" fmla="*/ 2850205 h 2850205"/>
              <a:gd name="connsiteX1" fmla="*/ 1033488 w 1607420"/>
              <a:gd name="connsiteY1" fmla="*/ 2470826 h 2850205"/>
              <a:gd name="connsiteX2" fmla="*/ 333097 w 1607420"/>
              <a:gd name="connsiteY2" fmla="*/ 1857983 h 2850205"/>
              <a:gd name="connsiteX3" fmla="*/ 167726 w 1607420"/>
              <a:gd name="connsiteY3" fmla="*/ 1585609 h 2850205"/>
              <a:gd name="connsiteX4" fmla="*/ 2356 w 1607420"/>
              <a:gd name="connsiteY4" fmla="*/ 1118682 h 2850205"/>
              <a:gd name="connsiteX5" fmla="*/ 89906 w 1607420"/>
              <a:gd name="connsiteY5" fmla="*/ 758758 h 2850205"/>
              <a:gd name="connsiteX6" fmla="*/ 352552 w 1607420"/>
              <a:gd name="connsiteY6" fmla="*/ 321012 h 2850205"/>
              <a:gd name="connsiteX7" fmla="*/ 576289 w 1607420"/>
              <a:gd name="connsiteY7" fmla="*/ 0 h 2850205"/>
              <a:gd name="connsiteX0" fmla="*/ 1617140 w 1617140"/>
              <a:gd name="connsiteY0" fmla="*/ 2850205 h 2850205"/>
              <a:gd name="connsiteX1" fmla="*/ 1043208 w 1617140"/>
              <a:gd name="connsiteY1" fmla="*/ 2470826 h 2850205"/>
              <a:gd name="connsiteX2" fmla="*/ 342817 w 1617140"/>
              <a:gd name="connsiteY2" fmla="*/ 1857983 h 2850205"/>
              <a:gd name="connsiteX3" fmla="*/ 12076 w 1617140"/>
              <a:gd name="connsiteY3" fmla="*/ 1118682 h 2850205"/>
              <a:gd name="connsiteX4" fmla="*/ 99626 w 1617140"/>
              <a:gd name="connsiteY4" fmla="*/ 758758 h 2850205"/>
              <a:gd name="connsiteX5" fmla="*/ 362272 w 1617140"/>
              <a:gd name="connsiteY5" fmla="*/ 321012 h 2850205"/>
              <a:gd name="connsiteX6" fmla="*/ 586009 w 1617140"/>
              <a:gd name="connsiteY6" fmla="*/ 0 h 2850205"/>
              <a:gd name="connsiteX0" fmla="*/ 1568113 w 1568113"/>
              <a:gd name="connsiteY0" fmla="*/ 2850205 h 2850205"/>
              <a:gd name="connsiteX1" fmla="*/ 994181 w 1568113"/>
              <a:gd name="connsiteY1" fmla="*/ 2470826 h 2850205"/>
              <a:gd name="connsiteX2" fmla="*/ 293790 w 1568113"/>
              <a:gd name="connsiteY2" fmla="*/ 1857983 h 2850205"/>
              <a:gd name="connsiteX3" fmla="*/ 21415 w 1568113"/>
              <a:gd name="connsiteY3" fmla="*/ 1274324 h 2850205"/>
              <a:gd name="connsiteX4" fmla="*/ 50599 w 1568113"/>
              <a:gd name="connsiteY4" fmla="*/ 758758 h 2850205"/>
              <a:gd name="connsiteX5" fmla="*/ 313245 w 1568113"/>
              <a:gd name="connsiteY5" fmla="*/ 321012 h 2850205"/>
              <a:gd name="connsiteX6" fmla="*/ 536982 w 1568113"/>
              <a:gd name="connsiteY6" fmla="*/ 0 h 2850205"/>
              <a:gd name="connsiteX0" fmla="*/ 1565437 w 1565437"/>
              <a:gd name="connsiteY0" fmla="*/ 2850205 h 2850205"/>
              <a:gd name="connsiteX1" fmla="*/ 991505 w 1565437"/>
              <a:gd name="connsiteY1" fmla="*/ 2470826 h 2850205"/>
              <a:gd name="connsiteX2" fmla="*/ 291114 w 1565437"/>
              <a:gd name="connsiteY2" fmla="*/ 1857983 h 2850205"/>
              <a:gd name="connsiteX3" fmla="*/ 18739 w 1565437"/>
              <a:gd name="connsiteY3" fmla="*/ 1274324 h 2850205"/>
              <a:gd name="connsiteX4" fmla="*/ 47923 w 1565437"/>
              <a:gd name="connsiteY4" fmla="*/ 758758 h 2850205"/>
              <a:gd name="connsiteX5" fmla="*/ 242475 w 1565437"/>
              <a:gd name="connsiteY5" fmla="*/ 282101 h 2850205"/>
              <a:gd name="connsiteX6" fmla="*/ 534306 w 1565437"/>
              <a:gd name="connsiteY6" fmla="*/ 0 h 2850205"/>
              <a:gd name="connsiteX0" fmla="*/ 1565437 w 2546103"/>
              <a:gd name="connsiteY0" fmla="*/ 2961999 h 2961999"/>
              <a:gd name="connsiteX1" fmla="*/ 991505 w 2546103"/>
              <a:gd name="connsiteY1" fmla="*/ 2582620 h 2961999"/>
              <a:gd name="connsiteX2" fmla="*/ 291114 w 2546103"/>
              <a:gd name="connsiteY2" fmla="*/ 1969777 h 2961999"/>
              <a:gd name="connsiteX3" fmla="*/ 18739 w 2546103"/>
              <a:gd name="connsiteY3" fmla="*/ 1386118 h 2961999"/>
              <a:gd name="connsiteX4" fmla="*/ 47923 w 2546103"/>
              <a:gd name="connsiteY4" fmla="*/ 870552 h 2961999"/>
              <a:gd name="connsiteX5" fmla="*/ 242475 w 2546103"/>
              <a:gd name="connsiteY5" fmla="*/ 393895 h 2961999"/>
              <a:gd name="connsiteX6" fmla="*/ 2546103 w 2546103"/>
              <a:gd name="connsiteY6" fmla="*/ 0 h 2961999"/>
              <a:gd name="connsiteX0" fmla="*/ 1596255 w 2576921"/>
              <a:gd name="connsiteY0" fmla="*/ 2961999 h 2961999"/>
              <a:gd name="connsiteX1" fmla="*/ 1022323 w 2576921"/>
              <a:gd name="connsiteY1" fmla="*/ 2582620 h 2961999"/>
              <a:gd name="connsiteX2" fmla="*/ 321932 w 2576921"/>
              <a:gd name="connsiteY2" fmla="*/ 1969777 h 2961999"/>
              <a:gd name="connsiteX3" fmla="*/ 49557 w 2576921"/>
              <a:gd name="connsiteY3" fmla="*/ 1386118 h 2961999"/>
              <a:gd name="connsiteX4" fmla="*/ 78741 w 2576921"/>
              <a:gd name="connsiteY4" fmla="*/ 870552 h 2961999"/>
              <a:gd name="connsiteX5" fmla="*/ 824913 w 2576921"/>
              <a:gd name="connsiteY5" fmla="*/ 456002 h 2961999"/>
              <a:gd name="connsiteX6" fmla="*/ 2576921 w 2576921"/>
              <a:gd name="connsiteY6" fmla="*/ 0 h 2961999"/>
              <a:gd name="connsiteX0" fmla="*/ 1642004 w 2622670"/>
              <a:gd name="connsiteY0" fmla="*/ 2961999 h 2961999"/>
              <a:gd name="connsiteX1" fmla="*/ 1068072 w 2622670"/>
              <a:gd name="connsiteY1" fmla="*/ 2582620 h 2961999"/>
              <a:gd name="connsiteX2" fmla="*/ 367681 w 2622670"/>
              <a:gd name="connsiteY2" fmla="*/ 1969777 h 2961999"/>
              <a:gd name="connsiteX3" fmla="*/ 95306 w 2622670"/>
              <a:gd name="connsiteY3" fmla="*/ 1386118 h 2961999"/>
              <a:gd name="connsiteX4" fmla="*/ 59595 w 2622670"/>
              <a:gd name="connsiteY4" fmla="*/ 870552 h 2961999"/>
              <a:gd name="connsiteX5" fmla="*/ 870662 w 2622670"/>
              <a:gd name="connsiteY5" fmla="*/ 456002 h 2961999"/>
              <a:gd name="connsiteX6" fmla="*/ 2622670 w 2622670"/>
              <a:gd name="connsiteY6" fmla="*/ 0 h 2961999"/>
              <a:gd name="connsiteX0" fmla="*/ 1733822 w 2714488"/>
              <a:gd name="connsiteY0" fmla="*/ 2961999 h 2961999"/>
              <a:gd name="connsiteX1" fmla="*/ 1159890 w 2714488"/>
              <a:gd name="connsiteY1" fmla="*/ 2582620 h 2961999"/>
              <a:gd name="connsiteX2" fmla="*/ 459499 w 2714488"/>
              <a:gd name="connsiteY2" fmla="*/ 1969777 h 2961999"/>
              <a:gd name="connsiteX3" fmla="*/ 24881 w 2714488"/>
              <a:gd name="connsiteY3" fmla="*/ 1410962 h 2961999"/>
              <a:gd name="connsiteX4" fmla="*/ 151413 w 2714488"/>
              <a:gd name="connsiteY4" fmla="*/ 870552 h 2961999"/>
              <a:gd name="connsiteX5" fmla="*/ 962480 w 2714488"/>
              <a:gd name="connsiteY5" fmla="*/ 456002 h 2961999"/>
              <a:gd name="connsiteX6" fmla="*/ 2714488 w 2714488"/>
              <a:gd name="connsiteY6" fmla="*/ 0 h 29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488" h="2961999">
                <a:moveTo>
                  <a:pt x="1733822" y="2961999"/>
                </a:moveTo>
                <a:cubicBezTo>
                  <a:pt x="1614253" y="2882962"/>
                  <a:pt x="1372277" y="2747990"/>
                  <a:pt x="1159890" y="2582620"/>
                </a:cubicBezTo>
                <a:cubicBezTo>
                  <a:pt x="947503" y="2417250"/>
                  <a:pt x="648667" y="2165053"/>
                  <a:pt x="459499" y="1969777"/>
                </a:cubicBezTo>
                <a:cubicBezTo>
                  <a:pt x="270331" y="1774501"/>
                  <a:pt x="76229" y="1594166"/>
                  <a:pt x="24881" y="1410962"/>
                </a:cubicBezTo>
                <a:cubicBezTo>
                  <a:pt x="-26467" y="1227758"/>
                  <a:pt x="-4853" y="1029712"/>
                  <a:pt x="151413" y="870552"/>
                </a:cubicBezTo>
                <a:cubicBezTo>
                  <a:pt x="307679" y="711392"/>
                  <a:pt x="535301" y="601094"/>
                  <a:pt x="962480" y="456002"/>
                </a:cubicBezTo>
                <a:cubicBezTo>
                  <a:pt x="1389659" y="310910"/>
                  <a:pt x="2684089" y="58771"/>
                  <a:pt x="2714488"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797070" y="567881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p:cNvSpPr txBox="1"/>
          <p:nvPr/>
        </p:nvSpPr>
        <p:spPr>
          <a:xfrm>
            <a:off x="4143632" y="5469355"/>
            <a:ext cx="370614" cy="261610"/>
          </a:xfrm>
          <a:prstGeom prst="rect">
            <a:avLst/>
          </a:prstGeom>
          <a:noFill/>
        </p:spPr>
        <p:txBody>
          <a:bodyPr wrap="none" rtlCol="0">
            <a:spAutoFit/>
          </a:bodyPr>
          <a:lstStyle/>
          <a:p>
            <a:r>
              <a:rPr lang="en-US" sz="1100" b="1" dirty="0" smtClean="0"/>
              <a:t>OH</a:t>
            </a:r>
            <a:endParaRPr lang="en-US" sz="1100" b="1" dirty="0"/>
          </a:p>
        </p:txBody>
      </p:sp>
      <p:sp>
        <p:nvSpPr>
          <p:cNvPr id="227" name="Oval 226"/>
          <p:cNvSpPr/>
          <p:nvPr/>
        </p:nvSpPr>
        <p:spPr>
          <a:xfrm>
            <a:off x="4209161" y="5678813"/>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4361166" y="5836900"/>
            <a:ext cx="356188" cy="261610"/>
          </a:xfrm>
          <a:prstGeom prst="rect">
            <a:avLst/>
          </a:prstGeom>
          <a:noFill/>
        </p:spPr>
        <p:txBody>
          <a:bodyPr wrap="squar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230" name="Oval 229"/>
          <p:cNvSpPr/>
          <p:nvPr/>
        </p:nvSpPr>
        <p:spPr>
          <a:xfrm>
            <a:off x="4002761" y="5679141"/>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p:cNvSpPr txBox="1"/>
          <p:nvPr/>
        </p:nvSpPr>
        <p:spPr>
          <a:xfrm>
            <a:off x="3735697" y="5469355"/>
            <a:ext cx="370614" cy="261610"/>
          </a:xfrm>
          <a:prstGeom prst="rect">
            <a:avLst/>
          </a:prstGeom>
          <a:noFill/>
        </p:spPr>
        <p:txBody>
          <a:bodyPr wrap="none" rtlCol="0">
            <a:spAutoFit/>
          </a:bodyPr>
          <a:lstStyle/>
          <a:p>
            <a:r>
              <a:rPr lang="en-US" sz="1100" b="1" dirty="0" smtClean="0"/>
              <a:t>OH</a:t>
            </a:r>
            <a:endParaRPr lang="en-US" sz="1100" b="1" dirty="0"/>
          </a:p>
        </p:txBody>
      </p:sp>
      <p:sp>
        <p:nvSpPr>
          <p:cNvPr id="232" name="TextBox 231"/>
          <p:cNvSpPr txBox="1"/>
          <p:nvPr/>
        </p:nvSpPr>
        <p:spPr>
          <a:xfrm>
            <a:off x="3933203" y="5469355"/>
            <a:ext cx="370614" cy="261610"/>
          </a:xfrm>
          <a:prstGeom prst="rect">
            <a:avLst/>
          </a:prstGeom>
          <a:noFill/>
        </p:spPr>
        <p:txBody>
          <a:bodyPr wrap="none" rtlCol="0">
            <a:spAutoFit/>
          </a:bodyPr>
          <a:lstStyle/>
          <a:p>
            <a:r>
              <a:rPr lang="en-US" sz="1100" b="1" dirty="0" smtClean="0"/>
              <a:t>OH</a:t>
            </a:r>
            <a:endParaRPr lang="en-US" sz="1100" b="1" dirty="0"/>
          </a:p>
        </p:txBody>
      </p:sp>
      <p:sp>
        <p:nvSpPr>
          <p:cNvPr id="233" name="TextBox 232"/>
          <p:cNvSpPr txBox="1"/>
          <p:nvPr/>
        </p:nvSpPr>
        <p:spPr>
          <a:xfrm>
            <a:off x="3514684" y="5814449"/>
            <a:ext cx="370614" cy="261610"/>
          </a:xfrm>
          <a:prstGeom prst="rect">
            <a:avLst/>
          </a:prstGeom>
          <a:noFill/>
        </p:spPr>
        <p:txBody>
          <a:bodyPr wrap="none" rtlCol="0">
            <a:spAutoFit/>
          </a:bodyPr>
          <a:lstStyle/>
          <a:p>
            <a:r>
              <a:rPr lang="en-US" sz="1100" b="1" dirty="0" smtClean="0"/>
              <a:t>OH</a:t>
            </a:r>
            <a:endParaRPr lang="en-US" sz="1100" b="1" dirty="0"/>
          </a:p>
        </p:txBody>
      </p:sp>
      <p:cxnSp>
        <p:nvCxnSpPr>
          <p:cNvPr id="235" name="Straight Connector 234"/>
          <p:cNvCxnSpPr>
            <a:stCxn id="160" idx="1"/>
          </p:cNvCxnSpPr>
          <p:nvPr/>
        </p:nvCxnSpPr>
        <p:spPr>
          <a:xfrm flipH="1">
            <a:off x="4667272" y="2408622"/>
            <a:ext cx="605823" cy="39709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579204" y="64408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802934" y="6440852"/>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516166" y="6248770"/>
            <a:ext cx="370614" cy="261610"/>
          </a:xfrm>
          <a:prstGeom prst="rect">
            <a:avLst/>
          </a:prstGeom>
          <a:noFill/>
        </p:spPr>
        <p:txBody>
          <a:bodyPr wrap="none" rtlCol="0">
            <a:spAutoFit/>
          </a:bodyPr>
          <a:lstStyle/>
          <a:p>
            <a:r>
              <a:rPr lang="en-US" sz="1100" b="1" dirty="0" smtClean="0"/>
              <a:t>OH</a:t>
            </a:r>
            <a:endParaRPr lang="en-US" sz="1100" b="1" dirty="0"/>
          </a:p>
        </p:txBody>
      </p:sp>
      <p:sp>
        <p:nvSpPr>
          <p:cNvPr id="246" name="TextBox 245"/>
          <p:cNvSpPr txBox="1"/>
          <p:nvPr/>
        </p:nvSpPr>
        <p:spPr>
          <a:xfrm>
            <a:off x="950308" y="6602513"/>
            <a:ext cx="356188" cy="261610"/>
          </a:xfrm>
          <a:prstGeom prst="rect">
            <a:avLst/>
          </a:prstGeom>
          <a:noFill/>
        </p:spPr>
        <p:txBody>
          <a:bodyPr wrap="none" rtlCol="0">
            <a:spAutoFit/>
          </a:bodyPr>
          <a:lstStyle/>
          <a:p>
            <a:r>
              <a:rPr lang="en-US" sz="1100" b="1" dirty="0" smtClean="0"/>
              <a:t>O</a:t>
            </a:r>
            <a:r>
              <a:rPr lang="en-US" sz="1100" b="1" dirty="0" smtClean="0">
                <a:solidFill>
                  <a:srgbClr val="C00000"/>
                </a:solidFill>
              </a:rPr>
              <a:t>P</a:t>
            </a:r>
            <a:endParaRPr lang="en-US" sz="1100" b="1" dirty="0">
              <a:solidFill>
                <a:srgbClr val="C00000"/>
              </a:solidFill>
            </a:endParaRPr>
          </a:p>
        </p:txBody>
      </p:sp>
      <p:sp>
        <p:nvSpPr>
          <p:cNvPr id="247" name="Oval 246"/>
          <p:cNvSpPr/>
          <p:nvPr/>
        </p:nvSpPr>
        <p:spPr>
          <a:xfrm>
            <a:off x="1021398" y="6439308"/>
            <a:ext cx="214009" cy="194553"/>
          </a:xfrm>
          <a:prstGeom prst="ellipse">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p:cNvSpPr txBox="1"/>
          <p:nvPr/>
        </p:nvSpPr>
        <p:spPr>
          <a:xfrm>
            <a:off x="742524" y="6239844"/>
            <a:ext cx="370614" cy="261610"/>
          </a:xfrm>
          <a:prstGeom prst="rect">
            <a:avLst/>
          </a:prstGeom>
          <a:noFill/>
        </p:spPr>
        <p:txBody>
          <a:bodyPr wrap="none" rtlCol="0">
            <a:spAutoFit/>
          </a:bodyPr>
          <a:lstStyle/>
          <a:p>
            <a:r>
              <a:rPr lang="en-US" sz="1100" b="1" dirty="0" smtClean="0"/>
              <a:t>OH</a:t>
            </a:r>
            <a:endParaRPr lang="en-US" sz="1100" b="1" dirty="0"/>
          </a:p>
        </p:txBody>
      </p:sp>
      <p:cxnSp>
        <p:nvCxnSpPr>
          <p:cNvPr id="249" name="Straight Arrow Connector 248"/>
          <p:cNvCxnSpPr/>
          <p:nvPr/>
        </p:nvCxnSpPr>
        <p:spPr>
          <a:xfrm flipH="1" flipV="1">
            <a:off x="1263878" y="6536240"/>
            <a:ext cx="348789" cy="145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flipV="1">
            <a:off x="2864412" y="6000018"/>
            <a:ext cx="1802861" cy="379558"/>
          </a:xfrm>
          <a:prstGeom prst="line">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442002" y="6068264"/>
            <a:ext cx="214009" cy="1945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54508" y="4112741"/>
            <a:ext cx="214009" cy="1945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flipH="1" flipV="1">
            <a:off x="776436" y="4471249"/>
            <a:ext cx="979088" cy="1340445"/>
          </a:xfrm>
          <a:prstGeom prst="line">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1401586" y="4326239"/>
            <a:ext cx="545813" cy="209108"/>
          </a:xfrm>
          <a:prstGeom prst="line">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62" name="Freeform 261"/>
          <p:cNvSpPr/>
          <p:nvPr/>
        </p:nvSpPr>
        <p:spPr>
          <a:xfrm>
            <a:off x="64527" y="1792087"/>
            <a:ext cx="813774" cy="4580137"/>
          </a:xfrm>
          <a:custGeom>
            <a:avLst/>
            <a:gdLst>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75098 w 1507787"/>
              <a:gd name="connsiteY44" fmla="*/ 535021 h 2752928"/>
              <a:gd name="connsiteX45" fmla="*/ 194553 w 1507787"/>
              <a:gd name="connsiteY45" fmla="*/ 476655 h 2752928"/>
              <a:gd name="connsiteX46" fmla="*/ 223736 w 1507787"/>
              <a:gd name="connsiteY46" fmla="*/ 389106 h 2752928"/>
              <a:gd name="connsiteX47" fmla="*/ 243191 w 1507787"/>
              <a:gd name="connsiteY47" fmla="*/ 330740 h 2752928"/>
              <a:gd name="connsiteX48" fmla="*/ 252919 w 1507787"/>
              <a:gd name="connsiteY48" fmla="*/ 301557 h 2752928"/>
              <a:gd name="connsiteX49" fmla="*/ 272374 w 1507787"/>
              <a:gd name="connsiteY49" fmla="*/ 272374 h 2752928"/>
              <a:gd name="connsiteX50" fmla="*/ 291830 w 1507787"/>
              <a:gd name="connsiteY50" fmla="*/ 204281 h 2752928"/>
              <a:gd name="connsiteX51" fmla="*/ 311285 w 1507787"/>
              <a:gd name="connsiteY51" fmla="*/ 175098 h 2752928"/>
              <a:gd name="connsiteX52" fmla="*/ 340468 w 1507787"/>
              <a:gd name="connsiteY52" fmla="*/ 116732 h 2752928"/>
              <a:gd name="connsiteX53" fmla="*/ 369651 w 1507787"/>
              <a:gd name="connsiteY53" fmla="*/ 68094 h 2752928"/>
              <a:gd name="connsiteX54" fmla="*/ 398834 w 1507787"/>
              <a:gd name="connsiteY54" fmla="*/ 19455 h 2752928"/>
              <a:gd name="connsiteX55" fmla="*/ 428017 w 1507787"/>
              <a:gd name="connsiteY55" fmla="*/ 0 h 2752928"/>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75098 w 1507787"/>
              <a:gd name="connsiteY44" fmla="*/ 535021 h 2752928"/>
              <a:gd name="connsiteX45" fmla="*/ 194553 w 1507787"/>
              <a:gd name="connsiteY45" fmla="*/ 476655 h 2752928"/>
              <a:gd name="connsiteX46" fmla="*/ 223736 w 1507787"/>
              <a:gd name="connsiteY46" fmla="*/ 389106 h 2752928"/>
              <a:gd name="connsiteX47" fmla="*/ 243191 w 1507787"/>
              <a:gd name="connsiteY47" fmla="*/ 330740 h 2752928"/>
              <a:gd name="connsiteX48" fmla="*/ 252919 w 1507787"/>
              <a:gd name="connsiteY48" fmla="*/ 301557 h 2752928"/>
              <a:gd name="connsiteX49" fmla="*/ 291830 w 1507787"/>
              <a:gd name="connsiteY49" fmla="*/ 204281 h 2752928"/>
              <a:gd name="connsiteX50" fmla="*/ 311285 w 1507787"/>
              <a:gd name="connsiteY50" fmla="*/ 175098 h 2752928"/>
              <a:gd name="connsiteX51" fmla="*/ 340468 w 1507787"/>
              <a:gd name="connsiteY51" fmla="*/ 116732 h 2752928"/>
              <a:gd name="connsiteX52" fmla="*/ 369651 w 1507787"/>
              <a:gd name="connsiteY52" fmla="*/ 68094 h 2752928"/>
              <a:gd name="connsiteX53" fmla="*/ 398834 w 1507787"/>
              <a:gd name="connsiteY53" fmla="*/ 19455 h 2752928"/>
              <a:gd name="connsiteX54" fmla="*/ 428017 w 1507787"/>
              <a:gd name="connsiteY54" fmla="*/ 0 h 2752928"/>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94553 w 1507787"/>
              <a:gd name="connsiteY44" fmla="*/ 476655 h 2752928"/>
              <a:gd name="connsiteX45" fmla="*/ 223736 w 1507787"/>
              <a:gd name="connsiteY45" fmla="*/ 389106 h 2752928"/>
              <a:gd name="connsiteX46" fmla="*/ 243191 w 1507787"/>
              <a:gd name="connsiteY46" fmla="*/ 330740 h 2752928"/>
              <a:gd name="connsiteX47" fmla="*/ 252919 w 1507787"/>
              <a:gd name="connsiteY47" fmla="*/ 301557 h 2752928"/>
              <a:gd name="connsiteX48" fmla="*/ 291830 w 1507787"/>
              <a:gd name="connsiteY48" fmla="*/ 204281 h 2752928"/>
              <a:gd name="connsiteX49" fmla="*/ 311285 w 1507787"/>
              <a:gd name="connsiteY49" fmla="*/ 175098 h 2752928"/>
              <a:gd name="connsiteX50" fmla="*/ 340468 w 1507787"/>
              <a:gd name="connsiteY50" fmla="*/ 116732 h 2752928"/>
              <a:gd name="connsiteX51" fmla="*/ 369651 w 1507787"/>
              <a:gd name="connsiteY51" fmla="*/ 68094 h 2752928"/>
              <a:gd name="connsiteX52" fmla="*/ 398834 w 1507787"/>
              <a:gd name="connsiteY52" fmla="*/ 19455 h 2752928"/>
              <a:gd name="connsiteX53" fmla="*/ 428017 w 1507787"/>
              <a:gd name="connsiteY53" fmla="*/ 0 h 2752928"/>
              <a:gd name="connsiteX0" fmla="*/ 1507787 w 1507787"/>
              <a:gd name="connsiteY0" fmla="*/ 2752928 h 2752928"/>
              <a:gd name="connsiteX1" fmla="*/ 1449421 w 1507787"/>
              <a:gd name="connsiteY1" fmla="*/ 2694562 h 2752928"/>
              <a:gd name="connsiteX2" fmla="*/ 1342417 w 1507787"/>
              <a:gd name="connsiteY2" fmla="*/ 2597285 h 2752928"/>
              <a:gd name="connsiteX3" fmla="*/ 1303506 w 1507787"/>
              <a:gd name="connsiteY3" fmla="*/ 2577830 h 2752928"/>
              <a:gd name="connsiteX4" fmla="*/ 1196502 w 1507787"/>
              <a:gd name="connsiteY4" fmla="*/ 2529191 h 2752928"/>
              <a:gd name="connsiteX5" fmla="*/ 1138136 w 1507787"/>
              <a:gd name="connsiteY5" fmla="*/ 2490281 h 2752928"/>
              <a:gd name="connsiteX6" fmla="*/ 1060315 w 1507787"/>
              <a:gd name="connsiteY6" fmla="*/ 2451370 h 2752928"/>
              <a:gd name="connsiteX7" fmla="*/ 992221 w 1507787"/>
              <a:gd name="connsiteY7" fmla="*/ 2412460 h 2752928"/>
              <a:gd name="connsiteX8" fmla="*/ 933855 w 1507787"/>
              <a:gd name="connsiteY8" fmla="*/ 2373549 h 2752928"/>
              <a:gd name="connsiteX9" fmla="*/ 894944 w 1507787"/>
              <a:gd name="connsiteY9" fmla="*/ 2354094 h 2752928"/>
              <a:gd name="connsiteX10" fmla="*/ 836578 w 1507787"/>
              <a:gd name="connsiteY10" fmla="*/ 2315183 h 2752928"/>
              <a:gd name="connsiteX11" fmla="*/ 797668 w 1507787"/>
              <a:gd name="connsiteY11" fmla="*/ 2295728 h 2752928"/>
              <a:gd name="connsiteX12" fmla="*/ 758757 w 1507787"/>
              <a:gd name="connsiteY12" fmla="*/ 2266545 h 2752928"/>
              <a:gd name="connsiteX13" fmla="*/ 719847 w 1507787"/>
              <a:gd name="connsiteY13" fmla="*/ 2247089 h 2752928"/>
              <a:gd name="connsiteX14" fmla="*/ 700391 w 1507787"/>
              <a:gd name="connsiteY14" fmla="*/ 2227634 h 2752928"/>
              <a:gd name="connsiteX15" fmla="*/ 622570 w 1507787"/>
              <a:gd name="connsiteY15" fmla="*/ 2169268 h 2752928"/>
              <a:gd name="connsiteX16" fmla="*/ 525293 w 1507787"/>
              <a:gd name="connsiteY16" fmla="*/ 2101174 h 2752928"/>
              <a:gd name="connsiteX17" fmla="*/ 466927 w 1507787"/>
              <a:gd name="connsiteY17" fmla="*/ 2042808 h 2752928"/>
              <a:gd name="connsiteX18" fmla="*/ 418289 w 1507787"/>
              <a:gd name="connsiteY18" fmla="*/ 1974715 h 2752928"/>
              <a:gd name="connsiteX19" fmla="*/ 389106 w 1507787"/>
              <a:gd name="connsiteY19" fmla="*/ 1945532 h 2752928"/>
              <a:gd name="connsiteX20" fmla="*/ 369651 w 1507787"/>
              <a:gd name="connsiteY20" fmla="*/ 1916349 h 2752928"/>
              <a:gd name="connsiteX21" fmla="*/ 340468 w 1507787"/>
              <a:gd name="connsiteY21" fmla="*/ 1877438 h 2752928"/>
              <a:gd name="connsiteX22" fmla="*/ 311285 w 1507787"/>
              <a:gd name="connsiteY22" fmla="*/ 1848255 h 2752928"/>
              <a:gd name="connsiteX23" fmla="*/ 282102 w 1507787"/>
              <a:gd name="connsiteY23" fmla="*/ 1809345 h 2752928"/>
              <a:gd name="connsiteX24" fmla="*/ 233464 w 1507787"/>
              <a:gd name="connsiteY24" fmla="*/ 1760706 h 2752928"/>
              <a:gd name="connsiteX25" fmla="*/ 214008 w 1507787"/>
              <a:gd name="connsiteY25" fmla="*/ 1741251 h 2752928"/>
              <a:gd name="connsiteX26" fmla="*/ 165370 w 1507787"/>
              <a:gd name="connsiteY26" fmla="*/ 1682885 h 2752928"/>
              <a:gd name="connsiteX27" fmla="*/ 126459 w 1507787"/>
              <a:gd name="connsiteY27" fmla="*/ 1634247 h 2752928"/>
              <a:gd name="connsiteX28" fmla="*/ 97276 w 1507787"/>
              <a:gd name="connsiteY28" fmla="*/ 1575881 h 2752928"/>
              <a:gd name="connsiteX29" fmla="*/ 77821 w 1507787"/>
              <a:gd name="connsiteY29" fmla="*/ 1517515 h 2752928"/>
              <a:gd name="connsiteX30" fmla="*/ 68093 w 1507787"/>
              <a:gd name="connsiteY30" fmla="*/ 1488332 h 2752928"/>
              <a:gd name="connsiteX31" fmla="*/ 58366 w 1507787"/>
              <a:gd name="connsiteY31" fmla="*/ 1459149 h 2752928"/>
              <a:gd name="connsiteX32" fmla="*/ 38910 w 1507787"/>
              <a:gd name="connsiteY32" fmla="*/ 1420238 h 2752928"/>
              <a:gd name="connsiteX33" fmla="*/ 19455 w 1507787"/>
              <a:gd name="connsiteY33" fmla="*/ 1361872 h 2752928"/>
              <a:gd name="connsiteX34" fmla="*/ 9727 w 1507787"/>
              <a:gd name="connsiteY34" fmla="*/ 1284051 h 2752928"/>
              <a:gd name="connsiteX35" fmla="*/ 0 w 1507787"/>
              <a:gd name="connsiteY35" fmla="*/ 1225685 h 2752928"/>
              <a:gd name="connsiteX36" fmla="*/ 9727 w 1507787"/>
              <a:gd name="connsiteY36" fmla="*/ 972766 h 2752928"/>
              <a:gd name="connsiteX37" fmla="*/ 29183 w 1507787"/>
              <a:gd name="connsiteY37" fmla="*/ 914400 h 2752928"/>
              <a:gd name="connsiteX38" fmla="*/ 48638 w 1507787"/>
              <a:gd name="connsiteY38" fmla="*/ 846306 h 2752928"/>
              <a:gd name="connsiteX39" fmla="*/ 68093 w 1507787"/>
              <a:gd name="connsiteY39" fmla="*/ 807396 h 2752928"/>
              <a:gd name="connsiteX40" fmla="*/ 77821 w 1507787"/>
              <a:gd name="connsiteY40" fmla="*/ 768485 h 2752928"/>
              <a:gd name="connsiteX41" fmla="*/ 116732 w 1507787"/>
              <a:gd name="connsiteY41" fmla="*/ 690664 h 2752928"/>
              <a:gd name="connsiteX42" fmla="*/ 136187 w 1507787"/>
              <a:gd name="connsiteY42" fmla="*/ 651753 h 2752928"/>
              <a:gd name="connsiteX43" fmla="*/ 165370 w 1507787"/>
              <a:gd name="connsiteY43" fmla="*/ 573932 h 2752928"/>
              <a:gd name="connsiteX44" fmla="*/ 194553 w 1507787"/>
              <a:gd name="connsiteY44" fmla="*/ 476655 h 2752928"/>
              <a:gd name="connsiteX45" fmla="*/ 223736 w 1507787"/>
              <a:gd name="connsiteY45" fmla="*/ 389106 h 2752928"/>
              <a:gd name="connsiteX46" fmla="*/ 243191 w 1507787"/>
              <a:gd name="connsiteY46" fmla="*/ 330740 h 2752928"/>
              <a:gd name="connsiteX47" fmla="*/ 252919 w 1507787"/>
              <a:gd name="connsiteY47" fmla="*/ 301557 h 2752928"/>
              <a:gd name="connsiteX48" fmla="*/ 291830 w 1507787"/>
              <a:gd name="connsiteY48" fmla="*/ 204281 h 2752928"/>
              <a:gd name="connsiteX49" fmla="*/ 311285 w 1507787"/>
              <a:gd name="connsiteY49" fmla="*/ 175098 h 2752928"/>
              <a:gd name="connsiteX50" fmla="*/ 340468 w 1507787"/>
              <a:gd name="connsiteY50" fmla="*/ 116732 h 2752928"/>
              <a:gd name="connsiteX51" fmla="*/ 398834 w 1507787"/>
              <a:gd name="connsiteY51" fmla="*/ 19455 h 2752928"/>
              <a:gd name="connsiteX52" fmla="*/ 428017 w 1507787"/>
              <a:gd name="connsiteY52" fmla="*/ 0 h 2752928"/>
              <a:gd name="connsiteX0" fmla="*/ 1507787 w 1507787"/>
              <a:gd name="connsiteY0" fmla="*/ 2754484 h 2754484"/>
              <a:gd name="connsiteX1" fmla="*/ 1449421 w 1507787"/>
              <a:gd name="connsiteY1" fmla="*/ 2696118 h 2754484"/>
              <a:gd name="connsiteX2" fmla="*/ 1342417 w 1507787"/>
              <a:gd name="connsiteY2" fmla="*/ 2598841 h 2754484"/>
              <a:gd name="connsiteX3" fmla="*/ 1303506 w 1507787"/>
              <a:gd name="connsiteY3" fmla="*/ 2579386 h 2754484"/>
              <a:gd name="connsiteX4" fmla="*/ 1196502 w 1507787"/>
              <a:gd name="connsiteY4" fmla="*/ 2530747 h 2754484"/>
              <a:gd name="connsiteX5" fmla="*/ 1138136 w 1507787"/>
              <a:gd name="connsiteY5" fmla="*/ 2491837 h 2754484"/>
              <a:gd name="connsiteX6" fmla="*/ 1060315 w 1507787"/>
              <a:gd name="connsiteY6" fmla="*/ 2452926 h 2754484"/>
              <a:gd name="connsiteX7" fmla="*/ 992221 w 1507787"/>
              <a:gd name="connsiteY7" fmla="*/ 2414016 h 2754484"/>
              <a:gd name="connsiteX8" fmla="*/ 933855 w 1507787"/>
              <a:gd name="connsiteY8" fmla="*/ 2375105 h 2754484"/>
              <a:gd name="connsiteX9" fmla="*/ 894944 w 1507787"/>
              <a:gd name="connsiteY9" fmla="*/ 2355650 h 2754484"/>
              <a:gd name="connsiteX10" fmla="*/ 836578 w 1507787"/>
              <a:gd name="connsiteY10" fmla="*/ 2316739 h 2754484"/>
              <a:gd name="connsiteX11" fmla="*/ 797668 w 1507787"/>
              <a:gd name="connsiteY11" fmla="*/ 2297284 h 2754484"/>
              <a:gd name="connsiteX12" fmla="*/ 758757 w 1507787"/>
              <a:gd name="connsiteY12" fmla="*/ 2268101 h 2754484"/>
              <a:gd name="connsiteX13" fmla="*/ 719847 w 1507787"/>
              <a:gd name="connsiteY13" fmla="*/ 2248645 h 2754484"/>
              <a:gd name="connsiteX14" fmla="*/ 700391 w 1507787"/>
              <a:gd name="connsiteY14" fmla="*/ 2229190 h 2754484"/>
              <a:gd name="connsiteX15" fmla="*/ 622570 w 1507787"/>
              <a:gd name="connsiteY15" fmla="*/ 2170824 h 2754484"/>
              <a:gd name="connsiteX16" fmla="*/ 525293 w 1507787"/>
              <a:gd name="connsiteY16" fmla="*/ 2102730 h 2754484"/>
              <a:gd name="connsiteX17" fmla="*/ 466927 w 1507787"/>
              <a:gd name="connsiteY17" fmla="*/ 2044364 h 2754484"/>
              <a:gd name="connsiteX18" fmla="*/ 418289 w 1507787"/>
              <a:gd name="connsiteY18" fmla="*/ 1976271 h 2754484"/>
              <a:gd name="connsiteX19" fmla="*/ 389106 w 1507787"/>
              <a:gd name="connsiteY19" fmla="*/ 1947088 h 2754484"/>
              <a:gd name="connsiteX20" fmla="*/ 369651 w 1507787"/>
              <a:gd name="connsiteY20" fmla="*/ 1917905 h 2754484"/>
              <a:gd name="connsiteX21" fmla="*/ 340468 w 1507787"/>
              <a:gd name="connsiteY21" fmla="*/ 1878994 h 2754484"/>
              <a:gd name="connsiteX22" fmla="*/ 311285 w 1507787"/>
              <a:gd name="connsiteY22" fmla="*/ 1849811 h 2754484"/>
              <a:gd name="connsiteX23" fmla="*/ 282102 w 1507787"/>
              <a:gd name="connsiteY23" fmla="*/ 1810901 h 2754484"/>
              <a:gd name="connsiteX24" fmla="*/ 233464 w 1507787"/>
              <a:gd name="connsiteY24" fmla="*/ 1762262 h 2754484"/>
              <a:gd name="connsiteX25" fmla="*/ 214008 w 1507787"/>
              <a:gd name="connsiteY25" fmla="*/ 1742807 h 2754484"/>
              <a:gd name="connsiteX26" fmla="*/ 165370 w 1507787"/>
              <a:gd name="connsiteY26" fmla="*/ 1684441 h 2754484"/>
              <a:gd name="connsiteX27" fmla="*/ 126459 w 1507787"/>
              <a:gd name="connsiteY27" fmla="*/ 1635803 h 2754484"/>
              <a:gd name="connsiteX28" fmla="*/ 97276 w 1507787"/>
              <a:gd name="connsiteY28" fmla="*/ 1577437 h 2754484"/>
              <a:gd name="connsiteX29" fmla="*/ 77821 w 1507787"/>
              <a:gd name="connsiteY29" fmla="*/ 1519071 h 2754484"/>
              <a:gd name="connsiteX30" fmla="*/ 68093 w 1507787"/>
              <a:gd name="connsiteY30" fmla="*/ 1489888 h 2754484"/>
              <a:gd name="connsiteX31" fmla="*/ 58366 w 1507787"/>
              <a:gd name="connsiteY31" fmla="*/ 1460705 h 2754484"/>
              <a:gd name="connsiteX32" fmla="*/ 38910 w 1507787"/>
              <a:gd name="connsiteY32" fmla="*/ 1421794 h 2754484"/>
              <a:gd name="connsiteX33" fmla="*/ 19455 w 1507787"/>
              <a:gd name="connsiteY33" fmla="*/ 1363428 h 2754484"/>
              <a:gd name="connsiteX34" fmla="*/ 9727 w 1507787"/>
              <a:gd name="connsiteY34" fmla="*/ 1285607 h 2754484"/>
              <a:gd name="connsiteX35" fmla="*/ 0 w 1507787"/>
              <a:gd name="connsiteY35" fmla="*/ 1227241 h 2754484"/>
              <a:gd name="connsiteX36" fmla="*/ 9727 w 1507787"/>
              <a:gd name="connsiteY36" fmla="*/ 974322 h 2754484"/>
              <a:gd name="connsiteX37" fmla="*/ 29183 w 1507787"/>
              <a:gd name="connsiteY37" fmla="*/ 915956 h 2754484"/>
              <a:gd name="connsiteX38" fmla="*/ 48638 w 1507787"/>
              <a:gd name="connsiteY38" fmla="*/ 847862 h 2754484"/>
              <a:gd name="connsiteX39" fmla="*/ 68093 w 1507787"/>
              <a:gd name="connsiteY39" fmla="*/ 808952 h 2754484"/>
              <a:gd name="connsiteX40" fmla="*/ 77821 w 1507787"/>
              <a:gd name="connsiteY40" fmla="*/ 770041 h 2754484"/>
              <a:gd name="connsiteX41" fmla="*/ 116732 w 1507787"/>
              <a:gd name="connsiteY41" fmla="*/ 692220 h 2754484"/>
              <a:gd name="connsiteX42" fmla="*/ 136187 w 1507787"/>
              <a:gd name="connsiteY42" fmla="*/ 653309 h 2754484"/>
              <a:gd name="connsiteX43" fmla="*/ 165370 w 1507787"/>
              <a:gd name="connsiteY43" fmla="*/ 575488 h 2754484"/>
              <a:gd name="connsiteX44" fmla="*/ 194553 w 1507787"/>
              <a:gd name="connsiteY44" fmla="*/ 478211 h 2754484"/>
              <a:gd name="connsiteX45" fmla="*/ 223736 w 1507787"/>
              <a:gd name="connsiteY45" fmla="*/ 390662 h 2754484"/>
              <a:gd name="connsiteX46" fmla="*/ 243191 w 1507787"/>
              <a:gd name="connsiteY46" fmla="*/ 332296 h 2754484"/>
              <a:gd name="connsiteX47" fmla="*/ 252919 w 1507787"/>
              <a:gd name="connsiteY47" fmla="*/ 303113 h 2754484"/>
              <a:gd name="connsiteX48" fmla="*/ 291830 w 1507787"/>
              <a:gd name="connsiteY48" fmla="*/ 205837 h 2754484"/>
              <a:gd name="connsiteX49" fmla="*/ 311285 w 1507787"/>
              <a:gd name="connsiteY49" fmla="*/ 176654 h 2754484"/>
              <a:gd name="connsiteX50" fmla="*/ 398834 w 1507787"/>
              <a:gd name="connsiteY50" fmla="*/ 21011 h 2754484"/>
              <a:gd name="connsiteX51" fmla="*/ 428017 w 1507787"/>
              <a:gd name="connsiteY51" fmla="*/ 1556 h 2754484"/>
              <a:gd name="connsiteX0" fmla="*/ 1507787 w 1507787"/>
              <a:gd name="connsiteY0" fmla="*/ 2756036 h 2756036"/>
              <a:gd name="connsiteX1" fmla="*/ 1449421 w 1507787"/>
              <a:gd name="connsiteY1" fmla="*/ 2697670 h 2756036"/>
              <a:gd name="connsiteX2" fmla="*/ 1342417 w 1507787"/>
              <a:gd name="connsiteY2" fmla="*/ 2600393 h 2756036"/>
              <a:gd name="connsiteX3" fmla="*/ 1303506 w 1507787"/>
              <a:gd name="connsiteY3" fmla="*/ 2580938 h 2756036"/>
              <a:gd name="connsiteX4" fmla="*/ 1196502 w 1507787"/>
              <a:gd name="connsiteY4" fmla="*/ 2532299 h 2756036"/>
              <a:gd name="connsiteX5" fmla="*/ 1138136 w 1507787"/>
              <a:gd name="connsiteY5" fmla="*/ 2493389 h 2756036"/>
              <a:gd name="connsiteX6" fmla="*/ 1060315 w 1507787"/>
              <a:gd name="connsiteY6" fmla="*/ 2454478 h 2756036"/>
              <a:gd name="connsiteX7" fmla="*/ 992221 w 1507787"/>
              <a:gd name="connsiteY7" fmla="*/ 2415568 h 2756036"/>
              <a:gd name="connsiteX8" fmla="*/ 933855 w 1507787"/>
              <a:gd name="connsiteY8" fmla="*/ 2376657 h 2756036"/>
              <a:gd name="connsiteX9" fmla="*/ 894944 w 1507787"/>
              <a:gd name="connsiteY9" fmla="*/ 2357202 h 2756036"/>
              <a:gd name="connsiteX10" fmla="*/ 836578 w 1507787"/>
              <a:gd name="connsiteY10" fmla="*/ 2318291 h 2756036"/>
              <a:gd name="connsiteX11" fmla="*/ 797668 w 1507787"/>
              <a:gd name="connsiteY11" fmla="*/ 2298836 h 2756036"/>
              <a:gd name="connsiteX12" fmla="*/ 758757 w 1507787"/>
              <a:gd name="connsiteY12" fmla="*/ 2269653 h 2756036"/>
              <a:gd name="connsiteX13" fmla="*/ 719847 w 1507787"/>
              <a:gd name="connsiteY13" fmla="*/ 2250197 h 2756036"/>
              <a:gd name="connsiteX14" fmla="*/ 700391 w 1507787"/>
              <a:gd name="connsiteY14" fmla="*/ 2230742 h 2756036"/>
              <a:gd name="connsiteX15" fmla="*/ 622570 w 1507787"/>
              <a:gd name="connsiteY15" fmla="*/ 2172376 h 2756036"/>
              <a:gd name="connsiteX16" fmla="*/ 525293 w 1507787"/>
              <a:gd name="connsiteY16" fmla="*/ 2104282 h 2756036"/>
              <a:gd name="connsiteX17" fmla="*/ 466927 w 1507787"/>
              <a:gd name="connsiteY17" fmla="*/ 2045916 h 2756036"/>
              <a:gd name="connsiteX18" fmla="*/ 418289 w 1507787"/>
              <a:gd name="connsiteY18" fmla="*/ 1977823 h 2756036"/>
              <a:gd name="connsiteX19" fmla="*/ 389106 w 1507787"/>
              <a:gd name="connsiteY19" fmla="*/ 1948640 h 2756036"/>
              <a:gd name="connsiteX20" fmla="*/ 369651 w 1507787"/>
              <a:gd name="connsiteY20" fmla="*/ 1919457 h 2756036"/>
              <a:gd name="connsiteX21" fmla="*/ 340468 w 1507787"/>
              <a:gd name="connsiteY21" fmla="*/ 1880546 h 2756036"/>
              <a:gd name="connsiteX22" fmla="*/ 311285 w 1507787"/>
              <a:gd name="connsiteY22" fmla="*/ 1851363 h 2756036"/>
              <a:gd name="connsiteX23" fmla="*/ 282102 w 1507787"/>
              <a:gd name="connsiteY23" fmla="*/ 1812453 h 2756036"/>
              <a:gd name="connsiteX24" fmla="*/ 233464 w 1507787"/>
              <a:gd name="connsiteY24" fmla="*/ 1763814 h 2756036"/>
              <a:gd name="connsiteX25" fmla="*/ 214008 w 1507787"/>
              <a:gd name="connsiteY25" fmla="*/ 1744359 h 2756036"/>
              <a:gd name="connsiteX26" fmla="*/ 165370 w 1507787"/>
              <a:gd name="connsiteY26" fmla="*/ 1685993 h 2756036"/>
              <a:gd name="connsiteX27" fmla="*/ 126459 w 1507787"/>
              <a:gd name="connsiteY27" fmla="*/ 1637355 h 2756036"/>
              <a:gd name="connsiteX28" fmla="*/ 97276 w 1507787"/>
              <a:gd name="connsiteY28" fmla="*/ 1578989 h 2756036"/>
              <a:gd name="connsiteX29" fmla="*/ 77821 w 1507787"/>
              <a:gd name="connsiteY29" fmla="*/ 1520623 h 2756036"/>
              <a:gd name="connsiteX30" fmla="*/ 68093 w 1507787"/>
              <a:gd name="connsiteY30" fmla="*/ 1491440 h 2756036"/>
              <a:gd name="connsiteX31" fmla="*/ 58366 w 1507787"/>
              <a:gd name="connsiteY31" fmla="*/ 1462257 h 2756036"/>
              <a:gd name="connsiteX32" fmla="*/ 38910 w 1507787"/>
              <a:gd name="connsiteY32" fmla="*/ 1423346 h 2756036"/>
              <a:gd name="connsiteX33" fmla="*/ 19455 w 1507787"/>
              <a:gd name="connsiteY33" fmla="*/ 1364980 h 2756036"/>
              <a:gd name="connsiteX34" fmla="*/ 9727 w 1507787"/>
              <a:gd name="connsiteY34" fmla="*/ 1287159 h 2756036"/>
              <a:gd name="connsiteX35" fmla="*/ 0 w 1507787"/>
              <a:gd name="connsiteY35" fmla="*/ 1228793 h 2756036"/>
              <a:gd name="connsiteX36" fmla="*/ 9727 w 1507787"/>
              <a:gd name="connsiteY36" fmla="*/ 975874 h 2756036"/>
              <a:gd name="connsiteX37" fmla="*/ 29183 w 1507787"/>
              <a:gd name="connsiteY37" fmla="*/ 917508 h 2756036"/>
              <a:gd name="connsiteX38" fmla="*/ 48638 w 1507787"/>
              <a:gd name="connsiteY38" fmla="*/ 849414 h 2756036"/>
              <a:gd name="connsiteX39" fmla="*/ 68093 w 1507787"/>
              <a:gd name="connsiteY39" fmla="*/ 810504 h 2756036"/>
              <a:gd name="connsiteX40" fmla="*/ 77821 w 1507787"/>
              <a:gd name="connsiteY40" fmla="*/ 771593 h 2756036"/>
              <a:gd name="connsiteX41" fmla="*/ 116732 w 1507787"/>
              <a:gd name="connsiteY41" fmla="*/ 693772 h 2756036"/>
              <a:gd name="connsiteX42" fmla="*/ 136187 w 1507787"/>
              <a:gd name="connsiteY42" fmla="*/ 654861 h 2756036"/>
              <a:gd name="connsiteX43" fmla="*/ 165370 w 1507787"/>
              <a:gd name="connsiteY43" fmla="*/ 577040 h 2756036"/>
              <a:gd name="connsiteX44" fmla="*/ 194553 w 1507787"/>
              <a:gd name="connsiteY44" fmla="*/ 479763 h 2756036"/>
              <a:gd name="connsiteX45" fmla="*/ 223736 w 1507787"/>
              <a:gd name="connsiteY45" fmla="*/ 392214 h 2756036"/>
              <a:gd name="connsiteX46" fmla="*/ 243191 w 1507787"/>
              <a:gd name="connsiteY46" fmla="*/ 333848 h 2756036"/>
              <a:gd name="connsiteX47" fmla="*/ 252919 w 1507787"/>
              <a:gd name="connsiteY47" fmla="*/ 304665 h 2756036"/>
              <a:gd name="connsiteX48" fmla="*/ 291830 w 1507787"/>
              <a:gd name="connsiteY48" fmla="*/ 207389 h 2756036"/>
              <a:gd name="connsiteX49" fmla="*/ 398834 w 1507787"/>
              <a:gd name="connsiteY49" fmla="*/ 22563 h 2756036"/>
              <a:gd name="connsiteX50" fmla="*/ 428017 w 1507787"/>
              <a:gd name="connsiteY50" fmla="*/ 3108 h 2756036"/>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43191 w 1507787"/>
              <a:gd name="connsiteY46" fmla="*/ 311285 h 2733473"/>
              <a:gd name="connsiteX47" fmla="*/ 252919 w 1507787"/>
              <a:gd name="connsiteY47" fmla="*/ 282102 h 2733473"/>
              <a:gd name="connsiteX48" fmla="*/ 291830 w 1507787"/>
              <a:gd name="connsiteY48" fmla="*/ 184826 h 2733473"/>
              <a:gd name="connsiteX49" fmla="*/ 398834 w 1507787"/>
              <a:gd name="connsiteY49"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43191 w 1507787"/>
              <a:gd name="connsiteY46" fmla="*/ 311285 h 2733473"/>
              <a:gd name="connsiteX47" fmla="*/ 252919 w 1507787"/>
              <a:gd name="connsiteY47" fmla="*/ 282102 h 2733473"/>
              <a:gd name="connsiteX48" fmla="*/ 398834 w 1507787"/>
              <a:gd name="connsiteY48"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52919 w 1507787"/>
              <a:gd name="connsiteY46" fmla="*/ 282102 h 2733473"/>
              <a:gd name="connsiteX47" fmla="*/ 398834 w 1507787"/>
              <a:gd name="connsiteY47"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23736 w 1507787"/>
              <a:gd name="connsiteY45" fmla="*/ 369651 h 2733473"/>
              <a:gd name="connsiteX46" fmla="*/ 252919 w 1507787"/>
              <a:gd name="connsiteY46" fmla="*/ 204280 h 2733473"/>
              <a:gd name="connsiteX47" fmla="*/ 398834 w 1507787"/>
              <a:gd name="connsiteY47"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77821 w 1507787"/>
              <a:gd name="connsiteY40" fmla="*/ 749030 h 2733473"/>
              <a:gd name="connsiteX41" fmla="*/ 116732 w 1507787"/>
              <a:gd name="connsiteY41" fmla="*/ 671209 h 2733473"/>
              <a:gd name="connsiteX42" fmla="*/ 136187 w 1507787"/>
              <a:gd name="connsiteY42" fmla="*/ 632298 h 2733473"/>
              <a:gd name="connsiteX43" fmla="*/ 165370 w 1507787"/>
              <a:gd name="connsiteY43" fmla="*/ 554477 h 2733473"/>
              <a:gd name="connsiteX44" fmla="*/ 194553 w 1507787"/>
              <a:gd name="connsiteY44" fmla="*/ 457200 h 2733473"/>
              <a:gd name="connsiteX45" fmla="*/ 252919 w 1507787"/>
              <a:gd name="connsiteY45" fmla="*/ 204280 h 2733473"/>
              <a:gd name="connsiteX46" fmla="*/ 398834 w 1507787"/>
              <a:gd name="connsiteY46"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68093 w 1507787"/>
              <a:gd name="connsiteY39" fmla="*/ 787941 h 2733473"/>
              <a:gd name="connsiteX40" fmla="*/ 116732 w 1507787"/>
              <a:gd name="connsiteY40" fmla="*/ 671209 h 2733473"/>
              <a:gd name="connsiteX41" fmla="*/ 136187 w 1507787"/>
              <a:gd name="connsiteY41" fmla="*/ 632298 h 2733473"/>
              <a:gd name="connsiteX42" fmla="*/ 165370 w 1507787"/>
              <a:gd name="connsiteY42" fmla="*/ 554477 h 2733473"/>
              <a:gd name="connsiteX43" fmla="*/ 194553 w 1507787"/>
              <a:gd name="connsiteY43" fmla="*/ 457200 h 2733473"/>
              <a:gd name="connsiteX44" fmla="*/ 252919 w 1507787"/>
              <a:gd name="connsiteY44" fmla="*/ 204280 h 2733473"/>
              <a:gd name="connsiteX45" fmla="*/ 398834 w 1507787"/>
              <a:gd name="connsiteY45"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48638 w 1507787"/>
              <a:gd name="connsiteY38" fmla="*/ 826851 h 2733473"/>
              <a:gd name="connsiteX39" fmla="*/ 116732 w 1507787"/>
              <a:gd name="connsiteY39" fmla="*/ 671209 h 2733473"/>
              <a:gd name="connsiteX40" fmla="*/ 136187 w 1507787"/>
              <a:gd name="connsiteY40" fmla="*/ 632298 h 2733473"/>
              <a:gd name="connsiteX41" fmla="*/ 165370 w 1507787"/>
              <a:gd name="connsiteY41" fmla="*/ 554477 h 2733473"/>
              <a:gd name="connsiteX42" fmla="*/ 194553 w 1507787"/>
              <a:gd name="connsiteY42" fmla="*/ 457200 h 2733473"/>
              <a:gd name="connsiteX43" fmla="*/ 252919 w 1507787"/>
              <a:gd name="connsiteY43" fmla="*/ 204280 h 2733473"/>
              <a:gd name="connsiteX44" fmla="*/ 398834 w 1507787"/>
              <a:gd name="connsiteY44" fmla="*/ 0 h 2733473"/>
              <a:gd name="connsiteX0" fmla="*/ 1507787 w 1507787"/>
              <a:gd name="connsiteY0" fmla="*/ 2733473 h 2733473"/>
              <a:gd name="connsiteX1" fmla="*/ 1449421 w 1507787"/>
              <a:gd name="connsiteY1" fmla="*/ 2675107 h 2733473"/>
              <a:gd name="connsiteX2" fmla="*/ 1342417 w 1507787"/>
              <a:gd name="connsiteY2" fmla="*/ 2577830 h 2733473"/>
              <a:gd name="connsiteX3" fmla="*/ 1303506 w 1507787"/>
              <a:gd name="connsiteY3" fmla="*/ 2558375 h 2733473"/>
              <a:gd name="connsiteX4" fmla="*/ 1196502 w 1507787"/>
              <a:gd name="connsiteY4" fmla="*/ 2509736 h 2733473"/>
              <a:gd name="connsiteX5" fmla="*/ 1138136 w 1507787"/>
              <a:gd name="connsiteY5" fmla="*/ 2470826 h 2733473"/>
              <a:gd name="connsiteX6" fmla="*/ 1060315 w 1507787"/>
              <a:gd name="connsiteY6" fmla="*/ 2431915 h 2733473"/>
              <a:gd name="connsiteX7" fmla="*/ 992221 w 1507787"/>
              <a:gd name="connsiteY7" fmla="*/ 2393005 h 2733473"/>
              <a:gd name="connsiteX8" fmla="*/ 933855 w 1507787"/>
              <a:gd name="connsiteY8" fmla="*/ 2354094 h 2733473"/>
              <a:gd name="connsiteX9" fmla="*/ 894944 w 1507787"/>
              <a:gd name="connsiteY9" fmla="*/ 2334639 h 2733473"/>
              <a:gd name="connsiteX10" fmla="*/ 836578 w 1507787"/>
              <a:gd name="connsiteY10" fmla="*/ 2295728 h 2733473"/>
              <a:gd name="connsiteX11" fmla="*/ 797668 w 1507787"/>
              <a:gd name="connsiteY11" fmla="*/ 2276273 h 2733473"/>
              <a:gd name="connsiteX12" fmla="*/ 758757 w 1507787"/>
              <a:gd name="connsiteY12" fmla="*/ 2247090 h 2733473"/>
              <a:gd name="connsiteX13" fmla="*/ 719847 w 1507787"/>
              <a:gd name="connsiteY13" fmla="*/ 2227634 h 2733473"/>
              <a:gd name="connsiteX14" fmla="*/ 700391 w 1507787"/>
              <a:gd name="connsiteY14" fmla="*/ 2208179 h 2733473"/>
              <a:gd name="connsiteX15" fmla="*/ 622570 w 1507787"/>
              <a:gd name="connsiteY15" fmla="*/ 2149813 h 2733473"/>
              <a:gd name="connsiteX16" fmla="*/ 525293 w 1507787"/>
              <a:gd name="connsiteY16" fmla="*/ 2081719 h 2733473"/>
              <a:gd name="connsiteX17" fmla="*/ 466927 w 1507787"/>
              <a:gd name="connsiteY17" fmla="*/ 2023353 h 2733473"/>
              <a:gd name="connsiteX18" fmla="*/ 418289 w 1507787"/>
              <a:gd name="connsiteY18" fmla="*/ 1955260 h 2733473"/>
              <a:gd name="connsiteX19" fmla="*/ 389106 w 1507787"/>
              <a:gd name="connsiteY19" fmla="*/ 1926077 h 2733473"/>
              <a:gd name="connsiteX20" fmla="*/ 369651 w 1507787"/>
              <a:gd name="connsiteY20" fmla="*/ 1896894 h 2733473"/>
              <a:gd name="connsiteX21" fmla="*/ 340468 w 1507787"/>
              <a:gd name="connsiteY21" fmla="*/ 1857983 h 2733473"/>
              <a:gd name="connsiteX22" fmla="*/ 311285 w 1507787"/>
              <a:gd name="connsiteY22" fmla="*/ 1828800 h 2733473"/>
              <a:gd name="connsiteX23" fmla="*/ 282102 w 1507787"/>
              <a:gd name="connsiteY23" fmla="*/ 1789890 h 2733473"/>
              <a:gd name="connsiteX24" fmla="*/ 233464 w 1507787"/>
              <a:gd name="connsiteY24" fmla="*/ 1741251 h 2733473"/>
              <a:gd name="connsiteX25" fmla="*/ 214008 w 1507787"/>
              <a:gd name="connsiteY25" fmla="*/ 1721796 h 2733473"/>
              <a:gd name="connsiteX26" fmla="*/ 165370 w 1507787"/>
              <a:gd name="connsiteY26" fmla="*/ 1663430 h 2733473"/>
              <a:gd name="connsiteX27" fmla="*/ 126459 w 1507787"/>
              <a:gd name="connsiteY27" fmla="*/ 1614792 h 2733473"/>
              <a:gd name="connsiteX28" fmla="*/ 97276 w 1507787"/>
              <a:gd name="connsiteY28" fmla="*/ 1556426 h 2733473"/>
              <a:gd name="connsiteX29" fmla="*/ 77821 w 1507787"/>
              <a:gd name="connsiteY29" fmla="*/ 1498060 h 2733473"/>
              <a:gd name="connsiteX30" fmla="*/ 68093 w 1507787"/>
              <a:gd name="connsiteY30" fmla="*/ 1468877 h 2733473"/>
              <a:gd name="connsiteX31" fmla="*/ 58366 w 1507787"/>
              <a:gd name="connsiteY31" fmla="*/ 1439694 h 2733473"/>
              <a:gd name="connsiteX32" fmla="*/ 38910 w 1507787"/>
              <a:gd name="connsiteY32" fmla="*/ 1400783 h 2733473"/>
              <a:gd name="connsiteX33" fmla="*/ 19455 w 1507787"/>
              <a:gd name="connsiteY33" fmla="*/ 1342417 h 2733473"/>
              <a:gd name="connsiteX34" fmla="*/ 9727 w 1507787"/>
              <a:gd name="connsiteY34" fmla="*/ 1264596 h 2733473"/>
              <a:gd name="connsiteX35" fmla="*/ 0 w 1507787"/>
              <a:gd name="connsiteY35" fmla="*/ 1206230 h 2733473"/>
              <a:gd name="connsiteX36" fmla="*/ 9727 w 1507787"/>
              <a:gd name="connsiteY36" fmla="*/ 953311 h 2733473"/>
              <a:gd name="connsiteX37" fmla="*/ 29183 w 1507787"/>
              <a:gd name="connsiteY37" fmla="*/ 894945 h 2733473"/>
              <a:gd name="connsiteX38" fmla="*/ 116732 w 1507787"/>
              <a:gd name="connsiteY38" fmla="*/ 671209 h 2733473"/>
              <a:gd name="connsiteX39" fmla="*/ 136187 w 1507787"/>
              <a:gd name="connsiteY39" fmla="*/ 632298 h 2733473"/>
              <a:gd name="connsiteX40" fmla="*/ 165370 w 1507787"/>
              <a:gd name="connsiteY40" fmla="*/ 554477 h 2733473"/>
              <a:gd name="connsiteX41" fmla="*/ 194553 w 1507787"/>
              <a:gd name="connsiteY41" fmla="*/ 457200 h 2733473"/>
              <a:gd name="connsiteX42" fmla="*/ 252919 w 1507787"/>
              <a:gd name="connsiteY42" fmla="*/ 204280 h 2733473"/>
              <a:gd name="connsiteX43" fmla="*/ 398834 w 1507787"/>
              <a:gd name="connsiteY43"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91538 w 1510219"/>
              <a:gd name="connsiteY19" fmla="*/ 1926077 h 2733473"/>
              <a:gd name="connsiteX20" fmla="*/ 372083 w 1510219"/>
              <a:gd name="connsiteY20" fmla="*/ 1896894 h 2733473"/>
              <a:gd name="connsiteX21" fmla="*/ 342900 w 1510219"/>
              <a:gd name="connsiteY21" fmla="*/ 1857983 h 2733473"/>
              <a:gd name="connsiteX22" fmla="*/ 313717 w 1510219"/>
              <a:gd name="connsiteY22" fmla="*/ 1828800 h 2733473"/>
              <a:gd name="connsiteX23" fmla="*/ 284534 w 1510219"/>
              <a:gd name="connsiteY23" fmla="*/ 1789890 h 2733473"/>
              <a:gd name="connsiteX24" fmla="*/ 235896 w 1510219"/>
              <a:gd name="connsiteY24" fmla="*/ 1741251 h 2733473"/>
              <a:gd name="connsiteX25" fmla="*/ 216440 w 1510219"/>
              <a:gd name="connsiteY25" fmla="*/ 1721796 h 2733473"/>
              <a:gd name="connsiteX26" fmla="*/ 167802 w 1510219"/>
              <a:gd name="connsiteY26" fmla="*/ 1663430 h 2733473"/>
              <a:gd name="connsiteX27" fmla="*/ 128891 w 1510219"/>
              <a:gd name="connsiteY27" fmla="*/ 1614792 h 2733473"/>
              <a:gd name="connsiteX28" fmla="*/ 99708 w 1510219"/>
              <a:gd name="connsiteY28" fmla="*/ 1556426 h 2733473"/>
              <a:gd name="connsiteX29" fmla="*/ 80253 w 1510219"/>
              <a:gd name="connsiteY29" fmla="*/ 1498060 h 2733473"/>
              <a:gd name="connsiteX30" fmla="*/ 70525 w 1510219"/>
              <a:gd name="connsiteY30" fmla="*/ 1468877 h 2733473"/>
              <a:gd name="connsiteX31" fmla="*/ 60798 w 1510219"/>
              <a:gd name="connsiteY31" fmla="*/ 1439694 h 2733473"/>
              <a:gd name="connsiteX32" fmla="*/ 41342 w 1510219"/>
              <a:gd name="connsiteY32" fmla="*/ 1400783 h 2733473"/>
              <a:gd name="connsiteX33" fmla="*/ 21887 w 1510219"/>
              <a:gd name="connsiteY33" fmla="*/ 1342417 h 2733473"/>
              <a:gd name="connsiteX34" fmla="*/ 12159 w 1510219"/>
              <a:gd name="connsiteY34" fmla="*/ 1264596 h 2733473"/>
              <a:gd name="connsiteX35" fmla="*/ 2432 w 1510219"/>
              <a:gd name="connsiteY35" fmla="*/ 1206230 h 2733473"/>
              <a:gd name="connsiteX36" fmla="*/ 12159 w 1510219"/>
              <a:gd name="connsiteY36" fmla="*/ 953311 h 2733473"/>
              <a:gd name="connsiteX37" fmla="*/ 119164 w 1510219"/>
              <a:gd name="connsiteY37" fmla="*/ 671209 h 2733473"/>
              <a:gd name="connsiteX38" fmla="*/ 138619 w 1510219"/>
              <a:gd name="connsiteY38" fmla="*/ 632298 h 2733473"/>
              <a:gd name="connsiteX39" fmla="*/ 167802 w 1510219"/>
              <a:gd name="connsiteY39" fmla="*/ 554477 h 2733473"/>
              <a:gd name="connsiteX40" fmla="*/ 196985 w 1510219"/>
              <a:gd name="connsiteY40" fmla="*/ 457200 h 2733473"/>
              <a:gd name="connsiteX41" fmla="*/ 255351 w 1510219"/>
              <a:gd name="connsiteY41" fmla="*/ 204280 h 2733473"/>
              <a:gd name="connsiteX42" fmla="*/ 401266 w 1510219"/>
              <a:gd name="connsiteY42"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91538 w 1510219"/>
              <a:gd name="connsiteY19" fmla="*/ 1926077 h 2733473"/>
              <a:gd name="connsiteX20" fmla="*/ 372083 w 1510219"/>
              <a:gd name="connsiteY20" fmla="*/ 1896894 h 2733473"/>
              <a:gd name="connsiteX21" fmla="*/ 342900 w 1510219"/>
              <a:gd name="connsiteY21" fmla="*/ 1857983 h 2733473"/>
              <a:gd name="connsiteX22" fmla="*/ 313717 w 1510219"/>
              <a:gd name="connsiteY22" fmla="*/ 1828800 h 2733473"/>
              <a:gd name="connsiteX23" fmla="*/ 284534 w 1510219"/>
              <a:gd name="connsiteY23" fmla="*/ 1789890 h 2733473"/>
              <a:gd name="connsiteX24" fmla="*/ 235896 w 1510219"/>
              <a:gd name="connsiteY24" fmla="*/ 1741251 h 2733473"/>
              <a:gd name="connsiteX25" fmla="*/ 216440 w 1510219"/>
              <a:gd name="connsiteY25" fmla="*/ 1721796 h 2733473"/>
              <a:gd name="connsiteX26" fmla="*/ 167802 w 1510219"/>
              <a:gd name="connsiteY26" fmla="*/ 1663430 h 2733473"/>
              <a:gd name="connsiteX27" fmla="*/ 128891 w 1510219"/>
              <a:gd name="connsiteY27" fmla="*/ 1614792 h 2733473"/>
              <a:gd name="connsiteX28" fmla="*/ 99708 w 1510219"/>
              <a:gd name="connsiteY28" fmla="*/ 1556426 h 2733473"/>
              <a:gd name="connsiteX29" fmla="*/ 80253 w 1510219"/>
              <a:gd name="connsiteY29" fmla="*/ 1498060 h 2733473"/>
              <a:gd name="connsiteX30" fmla="*/ 70525 w 1510219"/>
              <a:gd name="connsiteY30" fmla="*/ 1468877 h 2733473"/>
              <a:gd name="connsiteX31" fmla="*/ 60798 w 1510219"/>
              <a:gd name="connsiteY31" fmla="*/ 1439694 h 2733473"/>
              <a:gd name="connsiteX32" fmla="*/ 41342 w 1510219"/>
              <a:gd name="connsiteY32" fmla="*/ 1400783 h 2733473"/>
              <a:gd name="connsiteX33" fmla="*/ 21887 w 1510219"/>
              <a:gd name="connsiteY33" fmla="*/ 1342417 h 2733473"/>
              <a:gd name="connsiteX34" fmla="*/ 12159 w 1510219"/>
              <a:gd name="connsiteY34" fmla="*/ 1264596 h 2733473"/>
              <a:gd name="connsiteX35" fmla="*/ 2432 w 1510219"/>
              <a:gd name="connsiteY35" fmla="*/ 1206230 h 2733473"/>
              <a:gd name="connsiteX36" fmla="*/ 12159 w 1510219"/>
              <a:gd name="connsiteY36" fmla="*/ 953311 h 2733473"/>
              <a:gd name="connsiteX37" fmla="*/ 119164 w 1510219"/>
              <a:gd name="connsiteY37" fmla="*/ 671209 h 2733473"/>
              <a:gd name="connsiteX38" fmla="*/ 138619 w 1510219"/>
              <a:gd name="connsiteY38" fmla="*/ 632298 h 2733473"/>
              <a:gd name="connsiteX39" fmla="*/ 196985 w 1510219"/>
              <a:gd name="connsiteY39" fmla="*/ 457200 h 2733473"/>
              <a:gd name="connsiteX40" fmla="*/ 255351 w 1510219"/>
              <a:gd name="connsiteY40" fmla="*/ 204280 h 2733473"/>
              <a:gd name="connsiteX41" fmla="*/ 401266 w 1510219"/>
              <a:gd name="connsiteY41"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91538 w 1510219"/>
              <a:gd name="connsiteY19" fmla="*/ 1926077 h 2733473"/>
              <a:gd name="connsiteX20" fmla="*/ 372083 w 1510219"/>
              <a:gd name="connsiteY20" fmla="*/ 1896894 h 2733473"/>
              <a:gd name="connsiteX21" fmla="*/ 342900 w 1510219"/>
              <a:gd name="connsiteY21" fmla="*/ 1857983 h 2733473"/>
              <a:gd name="connsiteX22" fmla="*/ 313717 w 1510219"/>
              <a:gd name="connsiteY22" fmla="*/ 1828800 h 2733473"/>
              <a:gd name="connsiteX23" fmla="*/ 284534 w 1510219"/>
              <a:gd name="connsiteY23" fmla="*/ 1789890 h 2733473"/>
              <a:gd name="connsiteX24" fmla="*/ 235896 w 1510219"/>
              <a:gd name="connsiteY24" fmla="*/ 1741251 h 2733473"/>
              <a:gd name="connsiteX25" fmla="*/ 216440 w 1510219"/>
              <a:gd name="connsiteY25" fmla="*/ 1721796 h 2733473"/>
              <a:gd name="connsiteX26" fmla="*/ 167802 w 1510219"/>
              <a:gd name="connsiteY26" fmla="*/ 1663430 h 2733473"/>
              <a:gd name="connsiteX27" fmla="*/ 128891 w 1510219"/>
              <a:gd name="connsiteY27" fmla="*/ 1614792 h 2733473"/>
              <a:gd name="connsiteX28" fmla="*/ 99708 w 1510219"/>
              <a:gd name="connsiteY28" fmla="*/ 1556426 h 2733473"/>
              <a:gd name="connsiteX29" fmla="*/ 80253 w 1510219"/>
              <a:gd name="connsiteY29" fmla="*/ 1498060 h 2733473"/>
              <a:gd name="connsiteX30" fmla="*/ 70525 w 1510219"/>
              <a:gd name="connsiteY30" fmla="*/ 1468877 h 2733473"/>
              <a:gd name="connsiteX31" fmla="*/ 41342 w 1510219"/>
              <a:gd name="connsiteY31" fmla="*/ 1400783 h 2733473"/>
              <a:gd name="connsiteX32" fmla="*/ 21887 w 1510219"/>
              <a:gd name="connsiteY32" fmla="*/ 1342417 h 2733473"/>
              <a:gd name="connsiteX33" fmla="*/ 12159 w 1510219"/>
              <a:gd name="connsiteY33" fmla="*/ 1264596 h 2733473"/>
              <a:gd name="connsiteX34" fmla="*/ 2432 w 1510219"/>
              <a:gd name="connsiteY34" fmla="*/ 1206230 h 2733473"/>
              <a:gd name="connsiteX35" fmla="*/ 12159 w 1510219"/>
              <a:gd name="connsiteY35" fmla="*/ 953311 h 2733473"/>
              <a:gd name="connsiteX36" fmla="*/ 119164 w 1510219"/>
              <a:gd name="connsiteY36" fmla="*/ 671209 h 2733473"/>
              <a:gd name="connsiteX37" fmla="*/ 138619 w 1510219"/>
              <a:gd name="connsiteY37" fmla="*/ 632298 h 2733473"/>
              <a:gd name="connsiteX38" fmla="*/ 196985 w 1510219"/>
              <a:gd name="connsiteY38" fmla="*/ 457200 h 2733473"/>
              <a:gd name="connsiteX39" fmla="*/ 255351 w 1510219"/>
              <a:gd name="connsiteY39" fmla="*/ 204280 h 2733473"/>
              <a:gd name="connsiteX40" fmla="*/ 401266 w 1510219"/>
              <a:gd name="connsiteY40"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84534 w 1510219"/>
              <a:gd name="connsiteY22" fmla="*/ 1789890 h 2733473"/>
              <a:gd name="connsiteX23" fmla="*/ 235896 w 1510219"/>
              <a:gd name="connsiteY23" fmla="*/ 1741251 h 2733473"/>
              <a:gd name="connsiteX24" fmla="*/ 216440 w 1510219"/>
              <a:gd name="connsiteY24" fmla="*/ 1721796 h 2733473"/>
              <a:gd name="connsiteX25" fmla="*/ 167802 w 1510219"/>
              <a:gd name="connsiteY25" fmla="*/ 1663430 h 2733473"/>
              <a:gd name="connsiteX26" fmla="*/ 128891 w 1510219"/>
              <a:gd name="connsiteY26" fmla="*/ 1614792 h 2733473"/>
              <a:gd name="connsiteX27" fmla="*/ 99708 w 1510219"/>
              <a:gd name="connsiteY27" fmla="*/ 1556426 h 2733473"/>
              <a:gd name="connsiteX28" fmla="*/ 80253 w 1510219"/>
              <a:gd name="connsiteY28" fmla="*/ 1498060 h 2733473"/>
              <a:gd name="connsiteX29" fmla="*/ 70525 w 1510219"/>
              <a:gd name="connsiteY29" fmla="*/ 1468877 h 2733473"/>
              <a:gd name="connsiteX30" fmla="*/ 41342 w 1510219"/>
              <a:gd name="connsiteY30" fmla="*/ 1400783 h 2733473"/>
              <a:gd name="connsiteX31" fmla="*/ 21887 w 1510219"/>
              <a:gd name="connsiteY31" fmla="*/ 1342417 h 2733473"/>
              <a:gd name="connsiteX32" fmla="*/ 12159 w 1510219"/>
              <a:gd name="connsiteY32" fmla="*/ 1264596 h 2733473"/>
              <a:gd name="connsiteX33" fmla="*/ 2432 w 1510219"/>
              <a:gd name="connsiteY33" fmla="*/ 1206230 h 2733473"/>
              <a:gd name="connsiteX34" fmla="*/ 12159 w 1510219"/>
              <a:gd name="connsiteY34" fmla="*/ 953311 h 2733473"/>
              <a:gd name="connsiteX35" fmla="*/ 119164 w 1510219"/>
              <a:gd name="connsiteY35" fmla="*/ 671209 h 2733473"/>
              <a:gd name="connsiteX36" fmla="*/ 138619 w 1510219"/>
              <a:gd name="connsiteY36" fmla="*/ 632298 h 2733473"/>
              <a:gd name="connsiteX37" fmla="*/ 196985 w 1510219"/>
              <a:gd name="connsiteY37" fmla="*/ 457200 h 2733473"/>
              <a:gd name="connsiteX38" fmla="*/ 255351 w 1510219"/>
              <a:gd name="connsiteY38" fmla="*/ 204280 h 2733473"/>
              <a:gd name="connsiteX39" fmla="*/ 401266 w 1510219"/>
              <a:gd name="connsiteY39"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67802 w 1510219"/>
              <a:gd name="connsiteY24" fmla="*/ 1663430 h 2733473"/>
              <a:gd name="connsiteX25" fmla="*/ 128891 w 1510219"/>
              <a:gd name="connsiteY25" fmla="*/ 1614792 h 2733473"/>
              <a:gd name="connsiteX26" fmla="*/ 99708 w 1510219"/>
              <a:gd name="connsiteY26" fmla="*/ 1556426 h 2733473"/>
              <a:gd name="connsiteX27" fmla="*/ 80253 w 1510219"/>
              <a:gd name="connsiteY27" fmla="*/ 1498060 h 2733473"/>
              <a:gd name="connsiteX28" fmla="*/ 70525 w 1510219"/>
              <a:gd name="connsiteY28" fmla="*/ 1468877 h 2733473"/>
              <a:gd name="connsiteX29" fmla="*/ 41342 w 1510219"/>
              <a:gd name="connsiteY29" fmla="*/ 1400783 h 2733473"/>
              <a:gd name="connsiteX30" fmla="*/ 21887 w 1510219"/>
              <a:gd name="connsiteY30" fmla="*/ 1342417 h 2733473"/>
              <a:gd name="connsiteX31" fmla="*/ 12159 w 1510219"/>
              <a:gd name="connsiteY31" fmla="*/ 1264596 h 2733473"/>
              <a:gd name="connsiteX32" fmla="*/ 2432 w 1510219"/>
              <a:gd name="connsiteY32" fmla="*/ 1206230 h 2733473"/>
              <a:gd name="connsiteX33" fmla="*/ 12159 w 1510219"/>
              <a:gd name="connsiteY33" fmla="*/ 953311 h 2733473"/>
              <a:gd name="connsiteX34" fmla="*/ 119164 w 1510219"/>
              <a:gd name="connsiteY34" fmla="*/ 671209 h 2733473"/>
              <a:gd name="connsiteX35" fmla="*/ 138619 w 1510219"/>
              <a:gd name="connsiteY35" fmla="*/ 632298 h 2733473"/>
              <a:gd name="connsiteX36" fmla="*/ 196985 w 1510219"/>
              <a:gd name="connsiteY36" fmla="*/ 457200 h 2733473"/>
              <a:gd name="connsiteX37" fmla="*/ 255351 w 1510219"/>
              <a:gd name="connsiteY37" fmla="*/ 204280 h 2733473"/>
              <a:gd name="connsiteX38" fmla="*/ 401266 w 1510219"/>
              <a:gd name="connsiteY38"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702823 w 1510219"/>
              <a:gd name="connsiteY14" fmla="*/ 2208179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28891 w 1510219"/>
              <a:gd name="connsiteY24" fmla="*/ 1614792 h 2733473"/>
              <a:gd name="connsiteX25" fmla="*/ 99708 w 1510219"/>
              <a:gd name="connsiteY25" fmla="*/ 1556426 h 2733473"/>
              <a:gd name="connsiteX26" fmla="*/ 80253 w 1510219"/>
              <a:gd name="connsiteY26" fmla="*/ 1498060 h 2733473"/>
              <a:gd name="connsiteX27" fmla="*/ 70525 w 1510219"/>
              <a:gd name="connsiteY27" fmla="*/ 1468877 h 2733473"/>
              <a:gd name="connsiteX28" fmla="*/ 41342 w 1510219"/>
              <a:gd name="connsiteY28" fmla="*/ 1400783 h 2733473"/>
              <a:gd name="connsiteX29" fmla="*/ 21887 w 1510219"/>
              <a:gd name="connsiteY29" fmla="*/ 1342417 h 2733473"/>
              <a:gd name="connsiteX30" fmla="*/ 12159 w 1510219"/>
              <a:gd name="connsiteY30" fmla="*/ 1264596 h 2733473"/>
              <a:gd name="connsiteX31" fmla="*/ 2432 w 1510219"/>
              <a:gd name="connsiteY31" fmla="*/ 1206230 h 2733473"/>
              <a:gd name="connsiteX32" fmla="*/ 12159 w 1510219"/>
              <a:gd name="connsiteY32" fmla="*/ 953311 h 2733473"/>
              <a:gd name="connsiteX33" fmla="*/ 119164 w 1510219"/>
              <a:gd name="connsiteY33" fmla="*/ 671209 h 2733473"/>
              <a:gd name="connsiteX34" fmla="*/ 138619 w 1510219"/>
              <a:gd name="connsiteY34" fmla="*/ 632298 h 2733473"/>
              <a:gd name="connsiteX35" fmla="*/ 196985 w 1510219"/>
              <a:gd name="connsiteY35" fmla="*/ 457200 h 2733473"/>
              <a:gd name="connsiteX36" fmla="*/ 255351 w 1510219"/>
              <a:gd name="connsiteY36" fmla="*/ 204280 h 2733473"/>
              <a:gd name="connsiteX37" fmla="*/ 401266 w 1510219"/>
              <a:gd name="connsiteY37"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22279 w 1510219"/>
              <a:gd name="connsiteY13" fmla="*/ 2227634 h 2733473"/>
              <a:gd name="connsiteX14" fmla="*/ 625002 w 1510219"/>
              <a:gd name="connsiteY14" fmla="*/ 2149813 h 2733473"/>
              <a:gd name="connsiteX15" fmla="*/ 527725 w 1510219"/>
              <a:gd name="connsiteY15" fmla="*/ 2081719 h 2733473"/>
              <a:gd name="connsiteX16" fmla="*/ 469359 w 1510219"/>
              <a:gd name="connsiteY16" fmla="*/ 2023353 h 2733473"/>
              <a:gd name="connsiteX17" fmla="*/ 420721 w 1510219"/>
              <a:gd name="connsiteY17" fmla="*/ 1955260 h 2733473"/>
              <a:gd name="connsiteX18" fmla="*/ 372083 w 1510219"/>
              <a:gd name="connsiteY18" fmla="*/ 1896894 h 2733473"/>
              <a:gd name="connsiteX19" fmla="*/ 342900 w 1510219"/>
              <a:gd name="connsiteY19" fmla="*/ 1857983 h 2733473"/>
              <a:gd name="connsiteX20" fmla="*/ 313717 w 1510219"/>
              <a:gd name="connsiteY20" fmla="*/ 1828800 h 2733473"/>
              <a:gd name="connsiteX21" fmla="*/ 235896 w 1510219"/>
              <a:gd name="connsiteY21" fmla="*/ 1741251 h 2733473"/>
              <a:gd name="connsiteX22" fmla="*/ 216440 w 1510219"/>
              <a:gd name="connsiteY22" fmla="*/ 1721796 h 2733473"/>
              <a:gd name="connsiteX23" fmla="*/ 128891 w 1510219"/>
              <a:gd name="connsiteY23" fmla="*/ 1614792 h 2733473"/>
              <a:gd name="connsiteX24" fmla="*/ 99708 w 1510219"/>
              <a:gd name="connsiteY24" fmla="*/ 1556426 h 2733473"/>
              <a:gd name="connsiteX25" fmla="*/ 80253 w 1510219"/>
              <a:gd name="connsiteY25" fmla="*/ 1498060 h 2733473"/>
              <a:gd name="connsiteX26" fmla="*/ 70525 w 1510219"/>
              <a:gd name="connsiteY26" fmla="*/ 1468877 h 2733473"/>
              <a:gd name="connsiteX27" fmla="*/ 41342 w 1510219"/>
              <a:gd name="connsiteY27" fmla="*/ 1400783 h 2733473"/>
              <a:gd name="connsiteX28" fmla="*/ 21887 w 1510219"/>
              <a:gd name="connsiteY28" fmla="*/ 1342417 h 2733473"/>
              <a:gd name="connsiteX29" fmla="*/ 12159 w 1510219"/>
              <a:gd name="connsiteY29" fmla="*/ 1264596 h 2733473"/>
              <a:gd name="connsiteX30" fmla="*/ 2432 w 1510219"/>
              <a:gd name="connsiteY30" fmla="*/ 1206230 h 2733473"/>
              <a:gd name="connsiteX31" fmla="*/ 12159 w 1510219"/>
              <a:gd name="connsiteY31" fmla="*/ 953311 h 2733473"/>
              <a:gd name="connsiteX32" fmla="*/ 119164 w 1510219"/>
              <a:gd name="connsiteY32" fmla="*/ 671209 h 2733473"/>
              <a:gd name="connsiteX33" fmla="*/ 138619 w 1510219"/>
              <a:gd name="connsiteY33" fmla="*/ 632298 h 2733473"/>
              <a:gd name="connsiteX34" fmla="*/ 196985 w 1510219"/>
              <a:gd name="connsiteY34" fmla="*/ 457200 h 2733473"/>
              <a:gd name="connsiteX35" fmla="*/ 255351 w 1510219"/>
              <a:gd name="connsiteY35" fmla="*/ 204280 h 2733473"/>
              <a:gd name="connsiteX36" fmla="*/ 401266 w 1510219"/>
              <a:gd name="connsiteY36"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90372 w 1510219"/>
              <a:gd name="connsiteY13" fmla="*/ 2286000 h 2733473"/>
              <a:gd name="connsiteX14" fmla="*/ 722279 w 1510219"/>
              <a:gd name="connsiteY14" fmla="*/ 2227634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28891 w 1510219"/>
              <a:gd name="connsiteY24" fmla="*/ 1614792 h 2733473"/>
              <a:gd name="connsiteX25" fmla="*/ 99708 w 1510219"/>
              <a:gd name="connsiteY25" fmla="*/ 1556426 h 2733473"/>
              <a:gd name="connsiteX26" fmla="*/ 80253 w 1510219"/>
              <a:gd name="connsiteY26" fmla="*/ 1498060 h 2733473"/>
              <a:gd name="connsiteX27" fmla="*/ 70525 w 1510219"/>
              <a:gd name="connsiteY27" fmla="*/ 1468877 h 2733473"/>
              <a:gd name="connsiteX28" fmla="*/ 41342 w 1510219"/>
              <a:gd name="connsiteY28" fmla="*/ 1400783 h 2733473"/>
              <a:gd name="connsiteX29" fmla="*/ 21887 w 1510219"/>
              <a:gd name="connsiteY29" fmla="*/ 1342417 h 2733473"/>
              <a:gd name="connsiteX30" fmla="*/ 12159 w 1510219"/>
              <a:gd name="connsiteY30" fmla="*/ 1264596 h 2733473"/>
              <a:gd name="connsiteX31" fmla="*/ 2432 w 1510219"/>
              <a:gd name="connsiteY31" fmla="*/ 1206230 h 2733473"/>
              <a:gd name="connsiteX32" fmla="*/ 12159 w 1510219"/>
              <a:gd name="connsiteY32" fmla="*/ 953311 h 2733473"/>
              <a:gd name="connsiteX33" fmla="*/ 119164 w 1510219"/>
              <a:gd name="connsiteY33" fmla="*/ 671209 h 2733473"/>
              <a:gd name="connsiteX34" fmla="*/ 138619 w 1510219"/>
              <a:gd name="connsiteY34" fmla="*/ 632298 h 2733473"/>
              <a:gd name="connsiteX35" fmla="*/ 196985 w 1510219"/>
              <a:gd name="connsiteY35" fmla="*/ 457200 h 2733473"/>
              <a:gd name="connsiteX36" fmla="*/ 255351 w 1510219"/>
              <a:gd name="connsiteY36" fmla="*/ 204280 h 2733473"/>
              <a:gd name="connsiteX37" fmla="*/ 401266 w 1510219"/>
              <a:gd name="connsiteY37" fmla="*/ 0 h 2733473"/>
              <a:gd name="connsiteX0" fmla="*/ 1510219 w 1510219"/>
              <a:gd name="connsiteY0" fmla="*/ 2733473 h 2733473"/>
              <a:gd name="connsiteX1" fmla="*/ 1451853 w 1510219"/>
              <a:gd name="connsiteY1" fmla="*/ 2675107 h 2733473"/>
              <a:gd name="connsiteX2" fmla="*/ 1344849 w 1510219"/>
              <a:gd name="connsiteY2" fmla="*/ 2577830 h 2733473"/>
              <a:gd name="connsiteX3" fmla="*/ 1305938 w 1510219"/>
              <a:gd name="connsiteY3" fmla="*/ 2558375 h 2733473"/>
              <a:gd name="connsiteX4" fmla="*/ 1198934 w 1510219"/>
              <a:gd name="connsiteY4" fmla="*/ 2509736 h 2733473"/>
              <a:gd name="connsiteX5" fmla="*/ 1140568 w 1510219"/>
              <a:gd name="connsiteY5" fmla="*/ 2470826 h 2733473"/>
              <a:gd name="connsiteX6" fmla="*/ 1062747 w 1510219"/>
              <a:gd name="connsiteY6" fmla="*/ 2431915 h 2733473"/>
              <a:gd name="connsiteX7" fmla="*/ 994653 w 1510219"/>
              <a:gd name="connsiteY7" fmla="*/ 2393005 h 2733473"/>
              <a:gd name="connsiteX8" fmla="*/ 936287 w 1510219"/>
              <a:gd name="connsiteY8" fmla="*/ 2354094 h 2733473"/>
              <a:gd name="connsiteX9" fmla="*/ 897376 w 1510219"/>
              <a:gd name="connsiteY9" fmla="*/ 2334639 h 2733473"/>
              <a:gd name="connsiteX10" fmla="*/ 839010 w 1510219"/>
              <a:gd name="connsiteY10" fmla="*/ 2295728 h 2733473"/>
              <a:gd name="connsiteX11" fmla="*/ 800100 w 1510219"/>
              <a:gd name="connsiteY11" fmla="*/ 2276273 h 2733473"/>
              <a:gd name="connsiteX12" fmla="*/ 761189 w 1510219"/>
              <a:gd name="connsiteY12" fmla="*/ 2247090 h 2733473"/>
              <a:gd name="connsiteX13" fmla="*/ 790372 w 1510219"/>
              <a:gd name="connsiteY13" fmla="*/ 2286000 h 2733473"/>
              <a:gd name="connsiteX14" fmla="*/ 722279 w 1510219"/>
              <a:gd name="connsiteY14" fmla="*/ 2227634 h 2733473"/>
              <a:gd name="connsiteX15" fmla="*/ 625002 w 1510219"/>
              <a:gd name="connsiteY15" fmla="*/ 2149813 h 2733473"/>
              <a:gd name="connsiteX16" fmla="*/ 527725 w 1510219"/>
              <a:gd name="connsiteY16" fmla="*/ 2081719 h 2733473"/>
              <a:gd name="connsiteX17" fmla="*/ 469359 w 1510219"/>
              <a:gd name="connsiteY17" fmla="*/ 2023353 h 2733473"/>
              <a:gd name="connsiteX18" fmla="*/ 420721 w 1510219"/>
              <a:gd name="connsiteY18" fmla="*/ 1955260 h 2733473"/>
              <a:gd name="connsiteX19" fmla="*/ 372083 w 1510219"/>
              <a:gd name="connsiteY19" fmla="*/ 1896894 h 2733473"/>
              <a:gd name="connsiteX20" fmla="*/ 342900 w 1510219"/>
              <a:gd name="connsiteY20" fmla="*/ 1857983 h 2733473"/>
              <a:gd name="connsiteX21" fmla="*/ 313717 w 1510219"/>
              <a:gd name="connsiteY21" fmla="*/ 1828800 h 2733473"/>
              <a:gd name="connsiteX22" fmla="*/ 235896 w 1510219"/>
              <a:gd name="connsiteY22" fmla="*/ 1741251 h 2733473"/>
              <a:gd name="connsiteX23" fmla="*/ 216440 w 1510219"/>
              <a:gd name="connsiteY23" fmla="*/ 1721796 h 2733473"/>
              <a:gd name="connsiteX24" fmla="*/ 128891 w 1510219"/>
              <a:gd name="connsiteY24" fmla="*/ 1614792 h 2733473"/>
              <a:gd name="connsiteX25" fmla="*/ 99708 w 1510219"/>
              <a:gd name="connsiteY25" fmla="*/ 1556426 h 2733473"/>
              <a:gd name="connsiteX26" fmla="*/ 80253 w 1510219"/>
              <a:gd name="connsiteY26" fmla="*/ 1498060 h 2733473"/>
              <a:gd name="connsiteX27" fmla="*/ 70525 w 1510219"/>
              <a:gd name="connsiteY27" fmla="*/ 1468877 h 2733473"/>
              <a:gd name="connsiteX28" fmla="*/ 21887 w 1510219"/>
              <a:gd name="connsiteY28" fmla="*/ 1342417 h 2733473"/>
              <a:gd name="connsiteX29" fmla="*/ 12159 w 1510219"/>
              <a:gd name="connsiteY29" fmla="*/ 1264596 h 2733473"/>
              <a:gd name="connsiteX30" fmla="*/ 2432 w 1510219"/>
              <a:gd name="connsiteY30" fmla="*/ 1206230 h 2733473"/>
              <a:gd name="connsiteX31" fmla="*/ 12159 w 1510219"/>
              <a:gd name="connsiteY31" fmla="*/ 953311 h 2733473"/>
              <a:gd name="connsiteX32" fmla="*/ 119164 w 1510219"/>
              <a:gd name="connsiteY32" fmla="*/ 671209 h 2733473"/>
              <a:gd name="connsiteX33" fmla="*/ 138619 w 1510219"/>
              <a:gd name="connsiteY33" fmla="*/ 632298 h 2733473"/>
              <a:gd name="connsiteX34" fmla="*/ 196985 w 1510219"/>
              <a:gd name="connsiteY34" fmla="*/ 457200 h 2733473"/>
              <a:gd name="connsiteX35" fmla="*/ 255351 w 1510219"/>
              <a:gd name="connsiteY35" fmla="*/ 204280 h 2733473"/>
              <a:gd name="connsiteX36" fmla="*/ 401266 w 1510219"/>
              <a:gd name="connsiteY36" fmla="*/ 0 h 2733473"/>
              <a:gd name="connsiteX0" fmla="*/ 1510219 w 1510219"/>
              <a:gd name="connsiteY0" fmla="*/ 2850205 h 2850205"/>
              <a:gd name="connsiteX1" fmla="*/ 1451853 w 1510219"/>
              <a:gd name="connsiteY1" fmla="*/ 2791839 h 2850205"/>
              <a:gd name="connsiteX2" fmla="*/ 1344849 w 1510219"/>
              <a:gd name="connsiteY2" fmla="*/ 2694562 h 2850205"/>
              <a:gd name="connsiteX3" fmla="*/ 1305938 w 1510219"/>
              <a:gd name="connsiteY3" fmla="*/ 2675107 h 2850205"/>
              <a:gd name="connsiteX4" fmla="*/ 1198934 w 1510219"/>
              <a:gd name="connsiteY4" fmla="*/ 2626468 h 2850205"/>
              <a:gd name="connsiteX5" fmla="*/ 1140568 w 1510219"/>
              <a:gd name="connsiteY5" fmla="*/ 2587558 h 2850205"/>
              <a:gd name="connsiteX6" fmla="*/ 1062747 w 1510219"/>
              <a:gd name="connsiteY6" fmla="*/ 2548647 h 2850205"/>
              <a:gd name="connsiteX7" fmla="*/ 994653 w 1510219"/>
              <a:gd name="connsiteY7" fmla="*/ 2509737 h 2850205"/>
              <a:gd name="connsiteX8" fmla="*/ 936287 w 1510219"/>
              <a:gd name="connsiteY8" fmla="*/ 2470826 h 2850205"/>
              <a:gd name="connsiteX9" fmla="*/ 897376 w 1510219"/>
              <a:gd name="connsiteY9" fmla="*/ 2451371 h 2850205"/>
              <a:gd name="connsiteX10" fmla="*/ 839010 w 1510219"/>
              <a:gd name="connsiteY10" fmla="*/ 2412460 h 2850205"/>
              <a:gd name="connsiteX11" fmla="*/ 800100 w 1510219"/>
              <a:gd name="connsiteY11" fmla="*/ 2393005 h 2850205"/>
              <a:gd name="connsiteX12" fmla="*/ 761189 w 1510219"/>
              <a:gd name="connsiteY12" fmla="*/ 2363822 h 2850205"/>
              <a:gd name="connsiteX13" fmla="*/ 790372 w 1510219"/>
              <a:gd name="connsiteY13" fmla="*/ 2402732 h 2850205"/>
              <a:gd name="connsiteX14" fmla="*/ 722279 w 1510219"/>
              <a:gd name="connsiteY14" fmla="*/ 2344366 h 2850205"/>
              <a:gd name="connsiteX15" fmla="*/ 625002 w 1510219"/>
              <a:gd name="connsiteY15" fmla="*/ 2266545 h 2850205"/>
              <a:gd name="connsiteX16" fmla="*/ 527725 w 1510219"/>
              <a:gd name="connsiteY16" fmla="*/ 2198451 h 2850205"/>
              <a:gd name="connsiteX17" fmla="*/ 469359 w 1510219"/>
              <a:gd name="connsiteY17" fmla="*/ 2140085 h 2850205"/>
              <a:gd name="connsiteX18" fmla="*/ 420721 w 1510219"/>
              <a:gd name="connsiteY18" fmla="*/ 2071992 h 2850205"/>
              <a:gd name="connsiteX19" fmla="*/ 372083 w 1510219"/>
              <a:gd name="connsiteY19" fmla="*/ 2013626 h 2850205"/>
              <a:gd name="connsiteX20" fmla="*/ 342900 w 1510219"/>
              <a:gd name="connsiteY20" fmla="*/ 1974715 h 2850205"/>
              <a:gd name="connsiteX21" fmla="*/ 313717 w 1510219"/>
              <a:gd name="connsiteY21" fmla="*/ 1945532 h 2850205"/>
              <a:gd name="connsiteX22" fmla="*/ 235896 w 1510219"/>
              <a:gd name="connsiteY22" fmla="*/ 1857983 h 2850205"/>
              <a:gd name="connsiteX23" fmla="*/ 216440 w 1510219"/>
              <a:gd name="connsiteY23" fmla="*/ 1838528 h 2850205"/>
              <a:gd name="connsiteX24" fmla="*/ 128891 w 1510219"/>
              <a:gd name="connsiteY24" fmla="*/ 1731524 h 2850205"/>
              <a:gd name="connsiteX25" fmla="*/ 99708 w 1510219"/>
              <a:gd name="connsiteY25" fmla="*/ 1673158 h 2850205"/>
              <a:gd name="connsiteX26" fmla="*/ 80253 w 1510219"/>
              <a:gd name="connsiteY26" fmla="*/ 1614792 h 2850205"/>
              <a:gd name="connsiteX27" fmla="*/ 70525 w 1510219"/>
              <a:gd name="connsiteY27" fmla="*/ 1585609 h 2850205"/>
              <a:gd name="connsiteX28" fmla="*/ 21887 w 1510219"/>
              <a:gd name="connsiteY28" fmla="*/ 1459149 h 2850205"/>
              <a:gd name="connsiteX29" fmla="*/ 12159 w 1510219"/>
              <a:gd name="connsiteY29" fmla="*/ 1381328 h 2850205"/>
              <a:gd name="connsiteX30" fmla="*/ 2432 w 1510219"/>
              <a:gd name="connsiteY30" fmla="*/ 1322962 h 2850205"/>
              <a:gd name="connsiteX31" fmla="*/ 12159 w 1510219"/>
              <a:gd name="connsiteY31" fmla="*/ 1070043 h 2850205"/>
              <a:gd name="connsiteX32" fmla="*/ 119164 w 1510219"/>
              <a:gd name="connsiteY32" fmla="*/ 787941 h 2850205"/>
              <a:gd name="connsiteX33" fmla="*/ 138619 w 1510219"/>
              <a:gd name="connsiteY33" fmla="*/ 749030 h 2850205"/>
              <a:gd name="connsiteX34" fmla="*/ 196985 w 1510219"/>
              <a:gd name="connsiteY34" fmla="*/ 573932 h 2850205"/>
              <a:gd name="connsiteX35" fmla="*/ 255351 w 1510219"/>
              <a:gd name="connsiteY35" fmla="*/ 321012 h 2850205"/>
              <a:gd name="connsiteX36" fmla="*/ 479088 w 1510219"/>
              <a:gd name="connsiteY36" fmla="*/ 0 h 2850205"/>
              <a:gd name="connsiteX0" fmla="*/ 1510219 w 1510219"/>
              <a:gd name="connsiteY0" fmla="*/ 2850205 h 2850205"/>
              <a:gd name="connsiteX1" fmla="*/ 1451853 w 1510219"/>
              <a:gd name="connsiteY1" fmla="*/ 2791839 h 2850205"/>
              <a:gd name="connsiteX2" fmla="*/ 1344849 w 1510219"/>
              <a:gd name="connsiteY2" fmla="*/ 2694562 h 2850205"/>
              <a:gd name="connsiteX3" fmla="*/ 1305938 w 1510219"/>
              <a:gd name="connsiteY3" fmla="*/ 2675107 h 2850205"/>
              <a:gd name="connsiteX4" fmla="*/ 1198934 w 1510219"/>
              <a:gd name="connsiteY4" fmla="*/ 2626468 h 2850205"/>
              <a:gd name="connsiteX5" fmla="*/ 1140568 w 1510219"/>
              <a:gd name="connsiteY5" fmla="*/ 2587558 h 2850205"/>
              <a:gd name="connsiteX6" fmla="*/ 1062747 w 1510219"/>
              <a:gd name="connsiteY6" fmla="*/ 2548647 h 2850205"/>
              <a:gd name="connsiteX7" fmla="*/ 994653 w 1510219"/>
              <a:gd name="connsiteY7" fmla="*/ 2509737 h 2850205"/>
              <a:gd name="connsiteX8" fmla="*/ 936287 w 1510219"/>
              <a:gd name="connsiteY8" fmla="*/ 2470826 h 2850205"/>
              <a:gd name="connsiteX9" fmla="*/ 897376 w 1510219"/>
              <a:gd name="connsiteY9" fmla="*/ 2451371 h 2850205"/>
              <a:gd name="connsiteX10" fmla="*/ 839010 w 1510219"/>
              <a:gd name="connsiteY10" fmla="*/ 2412460 h 2850205"/>
              <a:gd name="connsiteX11" fmla="*/ 800100 w 1510219"/>
              <a:gd name="connsiteY11" fmla="*/ 2393005 h 2850205"/>
              <a:gd name="connsiteX12" fmla="*/ 761189 w 1510219"/>
              <a:gd name="connsiteY12" fmla="*/ 2363822 h 2850205"/>
              <a:gd name="connsiteX13" fmla="*/ 790372 w 1510219"/>
              <a:gd name="connsiteY13" fmla="*/ 2402732 h 2850205"/>
              <a:gd name="connsiteX14" fmla="*/ 722279 w 1510219"/>
              <a:gd name="connsiteY14" fmla="*/ 2344366 h 2850205"/>
              <a:gd name="connsiteX15" fmla="*/ 625002 w 1510219"/>
              <a:gd name="connsiteY15" fmla="*/ 2266545 h 2850205"/>
              <a:gd name="connsiteX16" fmla="*/ 527725 w 1510219"/>
              <a:gd name="connsiteY16" fmla="*/ 2198451 h 2850205"/>
              <a:gd name="connsiteX17" fmla="*/ 469359 w 1510219"/>
              <a:gd name="connsiteY17" fmla="*/ 2140085 h 2850205"/>
              <a:gd name="connsiteX18" fmla="*/ 420721 w 1510219"/>
              <a:gd name="connsiteY18" fmla="*/ 2071992 h 2850205"/>
              <a:gd name="connsiteX19" fmla="*/ 372083 w 1510219"/>
              <a:gd name="connsiteY19" fmla="*/ 2013626 h 2850205"/>
              <a:gd name="connsiteX20" fmla="*/ 342900 w 1510219"/>
              <a:gd name="connsiteY20" fmla="*/ 1974715 h 2850205"/>
              <a:gd name="connsiteX21" fmla="*/ 313717 w 1510219"/>
              <a:gd name="connsiteY21" fmla="*/ 1945532 h 2850205"/>
              <a:gd name="connsiteX22" fmla="*/ 235896 w 1510219"/>
              <a:gd name="connsiteY22" fmla="*/ 1857983 h 2850205"/>
              <a:gd name="connsiteX23" fmla="*/ 216440 w 1510219"/>
              <a:gd name="connsiteY23" fmla="*/ 1838528 h 2850205"/>
              <a:gd name="connsiteX24" fmla="*/ 128891 w 1510219"/>
              <a:gd name="connsiteY24" fmla="*/ 1731524 h 2850205"/>
              <a:gd name="connsiteX25" fmla="*/ 99708 w 1510219"/>
              <a:gd name="connsiteY25" fmla="*/ 1673158 h 2850205"/>
              <a:gd name="connsiteX26" fmla="*/ 80253 w 1510219"/>
              <a:gd name="connsiteY26" fmla="*/ 1614792 h 2850205"/>
              <a:gd name="connsiteX27" fmla="*/ 70525 w 1510219"/>
              <a:gd name="connsiteY27" fmla="*/ 1585609 h 2850205"/>
              <a:gd name="connsiteX28" fmla="*/ 21887 w 1510219"/>
              <a:gd name="connsiteY28" fmla="*/ 1459149 h 2850205"/>
              <a:gd name="connsiteX29" fmla="*/ 12159 w 1510219"/>
              <a:gd name="connsiteY29" fmla="*/ 1381328 h 2850205"/>
              <a:gd name="connsiteX30" fmla="*/ 2432 w 1510219"/>
              <a:gd name="connsiteY30" fmla="*/ 1322962 h 2850205"/>
              <a:gd name="connsiteX31" fmla="*/ 12159 w 1510219"/>
              <a:gd name="connsiteY31" fmla="*/ 1070043 h 2850205"/>
              <a:gd name="connsiteX32" fmla="*/ 119164 w 1510219"/>
              <a:gd name="connsiteY32" fmla="*/ 787941 h 2850205"/>
              <a:gd name="connsiteX33" fmla="*/ 138619 w 1510219"/>
              <a:gd name="connsiteY33" fmla="*/ 749030 h 2850205"/>
              <a:gd name="connsiteX34" fmla="*/ 138619 w 1510219"/>
              <a:gd name="connsiteY34" fmla="*/ 535022 h 2850205"/>
              <a:gd name="connsiteX35" fmla="*/ 255351 w 1510219"/>
              <a:gd name="connsiteY35" fmla="*/ 321012 h 2850205"/>
              <a:gd name="connsiteX36" fmla="*/ 479088 w 1510219"/>
              <a:gd name="connsiteY36" fmla="*/ 0 h 2850205"/>
              <a:gd name="connsiteX0" fmla="*/ 1510219 w 1510219"/>
              <a:gd name="connsiteY0" fmla="*/ 2850205 h 2850205"/>
              <a:gd name="connsiteX1" fmla="*/ 1451853 w 1510219"/>
              <a:gd name="connsiteY1" fmla="*/ 2791839 h 2850205"/>
              <a:gd name="connsiteX2" fmla="*/ 1344849 w 1510219"/>
              <a:gd name="connsiteY2" fmla="*/ 2694562 h 2850205"/>
              <a:gd name="connsiteX3" fmla="*/ 1305938 w 1510219"/>
              <a:gd name="connsiteY3" fmla="*/ 2675107 h 2850205"/>
              <a:gd name="connsiteX4" fmla="*/ 1198934 w 1510219"/>
              <a:gd name="connsiteY4" fmla="*/ 2626468 h 2850205"/>
              <a:gd name="connsiteX5" fmla="*/ 1140568 w 1510219"/>
              <a:gd name="connsiteY5" fmla="*/ 2587558 h 2850205"/>
              <a:gd name="connsiteX6" fmla="*/ 1062747 w 1510219"/>
              <a:gd name="connsiteY6" fmla="*/ 2548647 h 2850205"/>
              <a:gd name="connsiteX7" fmla="*/ 994653 w 1510219"/>
              <a:gd name="connsiteY7" fmla="*/ 2509737 h 2850205"/>
              <a:gd name="connsiteX8" fmla="*/ 936287 w 1510219"/>
              <a:gd name="connsiteY8" fmla="*/ 2470826 h 2850205"/>
              <a:gd name="connsiteX9" fmla="*/ 897376 w 1510219"/>
              <a:gd name="connsiteY9" fmla="*/ 2451371 h 2850205"/>
              <a:gd name="connsiteX10" fmla="*/ 839010 w 1510219"/>
              <a:gd name="connsiteY10" fmla="*/ 2412460 h 2850205"/>
              <a:gd name="connsiteX11" fmla="*/ 800100 w 1510219"/>
              <a:gd name="connsiteY11" fmla="*/ 2393005 h 2850205"/>
              <a:gd name="connsiteX12" fmla="*/ 761189 w 1510219"/>
              <a:gd name="connsiteY12" fmla="*/ 2363822 h 2850205"/>
              <a:gd name="connsiteX13" fmla="*/ 790372 w 1510219"/>
              <a:gd name="connsiteY13" fmla="*/ 2402732 h 2850205"/>
              <a:gd name="connsiteX14" fmla="*/ 722279 w 1510219"/>
              <a:gd name="connsiteY14" fmla="*/ 2344366 h 2850205"/>
              <a:gd name="connsiteX15" fmla="*/ 625002 w 1510219"/>
              <a:gd name="connsiteY15" fmla="*/ 2266545 h 2850205"/>
              <a:gd name="connsiteX16" fmla="*/ 527725 w 1510219"/>
              <a:gd name="connsiteY16" fmla="*/ 2198451 h 2850205"/>
              <a:gd name="connsiteX17" fmla="*/ 469359 w 1510219"/>
              <a:gd name="connsiteY17" fmla="*/ 2140085 h 2850205"/>
              <a:gd name="connsiteX18" fmla="*/ 420721 w 1510219"/>
              <a:gd name="connsiteY18" fmla="*/ 2071992 h 2850205"/>
              <a:gd name="connsiteX19" fmla="*/ 372083 w 1510219"/>
              <a:gd name="connsiteY19" fmla="*/ 2013626 h 2850205"/>
              <a:gd name="connsiteX20" fmla="*/ 342900 w 1510219"/>
              <a:gd name="connsiteY20" fmla="*/ 1974715 h 2850205"/>
              <a:gd name="connsiteX21" fmla="*/ 313717 w 1510219"/>
              <a:gd name="connsiteY21" fmla="*/ 1945532 h 2850205"/>
              <a:gd name="connsiteX22" fmla="*/ 235896 w 1510219"/>
              <a:gd name="connsiteY22" fmla="*/ 1857983 h 2850205"/>
              <a:gd name="connsiteX23" fmla="*/ 216440 w 1510219"/>
              <a:gd name="connsiteY23" fmla="*/ 1838528 h 2850205"/>
              <a:gd name="connsiteX24" fmla="*/ 128891 w 1510219"/>
              <a:gd name="connsiteY24" fmla="*/ 1731524 h 2850205"/>
              <a:gd name="connsiteX25" fmla="*/ 99708 w 1510219"/>
              <a:gd name="connsiteY25" fmla="*/ 1673158 h 2850205"/>
              <a:gd name="connsiteX26" fmla="*/ 80253 w 1510219"/>
              <a:gd name="connsiteY26" fmla="*/ 1614792 h 2850205"/>
              <a:gd name="connsiteX27" fmla="*/ 70525 w 1510219"/>
              <a:gd name="connsiteY27" fmla="*/ 1585609 h 2850205"/>
              <a:gd name="connsiteX28" fmla="*/ 21887 w 1510219"/>
              <a:gd name="connsiteY28" fmla="*/ 1459149 h 2850205"/>
              <a:gd name="connsiteX29" fmla="*/ 12159 w 1510219"/>
              <a:gd name="connsiteY29" fmla="*/ 1381328 h 2850205"/>
              <a:gd name="connsiteX30" fmla="*/ 2432 w 1510219"/>
              <a:gd name="connsiteY30" fmla="*/ 1322962 h 2850205"/>
              <a:gd name="connsiteX31" fmla="*/ 12159 w 1510219"/>
              <a:gd name="connsiteY31" fmla="*/ 1070043 h 2850205"/>
              <a:gd name="connsiteX32" fmla="*/ 119164 w 1510219"/>
              <a:gd name="connsiteY32" fmla="*/ 787941 h 2850205"/>
              <a:gd name="connsiteX33" fmla="*/ 138619 w 1510219"/>
              <a:gd name="connsiteY33" fmla="*/ 535022 h 2850205"/>
              <a:gd name="connsiteX34" fmla="*/ 255351 w 1510219"/>
              <a:gd name="connsiteY34" fmla="*/ 321012 h 2850205"/>
              <a:gd name="connsiteX35" fmla="*/ 479088 w 1510219"/>
              <a:gd name="connsiteY35" fmla="*/ 0 h 2850205"/>
              <a:gd name="connsiteX0" fmla="*/ 1523757 w 1523757"/>
              <a:gd name="connsiteY0" fmla="*/ 2850205 h 2850205"/>
              <a:gd name="connsiteX1" fmla="*/ 1465391 w 1523757"/>
              <a:gd name="connsiteY1" fmla="*/ 2791839 h 2850205"/>
              <a:gd name="connsiteX2" fmla="*/ 1358387 w 1523757"/>
              <a:gd name="connsiteY2" fmla="*/ 2694562 h 2850205"/>
              <a:gd name="connsiteX3" fmla="*/ 1319476 w 1523757"/>
              <a:gd name="connsiteY3" fmla="*/ 2675107 h 2850205"/>
              <a:gd name="connsiteX4" fmla="*/ 1212472 w 1523757"/>
              <a:gd name="connsiteY4" fmla="*/ 2626468 h 2850205"/>
              <a:gd name="connsiteX5" fmla="*/ 1154106 w 1523757"/>
              <a:gd name="connsiteY5" fmla="*/ 2587558 h 2850205"/>
              <a:gd name="connsiteX6" fmla="*/ 1076285 w 1523757"/>
              <a:gd name="connsiteY6" fmla="*/ 2548647 h 2850205"/>
              <a:gd name="connsiteX7" fmla="*/ 1008191 w 1523757"/>
              <a:gd name="connsiteY7" fmla="*/ 2509737 h 2850205"/>
              <a:gd name="connsiteX8" fmla="*/ 949825 w 1523757"/>
              <a:gd name="connsiteY8" fmla="*/ 2470826 h 2850205"/>
              <a:gd name="connsiteX9" fmla="*/ 910914 w 1523757"/>
              <a:gd name="connsiteY9" fmla="*/ 2451371 h 2850205"/>
              <a:gd name="connsiteX10" fmla="*/ 852548 w 1523757"/>
              <a:gd name="connsiteY10" fmla="*/ 2412460 h 2850205"/>
              <a:gd name="connsiteX11" fmla="*/ 813638 w 1523757"/>
              <a:gd name="connsiteY11" fmla="*/ 2393005 h 2850205"/>
              <a:gd name="connsiteX12" fmla="*/ 774727 w 1523757"/>
              <a:gd name="connsiteY12" fmla="*/ 2363822 h 2850205"/>
              <a:gd name="connsiteX13" fmla="*/ 803910 w 1523757"/>
              <a:gd name="connsiteY13" fmla="*/ 2402732 h 2850205"/>
              <a:gd name="connsiteX14" fmla="*/ 735817 w 1523757"/>
              <a:gd name="connsiteY14" fmla="*/ 2344366 h 2850205"/>
              <a:gd name="connsiteX15" fmla="*/ 638540 w 1523757"/>
              <a:gd name="connsiteY15" fmla="*/ 2266545 h 2850205"/>
              <a:gd name="connsiteX16" fmla="*/ 541263 w 1523757"/>
              <a:gd name="connsiteY16" fmla="*/ 2198451 h 2850205"/>
              <a:gd name="connsiteX17" fmla="*/ 482897 w 1523757"/>
              <a:gd name="connsiteY17" fmla="*/ 2140085 h 2850205"/>
              <a:gd name="connsiteX18" fmla="*/ 434259 w 1523757"/>
              <a:gd name="connsiteY18" fmla="*/ 2071992 h 2850205"/>
              <a:gd name="connsiteX19" fmla="*/ 385621 w 1523757"/>
              <a:gd name="connsiteY19" fmla="*/ 2013626 h 2850205"/>
              <a:gd name="connsiteX20" fmla="*/ 356438 w 1523757"/>
              <a:gd name="connsiteY20" fmla="*/ 1974715 h 2850205"/>
              <a:gd name="connsiteX21" fmla="*/ 327255 w 1523757"/>
              <a:gd name="connsiteY21" fmla="*/ 1945532 h 2850205"/>
              <a:gd name="connsiteX22" fmla="*/ 249434 w 1523757"/>
              <a:gd name="connsiteY22" fmla="*/ 1857983 h 2850205"/>
              <a:gd name="connsiteX23" fmla="*/ 229978 w 1523757"/>
              <a:gd name="connsiteY23" fmla="*/ 1838528 h 2850205"/>
              <a:gd name="connsiteX24" fmla="*/ 142429 w 1523757"/>
              <a:gd name="connsiteY24" fmla="*/ 1731524 h 2850205"/>
              <a:gd name="connsiteX25" fmla="*/ 113246 w 1523757"/>
              <a:gd name="connsiteY25" fmla="*/ 1673158 h 2850205"/>
              <a:gd name="connsiteX26" fmla="*/ 93791 w 1523757"/>
              <a:gd name="connsiteY26" fmla="*/ 1614792 h 2850205"/>
              <a:gd name="connsiteX27" fmla="*/ 84063 w 1523757"/>
              <a:gd name="connsiteY27" fmla="*/ 1585609 h 2850205"/>
              <a:gd name="connsiteX28" fmla="*/ 35425 w 1523757"/>
              <a:gd name="connsiteY28" fmla="*/ 1459149 h 2850205"/>
              <a:gd name="connsiteX29" fmla="*/ 25697 w 1523757"/>
              <a:gd name="connsiteY29" fmla="*/ 1381328 h 2850205"/>
              <a:gd name="connsiteX30" fmla="*/ 15970 w 1523757"/>
              <a:gd name="connsiteY30" fmla="*/ 1322962 h 2850205"/>
              <a:gd name="connsiteX31" fmla="*/ 25697 w 1523757"/>
              <a:gd name="connsiteY31" fmla="*/ 1070043 h 2850205"/>
              <a:gd name="connsiteX32" fmla="*/ 6243 w 1523757"/>
              <a:gd name="connsiteY32" fmla="*/ 758758 h 2850205"/>
              <a:gd name="connsiteX33" fmla="*/ 152157 w 1523757"/>
              <a:gd name="connsiteY33" fmla="*/ 535022 h 2850205"/>
              <a:gd name="connsiteX34" fmla="*/ 268889 w 1523757"/>
              <a:gd name="connsiteY34" fmla="*/ 321012 h 2850205"/>
              <a:gd name="connsiteX35" fmla="*/ 492626 w 1523757"/>
              <a:gd name="connsiteY35"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46085 w 1556596"/>
              <a:gd name="connsiteY25" fmla="*/ 1673158 h 2850205"/>
              <a:gd name="connsiteX26" fmla="*/ 126630 w 1556596"/>
              <a:gd name="connsiteY26" fmla="*/ 1614792 h 2850205"/>
              <a:gd name="connsiteX27" fmla="*/ 116902 w 1556596"/>
              <a:gd name="connsiteY27" fmla="*/ 1585609 h 2850205"/>
              <a:gd name="connsiteX28" fmla="*/ 68264 w 1556596"/>
              <a:gd name="connsiteY28" fmla="*/ 1459149 h 2850205"/>
              <a:gd name="connsiteX29" fmla="*/ 58536 w 1556596"/>
              <a:gd name="connsiteY29" fmla="*/ 1381328 h 2850205"/>
              <a:gd name="connsiteX30" fmla="*/ 48809 w 1556596"/>
              <a:gd name="connsiteY30" fmla="*/ 1322962 h 2850205"/>
              <a:gd name="connsiteX31" fmla="*/ 170 w 1556596"/>
              <a:gd name="connsiteY31" fmla="*/ 1089499 h 2850205"/>
              <a:gd name="connsiteX32" fmla="*/ 39082 w 1556596"/>
              <a:gd name="connsiteY32" fmla="*/ 758758 h 2850205"/>
              <a:gd name="connsiteX33" fmla="*/ 184996 w 1556596"/>
              <a:gd name="connsiteY33" fmla="*/ 535022 h 2850205"/>
              <a:gd name="connsiteX34" fmla="*/ 301728 w 1556596"/>
              <a:gd name="connsiteY34" fmla="*/ 321012 h 2850205"/>
              <a:gd name="connsiteX35" fmla="*/ 525465 w 1556596"/>
              <a:gd name="connsiteY35"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46085 w 1556596"/>
              <a:gd name="connsiteY25" fmla="*/ 1673158 h 2850205"/>
              <a:gd name="connsiteX26" fmla="*/ 126630 w 1556596"/>
              <a:gd name="connsiteY26" fmla="*/ 1614792 h 2850205"/>
              <a:gd name="connsiteX27" fmla="*/ 116902 w 1556596"/>
              <a:gd name="connsiteY27" fmla="*/ 1585609 h 2850205"/>
              <a:gd name="connsiteX28" fmla="*/ 68264 w 1556596"/>
              <a:gd name="connsiteY28" fmla="*/ 1459149 h 2850205"/>
              <a:gd name="connsiteX29" fmla="*/ 48809 w 1556596"/>
              <a:gd name="connsiteY29" fmla="*/ 1322962 h 2850205"/>
              <a:gd name="connsiteX30" fmla="*/ 170 w 1556596"/>
              <a:gd name="connsiteY30" fmla="*/ 1089499 h 2850205"/>
              <a:gd name="connsiteX31" fmla="*/ 39082 w 1556596"/>
              <a:gd name="connsiteY31" fmla="*/ 758758 h 2850205"/>
              <a:gd name="connsiteX32" fmla="*/ 184996 w 1556596"/>
              <a:gd name="connsiteY32" fmla="*/ 535022 h 2850205"/>
              <a:gd name="connsiteX33" fmla="*/ 301728 w 1556596"/>
              <a:gd name="connsiteY33" fmla="*/ 321012 h 2850205"/>
              <a:gd name="connsiteX34" fmla="*/ 525465 w 1556596"/>
              <a:gd name="connsiteY34"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46085 w 1556596"/>
              <a:gd name="connsiteY25" fmla="*/ 1673158 h 2850205"/>
              <a:gd name="connsiteX26" fmla="*/ 116902 w 1556596"/>
              <a:gd name="connsiteY26" fmla="*/ 1585609 h 2850205"/>
              <a:gd name="connsiteX27" fmla="*/ 68264 w 1556596"/>
              <a:gd name="connsiteY27" fmla="*/ 1459149 h 2850205"/>
              <a:gd name="connsiteX28" fmla="*/ 48809 w 1556596"/>
              <a:gd name="connsiteY28" fmla="*/ 1322962 h 2850205"/>
              <a:gd name="connsiteX29" fmla="*/ 170 w 1556596"/>
              <a:gd name="connsiteY29" fmla="*/ 1089499 h 2850205"/>
              <a:gd name="connsiteX30" fmla="*/ 39082 w 1556596"/>
              <a:gd name="connsiteY30" fmla="*/ 758758 h 2850205"/>
              <a:gd name="connsiteX31" fmla="*/ 184996 w 1556596"/>
              <a:gd name="connsiteY31" fmla="*/ 535022 h 2850205"/>
              <a:gd name="connsiteX32" fmla="*/ 301728 w 1556596"/>
              <a:gd name="connsiteY32" fmla="*/ 321012 h 2850205"/>
              <a:gd name="connsiteX33" fmla="*/ 525465 w 1556596"/>
              <a:gd name="connsiteY33"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360094 w 1556596"/>
              <a:gd name="connsiteY21" fmla="*/ 1945532 h 2850205"/>
              <a:gd name="connsiteX22" fmla="*/ 282273 w 1556596"/>
              <a:gd name="connsiteY22" fmla="*/ 1857983 h 2850205"/>
              <a:gd name="connsiteX23" fmla="*/ 262817 w 1556596"/>
              <a:gd name="connsiteY23" fmla="*/ 1838528 h 2850205"/>
              <a:gd name="connsiteX24" fmla="*/ 175268 w 1556596"/>
              <a:gd name="connsiteY24" fmla="*/ 1731524 h 2850205"/>
              <a:gd name="connsiteX25" fmla="*/ 116902 w 1556596"/>
              <a:gd name="connsiteY25" fmla="*/ 1585609 h 2850205"/>
              <a:gd name="connsiteX26" fmla="*/ 68264 w 1556596"/>
              <a:gd name="connsiteY26" fmla="*/ 1459149 h 2850205"/>
              <a:gd name="connsiteX27" fmla="*/ 48809 w 1556596"/>
              <a:gd name="connsiteY27" fmla="*/ 1322962 h 2850205"/>
              <a:gd name="connsiteX28" fmla="*/ 170 w 1556596"/>
              <a:gd name="connsiteY28" fmla="*/ 1089499 h 2850205"/>
              <a:gd name="connsiteX29" fmla="*/ 39082 w 1556596"/>
              <a:gd name="connsiteY29" fmla="*/ 758758 h 2850205"/>
              <a:gd name="connsiteX30" fmla="*/ 184996 w 1556596"/>
              <a:gd name="connsiteY30" fmla="*/ 535022 h 2850205"/>
              <a:gd name="connsiteX31" fmla="*/ 301728 w 1556596"/>
              <a:gd name="connsiteY31" fmla="*/ 321012 h 2850205"/>
              <a:gd name="connsiteX32" fmla="*/ 525465 w 1556596"/>
              <a:gd name="connsiteY32"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67098 w 1556596"/>
              <a:gd name="connsiteY18" fmla="*/ 2071992 h 2850205"/>
              <a:gd name="connsiteX19" fmla="*/ 418460 w 1556596"/>
              <a:gd name="connsiteY19" fmla="*/ 2013626 h 2850205"/>
              <a:gd name="connsiteX20" fmla="*/ 389277 w 1556596"/>
              <a:gd name="connsiteY20" fmla="*/ 1974715 h 2850205"/>
              <a:gd name="connsiteX21" fmla="*/ 282273 w 1556596"/>
              <a:gd name="connsiteY21" fmla="*/ 1857983 h 2850205"/>
              <a:gd name="connsiteX22" fmla="*/ 262817 w 1556596"/>
              <a:gd name="connsiteY22" fmla="*/ 1838528 h 2850205"/>
              <a:gd name="connsiteX23" fmla="*/ 175268 w 1556596"/>
              <a:gd name="connsiteY23" fmla="*/ 1731524 h 2850205"/>
              <a:gd name="connsiteX24" fmla="*/ 116902 w 1556596"/>
              <a:gd name="connsiteY24" fmla="*/ 1585609 h 2850205"/>
              <a:gd name="connsiteX25" fmla="*/ 68264 w 1556596"/>
              <a:gd name="connsiteY25" fmla="*/ 1459149 h 2850205"/>
              <a:gd name="connsiteX26" fmla="*/ 48809 w 1556596"/>
              <a:gd name="connsiteY26" fmla="*/ 1322962 h 2850205"/>
              <a:gd name="connsiteX27" fmla="*/ 170 w 1556596"/>
              <a:gd name="connsiteY27" fmla="*/ 1089499 h 2850205"/>
              <a:gd name="connsiteX28" fmla="*/ 39082 w 1556596"/>
              <a:gd name="connsiteY28" fmla="*/ 758758 h 2850205"/>
              <a:gd name="connsiteX29" fmla="*/ 184996 w 1556596"/>
              <a:gd name="connsiteY29" fmla="*/ 535022 h 2850205"/>
              <a:gd name="connsiteX30" fmla="*/ 301728 w 1556596"/>
              <a:gd name="connsiteY30" fmla="*/ 321012 h 2850205"/>
              <a:gd name="connsiteX31" fmla="*/ 525465 w 1556596"/>
              <a:gd name="connsiteY31"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768656 w 1556596"/>
              <a:gd name="connsiteY14" fmla="*/ 2344366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18460 w 1556596"/>
              <a:gd name="connsiteY18" fmla="*/ 2013626 h 2850205"/>
              <a:gd name="connsiteX19" fmla="*/ 389277 w 1556596"/>
              <a:gd name="connsiteY19" fmla="*/ 1974715 h 2850205"/>
              <a:gd name="connsiteX20" fmla="*/ 282273 w 1556596"/>
              <a:gd name="connsiteY20" fmla="*/ 1857983 h 2850205"/>
              <a:gd name="connsiteX21" fmla="*/ 262817 w 1556596"/>
              <a:gd name="connsiteY21" fmla="*/ 1838528 h 2850205"/>
              <a:gd name="connsiteX22" fmla="*/ 175268 w 1556596"/>
              <a:gd name="connsiteY22" fmla="*/ 1731524 h 2850205"/>
              <a:gd name="connsiteX23" fmla="*/ 116902 w 1556596"/>
              <a:gd name="connsiteY23" fmla="*/ 1585609 h 2850205"/>
              <a:gd name="connsiteX24" fmla="*/ 68264 w 1556596"/>
              <a:gd name="connsiteY24" fmla="*/ 1459149 h 2850205"/>
              <a:gd name="connsiteX25" fmla="*/ 48809 w 1556596"/>
              <a:gd name="connsiteY25" fmla="*/ 1322962 h 2850205"/>
              <a:gd name="connsiteX26" fmla="*/ 170 w 1556596"/>
              <a:gd name="connsiteY26" fmla="*/ 1089499 h 2850205"/>
              <a:gd name="connsiteX27" fmla="*/ 39082 w 1556596"/>
              <a:gd name="connsiteY27" fmla="*/ 758758 h 2850205"/>
              <a:gd name="connsiteX28" fmla="*/ 184996 w 1556596"/>
              <a:gd name="connsiteY28" fmla="*/ 535022 h 2850205"/>
              <a:gd name="connsiteX29" fmla="*/ 301728 w 1556596"/>
              <a:gd name="connsiteY29" fmla="*/ 321012 h 2850205"/>
              <a:gd name="connsiteX30" fmla="*/ 525465 w 1556596"/>
              <a:gd name="connsiteY30"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827021 w 1556596"/>
              <a:gd name="connsiteY14" fmla="*/ 2354094 h 2850205"/>
              <a:gd name="connsiteX15" fmla="*/ 768656 w 1556596"/>
              <a:gd name="connsiteY15" fmla="*/ 2344366 h 2850205"/>
              <a:gd name="connsiteX16" fmla="*/ 671379 w 1556596"/>
              <a:gd name="connsiteY16" fmla="*/ 2266545 h 2850205"/>
              <a:gd name="connsiteX17" fmla="*/ 574102 w 1556596"/>
              <a:gd name="connsiteY17" fmla="*/ 2198451 h 2850205"/>
              <a:gd name="connsiteX18" fmla="*/ 515736 w 1556596"/>
              <a:gd name="connsiteY18" fmla="*/ 2140085 h 2850205"/>
              <a:gd name="connsiteX19" fmla="*/ 418460 w 1556596"/>
              <a:gd name="connsiteY19" fmla="*/ 2013626 h 2850205"/>
              <a:gd name="connsiteX20" fmla="*/ 389277 w 1556596"/>
              <a:gd name="connsiteY20" fmla="*/ 1974715 h 2850205"/>
              <a:gd name="connsiteX21" fmla="*/ 282273 w 1556596"/>
              <a:gd name="connsiteY21" fmla="*/ 1857983 h 2850205"/>
              <a:gd name="connsiteX22" fmla="*/ 262817 w 1556596"/>
              <a:gd name="connsiteY22" fmla="*/ 1838528 h 2850205"/>
              <a:gd name="connsiteX23" fmla="*/ 175268 w 1556596"/>
              <a:gd name="connsiteY23" fmla="*/ 1731524 h 2850205"/>
              <a:gd name="connsiteX24" fmla="*/ 116902 w 1556596"/>
              <a:gd name="connsiteY24" fmla="*/ 1585609 h 2850205"/>
              <a:gd name="connsiteX25" fmla="*/ 68264 w 1556596"/>
              <a:gd name="connsiteY25" fmla="*/ 1459149 h 2850205"/>
              <a:gd name="connsiteX26" fmla="*/ 48809 w 1556596"/>
              <a:gd name="connsiteY26" fmla="*/ 1322962 h 2850205"/>
              <a:gd name="connsiteX27" fmla="*/ 170 w 1556596"/>
              <a:gd name="connsiteY27" fmla="*/ 1089499 h 2850205"/>
              <a:gd name="connsiteX28" fmla="*/ 39082 w 1556596"/>
              <a:gd name="connsiteY28" fmla="*/ 758758 h 2850205"/>
              <a:gd name="connsiteX29" fmla="*/ 184996 w 1556596"/>
              <a:gd name="connsiteY29" fmla="*/ 535022 h 2850205"/>
              <a:gd name="connsiteX30" fmla="*/ 301728 w 1556596"/>
              <a:gd name="connsiteY30" fmla="*/ 321012 h 2850205"/>
              <a:gd name="connsiteX31" fmla="*/ 525465 w 1556596"/>
              <a:gd name="connsiteY31"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36749 w 1556596"/>
              <a:gd name="connsiteY13" fmla="*/ 2402732 h 2850205"/>
              <a:gd name="connsiteX14" fmla="*/ 827021 w 1556596"/>
              <a:gd name="connsiteY14" fmla="*/ 2354094 h 2850205"/>
              <a:gd name="connsiteX15" fmla="*/ 671379 w 1556596"/>
              <a:gd name="connsiteY15" fmla="*/ 2266545 h 2850205"/>
              <a:gd name="connsiteX16" fmla="*/ 574102 w 1556596"/>
              <a:gd name="connsiteY16" fmla="*/ 2198451 h 2850205"/>
              <a:gd name="connsiteX17" fmla="*/ 515736 w 1556596"/>
              <a:gd name="connsiteY17" fmla="*/ 2140085 h 2850205"/>
              <a:gd name="connsiteX18" fmla="*/ 418460 w 1556596"/>
              <a:gd name="connsiteY18" fmla="*/ 2013626 h 2850205"/>
              <a:gd name="connsiteX19" fmla="*/ 389277 w 1556596"/>
              <a:gd name="connsiteY19" fmla="*/ 1974715 h 2850205"/>
              <a:gd name="connsiteX20" fmla="*/ 282273 w 1556596"/>
              <a:gd name="connsiteY20" fmla="*/ 1857983 h 2850205"/>
              <a:gd name="connsiteX21" fmla="*/ 262817 w 1556596"/>
              <a:gd name="connsiteY21" fmla="*/ 1838528 h 2850205"/>
              <a:gd name="connsiteX22" fmla="*/ 175268 w 1556596"/>
              <a:gd name="connsiteY22" fmla="*/ 1731524 h 2850205"/>
              <a:gd name="connsiteX23" fmla="*/ 116902 w 1556596"/>
              <a:gd name="connsiteY23" fmla="*/ 1585609 h 2850205"/>
              <a:gd name="connsiteX24" fmla="*/ 68264 w 1556596"/>
              <a:gd name="connsiteY24" fmla="*/ 1459149 h 2850205"/>
              <a:gd name="connsiteX25" fmla="*/ 48809 w 1556596"/>
              <a:gd name="connsiteY25" fmla="*/ 1322962 h 2850205"/>
              <a:gd name="connsiteX26" fmla="*/ 170 w 1556596"/>
              <a:gd name="connsiteY26" fmla="*/ 1089499 h 2850205"/>
              <a:gd name="connsiteX27" fmla="*/ 39082 w 1556596"/>
              <a:gd name="connsiteY27" fmla="*/ 758758 h 2850205"/>
              <a:gd name="connsiteX28" fmla="*/ 184996 w 1556596"/>
              <a:gd name="connsiteY28" fmla="*/ 535022 h 2850205"/>
              <a:gd name="connsiteX29" fmla="*/ 301728 w 1556596"/>
              <a:gd name="connsiteY29" fmla="*/ 321012 h 2850205"/>
              <a:gd name="connsiteX30" fmla="*/ 525465 w 1556596"/>
              <a:gd name="connsiteY30"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827021 w 1556596"/>
              <a:gd name="connsiteY13" fmla="*/ 2354094 h 2850205"/>
              <a:gd name="connsiteX14" fmla="*/ 671379 w 1556596"/>
              <a:gd name="connsiteY14" fmla="*/ 2266545 h 2850205"/>
              <a:gd name="connsiteX15" fmla="*/ 574102 w 1556596"/>
              <a:gd name="connsiteY15" fmla="*/ 2198451 h 2850205"/>
              <a:gd name="connsiteX16" fmla="*/ 515736 w 1556596"/>
              <a:gd name="connsiteY16" fmla="*/ 2140085 h 2850205"/>
              <a:gd name="connsiteX17" fmla="*/ 418460 w 1556596"/>
              <a:gd name="connsiteY17" fmla="*/ 2013626 h 2850205"/>
              <a:gd name="connsiteX18" fmla="*/ 389277 w 1556596"/>
              <a:gd name="connsiteY18" fmla="*/ 1974715 h 2850205"/>
              <a:gd name="connsiteX19" fmla="*/ 282273 w 1556596"/>
              <a:gd name="connsiteY19" fmla="*/ 1857983 h 2850205"/>
              <a:gd name="connsiteX20" fmla="*/ 262817 w 1556596"/>
              <a:gd name="connsiteY20" fmla="*/ 1838528 h 2850205"/>
              <a:gd name="connsiteX21" fmla="*/ 175268 w 1556596"/>
              <a:gd name="connsiteY21" fmla="*/ 1731524 h 2850205"/>
              <a:gd name="connsiteX22" fmla="*/ 116902 w 1556596"/>
              <a:gd name="connsiteY22" fmla="*/ 1585609 h 2850205"/>
              <a:gd name="connsiteX23" fmla="*/ 68264 w 1556596"/>
              <a:gd name="connsiteY23" fmla="*/ 1459149 h 2850205"/>
              <a:gd name="connsiteX24" fmla="*/ 48809 w 1556596"/>
              <a:gd name="connsiteY24" fmla="*/ 1322962 h 2850205"/>
              <a:gd name="connsiteX25" fmla="*/ 170 w 1556596"/>
              <a:gd name="connsiteY25" fmla="*/ 1089499 h 2850205"/>
              <a:gd name="connsiteX26" fmla="*/ 39082 w 1556596"/>
              <a:gd name="connsiteY26" fmla="*/ 758758 h 2850205"/>
              <a:gd name="connsiteX27" fmla="*/ 184996 w 1556596"/>
              <a:gd name="connsiteY27" fmla="*/ 535022 h 2850205"/>
              <a:gd name="connsiteX28" fmla="*/ 301728 w 1556596"/>
              <a:gd name="connsiteY28" fmla="*/ 321012 h 2850205"/>
              <a:gd name="connsiteX29" fmla="*/ 525465 w 1556596"/>
              <a:gd name="connsiteY29"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46477 w 1556596"/>
              <a:gd name="connsiteY11" fmla="*/ 2393005 h 2850205"/>
              <a:gd name="connsiteX12" fmla="*/ 807566 w 1556596"/>
              <a:gd name="connsiteY12" fmla="*/ 2363822 h 2850205"/>
              <a:gd name="connsiteX13" fmla="*/ 671379 w 1556596"/>
              <a:gd name="connsiteY13" fmla="*/ 2266545 h 2850205"/>
              <a:gd name="connsiteX14" fmla="*/ 574102 w 1556596"/>
              <a:gd name="connsiteY14" fmla="*/ 2198451 h 2850205"/>
              <a:gd name="connsiteX15" fmla="*/ 515736 w 1556596"/>
              <a:gd name="connsiteY15" fmla="*/ 2140085 h 2850205"/>
              <a:gd name="connsiteX16" fmla="*/ 418460 w 1556596"/>
              <a:gd name="connsiteY16" fmla="*/ 2013626 h 2850205"/>
              <a:gd name="connsiteX17" fmla="*/ 389277 w 1556596"/>
              <a:gd name="connsiteY17" fmla="*/ 1974715 h 2850205"/>
              <a:gd name="connsiteX18" fmla="*/ 282273 w 1556596"/>
              <a:gd name="connsiteY18" fmla="*/ 1857983 h 2850205"/>
              <a:gd name="connsiteX19" fmla="*/ 262817 w 1556596"/>
              <a:gd name="connsiteY19" fmla="*/ 1838528 h 2850205"/>
              <a:gd name="connsiteX20" fmla="*/ 175268 w 1556596"/>
              <a:gd name="connsiteY20" fmla="*/ 1731524 h 2850205"/>
              <a:gd name="connsiteX21" fmla="*/ 116902 w 1556596"/>
              <a:gd name="connsiteY21" fmla="*/ 1585609 h 2850205"/>
              <a:gd name="connsiteX22" fmla="*/ 68264 w 1556596"/>
              <a:gd name="connsiteY22" fmla="*/ 1459149 h 2850205"/>
              <a:gd name="connsiteX23" fmla="*/ 48809 w 1556596"/>
              <a:gd name="connsiteY23" fmla="*/ 1322962 h 2850205"/>
              <a:gd name="connsiteX24" fmla="*/ 170 w 1556596"/>
              <a:gd name="connsiteY24" fmla="*/ 1089499 h 2850205"/>
              <a:gd name="connsiteX25" fmla="*/ 39082 w 1556596"/>
              <a:gd name="connsiteY25" fmla="*/ 758758 h 2850205"/>
              <a:gd name="connsiteX26" fmla="*/ 184996 w 1556596"/>
              <a:gd name="connsiteY26" fmla="*/ 535022 h 2850205"/>
              <a:gd name="connsiteX27" fmla="*/ 301728 w 1556596"/>
              <a:gd name="connsiteY27" fmla="*/ 321012 h 2850205"/>
              <a:gd name="connsiteX28" fmla="*/ 525465 w 1556596"/>
              <a:gd name="connsiteY28"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943753 w 1556596"/>
              <a:gd name="connsiteY9" fmla="*/ 2451371 h 2850205"/>
              <a:gd name="connsiteX10" fmla="*/ 885387 w 1556596"/>
              <a:gd name="connsiteY10" fmla="*/ 2412460 h 2850205"/>
              <a:gd name="connsiteX11" fmla="*/ 807566 w 1556596"/>
              <a:gd name="connsiteY11" fmla="*/ 2363822 h 2850205"/>
              <a:gd name="connsiteX12" fmla="*/ 671379 w 1556596"/>
              <a:gd name="connsiteY12" fmla="*/ 2266545 h 2850205"/>
              <a:gd name="connsiteX13" fmla="*/ 574102 w 1556596"/>
              <a:gd name="connsiteY13" fmla="*/ 2198451 h 2850205"/>
              <a:gd name="connsiteX14" fmla="*/ 515736 w 1556596"/>
              <a:gd name="connsiteY14" fmla="*/ 2140085 h 2850205"/>
              <a:gd name="connsiteX15" fmla="*/ 418460 w 1556596"/>
              <a:gd name="connsiteY15" fmla="*/ 2013626 h 2850205"/>
              <a:gd name="connsiteX16" fmla="*/ 389277 w 1556596"/>
              <a:gd name="connsiteY16" fmla="*/ 1974715 h 2850205"/>
              <a:gd name="connsiteX17" fmla="*/ 282273 w 1556596"/>
              <a:gd name="connsiteY17" fmla="*/ 1857983 h 2850205"/>
              <a:gd name="connsiteX18" fmla="*/ 262817 w 1556596"/>
              <a:gd name="connsiteY18" fmla="*/ 1838528 h 2850205"/>
              <a:gd name="connsiteX19" fmla="*/ 175268 w 1556596"/>
              <a:gd name="connsiteY19" fmla="*/ 1731524 h 2850205"/>
              <a:gd name="connsiteX20" fmla="*/ 116902 w 1556596"/>
              <a:gd name="connsiteY20" fmla="*/ 1585609 h 2850205"/>
              <a:gd name="connsiteX21" fmla="*/ 68264 w 1556596"/>
              <a:gd name="connsiteY21" fmla="*/ 1459149 h 2850205"/>
              <a:gd name="connsiteX22" fmla="*/ 48809 w 1556596"/>
              <a:gd name="connsiteY22" fmla="*/ 1322962 h 2850205"/>
              <a:gd name="connsiteX23" fmla="*/ 170 w 1556596"/>
              <a:gd name="connsiteY23" fmla="*/ 1089499 h 2850205"/>
              <a:gd name="connsiteX24" fmla="*/ 39082 w 1556596"/>
              <a:gd name="connsiteY24" fmla="*/ 758758 h 2850205"/>
              <a:gd name="connsiteX25" fmla="*/ 184996 w 1556596"/>
              <a:gd name="connsiteY25" fmla="*/ 535022 h 2850205"/>
              <a:gd name="connsiteX26" fmla="*/ 301728 w 1556596"/>
              <a:gd name="connsiteY26" fmla="*/ 321012 h 2850205"/>
              <a:gd name="connsiteX27" fmla="*/ 525465 w 1556596"/>
              <a:gd name="connsiteY27"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1041030 w 1556596"/>
              <a:gd name="connsiteY7" fmla="*/ 2509737 h 2850205"/>
              <a:gd name="connsiteX8" fmla="*/ 982664 w 1556596"/>
              <a:gd name="connsiteY8" fmla="*/ 2470826 h 2850205"/>
              <a:gd name="connsiteX9" fmla="*/ 885387 w 1556596"/>
              <a:gd name="connsiteY9" fmla="*/ 2412460 h 2850205"/>
              <a:gd name="connsiteX10" fmla="*/ 807566 w 1556596"/>
              <a:gd name="connsiteY10" fmla="*/ 2363822 h 2850205"/>
              <a:gd name="connsiteX11" fmla="*/ 671379 w 1556596"/>
              <a:gd name="connsiteY11" fmla="*/ 2266545 h 2850205"/>
              <a:gd name="connsiteX12" fmla="*/ 574102 w 1556596"/>
              <a:gd name="connsiteY12" fmla="*/ 2198451 h 2850205"/>
              <a:gd name="connsiteX13" fmla="*/ 515736 w 1556596"/>
              <a:gd name="connsiteY13" fmla="*/ 2140085 h 2850205"/>
              <a:gd name="connsiteX14" fmla="*/ 418460 w 1556596"/>
              <a:gd name="connsiteY14" fmla="*/ 2013626 h 2850205"/>
              <a:gd name="connsiteX15" fmla="*/ 389277 w 1556596"/>
              <a:gd name="connsiteY15" fmla="*/ 1974715 h 2850205"/>
              <a:gd name="connsiteX16" fmla="*/ 282273 w 1556596"/>
              <a:gd name="connsiteY16" fmla="*/ 1857983 h 2850205"/>
              <a:gd name="connsiteX17" fmla="*/ 262817 w 1556596"/>
              <a:gd name="connsiteY17" fmla="*/ 1838528 h 2850205"/>
              <a:gd name="connsiteX18" fmla="*/ 175268 w 1556596"/>
              <a:gd name="connsiteY18" fmla="*/ 1731524 h 2850205"/>
              <a:gd name="connsiteX19" fmla="*/ 116902 w 1556596"/>
              <a:gd name="connsiteY19" fmla="*/ 1585609 h 2850205"/>
              <a:gd name="connsiteX20" fmla="*/ 68264 w 1556596"/>
              <a:gd name="connsiteY20" fmla="*/ 1459149 h 2850205"/>
              <a:gd name="connsiteX21" fmla="*/ 48809 w 1556596"/>
              <a:gd name="connsiteY21" fmla="*/ 1322962 h 2850205"/>
              <a:gd name="connsiteX22" fmla="*/ 170 w 1556596"/>
              <a:gd name="connsiteY22" fmla="*/ 1089499 h 2850205"/>
              <a:gd name="connsiteX23" fmla="*/ 39082 w 1556596"/>
              <a:gd name="connsiteY23" fmla="*/ 758758 h 2850205"/>
              <a:gd name="connsiteX24" fmla="*/ 184996 w 1556596"/>
              <a:gd name="connsiteY24" fmla="*/ 535022 h 2850205"/>
              <a:gd name="connsiteX25" fmla="*/ 301728 w 1556596"/>
              <a:gd name="connsiteY25" fmla="*/ 321012 h 2850205"/>
              <a:gd name="connsiteX26" fmla="*/ 525465 w 1556596"/>
              <a:gd name="connsiteY26"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86945 w 1556596"/>
              <a:gd name="connsiteY5" fmla="*/ 2587558 h 2850205"/>
              <a:gd name="connsiteX6" fmla="*/ 1109124 w 1556596"/>
              <a:gd name="connsiteY6" fmla="*/ 2548647 h 2850205"/>
              <a:gd name="connsiteX7" fmla="*/ 982664 w 1556596"/>
              <a:gd name="connsiteY7" fmla="*/ 2470826 h 2850205"/>
              <a:gd name="connsiteX8" fmla="*/ 885387 w 1556596"/>
              <a:gd name="connsiteY8" fmla="*/ 2412460 h 2850205"/>
              <a:gd name="connsiteX9" fmla="*/ 807566 w 1556596"/>
              <a:gd name="connsiteY9" fmla="*/ 2363822 h 2850205"/>
              <a:gd name="connsiteX10" fmla="*/ 671379 w 1556596"/>
              <a:gd name="connsiteY10" fmla="*/ 2266545 h 2850205"/>
              <a:gd name="connsiteX11" fmla="*/ 574102 w 1556596"/>
              <a:gd name="connsiteY11" fmla="*/ 2198451 h 2850205"/>
              <a:gd name="connsiteX12" fmla="*/ 515736 w 1556596"/>
              <a:gd name="connsiteY12" fmla="*/ 2140085 h 2850205"/>
              <a:gd name="connsiteX13" fmla="*/ 418460 w 1556596"/>
              <a:gd name="connsiteY13" fmla="*/ 2013626 h 2850205"/>
              <a:gd name="connsiteX14" fmla="*/ 389277 w 1556596"/>
              <a:gd name="connsiteY14" fmla="*/ 1974715 h 2850205"/>
              <a:gd name="connsiteX15" fmla="*/ 282273 w 1556596"/>
              <a:gd name="connsiteY15" fmla="*/ 1857983 h 2850205"/>
              <a:gd name="connsiteX16" fmla="*/ 262817 w 1556596"/>
              <a:gd name="connsiteY16" fmla="*/ 1838528 h 2850205"/>
              <a:gd name="connsiteX17" fmla="*/ 175268 w 1556596"/>
              <a:gd name="connsiteY17" fmla="*/ 1731524 h 2850205"/>
              <a:gd name="connsiteX18" fmla="*/ 116902 w 1556596"/>
              <a:gd name="connsiteY18" fmla="*/ 1585609 h 2850205"/>
              <a:gd name="connsiteX19" fmla="*/ 68264 w 1556596"/>
              <a:gd name="connsiteY19" fmla="*/ 1459149 h 2850205"/>
              <a:gd name="connsiteX20" fmla="*/ 48809 w 1556596"/>
              <a:gd name="connsiteY20" fmla="*/ 1322962 h 2850205"/>
              <a:gd name="connsiteX21" fmla="*/ 170 w 1556596"/>
              <a:gd name="connsiteY21" fmla="*/ 1089499 h 2850205"/>
              <a:gd name="connsiteX22" fmla="*/ 39082 w 1556596"/>
              <a:gd name="connsiteY22" fmla="*/ 758758 h 2850205"/>
              <a:gd name="connsiteX23" fmla="*/ 184996 w 1556596"/>
              <a:gd name="connsiteY23" fmla="*/ 535022 h 2850205"/>
              <a:gd name="connsiteX24" fmla="*/ 301728 w 1556596"/>
              <a:gd name="connsiteY24" fmla="*/ 321012 h 2850205"/>
              <a:gd name="connsiteX25" fmla="*/ 525465 w 1556596"/>
              <a:gd name="connsiteY25"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352315 w 1556596"/>
              <a:gd name="connsiteY3" fmla="*/ 2675107 h 2850205"/>
              <a:gd name="connsiteX4" fmla="*/ 1245311 w 1556596"/>
              <a:gd name="connsiteY4" fmla="*/ 2626468 h 2850205"/>
              <a:gd name="connsiteX5" fmla="*/ 1109124 w 1556596"/>
              <a:gd name="connsiteY5" fmla="*/ 2548647 h 2850205"/>
              <a:gd name="connsiteX6" fmla="*/ 982664 w 1556596"/>
              <a:gd name="connsiteY6" fmla="*/ 2470826 h 2850205"/>
              <a:gd name="connsiteX7" fmla="*/ 885387 w 1556596"/>
              <a:gd name="connsiteY7" fmla="*/ 2412460 h 2850205"/>
              <a:gd name="connsiteX8" fmla="*/ 807566 w 1556596"/>
              <a:gd name="connsiteY8" fmla="*/ 2363822 h 2850205"/>
              <a:gd name="connsiteX9" fmla="*/ 671379 w 1556596"/>
              <a:gd name="connsiteY9" fmla="*/ 2266545 h 2850205"/>
              <a:gd name="connsiteX10" fmla="*/ 574102 w 1556596"/>
              <a:gd name="connsiteY10" fmla="*/ 2198451 h 2850205"/>
              <a:gd name="connsiteX11" fmla="*/ 515736 w 1556596"/>
              <a:gd name="connsiteY11" fmla="*/ 2140085 h 2850205"/>
              <a:gd name="connsiteX12" fmla="*/ 418460 w 1556596"/>
              <a:gd name="connsiteY12" fmla="*/ 2013626 h 2850205"/>
              <a:gd name="connsiteX13" fmla="*/ 389277 w 1556596"/>
              <a:gd name="connsiteY13" fmla="*/ 1974715 h 2850205"/>
              <a:gd name="connsiteX14" fmla="*/ 282273 w 1556596"/>
              <a:gd name="connsiteY14" fmla="*/ 1857983 h 2850205"/>
              <a:gd name="connsiteX15" fmla="*/ 262817 w 1556596"/>
              <a:gd name="connsiteY15" fmla="*/ 1838528 h 2850205"/>
              <a:gd name="connsiteX16" fmla="*/ 175268 w 1556596"/>
              <a:gd name="connsiteY16" fmla="*/ 1731524 h 2850205"/>
              <a:gd name="connsiteX17" fmla="*/ 116902 w 1556596"/>
              <a:gd name="connsiteY17" fmla="*/ 1585609 h 2850205"/>
              <a:gd name="connsiteX18" fmla="*/ 68264 w 1556596"/>
              <a:gd name="connsiteY18" fmla="*/ 1459149 h 2850205"/>
              <a:gd name="connsiteX19" fmla="*/ 48809 w 1556596"/>
              <a:gd name="connsiteY19" fmla="*/ 1322962 h 2850205"/>
              <a:gd name="connsiteX20" fmla="*/ 170 w 1556596"/>
              <a:gd name="connsiteY20" fmla="*/ 1089499 h 2850205"/>
              <a:gd name="connsiteX21" fmla="*/ 39082 w 1556596"/>
              <a:gd name="connsiteY21" fmla="*/ 758758 h 2850205"/>
              <a:gd name="connsiteX22" fmla="*/ 184996 w 1556596"/>
              <a:gd name="connsiteY22" fmla="*/ 535022 h 2850205"/>
              <a:gd name="connsiteX23" fmla="*/ 301728 w 1556596"/>
              <a:gd name="connsiteY23" fmla="*/ 321012 h 2850205"/>
              <a:gd name="connsiteX24" fmla="*/ 525465 w 1556596"/>
              <a:gd name="connsiteY24" fmla="*/ 0 h 2850205"/>
              <a:gd name="connsiteX0" fmla="*/ 1556596 w 1556596"/>
              <a:gd name="connsiteY0" fmla="*/ 2850205 h 2850205"/>
              <a:gd name="connsiteX1" fmla="*/ 1498230 w 1556596"/>
              <a:gd name="connsiteY1" fmla="*/ 2791839 h 2850205"/>
              <a:gd name="connsiteX2" fmla="*/ 1391226 w 1556596"/>
              <a:gd name="connsiteY2" fmla="*/ 2694562 h 2850205"/>
              <a:gd name="connsiteX3" fmla="*/ 1245311 w 1556596"/>
              <a:gd name="connsiteY3" fmla="*/ 2626468 h 2850205"/>
              <a:gd name="connsiteX4" fmla="*/ 1109124 w 1556596"/>
              <a:gd name="connsiteY4" fmla="*/ 2548647 h 2850205"/>
              <a:gd name="connsiteX5" fmla="*/ 982664 w 1556596"/>
              <a:gd name="connsiteY5" fmla="*/ 2470826 h 2850205"/>
              <a:gd name="connsiteX6" fmla="*/ 885387 w 1556596"/>
              <a:gd name="connsiteY6" fmla="*/ 2412460 h 2850205"/>
              <a:gd name="connsiteX7" fmla="*/ 807566 w 1556596"/>
              <a:gd name="connsiteY7" fmla="*/ 2363822 h 2850205"/>
              <a:gd name="connsiteX8" fmla="*/ 671379 w 1556596"/>
              <a:gd name="connsiteY8" fmla="*/ 2266545 h 2850205"/>
              <a:gd name="connsiteX9" fmla="*/ 574102 w 1556596"/>
              <a:gd name="connsiteY9" fmla="*/ 2198451 h 2850205"/>
              <a:gd name="connsiteX10" fmla="*/ 515736 w 1556596"/>
              <a:gd name="connsiteY10" fmla="*/ 2140085 h 2850205"/>
              <a:gd name="connsiteX11" fmla="*/ 418460 w 1556596"/>
              <a:gd name="connsiteY11" fmla="*/ 2013626 h 2850205"/>
              <a:gd name="connsiteX12" fmla="*/ 389277 w 1556596"/>
              <a:gd name="connsiteY12" fmla="*/ 1974715 h 2850205"/>
              <a:gd name="connsiteX13" fmla="*/ 282273 w 1556596"/>
              <a:gd name="connsiteY13" fmla="*/ 1857983 h 2850205"/>
              <a:gd name="connsiteX14" fmla="*/ 262817 w 1556596"/>
              <a:gd name="connsiteY14" fmla="*/ 1838528 h 2850205"/>
              <a:gd name="connsiteX15" fmla="*/ 175268 w 1556596"/>
              <a:gd name="connsiteY15" fmla="*/ 1731524 h 2850205"/>
              <a:gd name="connsiteX16" fmla="*/ 116902 w 1556596"/>
              <a:gd name="connsiteY16" fmla="*/ 1585609 h 2850205"/>
              <a:gd name="connsiteX17" fmla="*/ 68264 w 1556596"/>
              <a:gd name="connsiteY17" fmla="*/ 1459149 h 2850205"/>
              <a:gd name="connsiteX18" fmla="*/ 48809 w 1556596"/>
              <a:gd name="connsiteY18" fmla="*/ 1322962 h 2850205"/>
              <a:gd name="connsiteX19" fmla="*/ 170 w 1556596"/>
              <a:gd name="connsiteY19" fmla="*/ 1089499 h 2850205"/>
              <a:gd name="connsiteX20" fmla="*/ 39082 w 1556596"/>
              <a:gd name="connsiteY20" fmla="*/ 758758 h 2850205"/>
              <a:gd name="connsiteX21" fmla="*/ 184996 w 1556596"/>
              <a:gd name="connsiteY21" fmla="*/ 535022 h 2850205"/>
              <a:gd name="connsiteX22" fmla="*/ 301728 w 1556596"/>
              <a:gd name="connsiteY22" fmla="*/ 321012 h 2850205"/>
              <a:gd name="connsiteX23" fmla="*/ 525465 w 1556596"/>
              <a:gd name="connsiteY23"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85387 w 1556596"/>
              <a:gd name="connsiteY5" fmla="*/ 2412460 h 2850205"/>
              <a:gd name="connsiteX6" fmla="*/ 807566 w 1556596"/>
              <a:gd name="connsiteY6" fmla="*/ 2363822 h 2850205"/>
              <a:gd name="connsiteX7" fmla="*/ 671379 w 1556596"/>
              <a:gd name="connsiteY7" fmla="*/ 2266545 h 2850205"/>
              <a:gd name="connsiteX8" fmla="*/ 574102 w 1556596"/>
              <a:gd name="connsiteY8" fmla="*/ 2198451 h 2850205"/>
              <a:gd name="connsiteX9" fmla="*/ 515736 w 1556596"/>
              <a:gd name="connsiteY9" fmla="*/ 2140085 h 2850205"/>
              <a:gd name="connsiteX10" fmla="*/ 418460 w 1556596"/>
              <a:gd name="connsiteY10" fmla="*/ 2013626 h 2850205"/>
              <a:gd name="connsiteX11" fmla="*/ 389277 w 1556596"/>
              <a:gd name="connsiteY11" fmla="*/ 1974715 h 2850205"/>
              <a:gd name="connsiteX12" fmla="*/ 282273 w 1556596"/>
              <a:gd name="connsiteY12" fmla="*/ 1857983 h 2850205"/>
              <a:gd name="connsiteX13" fmla="*/ 262817 w 1556596"/>
              <a:gd name="connsiteY13" fmla="*/ 1838528 h 2850205"/>
              <a:gd name="connsiteX14" fmla="*/ 175268 w 1556596"/>
              <a:gd name="connsiteY14" fmla="*/ 1731524 h 2850205"/>
              <a:gd name="connsiteX15" fmla="*/ 116902 w 1556596"/>
              <a:gd name="connsiteY15" fmla="*/ 1585609 h 2850205"/>
              <a:gd name="connsiteX16" fmla="*/ 68264 w 1556596"/>
              <a:gd name="connsiteY16" fmla="*/ 1459149 h 2850205"/>
              <a:gd name="connsiteX17" fmla="*/ 48809 w 1556596"/>
              <a:gd name="connsiteY17" fmla="*/ 1322962 h 2850205"/>
              <a:gd name="connsiteX18" fmla="*/ 170 w 1556596"/>
              <a:gd name="connsiteY18" fmla="*/ 1089499 h 2850205"/>
              <a:gd name="connsiteX19" fmla="*/ 39082 w 1556596"/>
              <a:gd name="connsiteY19" fmla="*/ 758758 h 2850205"/>
              <a:gd name="connsiteX20" fmla="*/ 184996 w 1556596"/>
              <a:gd name="connsiteY20" fmla="*/ 535022 h 2850205"/>
              <a:gd name="connsiteX21" fmla="*/ 301728 w 1556596"/>
              <a:gd name="connsiteY21" fmla="*/ 321012 h 2850205"/>
              <a:gd name="connsiteX22" fmla="*/ 525465 w 1556596"/>
              <a:gd name="connsiteY22"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515736 w 1556596"/>
              <a:gd name="connsiteY8" fmla="*/ 2140085 h 2850205"/>
              <a:gd name="connsiteX9" fmla="*/ 418460 w 1556596"/>
              <a:gd name="connsiteY9" fmla="*/ 2013626 h 2850205"/>
              <a:gd name="connsiteX10" fmla="*/ 389277 w 1556596"/>
              <a:gd name="connsiteY10" fmla="*/ 1974715 h 2850205"/>
              <a:gd name="connsiteX11" fmla="*/ 282273 w 1556596"/>
              <a:gd name="connsiteY11" fmla="*/ 1857983 h 2850205"/>
              <a:gd name="connsiteX12" fmla="*/ 262817 w 1556596"/>
              <a:gd name="connsiteY12" fmla="*/ 1838528 h 2850205"/>
              <a:gd name="connsiteX13" fmla="*/ 175268 w 1556596"/>
              <a:gd name="connsiteY13" fmla="*/ 1731524 h 2850205"/>
              <a:gd name="connsiteX14" fmla="*/ 116902 w 1556596"/>
              <a:gd name="connsiteY14" fmla="*/ 1585609 h 2850205"/>
              <a:gd name="connsiteX15" fmla="*/ 68264 w 1556596"/>
              <a:gd name="connsiteY15" fmla="*/ 1459149 h 2850205"/>
              <a:gd name="connsiteX16" fmla="*/ 48809 w 1556596"/>
              <a:gd name="connsiteY16" fmla="*/ 1322962 h 2850205"/>
              <a:gd name="connsiteX17" fmla="*/ 170 w 1556596"/>
              <a:gd name="connsiteY17" fmla="*/ 1089499 h 2850205"/>
              <a:gd name="connsiteX18" fmla="*/ 39082 w 1556596"/>
              <a:gd name="connsiteY18" fmla="*/ 758758 h 2850205"/>
              <a:gd name="connsiteX19" fmla="*/ 184996 w 1556596"/>
              <a:gd name="connsiteY19" fmla="*/ 535022 h 2850205"/>
              <a:gd name="connsiteX20" fmla="*/ 301728 w 1556596"/>
              <a:gd name="connsiteY20" fmla="*/ 321012 h 2850205"/>
              <a:gd name="connsiteX21" fmla="*/ 525465 w 1556596"/>
              <a:gd name="connsiteY21"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418460 w 1556596"/>
              <a:gd name="connsiteY8" fmla="*/ 2013626 h 2850205"/>
              <a:gd name="connsiteX9" fmla="*/ 389277 w 1556596"/>
              <a:gd name="connsiteY9" fmla="*/ 1974715 h 2850205"/>
              <a:gd name="connsiteX10" fmla="*/ 282273 w 1556596"/>
              <a:gd name="connsiteY10" fmla="*/ 1857983 h 2850205"/>
              <a:gd name="connsiteX11" fmla="*/ 262817 w 1556596"/>
              <a:gd name="connsiteY11" fmla="*/ 1838528 h 2850205"/>
              <a:gd name="connsiteX12" fmla="*/ 175268 w 1556596"/>
              <a:gd name="connsiteY12" fmla="*/ 1731524 h 2850205"/>
              <a:gd name="connsiteX13" fmla="*/ 116902 w 1556596"/>
              <a:gd name="connsiteY13" fmla="*/ 1585609 h 2850205"/>
              <a:gd name="connsiteX14" fmla="*/ 68264 w 1556596"/>
              <a:gd name="connsiteY14" fmla="*/ 1459149 h 2850205"/>
              <a:gd name="connsiteX15" fmla="*/ 48809 w 1556596"/>
              <a:gd name="connsiteY15" fmla="*/ 1322962 h 2850205"/>
              <a:gd name="connsiteX16" fmla="*/ 170 w 1556596"/>
              <a:gd name="connsiteY16" fmla="*/ 1089499 h 2850205"/>
              <a:gd name="connsiteX17" fmla="*/ 39082 w 1556596"/>
              <a:gd name="connsiteY17" fmla="*/ 758758 h 2850205"/>
              <a:gd name="connsiteX18" fmla="*/ 184996 w 1556596"/>
              <a:gd name="connsiteY18" fmla="*/ 535022 h 2850205"/>
              <a:gd name="connsiteX19" fmla="*/ 301728 w 1556596"/>
              <a:gd name="connsiteY19" fmla="*/ 321012 h 2850205"/>
              <a:gd name="connsiteX20" fmla="*/ 525465 w 1556596"/>
              <a:gd name="connsiteY20"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418460 w 1556596"/>
              <a:gd name="connsiteY8" fmla="*/ 2013626 h 2850205"/>
              <a:gd name="connsiteX9" fmla="*/ 389277 w 1556596"/>
              <a:gd name="connsiteY9" fmla="*/ 1974715 h 2850205"/>
              <a:gd name="connsiteX10" fmla="*/ 282273 w 1556596"/>
              <a:gd name="connsiteY10" fmla="*/ 1857983 h 2850205"/>
              <a:gd name="connsiteX11" fmla="*/ 175268 w 1556596"/>
              <a:gd name="connsiteY11" fmla="*/ 1731524 h 2850205"/>
              <a:gd name="connsiteX12" fmla="*/ 116902 w 1556596"/>
              <a:gd name="connsiteY12" fmla="*/ 1585609 h 2850205"/>
              <a:gd name="connsiteX13" fmla="*/ 68264 w 1556596"/>
              <a:gd name="connsiteY13" fmla="*/ 1459149 h 2850205"/>
              <a:gd name="connsiteX14" fmla="*/ 48809 w 1556596"/>
              <a:gd name="connsiteY14" fmla="*/ 1322962 h 2850205"/>
              <a:gd name="connsiteX15" fmla="*/ 170 w 1556596"/>
              <a:gd name="connsiteY15" fmla="*/ 1089499 h 2850205"/>
              <a:gd name="connsiteX16" fmla="*/ 39082 w 1556596"/>
              <a:gd name="connsiteY16" fmla="*/ 758758 h 2850205"/>
              <a:gd name="connsiteX17" fmla="*/ 184996 w 1556596"/>
              <a:gd name="connsiteY17" fmla="*/ 535022 h 2850205"/>
              <a:gd name="connsiteX18" fmla="*/ 301728 w 1556596"/>
              <a:gd name="connsiteY18" fmla="*/ 321012 h 2850205"/>
              <a:gd name="connsiteX19" fmla="*/ 525465 w 1556596"/>
              <a:gd name="connsiteY19"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418460 w 1556596"/>
              <a:gd name="connsiteY8" fmla="*/ 2013626 h 2850205"/>
              <a:gd name="connsiteX9" fmla="*/ 389277 w 1556596"/>
              <a:gd name="connsiteY9" fmla="*/ 1974715 h 2850205"/>
              <a:gd name="connsiteX10" fmla="*/ 282273 w 1556596"/>
              <a:gd name="connsiteY10" fmla="*/ 1857983 h 2850205"/>
              <a:gd name="connsiteX11" fmla="*/ 116902 w 1556596"/>
              <a:gd name="connsiteY11" fmla="*/ 1585609 h 2850205"/>
              <a:gd name="connsiteX12" fmla="*/ 68264 w 1556596"/>
              <a:gd name="connsiteY12" fmla="*/ 1459149 h 2850205"/>
              <a:gd name="connsiteX13" fmla="*/ 48809 w 1556596"/>
              <a:gd name="connsiteY13" fmla="*/ 1322962 h 2850205"/>
              <a:gd name="connsiteX14" fmla="*/ 170 w 1556596"/>
              <a:gd name="connsiteY14" fmla="*/ 1089499 h 2850205"/>
              <a:gd name="connsiteX15" fmla="*/ 39082 w 1556596"/>
              <a:gd name="connsiteY15" fmla="*/ 758758 h 2850205"/>
              <a:gd name="connsiteX16" fmla="*/ 184996 w 1556596"/>
              <a:gd name="connsiteY16" fmla="*/ 535022 h 2850205"/>
              <a:gd name="connsiteX17" fmla="*/ 301728 w 1556596"/>
              <a:gd name="connsiteY17" fmla="*/ 321012 h 2850205"/>
              <a:gd name="connsiteX18" fmla="*/ 525465 w 1556596"/>
              <a:gd name="connsiteY18"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389277 w 1556596"/>
              <a:gd name="connsiteY8" fmla="*/ 1974715 h 2850205"/>
              <a:gd name="connsiteX9" fmla="*/ 282273 w 1556596"/>
              <a:gd name="connsiteY9" fmla="*/ 1857983 h 2850205"/>
              <a:gd name="connsiteX10" fmla="*/ 116902 w 1556596"/>
              <a:gd name="connsiteY10" fmla="*/ 1585609 h 2850205"/>
              <a:gd name="connsiteX11" fmla="*/ 68264 w 1556596"/>
              <a:gd name="connsiteY11" fmla="*/ 1459149 h 2850205"/>
              <a:gd name="connsiteX12" fmla="*/ 48809 w 1556596"/>
              <a:gd name="connsiteY12" fmla="*/ 1322962 h 2850205"/>
              <a:gd name="connsiteX13" fmla="*/ 170 w 1556596"/>
              <a:gd name="connsiteY13" fmla="*/ 1089499 h 2850205"/>
              <a:gd name="connsiteX14" fmla="*/ 39082 w 1556596"/>
              <a:gd name="connsiteY14" fmla="*/ 758758 h 2850205"/>
              <a:gd name="connsiteX15" fmla="*/ 184996 w 1556596"/>
              <a:gd name="connsiteY15" fmla="*/ 535022 h 2850205"/>
              <a:gd name="connsiteX16" fmla="*/ 301728 w 1556596"/>
              <a:gd name="connsiteY16" fmla="*/ 321012 h 2850205"/>
              <a:gd name="connsiteX17" fmla="*/ 525465 w 1556596"/>
              <a:gd name="connsiteY17"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671379 w 1556596"/>
              <a:gd name="connsiteY6" fmla="*/ 2266545 h 2850205"/>
              <a:gd name="connsiteX7" fmla="*/ 574102 w 1556596"/>
              <a:gd name="connsiteY7" fmla="*/ 2198451 h 2850205"/>
              <a:gd name="connsiteX8" fmla="*/ 282273 w 1556596"/>
              <a:gd name="connsiteY8" fmla="*/ 1857983 h 2850205"/>
              <a:gd name="connsiteX9" fmla="*/ 116902 w 1556596"/>
              <a:gd name="connsiteY9" fmla="*/ 1585609 h 2850205"/>
              <a:gd name="connsiteX10" fmla="*/ 68264 w 1556596"/>
              <a:gd name="connsiteY10" fmla="*/ 1459149 h 2850205"/>
              <a:gd name="connsiteX11" fmla="*/ 48809 w 1556596"/>
              <a:gd name="connsiteY11" fmla="*/ 1322962 h 2850205"/>
              <a:gd name="connsiteX12" fmla="*/ 170 w 1556596"/>
              <a:gd name="connsiteY12" fmla="*/ 1089499 h 2850205"/>
              <a:gd name="connsiteX13" fmla="*/ 39082 w 1556596"/>
              <a:gd name="connsiteY13" fmla="*/ 758758 h 2850205"/>
              <a:gd name="connsiteX14" fmla="*/ 184996 w 1556596"/>
              <a:gd name="connsiteY14" fmla="*/ 535022 h 2850205"/>
              <a:gd name="connsiteX15" fmla="*/ 301728 w 1556596"/>
              <a:gd name="connsiteY15" fmla="*/ 321012 h 2850205"/>
              <a:gd name="connsiteX16" fmla="*/ 525465 w 1556596"/>
              <a:gd name="connsiteY16"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807566 w 1556596"/>
              <a:gd name="connsiteY5" fmla="*/ 2363822 h 2850205"/>
              <a:gd name="connsiteX6" fmla="*/ 574102 w 1556596"/>
              <a:gd name="connsiteY6" fmla="*/ 2198451 h 2850205"/>
              <a:gd name="connsiteX7" fmla="*/ 282273 w 1556596"/>
              <a:gd name="connsiteY7" fmla="*/ 1857983 h 2850205"/>
              <a:gd name="connsiteX8" fmla="*/ 116902 w 1556596"/>
              <a:gd name="connsiteY8" fmla="*/ 1585609 h 2850205"/>
              <a:gd name="connsiteX9" fmla="*/ 68264 w 1556596"/>
              <a:gd name="connsiteY9" fmla="*/ 1459149 h 2850205"/>
              <a:gd name="connsiteX10" fmla="*/ 48809 w 1556596"/>
              <a:gd name="connsiteY10" fmla="*/ 1322962 h 2850205"/>
              <a:gd name="connsiteX11" fmla="*/ 170 w 1556596"/>
              <a:gd name="connsiteY11" fmla="*/ 1089499 h 2850205"/>
              <a:gd name="connsiteX12" fmla="*/ 39082 w 1556596"/>
              <a:gd name="connsiteY12" fmla="*/ 758758 h 2850205"/>
              <a:gd name="connsiteX13" fmla="*/ 184996 w 1556596"/>
              <a:gd name="connsiteY13" fmla="*/ 535022 h 2850205"/>
              <a:gd name="connsiteX14" fmla="*/ 301728 w 1556596"/>
              <a:gd name="connsiteY14" fmla="*/ 321012 h 2850205"/>
              <a:gd name="connsiteX15" fmla="*/ 525465 w 1556596"/>
              <a:gd name="connsiteY15" fmla="*/ 0 h 2850205"/>
              <a:gd name="connsiteX0" fmla="*/ 1556596 w 1556596"/>
              <a:gd name="connsiteY0" fmla="*/ 2850205 h 2850205"/>
              <a:gd name="connsiteX1" fmla="*/ 1498230 w 1556596"/>
              <a:gd name="connsiteY1" fmla="*/ 2791839 h 2850205"/>
              <a:gd name="connsiteX2" fmla="*/ 1245311 w 1556596"/>
              <a:gd name="connsiteY2" fmla="*/ 2626468 h 2850205"/>
              <a:gd name="connsiteX3" fmla="*/ 1109124 w 1556596"/>
              <a:gd name="connsiteY3" fmla="*/ 2548647 h 2850205"/>
              <a:gd name="connsiteX4" fmla="*/ 982664 w 1556596"/>
              <a:gd name="connsiteY4" fmla="*/ 2470826 h 2850205"/>
              <a:gd name="connsiteX5" fmla="*/ 574102 w 1556596"/>
              <a:gd name="connsiteY5" fmla="*/ 2198451 h 2850205"/>
              <a:gd name="connsiteX6" fmla="*/ 282273 w 1556596"/>
              <a:gd name="connsiteY6" fmla="*/ 1857983 h 2850205"/>
              <a:gd name="connsiteX7" fmla="*/ 116902 w 1556596"/>
              <a:gd name="connsiteY7" fmla="*/ 1585609 h 2850205"/>
              <a:gd name="connsiteX8" fmla="*/ 68264 w 1556596"/>
              <a:gd name="connsiteY8" fmla="*/ 1459149 h 2850205"/>
              <a:gd name="connsiteX9" fmla="*/ 48809 w 1556596"/>
              <a:gd name="connsiteY9" fmla="*/ 1322962 h 2850205"/>
              <a:gd name="connsiteX10" fmla="*/ 170 w 1556596"/>
              <a:gd name="connsiteY10" fmla="*/ 1089499 h 2850205"/>
              <a:gd name="connsiteX11" fmla="*/ 39082 w 1556596"/>
              <a:gd name="connsiteY11" fmla="*/ 758758 h 2850205"/>
              <a:gd name="connsiteX12" fmla="*/ 184996 w 1556596"/>
              <a:gd name="connsiteY12" fmla="*/ 535022 h 2850205"/>
              <a:gd name="connsiteX13" fmla="*/ 301728 w 1556596"/>
              <a:gd name="connsiteY13" fmla="*/ 321012 h 2850205"/>
              <a:gd name="connsiteX14" fmla="*/ 525465 w 1556596"/>
              <a:gd name="connsiteY14" fmla="*/ 0 h 2850205"/>
              <a:gd name="connsiteX0" fmla="*/ 1557420 w 1557420"/>
              <a:gd name="connsiteY0" fmla="*/ 2850205 h 2850205"/>
              <a:gd name="connsiteX1" fmla="*/ 1499054 w 1557420"/>
              <a:gd name="connsiteY1" fmla="*/ 2791839 h 2850205"/>
              <a:gd name="connsiteX2" fmla="*/ 1246135 w 1557420"/>
              <a:gd name="connsiteY2" fmla="*/ 2626468 h 2850205"/>
              <a:gd name="connsiteX3" fmla="*/ 1109948 w 1557420"/>
              <a:gd name="connsiteY3" fmla="*/ 2548647 h 2850205"/>
              <a:gd name="connsiteX4" fmla="*/ 983488 w 1557420"/>
              <a:gd name="connsiteY4" fmla="*/ 2470826 h 2850205"/>
              <a:gd name="connsiteX5" fmla="*/ 574926 w 1557420"/>
              <a:gd name="connsiteY5" fmla="*/ 2198451 h 2850205"/>
              <a:gd name="connsiteX6" fmla="*/ 283097 w 1557420"/>
              <a:gd name="connsiteY6" fmla="*/ 1857983 h 2850205"/>
              <a:gd name="connsiteX7" fmla="*/ 117726 w 1557420"/>
              <a:gd name="connsiteY7" fmla="*/ 1585609 h 2850205"/>
              <a:gd name="connsiteX8" fmla="*/ 69088 w 1557420"/>
              <a:gd name="connsiteY8" fmla="*/ 1459149 h 2850205"/>
              <a:gd name="connsiteX9" fmla="*/ 994 w 1557420"/>
              <a:gd name="connsiteY9" fmla="*/ 1089499 h 2850205"/>
              <a:gd name="connsiteX10" fmla="*/ 39906 w 1557420"/>
              <a:gd name="connsiteY10" fmla="*/ 758758 h 2850205"/>
              <a:gd name="connsiteX11" fmla="*/ 185820 w 1557420"/>
              <a:gd name="connsiteY11" fmla="*/ 535022 h 2850205"/>
              <a:gd name="connsiteX12" fmla="*/ 302552 w 1557420"/>
              <a:gd name="connsiteY12" fmla="*/ 321012 h 2850205"/>
              <a:gd name="connsiteX13" fmla="*/ 526289 w 1557420"/>
              <a:gd name="connsiteY13" fmla="*/ 0 h 2850205"/>
              <a:gd name="connsiteX0" fmla="*/ 1560319 w 1560319"/>
              <a:gd name="connsiteY0" fmla="*/ 2850205 h 2850205"/>
              <a:gd name="connsiteX1" fmla="*/ 1501953 w 1560319"/>
              <a:gd name="connsiteY1" fmla="*/ 2791839 h 2850205"/>
              <a:gd name="connsiteX2" fmla="*/ 1249034 w 1560319"/>
              <a:gd name="connsiteY2" fmla="*/ 2626468 h 2850205"/>
              <a:gd name="connsiteX3" fmla="*/ 1112847 w 1560319"/>
              <a:gd name="connsiteY3" fmla="*/ 2548647 h 2850205"/>
              <a:gd name="connsiteX4" fmla="*/ 986387 w 1560319"/>
              <a:gd name="connsiteY4" fmla="*/ 2470826 h 2850205"/>
              <a:gd name="connsiteX5" fmla="*/ 577825 w 1560319"/>
              <a:gd name="connsiteY5" fmla="*/ 2198451 h 2850205"/>
              <a:gd name="connsiteX6" fmla="*/ 285996 w 1560319"/>
              <a:gd name="connsiteY6" fmla="*/ 1857983 h 2850205"/>
              <a:gd name="connsiteX7" fmla="*/ 120625 w 1560319"/>
              <a:gd name="connsiteY7" fmla="*/ 1585609 h 2850205"/>
              <a:gd name="connsiteX8" fmla="*/ 3893 w 1560319"/>
              <a:gd name="connsiteY8" fmla="*/ 1089499 h 2850205"/>
              <a:gd name="connsiteX9" fmla="*/ 42805 w 1560319"/>
              <a:gd name="connsiteY9" fmla="*/ 758758 h 2850205"/>
              <a:gd name="connsiteX10" fmla="*/ 188719 w 1560319"/>
              <a:gd name="connsiteY10" fmla="*/ 535022 h 2850205"/>
              <a:gd name="connsiteX11" fmla="*/ 305451 w 1560319"/>
              <a:gd name="connsiteY11" fmla="*/ 321012 h 2850205"/>
              <a:gd name="connsiteX12" fmla="*/ 529188 w 1560319"/>
              <a:gd name="connsiteY12" fmla="*/ 0 h 2850205"/>
              <a:gd name="connsiteX0" fmla="*/ 1563279 w 1563279"/>
              <a:gd name="connsiteY0" fmla="*/ 2850205 h 2850205"/>
              <a:gd name="connsiteX1" fmla="*/ 1504913 w 1563279"/>
              <a:gd name="connsiteY1" fmla="*/ 2791839 h 2850205"/>
              <a:gd name="connsiteX2" fmla="*/ 1251994 w 1563279"/>
              <a:gd name="connsiteY2" fmla="*/ 2626468 h 2850205"/>
              <a:gd name="connsiteX3" fmla="*/ 1115807 w 1563279"/>
              <a:gd name="connsiteY3" fmla="*/ 2548647 h 2850205"/>
              <a:gd name="connsiteX4" fmla="*/ 989347 w 1563279"/>
              <a:gd name="connsiteY4" fmla="*/ 2470826 h 2850205"/>
              <a:gd name="connsiteX5" fmla="*/ 580785 w 1563279"/>
              <a:gd name="connsiteY5" fmla="*/ 2198451 h 2850205"/>
              <a:gd name="connsiteX6" fmla="*/ 288956 w 1563279"/>
              <a:gd name="connsiteY6" fmla="*/ 1857983 h 2850205"/>
              <a:gd name="connsiteX7" fmla="*/ 123585 w 1563279"/>
              <a:gd name="connsiteY7" fmla="*/ 1585609 h 2850205"/>
              <a:gd name="connsiteX8" fmla="*/ 6853 w 1563279"/>
              <a:gd name="connsiteY8" fmla="*/ 1089499 h 2850205"/>
              <a:gd name="connsiteX9" fmla="*/ 45765 w 1563279"/>
              <a:gd name="connsiteY9" fmla="*/ 758758 h 2850205"/>
              <a:gd name="connsiteX10" fmla="*/ 308411 w 1563279"/>
              <a:gd name="connsiteY10" fmla="*/ 321012 h 2850205"/>
              <a:gd name="connsiteX11" fmla="*/ 532148 w 1563279"/>
              <a:gd name="connsiteY11" fmla="*/ 0 h 2850205"/>
              <a:gd name="connsiteX0" fmla="*/ 1607420 w 1607420"/>
              <a:gd name="connsiteY0" fmla="*/ 2850205 h 2850205"/>
              <a:gd name="connsiteX1" fmla="*/ 1549054 w 1607420"/>
              <a:gd name="connsiteY1" fmla="*/ 2791839 h 2850205"/>
              <a:gd name="connsiteX2" fmla="*/ 1296135 w 1607420"/>
              <a:gd name="connsiteY2" fmla="*/ 2626468 h 2850205"/>
              <a:gd name="connsiteX3" fmla="*/ 1159948 w 1607420"/>
              <a:gd name="connsiteY3" fmla="*/ 2548647 h 2850205"/>
              <a:gd name="connsiteX4" fmla="*/ 1033488 w 1607420"/>
              <a:gd name="connsiteY4" fmla="*/ 2470826 h 2850205"/>
              <a:gd name="connsiteX5" fmla="*/ 624926 w 1607420"/>
              <a:gd name="connsiteY5" fmla="*/ 2198451 h 2850205"/>
              <a:gd name="connsiteX6" fmla="*/ 333097 w 1607420"/>
              <a:gd name="connsiteY6" fmla="*/ 1857983 h 2850205"/>
              <a:gd name="connsiteX7" fmla="*/ 167726 w 1607420"/>
              <a:gd name="connsiteY7" fmla="*/ 1585609 h 2850205"/>
              <a:gd name="connsiteX8" fmla="*/ 2356 w 1607420"/>
              <a:gd name="connsiteY8" fmla="*/ 1118682 h 2850205"/>
              <a:gd name="connsiteX9" fmla="*/ 89906 w 1607420"/>
              <a:gd name="connsiteY9" fmla="*/ 758758 h 2850205"/>
              <a:gd name="connsiteX10" fmla="*/ 352552 w 1607420"/>
              <a:gd name="connsiteY10" fmla="*/ 321012 h 2850205"/>
              <a:gd name="connsiteX11" fmla="*/ 576289 w 1607420"/>
              <a:gd name="connsiteY11" fmla="*/ 0 h 2850205"/>
              <a:gd name="connsiteX0" fmla="*/ 1607420 w 1607420"/>
              <a:gd name="connsiteY0" fmla="*/ 2850205 h 2850205"/>
              <a:gd name="connsiteX1" fmla="*/ 1549054 w 1607420"/>
              <a:gd name="connsiteY1" fmla="*/ 2791839 h 2850205"/>
              <a:gd name="connsiteX2" fmla="*/ 1296135 w 1607420"/>
              <a:gd name="connsiteY2" fmla="*/ 2626468 h 2850205"/>
              <a:gd name="connsiteX3" fmla="*/ 1159948 w 1607420"/>
              <a:gd name="connsiteY3" fmla="*/ 2548647 h 2850205"/>
              <a:gd name="connsiteX4" fmla="*/ 1033488 w 1607420"/>
              <a:gd name="connsiteY4" fmla="*/ 2470826 h 2850205"/>
              <a:gd name="connsiteX5" fmla="*/ 333097 w 1607420"/>
              <a:gd name="connsiteY5" fmla="*/ 1857983 h 2850205"/>
              <a:gd name="connsiteX6" fmla="*/ 167726 w 1607420"/>
              <a:gd name="connsiteY6" fmla="*/ 1585609 h 2850205"/>
              <a:gd name="connsiteX7" fmla="*/ 2356 w 1607420"/>
              <a:gd name="connsiteY7" fmla="*/ 1118682 h 2850205"/>
              <a:gd name="connsiteX8" fmla="*/ 89906 w 1607420"/>
              <a:gd name="connsiteY8" fmla="*/ 758758 h 2850205"/>
              <a:gd name="connsiteX9" fmla="*/ 352552 w 1607420"/>
              <a:gd name="connsiteY9" fmla="*/ 321012 h 2850205"/>
              <a:gd name="connsiteX10" fmla="*/ 576289 w 1607420"/>
              <a:gd name="connsiteY10" fmla="*/ 0 h 2850205"/>
              <a:gd name="connsiteX0" fmla="*/ 1607420 w 1607420"/>
              <a:gd name="connsiteY0" fmla="*/ 2850205 h 2850205"/>
              <a:gd name="connsiteX1" fmla="*/ 1549054 w 1607420"/>
              <a:gd name="connsiteY1" fmla="*/ 2791839 h 2850205"/>
              <a:gd name="connsiteX2" fmla="*/ 1296135 w 1607420"/>
              <a:gd name="connsiteY2" fmla="*/ 2626468 h 2850205"/>
              <a:gd name="connsiteX3" fmla="*/ 1033488 w 1607420"/>
              <a:gd name="connsiteY3" fmla="*/ 2470826 h 2850205"/>
              <a:gd name="connsiteX4" fmla="*/ 333097 w 1607420"/>
              <a:gd name="connsiteY4" fmla="*/ 1857983 h 2850205"/>
              <a:gd name="connsiteX5" fmla="*/ 167726 w 1607420"/>
              <a:gd name="connsiteY5" fmla="*/ 1585609 h 2850205"/>
              <a:gd name="connsiteX6" fmla="*/ 2356 w 1607420"/>
              <a:gd name="connsiteY6" fmla="*/ 1118682 h 2850205"/>
              <a:gd name="connsiteX7" fmla="*/ 89906 w 1607420"/>
              <a:gd name="connsiteY7" fmla="*/ 758758 h 2850205"/>
              <a:gd name="connsiteX8" fmla="*/ 352552 w 1607420"/>
              <a:gd name="connsiteY8" fmla="*/ 321012 h 2850205"/>
              <a:gd name="connsiteX9" fmla="*/ 576289 w 1607420"/>
              <a:gd name="connsiteY9" fmla="*/ 0 h 2850205"/>
              <a:gd name="connsiteX0" fmla="*/ 1607420 w 1607420"/>
              <a:gd name="connsiteY0" fmla="*/ 2850205 h 2850205"/>
              <a:gd name="connsiteX1" fmla="*/ 1549054 w 1607420"/>
              <a:gd name="connsiteY1" fmla="*/ 2791839 h 2850205"/>
              <a:gd name="connsiteX2" fmla="*/ 1033488 w 1607420"/>
              <a:gd name="connsiteY2" fmla="*/ 2470826 h 2850205"/>
              <a:gd name="connsiteX3" fmla="*/ 333097 w 1607420"/>
              <a:gd name="connsiteY3" fmla="*/ 1857983 h 2850205"/>
              <a:gd name="connsiteX4" fmla="*/ 167726 w 1607420"/>
              <a:gd name="connsiteY4" fmla="*/ 1585609 h 2850205"/>
              <a:gd name="connsiteX5" fmla="*/ 2356 w 1607420"/>
              <a:gd name="connsiteY5" fmla="*/ 1118682 h 2850205"/>
              <a:gd name="connsiteX6" fmla="*/ 89906 w 1607420"/>
              <a:gd name="connsiteY6" fmla="*/ 758758 h 2850205"/>
              <a:gd name="connsiteX7" fmla="*/ 352552 w 1607420"/>
              <a:gd name="connsiteY7" fmla="*/ 321012 h 2850205"/>
              <a:gd name="connsiteX8" fmla="*/ 576289 w 1607420"/>
              <a:gd name="connsiteY8" fmla="*/ 0 h 2850205"/>
              <a:gd name="connsiteX0" fmla="*/ 1607420 w 1607420"/>
              <a:gd name="connsiteY0" fmla="*/ 2850205 h 2850205"/>
              <a:gd name="connsiteX1" fmla="*/ 1033488 w 1607420"/>
              <a:gd name="connsiteY1" fmla="*/ 2470826 h 2850205"/>
              <a:gd name="connsiteX2" fmla="*/ 333097 w 1607420"/>
              <a:gd name="connsiteY2" fmla="*/ 1857983 h 2850205"/>
              <a:gd name="connsiteX3" fmla="*/ 167726 w 1607420"/>
              <a:gd name="connsiteY3" fmla="*/ 1585609 h 2850205"/>
              <a:gd name="connsiteX4" fmla="*/ 2356 w 1607420"/>
              <a:gd name="connsiteY4" fmla="*/ 1118682 h 2850205"/>
              <a:gd name="connsiteX5" fmla="*/ 89906 w 1607420"/>
              <a:gd name="connsiteY5" fmla="*/ 758758 h 2850205"/>
              <a:gd name="connsiteX6" fmla="*/ 352552 w 1607420"/>
              <a:gd name="connsiteY6" fmla="*/ 321012 h 2850205"/>
              <a:gd name="connsiteX7" fmla="*/ 576289 w 1607420"/>
              <a:gd name="connsiteY7" fmla="*/ 0 h 2850205"/>
              <a:gd name="connsiteX0" fmla="*/ 1617140 w 1617140"/>
              <a:gd name="connsiteY0" fmla="*/ 2850205 h 2850205"/>
              <a:gd name="connsiteX1" fmla="*/ 1043208 w 1617140"/>
              <a:gd name="connsiteY1" fmla="*/ 2470826 h 2850205"/>
              <a:gd name="connsiteX2" fmla="*/ 342817 w 1617140"/>
              <a:gd name="connsiteY2" fmla="*/ 1857983 h 2850205"/>
              <a:gd name="connsiteX3" fmla="*/ 12076 w 1617140"/>
              <a:gd name="connsiteY3" fmla="*/ 1118682 h 2850205"/>
              <a:gd name="connsiteX4" fmla="*/ 99626 w 1617140"/>
              <a:gd name="connsiteY4" fmla="*/ 758758 h 2850205"/>
              <a:gd name="connsiteX5" fmla="*/ 362272 w 1617140"/>
              <a:gd name="connsiteY5" fmla="*/ 321012 h 2850205"/>
              <a:gd name="connsiteX6" fmla="*/ 586009 w 1617140"/>
              <a:gd name="connsiteY6" fmla="*/ 0 h 2850205"/>
              <a:gd name="connsiteX0" fmla="*/ 1568113 w 1568113"/>
              <a:gd name="connsiteY0" fmla="*/ 2850205 h 2850205"/>
              <a:gd name="connsiteX1" fmla="*/ 994181 w 1568113"/>
              <a:gd name="connsiteY1" fmla="*/ 2470826 h 2850205"/>
              <a:gd name="connsiteX2" fmla="*/ 293790 w 1568113"/>
              <a:gd name="connsiteY2" fmla="*/ 1857983 h 2850205"/>
              <a:gd name="connsiteX3" fmla="*/ 21415 w 1568113"/>
              <a:gd name="connsiteY3" fmla="*/ 1274324 h 2850205"/>
              <a:gd name="connsiteX4" fmla="*/ 50599 w 1568113"/>
              <a:gd name="connsiteY4" fmla="*/ 758758 h 2850205"/>
              <a:gd name="connsiteX5" fmla="*/ 313245 w 1568113"/>
              <a:gd name="connsiteY5" fmla="*/ 321012 h 2850205"/>
              <a:gd name="connsiteX6" fmla="*/ 536982 w 1568113"/>
              <a:gd name="connsiteY6" fmla="*/ 0 h 2850205"/>
              <a:gd name="connsiteX0" fmla="*/ 1565437 w 1565437"/>
              <a:gd name="connsiteY0" fmla="*/ 2850205 h 2850205"/>
              <a:gd name="connsiteX1" fmla="*/ 991505 w 1565437"/>
              <a:gd name="connsiteY1" fmla="*/ 2470826 h 2850205"/>
              <a:gd name="connsiteX2" fmla="*/ 291114 w 1565437"/>
              <a:gd name="connsiteY2" fmla="*/ 1857983 h 2850205"/>
              <a:gd name="connsiteX3" fmla="*/ 18739 w 1565437"/>
              <a:gd name="connsiteY3" fmla="*/ 1274324 h 2850205"/>
              <a:gd name="connsiteX4" fmla="*/ 47923 w 1565437"/>
              <a:gd name="connsiteY4" fmla="*/ 758758 h 2850205"/>
              <a:gd name="connsiteX5" fmla="*/ 242475 w 1565437"/>
              <a:gd name="connsiteY5" fmla="*/ 282101 h 2850205"/>
              <a:gd name="connsiteX6" fmla="*/ 534306 w 1565437"/>
              <a:gd name="connsiteY6" fmla="*/ 0 h 2850205"/>
              <a:gd name="connsiteX0" fmla="*/ 1565437 w 2546103"/>
              <a:gd name="connsiteY0" fmla="*/ 2961999 h 2961999"/>
              <a:gd name="connsiteX1" fmla="*/ 991505 w 2546103"/>
              <a:gd name="connsiteY1" fmla="*/ 2582620 h 2961999"/>
              <a:gd name="connsiteX2" fmla="*/ 291114 w 2546103"/>
              <a:gd name="connsiteY2" fmla="*/ 1969777 h 2961999"/>
              <a:gd name="connsiteX3" fmla="*/ 18739 w 2546103"/>
              <a:gd name="connsiteY3" fmla="*/ 1386118 h 2961999"/>
              <a:gd name="connsiteX4" fmla="*/ 47923 w 2546103"/>
              <a:gd name="connsiteY4" fmla="*/ 870552 h 2961999"/>
              <a:gd name="connsiteX5" fmla="*/ 242475 w 2546103"/>
              <a:gd name="connsiteY5" fmla="*/ 393895 h 2961999"/>
              <a:gd name="connsiteX6" fmla="*/ 2546103 w 2546103"/>
              <a:gd name="connsiteY6" fmla="*/ 0 h 2961999"/>
              <a:gd name="connsiteX0" fmla="*/ 1596255 w 2576921"/>
              <a:gd name="connsiteY0" fmla="*/ 2961999 h 2961999"/>
              <a:gd name="connsiteX1" fmla="*/ 1022323 w 2576921"/>
              <a:gd name="connsiteY1" fmla="*/ 2582620 h 2961999"/>
              <a:gd name="connsiteX2" fmla="*/ 321932 w 2576921"/>
              <a:gd name="connsiteY2" fmla="*/ 1969777 h 2961999"/>
              <a:gd name="connsiteX3" fmla="*/ 49557 w 2576921"/>
              <a:gd name="connsiteY3" fmla="*/ 1386118 h 2961999"/>
              <a:gd name="connsiteX4" fmla="*/ 78741 w 2576921"/>
              <a:gd name="connsiteY4" fmla="*/ 870552 h 2961999"/>
              <a:gd name="connsiteX5" fmla="*/ 824913 w 2576921"/>
              <a:gd name="connsiteY5" fmla="*/ 456002 h 2961999"/>
              <a:gd name="connsiteX6" fmla="*/ 2576921 w 2576921"/>
              <a:gd name="connsiteY6" fmla="*/ 0 h 2961999"/>
              <a:gd name="connsiteX0" fmla="*/ 1642004 w 2622670"/>
              <a:gd name="connsiteY0" fmla="*/ 2961999 h 2961999"/>
              <a:gd name="connsiteX1" fmla="*/ 1068072 w 2622670"/>
              <a:gd name="connsiteY1" fmla="*/ 2582620 h 2961999"/>
              <a:gd name="connsiteX2" fmla="*/ 367681 w 2622670"/>
              <a:gd name="connsiteY2" fmla="*/ 1969777 h 2961999"/>
              <a:gd name="connsiteX3" fmla="*/ 95306 w 2622670"/>
              <a:gd name="connsiteY3" fmla="*/ 1386118 h 2961999"/>
              <a:gd name="connsiteX4" fmla="*/ 59595 w 2622670"/>
              <a:gd name="connsiteY4" fmla="*/ 870552 h 2961999"/>
              <a:gd name="connsiteX5" fmla="*/ 870662 w 2622670"/>
              <a:gd name="connsiteY5" fmla="*/ 456002 h 2961999"/>
              <a:gd name="connsiteX6" fmla="*/ 2622670 w 2622670"/>
              <a:gd name="connsiteY6" fmla="*/ 0 h 2961999"/>
              <a:gd name="connsiteX0" fmla="*/ 1733822 w 2714488"/>
              <a:gd name="connsiteY0" fmla="*/ 2961999 h 2961999"/>
              <a:gd name="connsiteX1" fmla="*/ 1159890 w 2714488"/>
              <a:gd name="connsiteY1" fmla="*/ 2582620 h 2961999"/>
              <a:gd name="connsiteX2" fmla="*/ 459499 w 2714488"/>
              <a:gd name="connsiteY2" fmla="*/ 1969777 h 2961999"/>
              <a:gd name="connsiteX3" fmla="*/ 24881 w 2714488"/>
              <a:gd name="connsiteY3" fmla="*/ 1410962 h 2961999"/>
              <a:gd name="connsiteX4" fmla="*/ 151413 w 2714488"/>
              <a:gd name="connsiteY4" fmla="*/ 870552 h 2961999"/>
              <a:gd name="connsiteX5" fmla="*/ 962480 w 2714488"/>
              <a:gd name="connsiteY5" fmla="*/ 456002 h 2961999"/>
              <a:gd name="connsiteX6" fmla="*/ 2714488 w 2714488"/>
              <a:gd name="connsiteY6" fmla="*/ 0 h 29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488" h="2961999">
                <a:moveTo>
                  <a:pt x="1733822" y="2961999"/>
                </a:moveTo>
                <a:cubicBezTo>
                  <a:pt x="1614253" y="2882962"/>
                  <a:pt x="1372277" y="2747990"/>
                  <a:pt x="1159890" y="2582620"/>
                </a:cubicBezTo>
                <a:cubicBezTo>
                  <a:pt x="947503" y="2417250"/>
                  <a:pt x="648667" y="2165053"/>
                  <a:pt x="459499" y="1969777"/>
                </a:cubicBezTo>
                <a:cubicBezTo>
                  <a:pt x="270331" y="1774501"/>
                  <a:pt x="76229" y="1594166"/>
                  <a:pt x="24881" y="1410962"/>
                </a:cubicBezTo>
                <a:cubicBezTo>
                  <a:pt x="-26467" y="1227758"/>
                  <a:pt x="-4853" y="1029712"/>
                  <a:pt x="151413" y="870552"/>
                </a:cubicBezTo>
                <a:cubicBezTo>
                  <a:pt x="307679" y="711392"/>
                  <a:pt x="535301" y="601094"/>
                  <a:pt x="962480" y="456002"/>
                </a:cubicBezTo>
                <a:cubicBezTo>
                  <a:pt x="1389659" y="310910"/>
                  <a:pt x="2684089" y="58771"/>
                  <a:pt x="2714488" y="0"/>
                </a:cubicBezTo>
              </a:path>
            </a:pathLst>
          </a:custGeom>
          <a:noFill/>
          <a:ln w="190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2349987" y="2057542"/>
            <a:ext cx="864620" cy="48929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2386964" y="3071974"/>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392696" y="3582758"/>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3078970" y="4338384"/>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3942136" y="4916525"/>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3928374" y="5467540"/>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2041475" y="6248586"/>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81536" y="6283784"/>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009003" y="2011188"/>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984450" y="4964779"/>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020180" y="5516848"/>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636656" y="5688064"/>
            <a:ext cx="864620" cy="55921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p:cNvSpPr txBox="1"/>
          <p:nvPr/>
        </p:nvSpPr>
        <p:spPr>
          <a:xfrm>
            <a:off x="2655960" y="2835261"/>
            <a:ext cx="638316" cy="307777"/>
          </a:xfrm>
          <a:prstGeom prst="rect">
            <a:avLst/>
          </a:prstGeom>
          <a:noFill/>
        </p:spPr>
        <p:txBody>
          <a:bodyPr wrap="none" rtlCol="0">
            <a:spAutoFit/>
          </a:bodyPr>
          <a:lstStyle/>
          <a:p>
            <a:r>
              <a:rPr lang="en-US" sz="1400" b="1" dirty="0" smtClean="0">
                <a:solidFill>
                  <a:schemeClr val="bg1"/>
                </a:solidFill>
              </a:rPr>
              <a:t>3+3=6</a:t>
            </a:r>
            <a:endParaRPr lang="en-US" sz="1400" b="1" dirty="0">
              <a:solidFill>
                <a:schemeClr val="bg1"/>
              </a:solidFill>
            </a:endParaRPr>
          </a:p>
        </p:txBody>
      </p:sp>
      <p:sp>
        <p:nvSpPr>
          <p:cNvPr id="277" name="TextBox 276"/>
          <p:cNvSpPr txBox="1"/>
          <p:nvPr/>
        </p:nvSpPr>
        <p:spPr>
          <a:xfrm>
            <a:off x="2369617" y="4804348"/>
            <a:ext cx="819455" cy="307777"/>
          </a:xfrm>
          <a:prstGeom prst="rect">
            <a:avLst/>
          </a:prstGeom>
          <a:noFill/>
        </p:spPr>
        <p:txBody>
          <a:bodyPr wrap="none" rtlCol="0">
            <a:spAutoFit/>
          </a:bodyPr>
          <a:lstStyle/>
          <a:p>
            <a:r>
              <a:rPr lang="en-US" sz="1400" b="1" dirty="0" smtClean="0">
                <a:solidFill>
                  <a:schemeClr val="bg1"/>
                </a:solidFill>
              </a:rPr>
              <a:t>6+3=5+4</a:t>
            </a:r>
            <a:endParaRPr lang="en-US" sz="1400" b="1" dirty="0">
              <a:solidFill>
                <a:schemeClr val="bg1"/>
              </a:solidFill>
            </a:endParaRPr>
          </a:p>
        </p:txBody>
      </p:sp>
      <p:sp>
        <p:nvSpPr>
          <p:cNvPr id="278" name="TextBox 277"/>
          <p:cNvSpPr txBox="1"/>
          <p:nvPr/>
        </p:nvSpPr>
        <p:spPr>
          <a:xfrm>
            <a:off x="4099707" y="4713120"/>
            <a:ext cx="638316" cy="307777"/>
          </a:xfrm>
          <a:prstGeom prst="rect">
            <a:avLst/>
          </a:prstGeom>
          <a:noFill/>
        </p:spPr>
        <p:txBody>
          <a:bodyPr wrap="none" rtlCol="0">
            <a:spAutoFit/>
          </a:bodyPr>
          <a:lstStyle/>
          <a:p>
            <a:r>
              <a:rPr lang="en-US" sz="1400" b="1" dirty="0" smtClean="0">
                <a:solidFill>
                  <a:schemeClr val="bg1"/>
                </a:solidFill>
              </a:rPr>
              <a:t>3+4=7</a:t>
            </a:r>
            <a:endParaRPr lang="en-US" sz="1400" b="1" dirty="0">
              <a:solidFill>
                <a:schemeClr val="bg1"/>
              </a:solidFill>
            </a:endParaRPr>
          </a:p>
        </p:txBody>
      </p:sp>
      <p:sp>
        <p:nvSpPr>
          <p:cNvPr id="279" name="TextBox 278"/>
          <p:cNvSpPr txBox="1"/>
          <p:nvPr/>
        </p:nvSpPr>
        <p:spPr>
          <a:xfrm>
            <a:off x="3235835" y="6295673"/>
            <a:ext cx="819455" cy="307777"/>
          </a:xfrm>
          <a:prstGeom prst="rect">
            <a:avLst/>
          </a:prstGeom>
          <a:noFill/>
        </p:spPr>
        <p:txBody>
          <a:bodyPr wrap="none" rtlCol="0">
            <a:spAutoFit/>
          </a:bodyPr>
          <a:lstStyle/>
          <a:p>
            <a:r>
              <a:rPr lang="en-US" sz="1400" b="1" dirty="0" smtClean="0">
                <a:solidFill>
                  <a:schemeClr val="bg1"/>
                </a:solidFill>
              </a:rPr>
              <a:t>7+3=5+5</a:t>
            </a:r>
            <a:endParaRPr lang="en-US" sz="1400" b="1" dirty="0">
              <a:solidFill>
                <a:schemeClr val="bg1"/>
              </a:solidFill>
            </a:endParaRPr>
          </a:p>
        </p:txBody>
      </p:sp>
    </p:spTree>
    <p:extLst>
      <p:ext uri="{BB962C8B-B14F-4D97-AF65-F5344CB8AC3E}">
        <p14:creationId xmlns:p14="http://schemas.microsoft.com/office/powerpoint/2010/main" val="79693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793" t="19792" r="25793" b="10962"/>
          <a:stretch/>
        </p:blipFill>
        <p:spPr>
          <a:xfrm>
            <a:off x="638629" y="138388"/>
            <a:ext cx="7808684" cy="6279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922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765" y="129861"/>
            <a:ext cx="7886700" cy="1325563"/>
          </a:xfrm>
        </p:spPr>
        <p:txBody>
          <a:bodyPr/>
          <a:lstStyle/>
          <a:p>
            <a:r>
              <a:rPr lang="en-US" dirty="0" smtClean="0"/>
              <a:t>Recall: Photosynthesis Has Two Stages</a:t>
            </a:r>
            <a:endParaRPr lang="en-US" dirty="0"/>
          </a:p>
        </p:txBody>
      </p:sp>
      <p:sp>
        <p:nvSpPr>
          <p:cNvPr id="5" name="Content Placeholder 4"/>
          <p:cNvSpPr>
            <a:spLocks noGrp="1"/>
          </p:cNvSpPr>
          <p:nvPr>
            <p:ph sz="half" idx="1"/>
          </p:nvPr>
        </p:nvSpPr>
        <p:spPr>
          <a:xfrm>
            <a:off x="628650" y="5094514"/>
            <a:ext cx="7952642" cy="1082448"/>
          </a:xfrm>
        </p:spPr>
        <p:txBody>
          <a:bodyPr>
            <a:normAutofit/>
          </a:bodyPr>
          <a:lstStyle/>
          <a:p>
            <a:r>
              <a:rPr lang="en-US" dirty="0" smtClean="0"/>
              <a:t>The light-dependent reactions</a:t>
            </a:r>
          </a:p>
          <a:p>
            <a:r>
              <a:rPr lang="en-US" dirty="0" smtClean="0"/>
              <a:t>The light-independent reactions (Calvin Cycle)</a:t>
            </a:r>
          </a:p>
        </p:txBody>
      </p:sp>
      <p:pic>
        <p:nvPicPr>
          <p:cNvPr id="8" name="Picture Placeholder 1" descr="Figure_08_01_06.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06" r="-658"/>
          <a:stretch/>
        </p:blipFill>
        <p:spPr>
          <a:xfrm>
            <a:off x="2155930" y="1455424"/>
            <a:ext cx="5265337" cy="34396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719630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1934" y="1788139"/>
            <a:ext cx="2401554" cy="2613039"/>
          </a:xfrm>
        </p:spPr>
        <p:txBody>
          <a:bodyPr>
            <a:normAutofit/>
          </a:bodyPr>
          <a:lstStyle/>
          <a:p>
            <a:pPr marL="0" indent="0">
              <a:buNone/>
            </a:pPr>
            <a:r>
              <a:rPr lang="en-US" sz="2400" dirty="0" smtClean="0"/>
              <a:t>Photosynthesis and aerobic respiration play important roles in the carbon cycle.</a:t>
            </a:r>
            <a:endParaRPr lang="en-US" sz="2400" dirty="0"/>
          </a:p>
        </p:txBody>
      </p:sp>
      <p:pic>
        <p:nvPicPr>
          <p:cNvPr id="5" name="Picture Placeholder 1" descr="Figure_08_03_05.jpg"/>
          <p:cNvPicPr>
            <a:picLocks noChangeAspect="1"/>
          </p:cNvPicPr>
          <p:nvPr/>
        </p:nvPicPr>
        <p:blipFill rotWithShape="1">
          <a:blip r:embed="rId2">
            <a:extLst>
              <a:ext uri="{28A0092B-C50C-407E-A947-70E740481C1C}">
                <a14:useLocalDpi xmlns:a14="http://schemas.microsoft.com/office/drawing/2010/main" val="0"/>
              </a:ext>
            </a:extLst>
          </a:blip>
          <a:srcRect l="-1632" r="-96"/>
          <a:stretch/>
        </p:blipFill>
        <p:spPr>
          <a:xfrm>
            <a:off x="2803488" y="579776"/>
            <a:ext cx="5848142" cy="4793038"/>
          </a:xfrm>
          <a:prstGeom prst="rect">
            <a:avLst/>
          </a:prstGeom>
        </p:spPr>
      </p:pic>
      <p:sp>
        <p:nvSpPr>
          <p:cNvPr id="8" name="TextBox 7"/>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785164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2081"/>
          </a:xfrm>
        </p:spPr>
        <p:txBody>
          <a:bodyPr>
            <a:normAutofit fontScale="90000"/>
          </a:bodyPr>
          <a:lstStyle/>
          <a:p>
            <a:pPr algn="ctr"/>
            <a:r>
              <a:rPr lang="en-US" b="1" dirty="0" smtClean="0"/>
              <a:t>Differentiate:  Chloroplasts </a:t>
            </a:r>
            <a:r>
              <a:rPr lang="en-US" b="1" dirty="0" smtClean="0"/>
              <a:t>and Mitochondria</a:t>
            </a:r>
            <a:endParaRPr lang="en-US" b="1" dirty="0"/>
          </a:p>
        </p:txBody>
      </p:sp>
      <p:pic>
        <p:nvPicPr>
          <p:cNvPr id="5" name="Picture Placeholder 2" descr="Figure_08_01_09.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03" r="-2469"/>
          <a:stretch/>
        </p:blipFill>
        <p:spPr>
          <a:xfrm>
            <a:off x="381838" y="2545768"/>
            <a:ext cx="2813712" cy="1776620"/>
          </a:xfrm>
        </p:spPr>
      </p:pic>
      <p:pic>
        <p:nvPicPr>
          <p:cNvPr id="6" name="Picture Placeholder 2" descr="Figure_07_01_04.jpg"/>
          <p:cNvPicPr>
            <a:picLocks noChangeAspect="1"/>
          </p:cNvPicPr>
          <p:nvPr/>
        </p:nvPicPr>
        <p:blipFill rotWithShape="1">
          <a:blip r:embed="rId3">
            <a:extLst>
              <a:ext uri="{28A0092B-C50C-407E-A947-70E740481C1C}">
                <a14:useLocalDpi xmlns:a14="http://schemas.microsoft.com/office/drawing/2010/main" val="0"/>
              </a:ext>
            </a:extLst>
          </a:blip>
          <a:srcRect l="-1513" r="-1970"/>
          <a:stretch/>
        </p:blipFill>
        <p:spPr>
          <a:xfrm>
            <a:off x="5888334" y="2545768"/>
            <a:ext cx="2612571" cy="1925964"/>
          </a:xfrm>
          <a:prstGeom prst="rect">
            <a:avLst/>
          </a:prstGeom>
        </p:spPr>
      </p:pic>
      <p:sp>
        <p:nvSpPr>
          <p:cNvPr id="10" name="Curved Down Arrow 9"/>
          <p:cNvSpPr/>
          <p:nvPr/>
        </p:nvSpPr>
        <p:spPr>
          <a:xfrm>
            <a:off x="1617784" y="1416818"/>
            <a:ext cx="5757705" cy="954593"/>
          </a:xfrm>
          <a:prstGeom prst="curvedDownArrow">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flipH="1" flipV="1">
            <a:off x="1547440" y="4571999"/>
            <a:ext cx="5757705" cy="963181"/>
          </a:xfrm>
          <a:prstGeom prst="curved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667646" y="1570948"/>
            <a:ext cx="1657980" cy="646331"/>
          </a:xfrm>
          <a:prstGeom prst="rect">
            <a:avLst/>
          </a:prstGeom>
          <a:noFill/>
        </p:spPr>
        <p:txBody>
          <a:bodyPr wrap="square" rtlCol="0">
            <a:spAutoFit/>
          </a:bodyPr>
          <a:lstStyle/>
          <a:p>
            <a:pPr algn="ctr"/>
            <a:r>
              <a:rPr lang="en-US" dirty="0" smtClean="0"/>
              <a:t>O</a:t>
            </a:r>
            <a:r>
              <a:rPr lang="en-US" baseline="-25000" dirty="0" smtClean="0"/>
              <a:t>2</a:t>
            </a:r>
            <a:r>
              <a:rPr lang="en-US" dirty="0" smtClean="0"/>
              <a:t> and glucose</a:t>
            </a:r>
          </a:p>
          <a:p>
            <a:pPr algn="ctr"/>
            <a:endParaRPr lang="en-US" dirty="0" smtClean="0"/>
          </a:p>
        </p:txBody>
      </p:sp>
      <p:sp>
        <p:nvSpPr>
          <p:cNvPr id="13" name="TextBox 12"/>
          <p:cNvSpPr txBox="1"/>
          <p:nvPr/>
        </p:nvSpPr>
        <p:spPr>
          <a:xfrm>
            <a:off x="3548740" y="4911945"/>
            <a:ext cx="1776886" cy="646331"/>
          </a:xfrm>
          <a:prstGeom prst="rect">
            <a:avLst/>
          </a:prstGeom>
          <a:noFill/>
        </p:spPr>
        <p:txBody>
          <a:bodyPr wrap="square" rtlCol="0">
            <a:spAutoFit/>
          </a:bodyPr>
          <a:lstStyle/>
          <a:p>
            <a:pPr algn="ctr"/>
            <a:r>
              <a:rPr lang="en-US" dirty="0" smtClean="0"/>
              <a:t>CO</a:t>
            </a:r>
            <a:r>
              <a:rPr lang="en-US" baseline="-25000" dirty="0" smtClean="0"/>
              <a:t>2</a:t>
            </a:r>
            <a:r>
              <a:rPr lang="en-US" dirty="0" smtClean="0"/>
              <a:t> </a:t>
            </a:r>
          </a:p>
          <a:p>
            <a:endParaRPr lang="en-US" dirty="0" smtClean="0"/>
          </a:p>
        </p:txBody>
      </p:sp>
      <p:sp>
        <p:nvSpPr>
          <p:cNvPr id="14" name="TextBox 13"/>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4"/>
              </a:rPr>
              <a:t>http://cnx.org/contents/185cbf87-c72e-48f5-b51e-f14f21b5eabd@10.61</a:t>
            </a:r>
            <a:endParaRPr lang="en-US" sz="800" dirty="0"/>
          </a:p>
        </p:txBody>
      </p:sp>
      <p:sp>
        <p:nvSpPr>
          <p:cNvPr id="3" name="Up Arrow 2"/>
          <p:cNvSpPr/>
          <p:nvPr/>
        </p:nvSpPr>
        <p:spPr>
          <a:xfrm>
            <a:off x="1050587" y="4571999"/>
            <a:ext cx="350196" cy="1079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838" y="5796753"/>
            <a:ext cx="1776886" cy="646331"/>
          </a:xfrm>
          <a:prstGeom prst="rect">
            <a:avLst/>
          </a:prstGeom>
          <a:noFill/>
        </p:spPr>
        <p:txBody>
          <a:bodyPr wrap="square" rtlCol="0">
            <a:spAutoFit/>
          </a:bodyPr>
          <a:lstStyle/>
          <a:p>
            <a:pPr algn="ctr"/>
            <a:r>
              <a:rPr lang="en-US" smtClean="0"/>
              <a:t>sunlight</a:t>
            </a:r>
            <a:endParaRPr lang="en-US" dirty="0" smtClean="0"/>
          </a:p>
          <a:p>
            <a:endParaRPr lang="en-US" dirty="0" smtClean="0"/>
          </a:p>
        </p:txBody>
      </p:sp>
    </p:spTree>
    <p:extLst>
      <p:ext uri="{BB962C8B-B14F-4D97-AF65-F5344CB8AC3E}">
        <p14:creationId xmlns:p14="http://schemas.microsoft.com/office/powerpoint/2010/main" val="3901711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“Trophy” = Feeding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6039316"/>
              </p:ext>
            </p:extLst>
          </p:nvPr>
        </p:nvGraphicFramePr>
        <p:xfrm>
          <a:off x="854110" y="2110150"/>
          <a:ext cx="7526216" cy="3959054"/>
        </p:xfrm>
        <a:graphic>
          <a:graphicData uri="http://schemas.openxmlformats.org/drawingml/2006/table">
            <a:tbl>
              <a:tblPr firstRow="1" bandRow="1">
                <a:tableStyleId>{5940675A-B579-460E-94D1-54222C63F5DA}</a:tableStyleId>
              </a:tblPr>
              <a:tblGrid>
                <a:gridCol w="2837292"/>
                <a:gridCol w="2307464"/>
                <a:gridCol w="2381460"/>
              </a:tblGrid>
              <a:tr h="470149">
                <a:tc rowSpan="2">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“photo-”</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“chemo-”</a:t>
                      </a:r>
                      <a:endParaRPr lang="en-US" sz="2400" dirty="0"/>
                    </a:p>
                  </a:txBody>
                  <a:tcPr>
                    <a:lnL w="12700" cap="flat" cmpd="sng" algn="ctr">
                      <a:solidFill>
                        <a:schemeClr val="tx1"/>
                      </a:solidFill>
                      <a:prstDash val="solid"/>
                      <a:round/>
                      <a:headEnd type="none" w="med" len="med"/>
                      <a:tailEnd type="none" w="med" len="med"/>
                    </a:lnL>
                  </a:tcPr>
                </a:tc>
              </a:tr>
              <a:tr h="785256">
                <a:tc vMerge="1">
                  <a:txBody>
                    <a:bodyPr/>
                    <a:lstStyle/>
                    <a:p>
                      <a:endParaRPr lang="en-US"/>
                    </a:p>
                  </a:txBody>
                  <a:tcPr/>
                </a:tc>
                <a:tc>
                  <a:txBody>
                    <a:bodyPr/>
                    <a:lstStyle/>
                    <a:p>
                      <a:pPr algn="ctr"/>
                      <a:r>
                        <a:rPr lang="en-US" b="1" dirty="0" smtClean="0"/>
                        <a:t>energy</a:t>
                      </a:r>
                      <a:r>
                        <a:rPr lang="en-US" baseline="0" dirty="0" smtClean="0"/>
                        <a:t> from light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energy</a:t>
                      </a:r>
                      <a:r>
                        <a:rPr lang="en-US" dirty="0" smtClean="0"/>
                        <a:t> from molecules (food)</a:t>
                      </a:r>
                      <a:endParaRPr lang="en-US" dirty="0"/>
                    </a:p>
                  </a:txBody>
                  <a:tcPr anchor="ctr">
                    <a:lnL w="12700" cap="flat" cmpd="sng" algn="ctr">
                      <a:solidFill>
                        <a:schemeClr val="tx1"/>
                      </a:solidFill>
                      <a:prstDash val="solid"/>
                      <a:round/>
                      <a:headEnd type="none" w="med" len="med"/>
                      <a:tailEnd type="none" w="med" len="med"/>
                    </a:lnL>
                  </a:tcPr>
                </a:tc>
              </a:tr>
              <a:tr h="470149">
                <a:tc>
                  <a:txBody>
                    <a:bodyPr/>
                    <a:lstStyle/>
                    <a:p>
                      <a:pPr algn="ctr"/>
                      <a:r>
                        <a:rPr lang="en-US" sz="2400" dirty="0" smtClean="0"/>
                        <a:t>“auto-”</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000" b="1" dirty="0" smtClean="0">
                          <a:solidFill>
                            <a:srgbClr val="00B050"/>
                          </a:solidFill>
                        </a:rPr>
                        <a:t>photoautotrophs</a:t>
                      </a:r>
                    </a:p>
                    <a:p>
                      <a:pPr algn="ctr"/>
                      <a:r>
                        <a:rPr lang="en-US" sz="2000" i="1" dirty="0" smtClean="0">
                          <a:solidFill>
                            <a:srgbClr val="00B050"/>
                          </a:solidFill>
                        </a:rPr>
                        <a:t>plants</a:t>
                      </a:r>
                    </a:p>
                    <a:p>
                      <a:pPr algn="ctr"/>
                      <a:r>
                        <a:rPr lang="en-US" sz="2000" i="1" dirty="0" smtClean="0">
                          <a:solidFill>
                            <a:srgbClr val="00B050"/>
                          </a:solidFill>
                        </a:rPr>
                        <a:t>algae</a:t>
                      </a:r>
                    </a:p>
                    <a:p>
                      <a:pPr algn="ctr"/>
                      <a:r>
                        <a:rPr lang="en-US" sz="2000" i="1" dirty="0" smtClean="0">
                          <a:solidFill>
                            <a:srgbClr val="00B050"/>
                          </a:solidFill>
                        </a:rPr>
                        <a:t>cyanobacteria</a:t>
                      </a:r>
                      <a:endParaRPr lang="en-US" sz="2000" i="1" dirty="0">
                        <a:solidFill>
                          <a:srgbClr val="00B05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r>
                        <a:rPr lang="en-US" sz="2000" b="1" dirty="0" smtClean="0">
                          <a:solidFill>
                            <a:srgbClr val="002060"/>
                          </a:solidFill>
                        </a:rPr>
                        <a:t>chemoautotrophs</a:t>
                      </a:r>
                    </a:p>
                    <a:p>
                      <a:pPr algn="ctr"/>
                      <a:r>
                        <a:rPr lang="en-US" sz="2000" b="0" i="1" dirty="0" smtClean="0">
                          <a:solidFill>
                            <a:srgbClr val="002060"/>
                          </a:solidFill>
                        </a:rPr>
                        <a:t>some bacteria and</a:t>
                      </a:r>
                      <a:r>
                        <a:rPr lang="en-US" sz="2000" b="0" i="1" baseline="0" dirty="0" smtClean="0">
                          <a:solidFill>
                            <a:srgbClr val="002060"/>
                          </a:solidFill>
                        </a:rPr>
                        <a:t> archaea</a:t>
                      </a:r>
                      <a:endParaRPr lang="en-US" sz="2000" b="0" i="1" dirty="0">
                        <a:solidFill>
                          <a:srgbClr val="002060"/>
                        </a:solidFill>
                      </a:endParaRPr>
                    </a:p>
                  </a:txBody>
                  <a:tcPr/>
                </a:tc>
              </a:tr>
              <a:tr h="877611">
                <a:tc>
                  <a:txBody>
                    <a:bodyPr/>
                    <a:lstStyle/>
                    <a:p>
                      <a:pPr algn="ctr"/>
                      <a:r>
                        <a:rPr lang="en-US" b="1" dirty="0" smtClean="0"/>
                        <a:t>carbon</a:t>
                      </a:r>
                      <a:r>
                        <a:rPr lang="en-US" dirty="0" smtClean="0"/>
                        <a:t> from carbon dioxide (CO</a:t>
                      </a:r>
                      <a:r>
                        <a:rPr lang="en-US" baseline="-25000" dirty="0" smtClean="0"/>
                        <a:t>2</a:t>
                      </a:r>
                      <a:r>
                        <a:rPr lang="en-US" baseline="0" dirty="0" smtClean="0"/>
                        <a:t>)</a:t>
                      </a:r>
                      <a:r>
                        <a:rPr lang="en-US" dirty="0" smtClean="0"/>
                        <a:t> gas</a:t>
                      </a:r>
                      <a:endParaRPr lang="en-US" dirty="0"/>
                    </a:p>
                  </a:txBody>
                  <a:tcPr anchor="ctr">
                    <a:lnT w="12700" cap="flat" cmpd="sng" algn="ctr">
                      <a:solidFill>
                        <a:schemeClr val="tx1"/>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r>
              <a:tr h="470149">
                <a:tc>
                  <a:txBody>
                    <a:bodyPr/>
                    <a:lstStyle/>
                    <a:p>
                      <a:pPr algn="ctr"/>
                      <a:r>
                        <a:rPr lang="en-US" sz="2400" dirty="0" smtClean="0"/>
                        <a:t>“hetero-”</a:t>
                      </a:r>
                      <a:endParaRPr lang="en-US" sz="2400" dirty="0"/>
                    </a:p>
                  </a:txBody>
                  <a:tcPr/>
                </a:tc>
                <a:tc rowSpan="2">
                  <a:txBody>
                    <a:bodyPr/>
                    <a:lstStyle/>
                    <a:p>
                      <a:pPr algn="ctr"/>
                      <a:r>
                        <a:rPr lang="en-US" sz="2000" b="1" dirty="0" smtClean="0">
                          <a:solidFill>
                            <a:srgbClr val="00B050"/>
                          </a:solidFill>
                        </a:rPr>
                        <a:t>photoheterotrophs</a:t>
                      </a:r>
                    </a:p>
                    <a:p>
                      <a:pPr algn="ctr"/>
                      <a:r>
                        <a:rPr lang="en-US" sz="2000" b="0" i="1" dirty="0" smtClean="0">
                          <a:solidFill>
                            <a:srgbClr val="00B050"/>
                          </a:solidFill>
                        </a:rPr>
                        <a:t>some types of bacteria</a:t>
                      </a:r>
                    </a:p>
                    <a:p>
                      <a:pPr algn="ctr"/>
                      <a:endParaRPr lang="en-US" sz="2000" b="0" dirty="0">
                        <a:solidFill>
                          <a:srgbClr val="00B050"/>
                        </a:solidFill>
                      </a:endParaRPr>
                    </a:p>
                  </a:txBody>
                  <a:tcPr/>
                </a:tc>
                <a:tc rowSpan="2">
                  <a:txBody>
                    <a:bodyPr/>
                    <a:lstStyle/>
                    <a:p>
                      <a:pPr algn="ctr"/>
                      <a:r>
                        <a:rPr lang="en-US" sz="2000" b="1" dirty="0" smtClean="0">
                          <a:solidFill>
                            <a:srgbClr val="002060"/>
                          </a:solidFill>
                        </a:rPr>
                        <a:t>chemoheterotrophs</a:t>
                      </a:r>
                    </a:p>
                    <a:p>
                      <a:pPr algn="ctr"/>
                      <a:r>
                        <a:rPr lang="en-US" sz="2000" b="0" i="1" dirty="0" smtClean="0">
                          <a:solidFill>
                            <a:srgbClr val="002060"/>
                          </a:solidFill>
                        </a:rPr>
                        <a:t>animals, fungi</a:t>
                      </a:r>
                    </a:p>
                    <a:p>
                      <a:pPr algn="ctr"/>
                      <a:r>
                        <a:rPr lang="en-US" sz="2000" b="0" i="1" dirty="0" smtClean="0">
                          <a:solidFill>
                            <a:srgbClr val="002060"/>
                          </a:solidFill>
                        </a:rPr>
                        <a:t>some protists</a:t>
                      </a:r>
                    </a:p>
                    <a:p>
                      <a:pPr algn="ctr"/>
                      <a:r>
                        <a:rPr lang="en-US" sz="2000" b="0" i="1" dirty="0" smtClean="0">
                          <a:solidFill>
                            <a:srgbClr val="002060"/>
                          </a:solidFill>
                        </a:rPr>
                        <a:t>some prokaryotes</a:t>
                      </a:r>
                      <a:endParaRPr lang="en-US" sz="2000" b="0" i="1" dirty="0">
                        <a:solidFill>
                          <a:srgbClr val="002060"/>
                        </a:solidFill>
                      </a:endParaRPr>
                    </a:p>
                  </a:txBody>
                  <a:tcPr/>
                </a:tc>
              </a:tr>
              <a:tr h="885740">
                <a:tc>
                  <a:txBody>
                    <a:bodyPr/>
                    <a:lstStyle/>
                    <a:p>
                      <a:pPr algn="ctr"/>
                      <a:r>
                        <a:rPr lang="en-US" b="1" dirty="0" smtClean="0"/>
                        <a:t>carbon</a:t>
                      </a:r>
                      <a:r>
                        <a:rPr lang="en-US" dirty="0" smtClean="0"/>
                        <a:t> from </a:t>
                      </a:r>
                      <a:r>
                        <a:rPr lang="en-US" smtClean="0"/>
                        <a:t>solid molecules </a:t>
                      </a:r>
                      <a:r>
                        <a:rPr lang="en-US" dirty="0" smtClean="0"/>
                        <a:t>(food)</a:t>
                      </a:r>
                      <a:endParaRPr lang="en-US" dirty="0"/>
                    </a:p>
                  </a:txBody>
                  <a:tcPr anchor="ctr"/>
                </a:tc>
                <a:tc vMerge="1">
                  <a:txBody>
                    <a:bodyPr/>
                    <a:lstStyle/>
                    <a:p>
                      <a:endParaRPr lang="en-US"/>
                    </a:p>
                  </a:txBody>
                  <a:tcPr/>
                </a:tc>
                <a:tc vMerge="1">
                  <a:txBody>
                    <a:bodyPr/>
                    <a:lstStyle/>
                    <a:p>
                      <a:endParaRPr lang="en-US"/>
                    </a:p>
                  </a:txBody>
                  <a:tcPr/>
                </a:tc>
              </a:tr>
            </a:tbl>
          </a:graphicData>
        </a:graphic>
      </p:graphicFrame>
      <p:sp>
        <p:nvSpPr>
          <p:cNvPr id="8" name="TextBox 7"/>
          <p:cNvSpPr txBox="1"/>
          <p:nvPr/>
        </p:nvSpPr>
        <p:spPr>
          <a:xfrm>
            <a:off x="1127091" y="2913740"/>
            <a:ext cx="2170444" cy="461665"/>
          </a:xfrm>
          <a:prstGeom prst="rect">
            <a:avLst/>
          </a:prstGeom>
          <a:noFill/>
        </p:spPr>
        <p:txBody>
          <a:bodyPr wrap="square" rtlCol="0">
            <a:spAutoFit/>
          </a:bodyPr>
          <a:lstStyle/>
          <a:p>
            <a:pPr algn="ctr"/>
            <a:r>
              <a:rPr lang="en-US" sz="2400" b="1" dirty="0" smtClean="0">
                <a:solidFill>
                  <a:srgbClr val="C00000"/>
                </a:solidFill>
              </a:rPr>
              <a:t>carbon source</a:t>
            </a:r>
            <a:endParaRPr lang="en-US" sz="2400" b="1" dirty="0">
              <a:solidFill>
                <a:srgbClr val="C00000"/>
              </a:solidFill>
            </a:endParaRPr>
          </a:p>
        </p:txBody>
      </p:sp>
      <p:sp>
        <p:nvSpPr>
          <p:cNvPr id="9" name="TextBox 8"/>
          <p:cNvSpPr txBox="1"/>
          <p:nvPr/>
        </p:nvSpPr>
        <p:spPr>
          <a:xfrm>
            <a:off x="4885173" y="1648487"/>
            <a:ext cx="2170444" cy="461665"/>
          </a:xfrm>
          <a:prstGeom prst="rect">
            <a:avLst/>
          </a:prstGeom>
          <a:noFill/>
        </p:spPr>
        <p:txBody>
          <a:bodyPr wrap="square" rtlCol="0">
            <a:spAutoFit/>
          </a:bodyPr>
          <a:lstStyle/>
          <a:p>
            <a:pPr algn="ctr"/>
            <a:r>
              <a:rPr lang="en-US" sz="2400" b="1" dirty="0" smtClean="0">
                <a:solidFill>
                  <a:srgbClr val="C00000"/>
                </a:solidFill>
              </a:rPr>
              <a:t>energy source</a:t>
            </a:r>
            <a:endParaRPr lang="en-US" sz="2400" b="1" dirty="0">
              <a:solidFill>
                <a:srgbClr val="C00000"/>
              </a:solidFill>
            </a:endParaRPr>
          </a:p>
        </p:txBody>
      </p:sp>
    </p:spTree>
    <p:extLst>
      <p:ext uri="{BB962C8B-B14F-4D97-AF65-F5344CB8AC3E}">
        <p14:creationId xmlns:p14="http://schemas.microsoft.com/office/powerpoint/2010/main" val="291484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81025"/>
            <a:ext cx="7309521" cy="525371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5722" y="6439024"/>
            <a:ext cx="2719014" cy="215444"/>
          </a:xfrm>
          <a:prstGeom prst="rect">
            <a:avLst/>
          </a:prstGeom>
          <a:noFill/>
        </p:spPr>
        <p:txBody>
          <a:bodyPr wrap="none" rtlCol="0">
            <a:spAutoFit/>
          </a:bodyPr>
          <a:lstStyle/>
          <a:p>
            <a:r>
              <a:rPr lang="en-US" sz="800" dirty="0" smtClean="0"/>
              <a:t>Caption: </a:t>
            </a:r>
            <a:r>
              <a:rPr lang="en-US" sz="800" dirty="0" smtClean="0">
                <a:hlinkClick r:id="rId3"/>
              </a:rPr>
              <a:t>Ecological Pyramid </a:t>
            </a:r>
            <a:r>
              <a:rPr lang="en-US" sz="800" dirty="0" smtClean="0"/>
              <a:t>(c) </a:t>
            </a:r>
            <a:r>
              <a:rPr lang="en-US" sz="800" dirty="0" err="1" smtClean="0"/>
              <a:t>Swiggity</a:t>
            </a:r>
            <a:r>
              <a:rPr lang="en-US" sz="800" dirty="0" smtClean="0"/>
              <a:t> Swag,</a:t>
            </a:r>
            <a:r>
              <a:rPr lang="en-US" sz="800" dirty="0"/>
              <a:t> </a:t>
            </a:r>
            <a:r>
              <a:rPr lang="en-US" sz="800" u="sng" dirty="0">
                <a:hlinkClick r:id="rId4"/>
              </a:rPr>
              <a:t>Public domain</a:t>
            </a:r>
            <a:endParaRPr lang="en-US" sz="800" dirty="0"/>
          </a:p>
        </p:txBody>
      </p:sp>
      <p:sp>
        <p:nvSpPr>
          <p:cNvPr id="2" name="TextBox 1"/>
          <p:cNvSpPr txBox="1"/>
          <p:nvPr/>
        </p:nvSpPr>
        <p:spPr>
          <a:xfrm>
            <a:off x="6286500" y="3371850"/>
            <a:ext cx="583814" cy="369332"/>
          </a:xfrm>
          <a:prstGeom prst="rect">
            <a:avLst/>
          </a:prstGeom>
          <a:noFill/>
        </p:spPr>
        <p:txBody>
          <a:bodyPr wrap="none" rtlCol="0">
            <a:spAutoFit/>
          </a:bodyPr>
          <a:lstStyle/>
          <a:p>
            <a:r>
              <a:rPr lang="en-US" dirty="0" smtClean="0">
                <a:solidFill>
                  <a:srgbClr val="FF0000"/>
                </a:solidFill>
              </a:rPr>
              <a:t>90%</a:t>
            </a:r>
            <a:endParaRPr lang="en-US" dirty="0">
              <a:solidFill>
                <a:srgbClr val="FF0000"/>
              </a:solidFill>
            </a:endParaRPr>
          </a:p>
        </p:txBody>
      </p:sp>
      <p:sp>
        <p:nvSpPr>
          <p:cNvPr id="7" name="TextBox 6"/>
          <p:cNvSpPr txBox="1"/>
          <p:nvPr/>
        </p:nvSpPr>
        <p:spPr>
          <a:xfrm>
            <a:off x="6053103" y="2838552"/>
            <a:ext cx="466794" cy="369332"/>
          </a:xfrm>
          <a:prstGeom prst="rect">
            <a:avLst/>
          </a:prstGeom>
          <a:noFill/>
        </p:spPr>
        <p:txBody>
          <a:bodyPr wrap="none" rtlCol="0">
            <a:spAutoFit/>
          </a:bodyPr>
          <a:lstStyle/>
          <a:p>
            <a:r>
              <a:rPr lang="en-US" dirty="0" smtClean="0">
                <a:solidFill>
                  <a:srgbClr val="FF0000"/>
                </a:solidFill>
              </a:rPr>
              <a:t>9%</a:t>
            </a:r>
            <a:endParaRPr lang="en-US" dirty="0">
              <a:solidFill>
                <a:srgbClr val="FF0000"/>
              </a:solidFill>
            </a:endParaRPr>
          </a:p>
        </p:txBody>
      </p:sp>
      <p:sp>
        <p:nvSpPr>
          <p:cNvPr id="8" name="TextBox 7"/>
          <p:cNvSpPr txBox="1"/>
          <p:nvPr/>
        </p:nvSpPr>
        <p:spPr>
          <a:xfrm>
            <a:off x="5691153" y="2489920"/>
            <a:ext cx="641522" cy="369332"/>
          </a:xfrm>
          <a:prstGeom prst="rect">
            <a:avLst/>
          </a:prstGeom>
          <a:noFill/>
        </p:spPr>
        <p:txBody>
          <a:bodyPr wrap="none" rtlCol="0">
            <a:spAutoFit/>
          </a:bodyPr>
          <a:lstStyle/>
          <a:p>
            <a:r>
              <a:rPr lang="en-US" dirty="0" smtClean="0">
                <a:solidFill>
                  <a:srgbClr val="FF0000"/>
                </a:solidFill>
              </a:rPr>
              <a:t>0.9%</a:t>
            </a:r>
            <a:endParaRPr lang="en-US" dirty="0">
              <a:solidFill>
                <a:srgbClr val="FF0000"/>
              </a:solidFill>
            </a:endParaRPr>
          </a:p>
        </p:txBody>
      </p:sp>
      <p:sp>
        <p:nvSpPr>
          <p:cNvPr id="9" name="TextBox 8"/>
          <p:cNvSpPr txBox="1"/>
          <p:nvPr/>
        </p:nvSpPr>
        <p:spPr>
          <a:xfrm>
            <a:off x="5413220" y="1912275"/>
            <a:ext cx="758541" cy="369332"/>
          </a:xfrm>
          <a:prstGeom prst="rect">
            <a:avLst/>
          </a:prstGeom>
          <a:noFill/>
        </p:spPr>
        <p:txBody>
          <a:bodyPr wrap="none" rtlCol="0">
            <a:spAutoFit/>
          </a:bodyPr>
          <a:lstStyle/>
          <a:p>
            <a:r>
              <a:rPr lang="en-US" dirty="0" smtClean="0">
                <a:solidFill>
                  <a:srgbClr val="FF0000"/>
                </a:solidFill>
              </a:rPr>
              <a:t>0.09%</a:t>
            </a:r>
            <a:endParaRPr lang="en-US" dirty="0">
              <a:solidFill>
                <a:srgbClr val="FF0000"/>
              </a:solidFill>
            </a:endParaRPr>
          </a:p>
        </p:txBody>
      </p:sp>
      <p:sp>
        <p:nvSpPr>
          <p:cNvPr id="10" name="TextBox 9"/>
          <p:cNvSpPr txBox="1"/>
          <p:nvPr/>
        </p:nvSpPr>
        <p:spPr>
          <a:xfrm>
            <a:off x="5294562" y="1542943"/>
            <a:ext cx="875561" cy="369332"/>
          </a:xfrm>
          <a:prstGeom prst="rect">
            <a:avLst/>
          </a:prstGeom>
          <a:noFill/>
        </p:spPr>
        <p:txBody>
          <a:bodyPr wrap="none" rtlCol="0">
            <a:spAutoFit/>
          </a:bodyPr>
          <a:lstStyle/>
          <a:p>
            <a:r>
              <a:rPr lang="en-US" dirty="0" smtClean="0">
                <a:solidFill>
                  <a:srgbClr val="FF0000"/>
                </a:solidFill>
              </a:rPr>
              <a:t>0.009%</a:t>
            </a:r>
            <a:endParaRPr lang="en-US" dirty="0">
              <a:solidFill>
                <a:srgbClr val="FF0000"/>
              </a:solidFill>
            </a:endParaRPr>
          </a:p>
        </p:txBody>
      </p:sp>
    </p:spTree>
    <p:extLst>
      <p:ext uri="{BB962C8B-B14F-4D97-AF65-F5344CB8AC3E}">
        <p14:creationId xmlns:p14="http://schemas.microsoft.com/office/powerpoint/2010/main" val="398274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8346" y="2142912"/>
            <a:ext cx="3886200" cy="242887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642028" y="1400623"/>
            <a:ext cx="3886200" cy="4351338"/>
          </a:xfrm>
        </p:spPr>
        <p:txBody>
          <a:bodyPr>
            <a:normAutofit fontScale="92500"/>
          </a:bodyPr>
          <a:lstStyle/>
          <a:p>
            <a:r>
              <a:rPr lang="en-US" dirty="0" smtClean="0"/>
              <a:t>The ultimate source of energy for Earth is the Sun</a:t>
            </a:r>
          </a:p>
          <a:p>
            <a:r>
              <a:rPr lang="en-US" dirty="0" smtClean="0"/>
              <a:t>However, living organisms are not able to use the energy from the Sun directly, the energy must be transformed</a:t>
            </a:r>
          </a:p>
          <a:p>
            <a:r>
              <a:rPr lang="en-US" dirty="0" smtClean="0"/>
              <a:t>This happens through the process of photosynthesis</a:t>
            </a:r>
            <a:endParaRPr lang="en-US" dirty="0"/>
          </a:p>
        </p:txBody>
      </p:sp>
      <p:sp>
        <p:nvSpPr>
          <p:cNvPr id="6" name="TextBox 5"/>
          <p:cNvSpPr txBox="1"/>
          <p:nvPr/>
        </p:nvSpPr>
        <p:spPr>
          <a:xfrm>
            <a:off x="435722" y="6439024"/>
            <a:ext cx="3898824" cy="215444"/>
          </a:xfrm>
          <a:prstGeom prst="rect">
            <a:avLst/>
          </a:prstGeom>
          <a:noFill/>
        </p:spPr>
        <p:txBody>
          <a:bodyPr wrap="none" rtlCol="0">
            <a:spAutoFit/>
          </a:bodyPr>
          <a:lstStyle/>
          <a:p>
            <a:r>
              <a:rPr lang="en-US" sz="800" dirty="0" smtClean="0"/>
              <a:t>Caption: </a:t>
            </a:r>
            <a:r>
              <a:rPr lang="en-US" sz="800" b="1" dirty="0" smtClean="0">
                <a:hlinkClick r:id="rId3"/>
              </a:rPr>
              <a:t>Magnificent CME Erupts on the Sun with Earth to Scale </a:t>
            </a:r>
            <a:r>
              <a:rPr lang="en-US" sz="800" dirty="0" smtClean="0"/>
              <a:t>(c) NASA,</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105201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2949"/>
            <a:ext cx="7886700" cy="1969477"/>
          </a:xfrm>
        </p:spPr>
        <p:txBody>
          <a:bodyPr>
            <a:normAutofit/>
          </a:bodyPr>
          <a:lstStyle/>
          <a:p>
            <a:pPr marL="0" indent="0" algn="ctr">
              <a:buNone/>
            </a:pPr>
            <a:r>
              <a:rPr lang="en-US" sz="3200" dirty="0" smtClean="0"/>
              <a:t>Photosynthesis is the only process that can capture energy that originates in outer space and convert it into energy stored as chemical compounds (food).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29" y="2781837"/>
            <a:ext cx="2310505" cy="320368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66601" y="6310235"/>
            <a:ext cx="2250937" cy="215444"/>
          </a:xfrm>
          <a:prstGeom prst="rect">
            <a:avLst/>
          </a:prstGeom>
          <a:noFill/>
        </p:spPr>
        <p:txBody>
          <a:bodyPr wrap="none" rtlCol="0">
            <a:spAutoFit/>
          </a:bodyPr>
          <a:lstStyle/>
          <a:p>
            <a:r>
              <a:rPr lang="en-US" sz="800" dirty="0" smtClean="0"/>
              <a:t>Caption: </a:t>
            </a:r>
            <a:r>
              <a:rPr lang="en-US" sz="800" dirty="0" smtClean="0">
                <a:hlinkClick r:id="rId3"/>
              </a:rPr>
              <a:t>Photosynthesis</a:t>
            </a:r>
            <a:r>
              <a:rPr lang="en-US" sz="800" dirty="0" smtClean="0"/>
              <a:t> (c) At09kg</a:t>
            </a:r>
            <a:r>
              <a:rPr lang="en-US" sz="800" dirty="0"/>
              <a:t> </a:t>
            </a:r>
            <a:r>
              <a:rPr lang="en-US" sz="800" u="sng" dirty="0">
                <a:hlinkClick r:id="rId4"/>
              </a:rPr>
              <a:t>Public domain</a:t>
            </a:r>
            <a:endParaRPr lang="en-US" sz="800" dirty="0"/>
          </a:p>
        </p:txBody>
      </p:sp>
      <p:cxnSp>
        <p:nvCxnSpPr>
          <p:cNvPr id="8" name="Straight Arrow Connector 7"/>
          <p:cNvCxnSpPr/>
          <p:nvPr/>
        </p:nvCxnSpPr>
        <p:spPr>
          <a:xfrm flipV="1">
            <a:off x="1979549" y="4893972"/>
            <a:ext cx="2485623" cy="5151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65172" y="2860186"/>
            <a:ext cx="3549146" cy="3046988"/>
          </a:xfrm>
          <a:prstGeom prst="rect">
            <a:avLst/>
          </a:prstGeom>
          <a:noFill/>
        </p:spPr>
        <p:txBody>
          <a:bodyPr wrap="square" rtlCol="0">
            <a:spAutoFit/>
          </a:bodyPr>
          <a:lstStyle/>
          <a:p>
            <a:r>
              <a:rPr lang="en-US" sz="2400" dirty="0" smtClean="0"/>
              <a:t>During photosynthesis, the energy from the sun is converted and captured in the bonds of carbohydrates which are now in the plant, that energy then makes its way up the food chain </a:t>
            </a:r>
            <a:endParaRPr lang="en-US" sz="2400" dirty="0"/>
          </a:p>
        </p:txBody>
      </p:sp>
    </p:spTree>
    <p:extLst>
      <p:ext uri="{BB962C8B-B14F-4D97-AF65-F5344CB8AC3E}">
        <p14:creationId xmlns:p14="http://schemas.microsoft.com/office/powerpoint/2010/main" val="21274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466" y="194305"/>
            <a:ext cx="8098971" cy="797098"/>
          </a:xfrm>
        </p:spPr>
        <p:txBody>
          <a:bodyPr/>
          <a:lstStyle/>
          <a:p>
            <a:r>
              <a:rPr lang="en-US" dirty="0" smtClean="0"/>
              <a:t>Photosynthesis: Global Distribution</a:t>
            </a:r>
            <a:endParaRPr lang="en-US" dirty="0"/>
          </a:p>
        </p:txBody>
      </p:sp>
      <p:sp>
        <p:nvSpPr>
          <p:cNvPr id="5" name="Content Placeholder 4"/>
          <p:cNvSpPr>
            <a:spLocks noGrp="1"/>
          </p:cNvSpPr>
          <p:nvPr>
            <p:ph sz="half" idx="1"/>
          </p:nvPr>
        </p:nvSpPr>
        <p:spPr>
          <a:xfrm>
            <a:off x="1283439" y="5998327"/>
            <a:ext cx="5993214" cy="620225"/>
          </a:xfrm>
        </p:spPr>
        <p:txBody>
          <a:bodyPr>
            <a:normAutofit fontScale="77500" lnSpcReduction="20000"/>
          </a:bodyPr>
          <a:lstStyle/>
          <a:p>
            <a:pPr marL="0" indent="0" algn="ctr">
              <a:buNone/>
            </a:pPr>
            <a:r>
              <a:rPr lang="en-US" dirty="0" smtClean="0"/>
              <a:t>Where do you think majority of photosynthesis occurs? – on the surface of the ocean or land?</a:t>
            </a:r>
            <a:endParaRPr lang="en-US" dirty="0"/>
          </a:p>
        </p:txBody>
      </p:sp>
      <p:pic>
        <p:nvPicPr>
          <p:cNvPr id="7" name="Picture Placeholder 1" descr="Figure_08_00_0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3" t="-2383" r="311" b="2383"/>
          <a:stretch/>
        </p:blipFill>
        <p:spPr>
          <a:xfrm>
            <a:off x="743466" y="762571"/>
            <a:ext cx="7900014" cy="5212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84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740805"/>
          </a:xfrm>
        </p:spPr>
        <p:txBody>
          <a:bodyPr/>
          <a:lstStyle/>
          <a:p>
            <a:r>
              <a:rPr lang="en-US" b="1" dirty="0" smtClean="0"/>
              <a:t>Photosynthesis</a:t>
            </a:r>
            <a:endParaRPr lang="en-US" b="1" dirty="0"/>
          </a:p>
        </p:txBody>
      </p:sp>
      <p:sp>
        <p:nvSpPr>
          <p:cNvPr id="5" name="Content Placeholder 4"/>
          <p:cNvSpPr>
            <a:spLocks noGrp="1"/>
          </p:cNvSpPr>
          <p:nvPr>
            <p:ph sz="half" idx="1"/>
          </p:nvPr>
        </p:nvSpPr>
        <p:spPr>
          <a:xfrm>
            <a:off x="323850" y="1006474"/>
            <a:ext cx="4743450" cy="5280025"/>
          </a:xfrm>
        </p:spPr>
        <p:txBody>
          <a:bodyPr>
            <a:noAutofit/>
          </a:bodyPr>
          <a:lstStyle/>
          <a:p>
            <a:r>
              <a:rPr lang="en-US" sz="3200" dirty="0" smtClean="0"/>
              <a:t>a series of chemical reactions</a:t>
            </a:r>
          </a:p>
          <a:p>
            <a:r>
              <a:rPr lang="en-US" sz="3200" dirty="0" smtClean="0"/>
              <a:t>results in production of food</a:t>
            </a:r>
          </a:p>
          <a:p>
            <a:r>
              <a:rPr lang="en-US" sz="3200" dirty="0" smtClean="0"/>
              <a:t>consumes carbon dioxide </a:t>
            </a:r>
          </a:p>
          <a:p>
            <a:r>
              <a:rPr lang="en-US" sz="3200" dirty="0"/>
              <a:t>r</a:t>
            </a:r>
            <a:r>
              <a:rPr lang="en-US" sz="3200" dirty="0" smtClean="0"/>
              <a:t>eleases oxygen (stored water is oxidized)</a:t>
            </a:r>
          </a:p>
          <a:p>
            <a:r>
              <a:rPr lang="en-US" sz="3200" dirty="0" smtClean="0"/>
              <a:t>occurs in plants, green algae, some bacteria, and some </a:t>
            </a:r>
            <a:r>
              <a:rPr lang="en-US" sz="3200" dirty="0" err="1" smtClean="0"/>
              <a:t>protists</a:t>
            </a:r>
            <a:endParaRPr lang="en-US" sz="3200" dirty="0"/>
          </a:p>
        </p:txBody>
      </p:sp>
      <p:pic>
        <p:nvPicPr>
          <p:cNvPr id="7" name="Picture Placeholder 1" descr="Figure_08_01_0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1" r="67599" b="60247"/>
          <a:stretch/>
        </p:blipFill>
        <p:spPr>
          <a:xfrm rot="16200000">
            <a:off x="4362503" y="1640349"/>
            <a:ext cx="5440837" cy="363119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673483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3921</TotalTime>
  <Words>1597</Words>
  <Application>Microsoft Office PowerPoint</Application>
  <PresentationFormat>On-screen Show (4:3)</PresentationFormat>
  <Paragraphs>292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Chapter 8  Photosynthesis</vt:lpstr>
      <vt:lpstr>PowerPoint Presentation</vt:lpstr>
      <vt:lpstr>Photosynthesis Powers Ecosystems*</vt:lpstr>
      <vt:lpstr>“Trophy” = Feeding</vt:lpstr>
      <vt:lpstr>PowerPoint Presentation</vt:lpstr>
      <vt:lpstr>PowerPoint Presentation</vt:lpstr>
      <vt:lpstr>PowerPoint Presentation</vt:lpstr>
      <vt:lpstr>Photosynthesis: Global Distribution</vt:lpstr>
      <vt:lpstr>Photosynthesis</vt:lpstr>
      <vt:lpstr>PowerPoint Presentation</vt:lpstr>
      <vt:lpstr>Photosynthesis Locations</vt:lpstr>
      <vt:lpstr>Plant Leaf Structure (typical)</vt:lpstr>
      <vt:lpstr>Chloroplasts</vt:lpstr>
      <vt:lpstr>Photosynthesis Has Two Stages</vt:lpstr>
      <vt:lpstr>Visible Light</vt:lpstr>
      <vt:lpstr>The Electromagnetic Spectrum</vt:lpstr>
      <vt:lpstr>Absorption of Light</vt:lpstr>
      <vt:lpstr>Absorption of Light:  Why are plants green?</vt:lpstr>
      <vt:lpstr>Accessory pigments   These pigments are found in lesser amounts in the leaf  Might be more concentrated in other parts of the plant (seeds or fruit) or become more visible at certain times of year (autumnal leaf turning)</vt:lpstr>
      <vt:lpstr>PowerPoint Presentation</vt:lpstr>
      <vt:lpstr>The Light-Dependent Reactions</vt:lpstr>
      <vt:lpstr>Photosystems are Light-Harvesting, Water-Oxidizing Complexes</vt:lpstr>
      <vt:lpstr>PowerPoint Presentation</vt:lpstr>
      <vt:lpstr>Electron Capture:  PhotoSystem II</vt:lpstr>
      <vt:lpstr>Electron Capture:  PhotoSystem I</vt:lpstr>
      <vt:lpstr>Light Reactions in the Thylakoid</vt:lpstr>
      <vt:lpstr>PowerPoint Presentation</vt:lpstr>
      <vt:lpstr>The Light-Independent Reactions</vt:lpstr>
      <vt:lpstr>The Calvin Cycle Has Three Parts</vt:lpstr>
      <vt:lpstr>PowerPoint Presentation</vt:lpstr>
      <vt:lpstr>PowerPoint Presentation</vt:lpstr>
      <vt:lpstr>PowerPoint Presentation</vt:lpstr>
      <vt:lpstr>The Shell Game to regenerate Ru-1,5-BP</vt:lpstr>
      <vt:lpstr>PowerPoint Presentation</vt:lpstr>
      <vt:lpstr>Recall: Photosynthesis Has Two Stages</vt:lpstr>
      <vt:lpstr>PowerPoint Presentation</vt:lpstr>
      <vt:lpstr>Differentiate:  Chloroplasts and Mitochondria</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Christopher D. Krause</cp:lastModifiedBy>
  <cp:revision>98</cp:revision>
  <dcterms:created xsi:type="dcterms:W3CDTF">2016-05-25T20:39:40Z</dcterms:created>
  <dcterms:modified xsi:type="dcterms:W3CDTF">2018-02-19T02:28:07Z</dcterms:modified>
</cp:coreProperties>
</file>