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89" r:id="rId18"/>
    <p:sldId id="275" r:id="rId19"/>
    <p:sldId id="277" r:id="rId20"/>
    <p:sldId id="278" r:id="rId21"/>
    <p:sldId id="280" r:id="rId22"/>
    <p:sldId id="281" r:id="rId23"/>
    <p:sldId id="286" r:id="rId24"/>
    <p:sldId id="282" r:id="rId25"/>
    <p:sldId id="285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tochondria,_mammalian_lung_-_TEM_(2)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publicdomain/mark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imal_mitochondrion_diagram_en_(edit)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Open_Floodgates_-_Beaver_Lake_Dam_-_Northwest_Arkansas,_U.S._-_21_May_201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emf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5.png"/><Relationship Id="rId4" Type="http://schemas.openxmlformats.org/officeDocument/2006/relationships/image" Target="../media/image4.emf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464800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948" y="6192621"/>
            <a:ext cx="3265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Mitochondria mammalian lung </a:t>
            </a:r>
            <a:r>
              <a:rPr lang="en-US" sz="800" dirty="0" smtClean="0"/>
              <a:t>(c) Louisa Howard,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8" y="3602038"/>
            <a:ext cx="3703392" cy="250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0"/>
            <a:ext cx="8982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happens in </a:t>
            </a:r>
            <a:r>
              <a:rPr lang="en-US" u="sng" dirty="0" smtClean="0"/>
              <a:t>the cytosol</a:t>
            </a:r>
          </a:p>
          <a:p>
            <a:r>
              <a:rPr lang="en-US" dirty="0" smtClean="0"/>
              <a:t>Archaea did this before mitochondria came about</a:t>
            </a:r>
          </a:p>
          <a:p>
            <a:r>
              <a:rPr lang="en-US" dirty="0" smtClean="0"/>
              <a:t>In bacteria utilizing aerobic cellular respiration, the rest of the processes will just happen in the cell</a:t>
            </a:r>
          </a:p>
          <a:p>
            <a:endParaRPr lang="en-US" dirty="0"/>
          </a:p>
          <a:p>
            <a:r>
              <a:rPr lang="en-US" dirty="0" smtClean="0"/>
              <a:t>In eukaryotes, the pyruvate molecules move into the mitochondria (using H+ gradient)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02" y="1957590"/>
            <a:ext cx="6662155" cy="425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51178" y="6480209"/>
            <a:ext cx="31390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Animal Mitochondrion Diagram </a:t>
            </a:r>
            <a:r>
              <a:rPr lang="en-US" sz="800" dirty="0" smtClean="0"/>
              <a:t>(c) </a:t>
            </a:r>
            <a:r>
              <a:rPr lang="en-US" sz="800" dirty="0" err="1" smtClean="0"/>
              <a:t>LadyofHats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12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b="1" dirty="0" smtClean="0"/>
              <a:t>Pyruvate Oxidation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Pyruvate Oxidation</a:t>
            </a:r>
          </a:p>
          <a:p>
            <a:pPr lvl="2"/>
            <a:r>
              <a:rPr lang="en-US" dirty="0" smtClean="0"/>
              <a:t>Happens in mitochondrial matrix</a:t>
            </a:r>
          </a:p>
          <a:p>
            <a:pPr lvl="2"/>
            <a:r>
              <a:rPr lang="en-US" dirty="0" smtClean="0"/>
              <a:t>2 molecules of pyruvate (3C) are oxidized</a:t>
            </a:r>
          </a:p>
          <a:p>
            <a:pPr lvl="2"/>
            <a:r>
              <a:rPr lang="en-US" dirty="0" smtClean="0"/>
              <a:t>Decarboxylation</a:t>
            </a:r>
          </a:p>
          <a:p>
            <a:pPr lvl="4"/>
            <a:r>
              <a:rPr lang="en-US" dirty="0" smtClean="0"/>
              <a:t>Some carbon is lost (results in production of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Start with 2 molecules pyruvate (3C)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nds with 2 molecules Acetyl-Coenzyme A (2C), 2 NADH’s, and 2 H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Coenzyme A (CoA) “activates” the acetyl group in order to merge into the Krebs cycle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905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0"/>
            <a:ext cx="8953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 Citric Acid Cycle (Krebs cycle)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</a:p>
          <a:p>
            <a:pPr lvl="2"/>
            <a:r>
              <a:rPr lang="en-US" dirty="0" smtClean="0"/>
              <a:t>Happens in the mitochondrial matrix</a:t>
            </a:r>
          </a:p>
          <a:p>
            <a:pPr lvl="2"/>
            <a:r>
              <a:rPr lang="en-US" dirty="0" smtClean="0"/>
              <a:t>8 steps</a:t>
            </a:r>
          </a:p>
          <a:p>
            <a:pPr lvl="2"/>
            <a:r>
              <a:rPr lang="en-US" dirty="0" smtClean="0"/>
              <a:t>For every glucose molecule, there are 2 turns of the citric acid cycle</a:t>
            </a:r>
          </a:p>
          <a:p>
            <a:pPr lvl="2"/>
            <a:r>
              <a:rPr lang="en-US" dirty="0" smtClean="0"/>
              <a:t>At the end of the citric acid cycle, the glucose molecule has been completely oxidized</a:t>
            </a:r>
          </a:p>
          <a:p>
            <a:pPr lvl="2"/>
            <a:r>
              <a:rPr lang="en-US" dirty="0" smtClean="0"/>
              <a:t>More decarboxylation</a:t>
            </a:r>
          </a:p>
          <a:p>
            <a:pPr lvl="2"/>
            <a:r>
              <a:rPr lang="en-US" dirty="0" smtClean="0"/>
              <a:t>Produces </a:t>
            </a:r>
            <a:r>
              <a:rPr lang="en-US" dirty="0"/>
              <a:t>1</a:t>
            </a:r>
            <a:r>
              <a:rPr lang="en-US" dirty="0" smtClean="0"/>
              <a:t> GTP per cycle (2 per glucose molecule)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6212"/>
            <a:ext cx="85629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62" y="101175"/>
            <a:ext cx="7886700" cy="1325563"/>
          </a:xfrm>
        </p:spPr>
        <p:txBody>
          <a:bodyPr/>
          <a:lstStyle/>
          <a:p>
            <a:r>
              <a:rPr lang="en-US" b="1" dirty="0" smtClean="0"/>
              <a:t>4.  Oxidative Phosphorylation via the Electron Transport Chain (ETC)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382296"/>
            <a:ext cx="8917757" cy="29446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Happens within the inner mitochondrial membrane (MUCH LARGER than the outer mitochondrial membrane)</a:t>
            </a:r>
          </a:p>
          <a:p>
            <a:r>
              <a:rPr lang="en-US" dirty="0" smtClean="0"/>
              <a:t>Electron carriers (NAD+) that have been reduced </a:t>
            </a:r>
            <a:r>
              <a:rPr lang="en-US" dirty="0"/>
              <a:t>(to NADH</a:t>
            </a:r>
            <a:r>
              <a:rPr lang="en-US" dirty="0" smtClean="0"/>
              <a:t>) during </a:t>
            </a:r>
            <a:r>
              <a:rPr lang="en-US" dirty="0"/>
              <a:t>glycolysis, </a:t>
            </a:r>
            <a:r>
              <a:rPr lang="en-US" dirty="0" smtClean="0"/>
              <a:t>pyruvate oxidation and the Krebs cycle migrate to the membrane to become oxidized, and thus recycled</a:t>
            </a:r>
          </a:p>
          <a:p>
            <a:r>
              <a:rPr lang="en-US" dirty="0" smtClean="0"/>
              <a:t>Electrons and hydrogen ions are deposited into the </a:t>
            </a:r>
            <a:r>
              <a:rPr lang="en-US" b="1" dirty="0" smtClean="0"/>
              <a:t>electron transport chain</a:t>
            </a:r>
            <a:r>
              <a:rPr lang="en-US" dirty="0" smtClean="0"/>
              <a:t> (ETC) as NADH and FADH</a:t>
            </a:r>
            <a:r>
              <a:rPr lang="en-US" baseline="-25000" dirty="0" smtClean="0"/>
              <a:t>2</a:t>
            </a:r>
            <a:r>
              <a:rPr lang="en-US" dirty="0" smtClean="0"/>
              <a:t> are oxidized</a:t>
            </a:r>
          </a:p>
          <a:p>
            <a:r>
              <a:rPr lang="en-US" dirty="0" smtClean="0"/>
              <a:t>Electrons are carried from complex to complex, absorbing hydrogen ions from the matrix and depositing them into the inter-membrane space, creating a large hydrogen ion gradient</a:t>
            </a:r>
          </a:p>
          <a:p>
            <a:r>
              <a:rPr lang="en-US" u="sng" dirty="0" smtClean="0"/>
              <a:t>Oxygen gas (O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)</a:t>
            </a:r>
            <a:r>
              <a:rPr lang="en-US" dirty="0" smtClean="0"/>
              <a:t> is the final electron acceptor in the ETC.  It eventually reduces to two H</a:t>
            </a:r>
            <a:r>
              <a:rPr lang="en-US" baseline="-25000" dirty="0" smtClean="0"/>
              <a:t>2</a:t>
            </a:r>
            <a:r>
              <a:rPr lang="en-US" dirty="0" smtClean="0"/>
              <a:t>O molecules, absorbing four hydrogen ions in the process.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8183" y="6044969"/>
            <a:ext cx="224004" cy="335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8652" y="4305193"/>
            <a:ext cx="854152" cy="711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7726" y="6018042"/>
            <a:ext cx="598023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0741" y="5132470"/>
            <a:ext cx="854152" cy="52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631" y="4197548"/>
            <a:ext cx="7894433" cy="9750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392" y="5164051"/>
            <a:ext cx="7896673" cy="525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8379" y="5683760"/>
            <a:ext cx="7896673" cy="9992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60942" y="5298169"/>
            <a:ext cx="975891" cy="325356"/>
            <a:chOff x="8772525" y="3933825"/>
            <a:chExt cx="732489" cy="572167"/>
          </a:xfrm>
        </p:grpSpPr>
        <p:sp>
          <p:nvSpPr>
            <p:cNvPr id="12" name="Oval 11"/>
            <p:cNvSpPr/>
            <p:nvPr/>
          </p:nvSpPr>
          <p:spPr>
            <a:xfrm>
              <a:off x="8772525" y="3933825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0"/>
            <p:cNvSpPr/>
            <p:nvPr/>
          </p:nvSpPr>
          <p:spPr>
            <a:xfrm>
              <a:off x="8938760" y="3933825"/>
              <a:ext cx="386215" cy="572167"/>
            </a:xfrm>
            <a:custGeom>
              <a:avLst/>
              <a:gdLst>
                <a:gd name="connsiteX0" fmla="*/ 0 w 381000"/>
                <a:gd name="connsiteY0" fmla="*/ 0 h 571500"/>
                <a:gd name="connsiteX1" fmla="*/ 381000 w 381000"/>
                <a:gd name="connsiteY1" fmla="*/ 0 h 571500"/>
                <a:gd name="connsiteX2" fmla="*/ 381000 w 381000"/>
                <a:gd name="connsiteY2" fmla="*/ 571500 h 571500"/>
                <a:gd name="connsiteX3" fmla="*/ 0 w 381000"/>
                <a:gd name="connsiteY3" fmla="*/ 571500 h 571500"/>
                <a:gd name="connsiteX4" fmla="*/ 0 w 381000"/>
                <a:gd name="connsiteY4" fmla="*/ 0 h 571500"/>
                <a:gd name="connsiteX0" fmla="*/ 9525 w 390525"/>
                <a:gd name="connsiteY0" fmla="*/ 0 h 571500"/>
                <a:gd name="connsiteX1" fmla="*/ 390525 w 390525"/>
                <a:gd name="connsiteY1" fmla="*/ 0 h 571500"/>
                <a:gd name="connsiteX2" fmla="*/ 390525 w 390525"/>
                <a:gd name="connsiteY2" fmla="*/ 571500 h 571500"/>
                <a:gd name="connsiteX3" fmla="*/ 9525 w 390525"/>
                <a:gd name="connsiteY3" fmla="*/ 571500 h 571500"/>
                <a:gd name="connsiteX4" fmla="*/ 0 w 390525"/>
                <a:gd name="connsiteY4" fmla="*/ 257175 h 571500"/>
                <a:gd name="connsiteX5" fmla="*/ 9525 w 390525"/>
                <a:gd name="connsiteY5" fmla="*/ 0 h 571500"/>
                <a:gd name="connsiteX0" fmla="*/ 9525 w 390525"/>
                <a:gd name="connsiteY0" fmla="*/ 571500 h 662940"/>
                <a:gd name="connsiteX1" fmla="*/ 0 w 390525"/>
                <a:gd name="connsiteY1" fmla="*/ 257175 h 662940"/>
                <a:gd name="connsiteX2" fmla="*/ 9525 w 390525"/>
                <a:gd name="connsiteY2" fmla="*/ 0 h 662940"/>
                <a:gd name="connsiteX3" fmla="*/ 390525 w 390525"/>
                <a:gd name="connsiteY3" fmla="*/ 0 h 662940"/>
                <a:gd name="connsiteX4" fmla="*/ 390525 w 390525"/>
                <a:gd name="connsiteY4" fmla="*/ 571500 h 662940"/>
                <a:gd name="connsiteX5" fmla="*/ 100965 w 390525"/>
                <a:gd name="connsiteY5" fmla="*/ 662940 h 662940"/>
                <a:gd name="connsiteX0" fmla="*/ 0 w 381000"/>
                <a:gd name="connsiteY0" fmla="*/ 571500 h 662940"/>
                <a:gd name="connsiteX1" fmla="*/ 0 w 381000"/>
                <a:gd name="connsiteY1" fmla="*/ 0 h 662940"/>
                <a:gd name="connsiteX2" fmla="*/ 381000 w 381000"/>
                <a:gd name="connsiteY2" fmla="*/ 0 h 662940"/>
                <a:gd name="connsiteX3" fmla="*/ 381000 w 381000"/>
                <a:gd name="connsiteY3" fmla="*/ 571500 h 662940"/>
                <a:gd name="connsiteX4" fmla="*/ 91440 w 381000"/>
                <a:gd name="connsiteY4" fmla="*/ 662940 h 662940"/>
                <a:gd name="connsiteX0" fmla="*/ 0 w 381000"/>
                <a:gd name="connsiteY0" fmla="*/ 0 h 662940"/>
                <a:gd name="connsiteX1" fmla="*/ 381000 w 381000"/>
                <a:gd name="connsiteY1" fmla="*/ 0 h 662940"/>
                <a:gd name="connsiteX2" fmla="*/ 381000 w 381000"/>
                <a:gd name="connsiteY2" fmla="*/ 571500 h 662940"/>
                <a:gd name="connsiteX3" fmla="*/ 91440 w 381000"/>
                <a:gd name="connsiteY3" fmla="*/ 662940 h 662940"/>
                <a:gd name="connsiteX0" fmla="*/ 0 w 381000"/>
                <a:gd name="connsiteY0" fmla="*/ 0 h 586740"/>
                <a:gd name="connsiteX1" fmla="*/ 381000 w 381000"/>
                <a:gd name="connsiteY1" fmla="*/ 0 h 586740"/>
                <a:gd name="connsiteX2" fmla="*/ 381000 w 381000"/>
                <a:gd name="connsiteY2" fmla="*/ 571500 h 586740"/>
                <a:gd name="connsiteX3" fmla="*/ 5715 w 381000"/>
                <a:gd name="connsiteY3" fmla="*/ 586740 h 586740"/>
                <a:gd name="connsiteX0" fmla="*/ 8858 w 389858"/>
                <a:gd name="connsiteY0" fmla="*/ 0 h 571500"/>
                <a:gd name="connsiteX1" fmla="*/ 389858 w 389858"/>
                <a:gd name="connsiteY1" fmla="*/ 0 h 571500"/>
                <a:gd name="connsiteX2" fmla="*/ 389858 w 389858"/>
                <a:gd name="connsiteY2" fmla="*/ 571500 h 571500"/>
                <a:gd name="connsiteX3" fmla="*/ 0 w 389858"/>
                <a:gd name="connsiteY3" fmla="*/ 568524 h 571500"/>
                <a:gd name="connsiteX0" fmla="*/ 5215 w 386215"/>
                <a:gd name="connsiteY0" fmla="*/ 0 h 572167"/>
                <a:gd name="connsiteX1" fmla="*/ 386215 w 386215"/>
                <a:gd name="connsiteY1" fmla="*/ 0 h 572167"/>
                <a:gd name="connsiteX2" fmla="*/ 386215 w 386215"/>
                <a:gd name="connsiteY2" fmla="*/ 571500 h 572167"/>
                <a:gd name="connsiteX3" fmla="*/ 0 w 386215"/>
                <a:gd name="connsiteY3" fmla="*/ 572167 h 5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15" h="572167">
                  <a:moveTo>
                    <a:pt x="5215" y="0"/>
                  </a:moveTo>
                  <a:lnTo>
                    <a:pt x="386215" y="0"/>
                  </a:lnTo>
                  <a:lnTo>
                    <a:pt x="386215" y="571500"/>
                  </a:lnTo>
                  <a:lnTo>
                    <a:pt x="0" y="572167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171639" y="3934293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55"/>
          <p:cNvSpPr/>
          <p:nvPr/>
        </p:nvSpPr>
        <p:spPr>
          <a:xfrm rot="5400000" flipH="1">
            <a:off x="715310" y="5622595"/>
            <a:ext cx="271049" cy="616381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915750" y="5286909"/>
            <a:ext cx="975891" cy="325356"/>
            <a:chOff x="8772525" y="3933825"/>
            <a:chExt cx="732489" cy="572167"/>
          </a:xfrm>
        </p:grpSpPr>
        <p:sp>
          <p:nvSpPr>
            <p:cNvPr id="17" name="Oval 16"/>
            <p:cNvSpPr/>
            <p:nvPr/>
          </p:nvSpPr>
          <p:spPr>
            <a:xfrm>
              <a:off x="8772525" y="3933825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0"/>
            <p:cNvSpPr/>
            <p:nvPr/>
          </p:nvSpPr>
          <p:spPr>
            <a:xfrm>
              <a:off x="8938760" y="3933825"/>
              <a:ext cx="386215" cy="572167"/>
            </a:xfrm>
            <a:custGeom>
              <a:avLst/>
              <a:gdLst>
                <a:gd name="connsiteX0" fmla="*/ 0 w 381000"/>
                <a:gd name="connsiteY0" fmla="*/ 0 h 571500"/>
                <a:gd name="connsiteX1" fmla="*/ 381000 w 381000"/>
                <a:gd name="connsiteY1" fmla="*/ 0 h 571500"/>
                <a:gd name="connsiteX2" fmla="*/ 381000 w 381000"/>
                <a:gd name="connsiteY2" fmla="*/ 571500 h 571500"/>
                <a:gd name="connsiteX3" fmla="*/ 0 w 381000"/>
                <a:gd name="connsiteY3" fmla="*/ 571500 h 571500"/>
                <a:gd name="connsiteX4" fmla="*/ 0 w 381000"/>
                <a:gd name="connsiteY4" fmla="*/ 0 h 571500"/>
                <a:gd name="connsiteX0" fmla="*/ 9525 w 390525"/>
                <a:gd name="connsiteY0" fmla="*/ 0 h 571500"/>
                <a:gd name="connsiteX1" fmla="*/ 390525 w 390525"/>
                <a:gd name="connsiteY1" fmla="*/ 0 h 571500"/>
                <a:gd name="connsiteX2" fmla="*/ 390525 w 390525"/>
                <a:gd name="connsiteY2" fmla="*/ 571500 h 571500"/>
                <a:gd name="connsiteX3" fmla="*/ 9525 w 390525"/>
                <a:gd name="connsiteY3" fmla="*/ 571500 h 571500"/>
                <a:gd name="connsiteX4" fmla="*/ 0 w 390525"/>
                <a:gd name="connsiteY4" fmla="*/ 257175 h 571500"/>
                <a:gd name="connsiteX5" fmla="*/ 9525 w 390525"/>
                <a:gd name="connsiteY5" fmla="*/ 0 h 571500"/>
                <a:gd name="connsiteX0" fmla="*/ 9525 w 390525"/>
                <a:gd name="connsiteY0" fmla="*/ 571500 h 662940"/>
                <a:gd name="connsiteX1" fmla="*/ 0 w 390525"/>
                <a:gd name="connsiteY1" fmla="*/ 257175 h 662940"/>
                <a:gd name="connsiteX2" fmla="*/ 9525 w 390525"/>
                <a:gd name="connsiteY2" fmla="*/ 0 h 662940"/>
                <a:gd name="connsiteX3" fmla="*/ 390525 w 390525"/>
                <a:gd name="connsiteY3" fmla="*/ 0 h 662940"/>
                <a:gd name="connsiteX4" fmla="*/ 390525 w 390525"/>
                <a:gd name="connsiteY4" fmla="*/ 571500 h 662940"/>
                <a:gd name="connsiteX5" fmla="*/ 100965 w 390525"/>
                <a:gd name="connsiteY5" fmla="*/ 662940 h 662940"/>
                <a:gd name="connsiteX0" fmla="*/ 0 w 381000"/>
                <a:gd name="connsiteY0" fmla="*/ 571500 h 662940"/>
                <a:gd name="connsiteX1" fmla="*/ 0 w 381000"/>
                <a:gd name="connsiteY1" fmla="*/ 0 h 662940"/>
                <a:gd name="connsiteX2" fmla="*/ 381000 w 381000"/>
                <a:gd name="connsiteY2" fmla="*/ 0 h 662940"/>
                <a:gd name="connsiteX3" fmla="*/ 381000 w 381000"/>
                <a:gd name="connsiteY3" fmla="*/ 571500 h 662940"/>
                <a:gd name="connsiteX4" fmla="*/ 91440 w 381000"/>
                <a:gd name="connsiteY4" fmla="*/ 662940 h 662940"/>
                <a:gd name="connsiteX0" fmla="*/ 0 w 381000"/>
                <a:gd name="connsiteY0" fmla="*/ 0 h 662940"/>
                <a:gd name="connsiteX1" fmla="*/ 381000 w 381000"/>
                <a:gd name="connsiteY1" fmla="*/ 0 h 662940"/>
                <a:gd name="connsiteX2" fmla="*/ 381000 w 381000"/>
                <a:gd name="connsiteY2" fmla="*/ 571500 h 662940"/>
                <a:gd name="connsiteX3" fmla="*/ 91440 w 381000"/>
                <a:gd name="connsiteY3" fmla="*/ 662940 h 662940"/>
                <a:gd name="connsiteX0" fmla="*/ 0 w 381000"/>
                <a:gd name="connsiteY0" fmla="*/ 0 h 586740"/>
                <a:gd name="connsiteX1" fmla="*/ 381000 w 381000"/>
                <a:gd name="connsiteY1" fmla="*/ 0 h 586740"/>
                <a:gd name="connsiteX2" fmla="*/ 381000 w 381000"/>
                <a:gd name="connsiteY2" fmla="*/ 571500 h 586740"/>
                <a:gd name="connsiteX3" fmla="*/ 5715 w 381000"/>
                <a:gd name="connsiteY3" fmla="*/ 586740 h 586740"/>
                <a:gd name="connsiteX0" fmla="*/ 8858 w 389858"/>
                <a:gd name="connsiteY0" fmla="*/ 0 h 571500"/>
                <a:gd name="connsiteX1" fmla="*/ 389858 w 389858"/>
                <a:gd name="connsiteY1" fmla="*/ 0 h 571500"/>
                <a:gd name="connsiteX2" fmla="*/ 389858 w 389858"/>
                <a:gd name="connsiteY2" fmla="*/ 571500 h 571500"/>
                <a:gd name="connsiteX3" fmla="*/ 0 w 389858"/>
                <a:gd name="connsiteY3" fmla="*/ 568524 h 571500"/>
                <a:gd name="connsiteX0" fmla="*/ 5215 w 386215"/>
                <a:gd name="connsiteY0" fmla="*/ 0 h 572167"/>
                <a:gd name="connsiteX1" fmla="*/ 386215 w 386215"/>
                <a:gd name="connsiteY1" fmla="*/ 0 h 572167"/>
                <a:gd name="connsiteX2" fmla="*/ 386215 w 386215"/>
                <a:gd name="connsiteY2" fmla="*/ 571500 h 572167"/>
                <a:gd name="connsiteX3" fmla="*/ 0 w 386215"/>
                <a:gd name="connsiteY3" fmla="*/ 572167 h 5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15" h="572167">
                  <a:moveTo>
                    <a:pt x="5215" y="0"/>
                  </a:moveTo>
                  <a:lnTo>
                    <a:pt x="386215" y="0"/>
                  </a:lnTo>
                  <a:lnTo>
                    <a:pt x="386215" y="571500"/>
                  </a:lnTo>
                  <a:lnTo>
                    <a:pt x="0" y="572167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171639" y="3934293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5400000">
            <a:off x="1276326" y="5307534"/>
            <a:ext cx="975891" cy="325356"/>
            <a:chOff x="8772525" y="3933825"/>
            <a:chExt cx="732489" cy="572167"/>
          </a:xfrm>
        </p:grpSpPr>
        <p:sp>
          <p:nvSpPr>
            <p:cNvPr id="21" name="Oval 20"/>
            <p:cNvSpPr/>
            <p:nvPr/>
          </p:nvSpPr>
          <p:spPr>
            <a:xfrm>
              <a:off x="8772525" y="3933825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0"/>
            <p:cNvSpPr/>
            <p:nvPr/>
          </p:nvSpPr>
          <p:spPr>
            <a:xfrm>
              <a:off x="8938760" y="3933825"/>
              <a:ext cx="386215" cy="572167"/>
            </a:xfrm>
            <a:custGeom>
              <a:avLst/>
              <a:gdLst>
                <a:gd name="connsiteX0" fmla="*/ 0 w 381000"/>
                <a:gd name="connsiteY0" fmla="*/ 0 h 571500"/>
                <a:gd name="connsiteX1" fmla="*/ 381000 w 381000"/>
                <a:gd name="connsiteY1" fmla="*/ 0 h 571500"/>
                <a:gd name="connsiteX2" fmla="*/ 381000 w 381000"/>
                <a:gd name="connsiteY2" fmla="*/ 571500 h 571500"/>
                <a:gd name="connsiteX3" fmla="*/ 0 w 381000"/>
                <a:gd name="connsiteY3" fmla="*/ 571500 h 571500"/>
                <a:gd name="connsiteX4" fmla="*/ 0 w 381000"/>
                <a:gd name="connsiteY4" fmla="*/ 0 h 571500"/>
                <a:gd name="connsiteX0" fmla="*/ 9525 w 390525"/>
                <a:gd name="connsiteY0" fmla="*/ 0 h 571500"/>
                <a:gd name="connsiteX1" fmla="*/ 390525 w 390525"/>
                <a:gd name="connsiteY1" fmla="*/ 0 h 571500"/>
                <a:gd name="connsiteX2" fmla="*/ 390525 w 390525"/>
                <a:gd name="connsiteY2" fmla="*/ 571500 h 571500"/>
                <a:gd name="connsiteX3" fmla="*/ 9525 w 390525"/>
                <a:gd name="connsiteY3" fmla="*/ 571500 h 571500"/>
                <a:gd name="connsiteX4" fmla="*/ 0 w 390525"/>
                <a:gd name="connsiteY4" fmla="*/ 257175 h 571500"/>
                <a:gd name="connsiteX5" fmla="*/ 9525 w 390525"/>
                <a:gd name="connsiteY5" fmla="*/ 0 h 571500"/>
                <a:gd name="connsiteX0" fmla="*/ 9525 w 390525"/>
                <a:gd name="connsiteY0" fmla="*/ 571500 h 662940"/>
                <a:gd name="connsiteX1" fmla="*/ 0 w 390525"/>
                <a:gd name="connsiteY1" fmla="*/ 257175 h 662940"/>
                <a:gd name="connsiteX2" fmla="*/ 9525 w 390525"/>
                <a:gd name="connsiteY2" fmla="*/ 0 h 662940"/>
                <a:gd name="connsiteX3" fmla="*/ 390525 w 390525"/>
                <a:gd name="connsiteY3" fmla="*/ 0 h 662940"/>
                <a:gd name="connsiteX4" fmla="*/ 390525 w 390525"/>
                <a:gd name="connsiteY4" fmla="*/ 571500 h 662940"/>
                <a:gd name="connsiteX5" fmla="*/ 100965 w 390525"/>
                <a:gd name="connsiteY5" fmla="*/ 662940 h 662940"/>
                <a:gd name="connsiteX0" fmla="*/ 0 w 381000"/>
                <a:gd name="connsiteY0" fmla="*/ 571500 h 662940"/>
                <a:gd name="connsiteX1" fmla="*/ 0 w 381000"/>
                <a:gd name="connsiteY1" fmla="*/ 0 h 662940"/>
                <a:gd name="connsiteX2" fmla="*/ 381000 w 381000"/>
                <a:gd name="connsiteY2" fmla="*/ 0 h 662940"/>
                <a:gd name="connsiteX3" fmla="*/ 381000 w 381000"/>
                <a:gd name="connsiteY3" fmla="*/ 571500 h 662940"/>
                <a:gd name="connsiteX4" fmla="*/ 91440 w 381000"/>
                <a:gd name="connsiteY4" fmla="*/ 662940 h 662940"/>
                <a:gd name="connsiteX0" fmla="*/ 0 w 381000"/>
                <a:gd name="connsiteY0" fmla="*/ 0 h 662940"/>
                <a:gd name="connsiteX1" fmla="*/ 381000 w 381000"/>
                <a:gd name="connsiteY1" fmla="*/ 0 h 662940"/>
                <a:gd name="connsiteX2" fmla="*/ 381000 w 381000"/>
                <a:gd name="connsiteY2" fmla="*/ 571500 h 662940"/>
                <a:gd name="connsiteX3" fmla="*/ 91440 w 381000"/>
                <a:gd name="connsiteY3" fmla="*/ 662940 h 662940"/>
                <a:gd name="connsiteX0" fmla="*/ 0 w 381000"/>
                <a:gd name="connsiteY0" fmla="*/ 0 h 586740"/>
                <a:gd name="connsiteX1" fmla="*/ 381000 w 381000"/>
                <a:gd name="connsiteY1" fmla="*/ 0 h 586740"/>
                <a:gd name="connsiteX2" fmla="*/ 381000 w 381000"/>
                <a:gd name="connsiteY2" fmla="*/ 571500 h 586740"/>
                <a:gd name="connsiteX3" fmla="*/ 5715 w 381000"/>
                <a:gd name="connsiteY3" fmla="*/ 586740 h 586740"/>
                <a:gd name="connsiteX0" fmla="*/ 8858 w 389858"/>
                <a:gd name="connsiteY0" fmla="*/ 0 h 571500"/>
                <a:gd name="connsiteX1" fmla="*/ 389858 w 389858"/>
                <a:gd name="connsiteY1" fmla="*/ 0 h 571500"/>
                <a:gd name="connsiteX2" fmla="*/ 389858 w 389858"/>
                <a:gd name="connsiteY2" fmla="*/ 571500 h 571500"/>
                <a:gd name="connsiteX3" fmla="*/ 0 w 389858"/>
                <a:gd name="connsiteY3" fmla="*/ 568524 h 571500"/>
                <a:gd name="connsiteX0" fmla="*/ 5215 w 386215"/>
                <a:gd name="connsiteY0" fmla="*/ 0 h 572167"/>
                <a:gd name="connsiteX1" fmla="*/ 386215 w 386215"/>
                <a:gd name="connsiteY1" fmla="*/ 0 h 572167"/>
                <a:gd name="connsiteX2" fmla="*/ 386215 w 386215"/>
                <a:gd name="connsiteY2" fmla="*/ 571500 h 572167"/>
                <a:gd name="connsiteX3" fmla="*/ 0 w 386215"/>
                <a:gd name="connsiteY3" fmla="*/ 572167 h 5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15" h="572167">
                  <a:moveTo>
                    <a:pt x="5215" y="0"/>
                  </a:moveTo>
                  <a:lnTo>
                    <a:pt x="386215" y="0"/>
                  </a:lnTo>
                  <a:lnTo>
                    <a:pt x="386215" y="571500"/>
                  </a:lnTo>
                  <a:lnTo>
                    <a:pt x="0" y="572167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171639" y="3934293"/>
              <a:ext cx="333375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 rot="5400000">
            <a:off x="2475592" y="5474647"/>
            <a:ext cx="335021" cy="2204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55"/>
          <p:cNvSpPr/>
          <p:nvPr/>
        </p:nvSpPr>
        <p:spPr>
          <a:xfrm rot="1999235" flipV="1">
            <a:off x="4079027" y="4698582"/>
            <a:ext cx="232256" cy="434032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stealth" w="lg" len="lg"/>
            <a:tailEnd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842782" y="4766697"/>
            <a:ext cx="4658" cy="130248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749053" y="4835805"/>
            <a:ext cx="17144" cy="1224005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475317" y="4798669"/>
            <a:ext cx="5243" cy="1224909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7106" y="6147710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09262" y="479445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4971" y="4147792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4972" y="476572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99864" y="4579665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35880" y="4220261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79768" y="4978280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31601" y="4516289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46633" y="4218738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4764" y="4950102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6815" y="4194170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0539" y="6061535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90366" y="4255892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53166" y="419321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0381" y="4276282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0477" y="4261404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2089" y="4212553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84570" y="4504746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8627" y="4245253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62489" y="496929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91378" y="4186690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55"/>
          <p:cNvSpPr/>
          <p:nvPr/>
        </p:nvSpPr>
        <p:spPr>
          <a:xfrm rot="16216339">
            <a:off x="2510284" y="5612634"/>
            <a:ext cx="273259" cy="616381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12781" y="6088757"/>
            <a:ext cx="580559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NADH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1949" y="6082360"/>
            <a:ext cx="539812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78131" y="6001307"/>
            <a:ext cx="636831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FADH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55172" y="6031190"/>
            <a:ext cx="477719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55"/>
          <p:cNvSpPr/>
          <p:nvPr/>
        </p:nvSpPr>
        <p:spPr>
          <a:xfrm rot="1090570" flipH="1">
            <a:off x="1959242" y="5274931"/>
            <a:ext cx="167587" cy="212975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89508" y="5411553"/>
            <a:ext cx="456375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05379" y="5390272"/>
            <a:ext cx="456375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85429" y="5155968"/>
            <a:ext cx="320549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77821" y="5117493"/>
            <a:ext cx="320549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55"/>
          <p:cNvSpPr/>
          <p:nvPr/>
        </p:nvSpPr>
        <p:spPr>
          <a:xfrm rot="16200000">
            <a:off x="4286900" y="5752403"/>
            <a:ext cx="273259" cy="616381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454210" y="6143172"/>
            <a:ext cx="572797" cy="52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½ O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87455" y="6137947"/>
            <a:ext cx="456376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55"/>
          <p:cNvSpPr/>
          <p:nvPr/>
        </p:nvSpPr>
        <p:spPr>
          <a:xfrm rot="20318573" flipH="1">
            <a:off x="1785139" y="4575581"/>
            <a:ext cx="212791" cy="438477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808174" y="4428034"/>
            <a:ext cx="596083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C•Fe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88043" y="4533404"/>
            <a:ext cx="596083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C•Fe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93347" y="4844909"/>
            <a:ext cx="596083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C•Fe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51727" y="4825913"/>
            <a:ext cx="596083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C•Fe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266959" y="4550492"/>
            <a:ext cx="1482444" cy="66844"/>
          </a:xfrm>
          <a:prstGeom prst="straightConnector1">
            <a:avLst/>
          </a:prstGeom>
          <a:ln w="19050">
            <a:solidFill>
              <a:srgbClr val="00FF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 rot="5021495" flipH="1">
            <a:off x="1901441" y="5120851"/>
            <a:ext cx="766397" cy="653435"/>
          </a:xfrm>
          <a:custGeom>
            <a:avLst/>
            <a:gdLst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04357 w 427883"/>
              <a:gd name="connsiteY7" fmla="*/ 128132 h 224627"/>
              <a:gd name="connsiteX8" fmla="*/ 413547 w 427883"/>
              <a:gd name="connsiteY8" fmla="*/ 141917 h 224627"/>
              <a:gd name="connsiteX9" fmla="*/ 422737 w 427883"/>
              <a:gd name="connsiteY9" fmla="*/ 160297 h 224627"/>
              <a:gd name="connsiteX10" fmla="*/ 427332 w 427883"/>
              <a:gd name="connsiteY10" fmla="*/ 187867 h 224627"/>
              <a:gd name="connsiteX11" fmla="*/ 408952 w 427883"/>
              <a:gd name="connsiteY11" fmla="*/ 215437 h 224627"/>
              <a:gd name="connsiteX12" fmla="*/ 408952 w 427883"/>
              <a:gd name="connsiteY12" fmla="*/ 224627 h 224627"/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04357 w 427883"/>
              <a:gd name="connsiteY7" fmla="*/ 128132 h 224627"/>
              <a:gd name="connsiteX8" fmla="*/ 422737 w 427883"/>
              <a:gd name="connsiteY8" fmla="*/ 160297 h 224627"/>
              <a:gd name="connsiteX9" fmla="*/ 427332 w 427883"/>
              <a:gd name="connsiteY9" fmla="*/ 187867 h 224627"/>
              <a:gd name="connsiteX10" fmla="*/ 408952 w 427883"/>
              <a:gd name="connsiteY10" fmla="*/ 215437 h 224627"/>
              <a:gd name="connsiteX11" fmla="*/ 408952 w 427883"/>
              <a:gd name="connsiteY11" fmla="*/ 224627 h 224627"/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22737 w 427883"/>
              <a:gd name="connsiteY7" fmla="*/ 160297 h 224627"/>
              <a:gd name="connsiteX8" fmla="*/ 427332 w 427883"/>
              <a:gd name="connsiteY8" fmla="*/ 187867 h 224627"/>
              <a:gd name="connsiteX9" fmla="*/ 408952 w 427883"/>
              <a:gd name="connsiteY9" fmla="*/ 215437 h 224627"/>
              <a:gd name="connsiteX10" fmla="*/ 408952 w 427883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358408 w 473328"/>
              <a:gd name="connsiteY5" fmla="*/ 63802 h 224627"/>
              <a:gd name="connsiteX6" fmla="*/ 385978 w 473328"/>
              <a:gd name="connsiteY6" fmla="*/ 100562 h 224627"/>
              <a:gd name="connsiteX7" fmla="*/ 473282 w 473328"/>
              <a:gd name="connsiteY7" fmla="*/ 95967 h 224627"/>
              <a:gd name="connsiteX8" fmla="*/ 427332 w 473328"/>
              <a:gd name="connsiteY8" fmla="*/ 187867 h 224627"/>
              <a:gd name="connsiteX9" fmla="*/ 408952 w 473328"/>
              <a:gd name="connsiteY9" fmla="*/ 215437 h 224627"/>
              <a:gd name="connsiteX10" fmla="*/ 408952 w 473328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358408 w 473328"/>
              <a:gd name="connsiteY5" fmla="*/ 63802 h 224627"/>
              <a:gd name="connsiteX6" fmla="*/ 422737 w 473328"/>
              <a:gd name="connsiteY6" fmla="*/ 27043 h 224627"/>
              <a:gd name="connsiteX7" fmla="*/ 473282 w 473328"/>
              <a:gd name="connsiteY7" fmla="*/ 95967 h 224627"/>
              <a:gd name="connsiteX8" fmla="*/ 427332 w 473328"/>
              <a:gd name="connsiteY8" fmla="*/ 187867 h 224627"/>
              <a:gd name="connsiteX9" fmla="*/ 408952 w 473328"/>
              <a:gd name="connsiteY9" fmla="*/ 215437 h 224627"/>
              <a:gd name="connsiteX10" fmla="*/ 408952 w 473328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422737 w 473328"/>
              <a:gd name="connsiteY5" fmla="*/ 27043 h 224627"/>
              <a:gd name="connsiteX6" fmla="*/ 473282 w 473328"/>
              <a:gd name="connsiteY6" fmla="*/ 95967 h 224627"/>
              <a:gd name="connsiteX7" fmla="*/ 427332 w 473328"/>
              <a:gd name="connsiteY7" fmla="*/ 187867 h 224627"/>
              <a:gd name="connsiteX8" fmla="*/ 408952 w 473328"/>
              <a:gd name="connsiteY8" fmla="*/ 215437 h 224627"/>
              <a:gd name="connsiteX9" fmla="*/ 408952 w 473328"/>
              <a:gd name="connsiteY9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35433 w 473328"/>
              <a:gd name="connsiteY3" fmla="*/ 31638 h 224627"/>
              <a:gd name="connsiteX4" fmla="*/ 422737 w 473328"/>
              <a:gd name="connsiteY4" fmla="*/ 27043 h 224627"/>
              <a:gd name="connsiteX5" fmla="*/ 473282 w 473328"/>
              <a:gd name="connsiteY5" fmla="*/ 95967 h 224627"/>
              <a:gd name="connsiteX6" fmla="*/ 427332 w 473328"/>
              <a:gd name="connsiteY6" fmla="*/ 187867 h 224627"/>
              <a:gd name="connsiteX7" fmla="*/ 408952 w 473328"/>
              <a:gd name="connsiteY7" fmla="*/ 215437 h 224627"/>
              <a:gd name="connsiteX8" fmla="*/ 408952 w 473328"/>
              <a:gd name="connsiteY8" fmla="*/ 224627 h 224627"/>
              <a:gd name="connsiteX0" fmla="*/ 0 w 473282"/>
              <a:gd name="connsiteY0" fmla="*/ 40828 h 227092"/>
              <a:gd name="connsiteX1" fmla="*/ 110279 w 473282"/>
              <a:gd name="connsiteY1" fmla="*/ 4068 h 227092"/>
              <a:gd name="connsiteX2" fmla="*/ 289483 w 473282"/>
              <a:gd name="connsiteY2" fmla="*/ 13258 h 227092"/>
              <a:gd name="connsiteX3" fmla="*/ 335433 w 473282"/>
              <a:gd name="connsiteY3" fmla="*/ 31638 h 227092"/>
              <a:gd name="connsiteX4" fmla="*/ 422737 w 473282"/>
              <a:gd name="connsiteY4" fmla="*/ 27043 h 227092"/>
              <a:gd name="connsiteX5" fmla="*/ 473282 w 473282"/>
              <a:gd name="connsiteY5" fmla="*/ 95967 h 227092"/>
              <a:gd name="connsiteX6" fmla="*/ 408952 w 473282"/>
              <a:gd name="connsiteY6" fmla="*/ 215437 h 227092"/>
              <a:gd name="connsiteX7" fmla="*/ 408952 w 473282"/>
              <a:gd name="connsiteY7" fmla="*/ 224627 h 227092"/>
              <a:gd name="connsiteX0" fmla="*/ 0 w 473282"/>
              <a:gd name="connsiteY0" fmla="*/ 40828 h 215437"/>
              <a:gd name="connsiteX1" fmla="*/ 110279 w 473282"/>
              <a:gd name="connsiteY1" fmla="*/ 4068 h 215437"/>
              <a:gd name="connsiteX2" fmla="*/ 289483 w 473282"/>
              <a:gd name="connsiteY2" fmla="*/ 13258 h 215437"/>
              <a:gd name="connsiteX3" fmla="*/ 335433 w 473282"/>
              <a:gd name="connsiteY3" fmla="*/ 31638 h 215437"/>
              <a:gd name="connsiteX4" fmla="*/ 422737 w 473282"/>
              <a:gd name="connsiteY4" fmla="*/ 27043 h 215437"/>
              <a:gd name="connsiteX5" fmla="*/ 473282 w 473282"/>
              <a:gd name="connsiteY5" fmla="*/ 95967 h 215437"/>
              <a:gd name="connsiteX6" fmla="*/ 408952 w 473282"/>
              <a:gd name="connsiteY6" fmla="*/ 215437 h 215437"/>
              <a:gd name="connsiteX0" fmla="*/ 0 w 473282"/>
              <a:gd name="connsiteY0" fmla="*/ 40828 h 215437"/>
              <a:gd name="connsiteX1" fmla="*/ 110279 w 473282"/>
              <a:gd name="connsiteY1" fmla="*/ 4068 h 215437"/>
              <a:gd name="connsiteX2" fmla="*/ 289483 w 473282"/>
              <a:gd name="connsiteY2" fmla="*/ 13258 h 215437"/>
              <a:gd name="connsiteX3" fmla="*/ 353813 w 473282"/>
              <a:gd name="connsiteY3" fmla="*/ 13258 h 215437"/>
              <a:gd name="connsiteX4" fmla="*/ 422737 w 473282"/>
              <a:gd name="connsiteY4" fmla="*/ 27043 h 215437"/>
              <a:gd name="connsiteX5" fmla="*/ 473282 w 473282"/>
              <a:gd name="connsiteY5" fmla="*/ 95967 h 215437"/>
              <a:gd name="connsiteX6" fmla="*/ 408952 w 473282"/>
              <a:gd name="connsiteY6" fmla="*/ 215437 h 215437"/>
              <a:gd name="connsiteX0" fmla="*/ 0 w 473282"/>
              <a:gd name="connsiteY0" fmla="*/ 40828 h 215437"/>
              <a:gd name="connsiteX1" fmla="*/ 110279 w 473282"/>
              <a:gd name="connsiteY1" fmla="*/ 4068 h 215437"/>
              <a:gd name="connsiteX2" fmla="*/ 289483 w 473282"/>
              <a:gd name="connsiteY2" fmla="*/ 13258 h 215437"/>
              <a:gd name="connsiteX3" fmla="*/ 422737 w 473282"/>
              <a:gd name="connsiteY3" fmla="*/ 27043 h 215437"/>
              <a:gd name="connsiteX4" fmla="*/ 473282 w 473282"/>
              <a:gd name="connsiteY4" fmla="*/ 95967 h 215437"/>
              <a:gd name="connsiteX5" fmla="*/ 408952 w 473282"/>
              <a:gd name="connsiteY5" fmla="*/ 215437 h 215437"/>
              <a:gd name="connsiteX0" fmla="*/ 0 w 473282"/>
              <a:gd name="connsiteY0" fmla="*/ 45261 h 219870"/>
              <a:gd name="connsiteX1" fmla="*/ 110279 w 473282"/>
              <a:gd name="connsiteY1" fmla="*/ 8501 h 219870"/>
              <a:gd name="connsiteX2" fmla="*/ 303968 w 473282"/>
              <a:gd name="connsiteY2" fmla="*/ 5256 h 219870"/>
              <a:gd name="connsiteX3" fmla="*/ 422737 w 473282"/>
              <a:gd name="connsiteY3" fmla="*/ 31476 h 219870"/>
              <a:gd name="connsiteX4" fmla="*/ 473282 w 473282"/>
              <a:gd name="connsiteY4" fmla="*/ 100400 h 219870"/>
              <a:gd name="connsiteX5" fmla="*/ 408952 w 473282"/>
              <a:gd name="connsiteY5" fmla="*/ 219870 h 219870"/>
              <a:gd name="connsiteX0" fmla="*/ 0 w 1072884"/>
              <a:gd name="connsiteY0" fmla="*/ 45261 h 679014"/>
              <a:gd name="connsiteX1" fmla="*/ 110279 w 1072884"/>
              <a:gd name="connsiteY1" fmla="*/ 8501 h 679014"/>
              <a:gd name="connsiteX2" fmla="*/ 303968 w 1072884"/>
              <a:gd name="connsiteY2" fmla="*/ 5256 h 679014"/>
              <a:gd name="connsiteX3" fmla="*/ 422737 w 1072884"/>
              <a:gd name="connsiteY3" fmla="*/ 31476 h 679014"/>
              <a:gd name="connsiteX4" fmla="*/ 473282 w 1072884"/>
              <a:gd name="connsiteY4" fmla="*/ 100400 h 679014"/>
              <a:gd name="connsiteX5" fmla="*/ 1072745 w 1072884"/>
              <a:gd name="connsiteY5" fmla="*/ 679014 h 679014"/>
              <a:gd name="connsiteX0" fmla="*/ 0 w 1072902"/>
              <a:gd name="connsiteY0" fmla="*/ 65150 h 698903"/>
              <a:gd name="connsiteX1" fmla="*/ 110279 w 1072902"/>
              <a:gd name="connsiteY1" fmla="*/ 28390 h 698903"/>
              <a:gd name="connsiteX2" fmla="*/ 303968 w 1072902"/>
              <a:gd name="connsiteY2" fmla="*/ 25145 h 698903"/>
              <a:gd name="connsiteX3" fmla="*/ 422737 w 1072902"/>
              <a:gd name="connsiteY3" fmla="*/ 51365 h 698903"/>
              <a:gd name="connsiteX4" fmla="*/ 544205 w 1072902"/>
              <a:gd name="connsiteY4" fmla="*/ 625626 h 698903"/>
              <a:gd name="connsiteX5" fmla="*/ 1072745 w 1072902"/>
              <a:gd name="connsiteY5" fmla="*/ 698903 h 698903"/>
              <a:gd name="connsiteX0" fmla="*/ 0 w 1072902"/>
              <a:gd name="connsiteY0" fmla="*/ 45262 h 679015"/>
              <a:gd name="connsiteX1" fmla="*/ 110279 w 1072902"/>
              <a:gd name="connsiteY1" fmla="*/ 8502 h 679015"/>
              <a:gd name="connsiteX2" fmla="*/ 303968 w 1072902"/>
              <a:gd name="connsiteY2" fmla="*/ 5257 h 679015"/>
              <a:gd name="connsiteX3" fmla="*/ 550518 w 1072902"/>
              <a:gd name="connsiteY3" fmla="*/ 426050 h 679015"/>
              <a:gd name="connsiteX4" fmla="*/ 544205 w 1072902"/>
              <a:gd name="connsiteY4" fmla="*/ 605738 h 679015"/>
              <a:gd name="connsiteX5" fmla="*/ 1072745 w 1072902"/>
              <a:gd name="connsiteY5" fmla="*/ 679015 h 679015"/>
              <a:gd name="connsiteX0" fmla="*/ 0 w 1072902"/>
              <a:gd name="connsiteY0" fmla="*/ 45661 h 679414"/>
              <a:gd name="connsiteX1" fmla="*/ 110279 w 1072902"/>
              <a:gd name="connsiteY1" fmla="*/ 8901 h 679414"/>
              <a:gd name="connsiteX2" fmla="*/ 433259 w 1072902"/>
              <a:gd name="connsiteY2" fmla="*/ 225781 h 679414"/>
              <a:gd name="connsiteX3" fmla="*/ 550518 w 1072902"/>
              <a:gd name="connsiteY3" fmla="*/ 426449 h 679414"/>
              <a:gd name="connsiteX4" fmla="*/ 544205 w 1072902"/>
              <a:gd name="connsiteY4" fmla="*/ 606137 h 679414"/>
              <a:gd name="connsiteX5" fmla="*/ 1072745 w 1072902"/>
              <a:gd name="connsiteY5" fmla="*/ 679414 h 679414"/>
              <a:gd name="connsiteX0" fmla="*/ 0 w 1072902"/>
              <a:gd name="connsiteY0" fmla="*/ 7936 h 641689"/>
              <a:gd name="connsiteX1" fmla="*/ 382604 w 1072902"/>
              <a:gd name="connsiteY1" fmla="*/ 24992 h 641689"/>
              <a:gd name="connsiteX2" fmla="*/ 433259 w 1072902"/>
              <a:gd name="connsiteY2" fmla="*/ 188056 h 641689"/>
              <a:gd name="connsiteX3" fmla="*/ 550518 w 1072902"/>
              <a:gd name="connsiteY3" fmla="*/ 388724 h 641689"/>
              <a:gd name="connsiteX4" fmla="*/ 544205 w 1072902"/>
              <a:gd name="connsiteY4" fmla="*/ 568412 h 641689"/>
              <a:gd name="connsiteX5" fmla="*/ 1072745 w 1072902"/>
              <a:gd name="connsiteY5" fmla="*/ 641689 h 641689"/>
              <a:gd name="connsiteX0" fmla="*/ 0 w 1072902"/>
              <a:gd name="connsiteY0" fmla="*/ 7936 h 641689"/>
              <a:gd name="connsiteX1" fmla="*/ 382604 w 1072902"/>
              <a:gd name="connsiteY1" fmla="*/ 24992 h 641689"/>
              <a:gd name="connsiteX2" fmla="*/ 433259 w 1072902"/>
              <a:gd name="connsiteY2" fmla="*/ 188056 h 641689"/>
              <a:gd name="connsiteX3" fmla="*/ 550518 w 1072902"/>
              <a:gd name="connsiteY3" fmla="*/ 388724 h 641689"/>
              <a:gd name="connsiteX4" fmla="*/ 544205 w 1072902"/>
              <a:gd name="connsiteY4" fmla="*/ 568412 h 641689"/>
              <a:gd name="connsiteX5" fmla="*/ 1072745 w 1072902"/>
              <a:gd name="connsiteY5" fmla="*/ 641689 h 641689"/>
              <a:gd name="connsiteX0" fmla="*/ 0 w 1072902"/>
              <a:gd name="connsiteY0" fmla="*/ 7936 h 641689"/>
              <a:gd name="connsiteX1" fmla="*/ 382604 w 1072902"/>
              <a:gd name="connsiteY1" fmla="*/ 24992 h 641689"/>
              <a:gd name="connsiteX2" fmla="*/ 433259 w 1072902"/>
              <a:gd name="connsiteY2" fmla="*/ 188056 h 641689"/>
              <a:gd name="connsiteX3" fmla="*/ 550518 w 1072902"/>
              <a:gd name="connsiteY3" fmla="*/ 388724 h 641689"/>
              <a:gd name="connsiteX4" fmla="*/ 544205 w 1072902"/>
              <a:gd name="connsiteY4" fmla="*/ 568412 h 641689"/>
              <a:gd name="connsiteX5" fmla="*/ 1072745 w 1072902"/>
              <a:gd name="connsiteY5" fmla="*/ 641689 h 641689"/>
              <a:gd name="connsiteX0" fmla="*/ 0 w 1072933"/>
              <a:gd name="connsiteY0" fmla="*/ 7936 h 641689"/>
              <a:gd name="connsiteX1" fmla="*/ 382604 w 1072933"/>
              <a:gd name="connsiteY1" fmla="*/ 24992 h 641689"/>
              <a:gd name="connsiteX2" fmla="*/ 433259 w 1072933"/>
              <a:gd name="connsiteY2" fmla="*/ 188056 h 641689"/>
              <a:gd name="connsiteX3" fmla="*/ 550518 w 1072933"/>
              <a:gd name="connsiteY3" fmla="*/ 388724 h 641689"/>
              <a:gd name="connsiteX4" fmla="*/ 544205 w 1072933"/>
              <a:gd name="connsiteY4" fmla="*/ 568412 h 641689"/>
              <a:gd name="connsiteX5" fmla="*/ 1072745 w 1072933"/>
              <a:gd name="connsiteY5" fmla="*/ 641689 h 641689"/>
              <a:gd name="connsiteX0" fmla="*/ 0 w 1072933"/>
              <a:gd name="connsiteY0" fmla="*/ 7936 h 641689"/>
              <a:gd name="connsiteX1" fmla="*/ 382604 w 1072933"/>
              <a:gd name="connsiteY1" fmla="*/ 24992 h 641689"/>
              <a:gd name="connsiteX2" fmla="*/ 433259 w 1072933"/>
              <a:gd name="connsiteY2" fmla="*/ 188056 h 641689"/>
              <a:gd name="connsiteX3" fmla="*/ 550518 w 1072933"/>
              <a:gd name="connsiteY3" fmla="*/ 388724 h 641689"/>
              <a:gd name="connsiteX4" fmla="*/ 544205 w 1072933"/>
              <a:gd name="connsiteY4" fmla="*/ 568412 h 641689"/>
              <a:gd name="connsiteX5" fmla="*/ 1072745 w 1072933"/>
              <a:gd name="connsiteY5" fmla="*/ 641689 h 641689"/>
              <a:gd name="connsiteX0" fmla="*/ 0 w 1107614"/>
              <a:gd name="connsiteY0" fmla="*/ 7936 h 663044"/>
              <a:gd name="connsiteX1" fmla="*/ 382604 w 1107614"/>
              <a:gd name="connsiteY1" fmla="*/ 24992 h 663044"/>
              <a:gd name="connsiteX2" fmla="*/ 433259 w 1107614"/>
              <a:gd name="connsiteY2" fmla="*/ 188056 h 663044"/>
              <a:gd name="connsiteX3" fmla="*/ 550518 w 1107614"/>
              <a:gd name="connsiteY3" fmla="*/ 388724 h 663044"/>
              <a:gd name="connsiteX4" fmla="*/ 544205 w 1107614"/>
              <a:gd name="connsiteY4" fmla="*/ 568412 h 663044"/>
              <a:gd name="connsiteX5" fmla="*/ 1107438 w 1107614"/>
              <a:gd name="connsiteY5" fmla="*/ 663044 h 663044"/>
              <a:gd name="connsiteX0" fmla="*/ 0 w 1107438"/>
              <a:gd name="connsiteY0" fmla="*/ 7936 h 663044"/>
              <a:gd name="connsiteX1" fmla="*/ 382604 w 1107438"/>
              <a:gd name="connsiteY1" fmla="*/ 24992 h 663044"/>
              <a:gd name="connsiteX2" fmla="*/ 433259 w 1107438"/>
              <a:gd name="connsiteY2" fmla="*/ 188056 h 663044"/>
              <a:gd name="connsiteX3" fmla="*/ 550518 w 1107438"/>
              <a:gd name="connsiteY3" fmla="*/ 388724 h 663044"/>
              <a:gd name="connsiteX4" fmla="*/ 544205 w 1107438"/>
              <a:gd name="connsiteY4" fmla="*/ 568412 h 663044"/>
              <a:gd name="connsiteX5" fmla="*/ 1107438 w 1107438"/>
              <a:gd name="connsiteY5" fmla="*/ 663044 h 663044"/>
              <a:gd name="connsiteX0" fmla="*/ 0 w 1107438"/>
              <a:gd name="connsiteY0" fmla="*/ 7936 h 663044"/>
              <a:gd name="connsiteX1" fmla="*/ 382604 w 1107438"/>
              <a:gd name="connsiteY1" fmla="*/ 24992 h 663044"/>
              <a:gd name="connsiteX2" fmla="*/ 433259 w 1107438"/>
              <a:gd name="connsiteY2" fmla="*/ 188056 h 663044"/>
              <a:gd name="connsiteX3" fmla="*/ 550518 w 1107438"/>
              <a:gd name="connsiteY3" fmla="*/ 388724 h 663044"/>
              <a:gd name="connsiteX4" fmla="*/ 554893 w 1107438"/>
              <a:gd name="connsiteY4" fmla="*/ 561056 h 663044"/>
              <a:gd name="connsiteX5" fmla="*/ 1107438 w 1107438"/>
              <a:gd name="connsiteY5" fmla="*/ 663044 h 66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38" h="663044">
                <a:moveTo>
                  <a:pt x="0" y="7936"/>
                </a:moveTo>
                <a:cubicBezTo>
                  <a:pt x="36760" y="-4317"/>
                  <a:pt x="310394" y="-5028"/>
                  <a:pt x="382604" y="24992"/>
                </a:cubicBezTo>
                <a:cubicBezTo>
                  <a:pt x="454814" y="55012"/>
                  <a:pt x="372219" y="120717"/>
                  <a:pt x="433259" y="188056"/>
                </a:cubicBezTo>
                <a:cubicBezTo>
                  <a:pt x="553998" y="291644"/>
                  <a:pt x="530246" y="326557"/>
                  <a:pt x="550518" y="388724"/>
                </a:cubicBezTo>
                <a:cubicBezTo>
                  <a:pt x="570790" y="450891"/>
                  <a:pt x="479276" y="507104"/>
                  <a:pt x="554893" y="561056"/>
                </a:cubicBezTo>
                <a:cubicBezTo>
                  <a:pt x="645354" y="630391"/>
                  <a:pt x="726265" y="658778"/>
                  <a:pt x="1107438" y="663044"/>
                </a:cubicBezTo>
              </a:path>
            </a:pathLst>
          </a:custGeom>
          <a:noFill/>
          <a:ln w="19050">
            <a:solidFill>
              <a:srgbClr val="00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4364734" y="4918384"/>
            <a:ext cx="0" cy="1125667"/>
          </a:xfrm>
          <a:prstGeom prst="straightConnector1">
            <a:avLst/>
          </a:prstGeom>
          <a:ln w="19050">
            <a:solidFill>
              <a:srgbClr val="00FF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323392" y="5944784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55"/>
          <p:cNvSpPr/>
          <p:nvPr/>
        </p:nvSpPr>
        <p:spPr>
          <a:xfrm rot="10800000" flipH="1">
            <a:off x="2352621" y="5319440"/>
            <a:ext cx="167587" cy="212975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55"/>
          <p:cNvSpPr/>
          <p:nvPr/>
        </p:nvSpPr>
        <p:spPr>
          <a:xfrm rot="10588456" flipH="1" flipV="1">
            <a:off x="1417662" y="5274823"/>
            <a:ext cx="167587" cy="299527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55"/>
          <p:cNvSpPr/>
          <p:nvPr/>
        </p:nvSpPr>
        <p:spPr>
          <a:xfrm rot="783395" flipH="1" flipV="1">
            <a:off x="1035623" y="5231262"/>
            <a:ext cx="167587" cy="299527"/>
          </a:xfrm>
          <a:custGeom>
            <a:avLst/>
            <a:gdLst>
              <a:gd name="connsiteX0" fmla="*/ 0 w 534017"/>
              <a:gd name="connsiteY0" fmla="*/ 254606 h 509212"/>
              <a:gd name="connsiteX1" fmla="*/ 267009 w 534017"/>
              <a:gd name="connsiteY1" fmla="*/ 0 h 509212"/>
              <a:gd name="connsiteX2" fmla="*/ 534018 w 534017"/>
              <a:gd name="connsiteY2" fmla="*/ 254606 h 509212"/>
              <a:gd name="connsiteX3" fmla="*/ 267009 w 534017"/>
              <a:gd name="connsiteY3" fmla="*/ 509212 h 509212"/>
              <a:gd name="connsiteX4" fmla="*/ 0 w 534017"/>
              <a:gd name="connsiteY4" fmla="*/ 25460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4" fmla="*/ 91440 w 534018"/>
              <a:gd name="connsiteY4" fmla="*/ 346046 h 509212"/>
              <a:gd name="connsiteX0" fmla="*/ 0 w 534018"/>
              <a:gd name="connsiteY0" fmla="*/ 254606 h 509212"/>
              <a:gd name="connsiteX1" fmla="*/ 267009 w 534018"/>
              <a:gd name="connsiteY1" fmla="*/ 0 h 509212"/>
              <a:gd name="connsiteX2" fmla="*/ 534018 w 534018"/>
              <a:gd name="connsiteY2" fmla="*/ 254606 h 509212"/>
              <a:gd name="connsiteX3" fmla="*/ 267009 w 534018"/>
              <a:gd name="connsiteY3" fmla="*/ 509212 h 509212"/>
              <a:gd name="connsiteX0" fmla="*/ 0 w 267009"/>
              <a:gd name="connsiteY0" fmla="*/ 0 h 509212"/>
              <a:gd name="connsiteX1" fmla="*/ 267009 w 267009"/>
              <a:gd name="connsiteY1" fmla="*/ 254606 h 509212"/>
              <a:gd name="connsiteX2" fmla="*/ 0 w 267009"/>
              <a:gd name="connsiteY2" fmla="*/ 509212 h 5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09" h="509212">
                <a:moveTo>
                  <a:pt x="0" y="0"/>
                </a:moveTo>
                <a:cubicBezTo>
                  <a:pt x="147465" y="0"/>
                  <a:pt x="267009" y="113991"/>
                  <a:pt x="267009" y="254606"/>
                </a:cubicBezTo>
                <a:cubicBezTo>
                  <a:pt x="267009" y="395221"/>
                  <a:pt x="147465" y="509212"/>
                  <a:pt x="0" y="509212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868092" y="5047962"/>
            <a:ext cx="1018274" cy="710616"/>
          </a:xfrm>
          <a:custGeom>
            <a:avLst/>
            <a:gdLst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04357 w 427883"/>
              <a:gd name="connsiteY7" fmla="*/ 128132 h 224627"/>
              <a:gd name="connsiteX8" fmla="*/ 413547 w 427883"/>
              <a:gd name="connsiteY8" fmla="*/ 141917 h 224627"/>
              <a:gd name="connsiteX9" fmla="*/ 422737 w 427883"/>
              <a:gd name="connsiteY9" fmla="*/ 160297 h 224627"/>
              <a:gd name="connsiteX10" fmla="*/ 427332 w 427883"/>
              <a:gd name="connsiteY10" fmla="*/ 187867 h 224627"/>
              <a:gd name="connsiteX11" fmla="*/ 408952 w 427883"/>
              <a:gd name="connsiteY11" fmla="*/ 215437 h 224627"/>
              <a:gd name="connsiteX12" fmla="*/ 408952 w 427883"/>
              <a:gd name="connsiteY12" fmla="*/ 224627 h 224627"/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04357 w 427883"/>
              <a:gd name="connsiteY7" fmla="*/ 128132 h 224627"/>
              <a:gd name="connsiteX8" fmla="*/ 422737 w 427883"/>
              <a:gd name="connsiteY8" fmla="*/ 160297 h 224627"/>
              <a:gd name="connsiteX9" fmla="*/ 427332 w 427883"/>
              <a:gd name="connsiteY9" fmla="*/ 187867 h 224627"/>
              <a:gd name="connsiteX10" fmla="*/ 408952 w 427883"/>
              <a:gd name="connsiteY10" fmla="*/ 215437 h 224627"/>
              <a:gd name="connsiteX11" fmla="*/ 408952 w 427883"/>
              <a:gd name="connsiteY11" fmla="*/ 224627 h 224627"/>
              <a:gd name="connsiteX0" fmla="*/ 0 w 427883"/>
              <a:gd name="connsiteY0" fmla="*/ 40828 h 224627"/>
              <a:gd name="connsiteX1" fmla="*/ 110279 w 427883"/>
              <a:gd name="connsiteY1" fmla="*/ 4068 h 224627"/>
              <a:gd name="connsiteX2" fmla="*/ 289483 w 427883"/>
              <a:gd name="connsiteY2" fmla="*/ 13258 h 224627"/>
              <a:gd name="connsiteX3" fmla="*/ 307863 w 427883"/>
              <a:gd name="connsiteY3" fmla="*/ 22448 h 224627"/>
              <a:gd name="connsiteX4" fmla="*/ 335433 w 427883"/>
              <a:gd name="connsiteY4" fmla="*/ 31638 h 224627"/>
              <a:gd name="connsiteX5" fmla="*/ 358408 w 427883"/>
              <a:gd name="connsiteY5" fmla="*/ 63802 h 224627"/>
              <a:gd name="connsiteX6" fmla="*/ 385978 w 427883"/>
              <a:gd name="connsiteY6" fmla="*/ 100562 h 224627"/>
              <a:gd name="connsiteX7" fmla="*/ 422737 w 427883"/>
              <a:gd name="connsiteY7" fmla="*/ 160297 h 224627"/>
              <a:gd name="connsiteX8" fmla="*/ 427332 w 427883"/>
              <a:gd name="connsiteY8" fmla="*/ 187867 h 224627"/>
              <a:gd name="connsiteX9" fmla="*/ 408952 w 427883"/>
              <a:gd name="connsiteY9" fmla="*/ 215437 h 224627"/>
              <a:gd name="connsiteX10" fmla="*/ 408952 w 427883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358408 w 473328"/>
              <a:gd name="connsiteY5" fmla="*/ 63802 h 224627"/>
              <a:gd name="connsiteX6" fmla="*/ 385978 w 473328"/>
              <a:gd name="connsiteY6" fmla="*/ 100562 h 224627"/>
              <a:gd name="connsiteX7" fmla="*/ 473282 w 473328"/>
              <a:gd name="connsiteY7" fmla="*/ 95967 h 224627"/>
              <a:gd name="connsiteX8" fmla="*/ 427332 w 473328"/>
              <a:gd name="connsiteY8" fmla="*/ 187867 h 224627"/>
              <a:gd name="connsiteX9" fmla="*/ 408952 w 473328"/>
              <a:gd name="connsiteY9" fmla="*/ 215437 h 224627"/>
              <a:gd name="connsiteX10" fmla="*/ 408952 w 473328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358408 w 473328"/>
              <a:gd name="connsiteY5" fmla="*/ 63802 h 224627"/>
              <a:gd name="connsiteX6" fmla="*/ 422737 w 473328"/>
              <a:gd name="connsiteY6" fmla="*/ 27043 h 224627"/>
              <a:gd name="connsiteX7" fmla="*/ 473282 w 473328"/>
              <a:gd name="connsiteY7" fmla="*/ 95967 h 224627"/>
              <a:gd name="connsiteX8" fmla="*/ 427332 w 473328"/>
              <a:gd name="connsiteY8" fmla="*/ 187867 h 224627"/>
              <a:gd name="connsiteX9" fmla="*/ 408952 w 473328"/>
              <a:gd name="connsiteY9" fmla="*/ 215437 h 224627"/>
              <a:gd name="connsiteX10" fmla="*/ 408952 w 473328"/>
              <a:gd name="connsiteY10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07863 w 473328"/>
              <a:gd name="connsiteY3" fmla="*/ 22448 h 224627"/>
              <a:gd name="connsiteX4" fmla="*/ 335433 w 473328"/>
              <a:gd name="connsiteY4" fmla="*/ 31638 h 224627"/>
              <a:gd name="connsiteX5" fmla="*/ 422737 w 473328"/>
              <a:gd name="connsiteY5" fmla="*/ 27043 h 224627"/>
              <a:gd name="connsiteX6" fmla="*/ 473282 w 473328"/>
              <a:gd name="connsiteY6" fmla="*/ 95967 h 224627"/>
              <a:gd name="connsiteX7" fmla="*/ 427332 w 473328"/>
              <a:gd name="connsiteY7" fmla="*/ 187867 h 224627"/>
              <a:gd name="connsiteX8" fmla="*/ 408952 w 473328"/>
              <a:gd name="connsiteY8" fmla="*/ 215437 h 224627"/>
              <a:gd name="connsiteX9" fmla="*/ 408952 w 473328"/>
              <a:gd name="connsiteY9" fmla="*/ 224627 h 224627"/>
              <a:gd name="connsiteX0" fmla="*/ 0 w 473328"/>
              <a:gd name="connsiteY0" fmla="*/ 40828 h 224627"/>
              <a:gd name="connsiteX1" fmla="*/ 110279 w 473328"/>
              <a:gd name="connsiteY1" fmla="*/ 4068 h 224627"/>
              <a:gd name="connsiteX2" fmla="*/ 289483 w 473328"/>
              <a:gd name="connsiteY2" fmla="*/ 13258 h 224627"/>
              <a:gd name="connsiteX3" fmla="*/ 335433 w 473328"/>
              <a:gd name="connsiteY3" fmla="*/ 31638 h 224627"/>
              <a:gd name="connsiteX4" fmla="*/ 422737 w 473328"/>
              <a:gd name="connsiteY4" fmla="*/ 27043 h 224627"/>
              <a:gd name="connsiteX5" fmla="*/ 473282 w 473328"/>
              <a:gd name="connsiteY5" fmla="*/ 95967 h 224627"/>
              <a:gd name="connsiteX6" fmla="*/ 427332 w 473328"/>
              <a:gd name="connsiteY6" fmla="*/ 187867 h 224627"/>
              <a:gd name="connsiteX7" fmla="*/ 408952 w 473328"/>
              <a:gd name="connsiteY7" fmla="*/ 215437 h 224627"/>
              <a:gd name="connsiteX8" fmla="*/ 408952 w 473328"/>
              <a:gd name="connsiteY8" fmla="*/ 224627 h 224627"/>
              <a:gd name="connsiteX0" fmla="*/ 0 w 473282"/>
              <a:gd name="connsiteY0" fmla="*/ 40828 h 227092"/>
              <a:gd name="connsiteX1" fmla="*/ 110279 w 473282"/>
              <a:gd name="connsiteY1" fmla="*/ 4068 h 227092"/>
              <a:gd name="connsiteX2" fmla="*/ 289483 w 473282"/>
              <a:gd name="connsiteY2" fmla="*/ 13258 h 227092"/>
              <a:gd name="connsiteX3" fmla="*/ 335433 w 473282"/>
              <a:gd name="connsiteY3" fmla="*/ 31638 h 227092"/>
              <a:gd name="connsiteX4" fmla="*/ 422737 w 473282"/>
              <a:gd name="connsiteY4" fmla="*/ 27043 h 227092"/>
              <a:gd name="connsiteX5" fmla="*/ 473282 w 473282"/>
              <a:gd name="connsiteY5" fmla="*/ 95967 h 227092"/>
              <a:gd name="connsiteX6" fmla="*/ 408952 w 473282"/>
              <a:gd name="connsiteY6" fmla="*/ 215437 h 227092"/>
              <a:gd name="connsiteX7" fmla="*/ 408952 w 473282"/>
              <a:gd name="connsiteY7" fmla="*/ 224627 h 227092"/>
              <a:gd name="connsiteX0" fmla="*/ 0 w 473282"/>
              <a:gd name="connsiteY0" fmla="*/ 40828 h 215437"/>
              <a:gd name="connsiteX1" fmla="*/ 110279 w 473282"/>
              <a:gd name="connsiteY1" fmla="*/ 4068 h 215437"/>
              <a:gd name="connsiteX2" fmla="*/ 289483 w 473282"/>
              <a:gd name="connsiteY2" fmla="*/ 13258 h 215437"/>
              <a:gd name="connsiteX3" fmla="*/ 335433 w 473282"/>
              <a:gd name="connsiteY3" fmla="*/ 31638 h 215437"/>
              <a:gd name="connsiteX4" fmla="*/ 422737 w 473282"/>
              <a:gd name="connsiteY4" fmla="*/ 27043 h 215437"/>
              <a:gd name="connsiteX5" fmla="*/ 473282 w 473282"/>
              <a:gd name="connsiteY5" fmla="*/ 95967 h 215437"/>
              <a:gd name="connsiteX6" fmla="*/ 408952 w 473282"/>
              <a:gd name="connsiteY6" fmla="*/ 215437 h 215437"/>
              <a:gd name="connsiteX0" fmla="*/ 0 w 473282"/>
              <a:gd name="connsiteY0" fmla="*/ 40828 h 215437"/>
              <a:gd name="connsiteX1" fmla="*/ 110279 w 473282"/>
              <a:gd name="connsiteY1" fmla="*/ 4068 h 215437"/>
              <a:gd name="connsiteX2" fmla="*/ 289483 w 473282"/>
              <a:gd name="connsiteY2" fmla="*/ 13258 h 215437"/>
              <a:gd name="connsiteX3" fmla="*/ 353813 w 473282"/>
              <a:gd name="connsiteY3" fmla="*/ 13258 h 215437"/>
              <a:gd name="connsiteX4" fmla="*/ 422737 w 473282"/>
              <a:gd name="connsiteY4" fmla="*/ 27043 h 215437"/>
              <a:gd name="connsiteX5" fmla="*/ 473282 w 473282"/>
              <a:gd name="connsiteY5" fmla="*/ 95967 h 215437"/>
              <a:gd name="connsiteX6" fmla="*/ 408952 w 473282"/>
              <a:gd name="connsiteY6" fmla="*/ 215437 h 215437"/>
              <a:gd name="connsiteX0" fmla="*/ 0 w 473282"/>
              <a:gd name="connsiteY0" fmla="*/ 45943 h 220552"/>
              <a:gd name="connsiteX1" fmla="*/ 110279 w 473282"/>
              <a:gd name="connsiteY1" fmla="*/ 9183 h 220552"/>
              <a:gd name="connsiteX2" fmla="*/ 292821 w 473282"/>
              <a:gd name="connsiteY2" fmla="*/ 5024 h 220552"/>
              <a:gd name="connsiteX3" fmla="*/ 353813 w 473282"/>
              <a:gd name="connsiteY3" fmla="*/ 18373 h 220552"/>
              <a:gd name="connsiteX4" fmla="*/ 422737 w 473282"/>
              <a:gd name="connsiteY4" fmla="*/ 32158 h 220552"/>
              <a:gd name="connsiteX5" fmla="*/ 473282 w 473282"/>
              <a:gd name="connsiteY5" fmla="*/ 101082 h 220552"/>
              <a:gd name="connsiteX6" fmla="*/ 408952 w 473282"/>
              <a:gd name="connsiteY6" fmla="*/ 220552 h 220552"/>
              <a:gd name="connsiteX0" fmla="*/ 0 w 473282"/>
              <a:gd name="connsiteY0" fmla="*/ 45943 h 220552"/>
              <a:gd name="connsiteX1" fmla="*/ 110279 w 473282"/>
              <a:gd name="connsiteY1" fmla="*/ 9183 h 220552"/>
              <a:gd name="connsiteX2" fmla="*/ 292821 w 473282"/>
              <a:gd name="connsiteY2" fmla="*/ 5024 h 220552"/>
              <a:gd name="connsiteX3" fmla="*/ 422737 w 473282"/>
              <a:gd name="connsiteY3" fmla="*/ 32158 h 220552"/>
              <a:gd name="connsiteX4" fmla="*/ 473282 w 473282"/>
              <a:gd name="connsiteY4" fmla="*/ 101082 h 220552"/>
              <a:gd name="connsiteX5" fmla="*/ 408952 w 473282"/>
              <a:gd name="connsiteY5" fmla="*/ 220552 h 220552"/>
              <a:gd name="connsiteX0" fmla="*/ 0 w 410759"/>
              <a:gd name="connsiteY0" fmla="*/ 124144 h 224507"/>
              <a:gd name="connsiteX1" fmla="*/ 47756 w 410759"/>
              <a:gd name="connsiteY1" fmla="*/ 13138 h 224507"/>
              <a:gd name="connsiteX2" fmla="*/ 230298 w 410759"/>
              <a:gd name="connsiteY2" fmla="*/ 8979 h 224507"/>
              <a:gd name="connsiteX3" fmla="*/ 360214 w 410759"/>
              <a:gd name="connsiteY3" fmla="*/ 36113 h 224507"/>
              <a:gd name="connsiteX4" fmla="*/ 410759 w 410759"/>
              <a:gd name="connsiteY4" fmla="*/ 105037 h 224507"/>
              <a:gd name="connsiteX5" fmla="*/ 346429 w 410759"/>
              <a:gd name="connsiteY5" fmla="*/ 224507 h 224507"/>
              <a:gd name="connsiteX0" fmla="*/ 0 w 410759"/>
              <a:gd name="connsiteY0" fmla="*/ 253426 h 353789"/>
              <a:gd name="connsiteX1" fmla="*/ 168894 w 410759"/>
              <a:gd name="connsiteY1" fmla="*/ 1743 h 353789"/>
              <a:gd name="connsiteX2" fmla="*/ 230298 w 410759"/>
              <a:gd name="connsiteY2" fmla="*/ 138261 h 353789"/>
              <a:gd name="connsiteX3" fmla="*/ 360214 w 410759"/>
              <a:gd name="connsiteY3" fmla="*/ 165395 h 353789"/>
              <a:gd name="connsiteX4" fmla="*/ 410759 w 410759"/>
              <a:gd name="connsiteY4" fmla="*/ 234319 h 353789"/>
              <a:gd name="connsiteX5" fmla="*/ 346429 w 410759"/>
              <a:gd name="connsiteY5" fmla="*/ 353789 h 353789"/>
              <a:gd name="connsiteX0" fmla="*/ 0 w 410759"/>
              <a:gd name="connsiteY0" fmla="*/ 253426 h 353789"/>
              <a:gd name="connsiteX1" fmla="*/ 168894 w 410759"/>
              <a:gd name="connsiteY1" fmla="*/ 1743 h 353789"/>
              <a:gd name="connsiteX2" fmla="*/ 359252 w 410759"/>
              <a:gd name="connsiteY2" fmla="*/ 138261 h 353789"/>
              <a:gd name="connsiteX3" fmla="*/ 360214 w 410759"/>
              <a:gd name="connsiteY3" fmla="*/ 165395 h 353789"/>
              <a:gd name="connsiteX4" fmla="*/ 410759 w 410759"/>
              <a:gd name="connsiteY4" fmla="*/ 234319 h 353789"/>
              <a:gd name="connsiteX5" fmla="*/ 346429 w 410759"/>
              <a:gd name="connsiteY5" fmla="*/ 353789 h 353789"/>
              <a:gd name="connsiteX0" fmla="*/ 0 w 410759"/>
              <a:gd name="connsiteY0" fmla="*/ 237986 h 338349"/>
              <a:gd name="connsiteX1" fmla="*/ 129817 w 410759"/>
              <a:gd name="connsiteY1" fmla="*/ 1934 h 338349"/>
              <a:gd name="connsiteX2" fmla="*/ 359252 w 410759"/>
              <a:gd name="connsiteY2" fmla="*/ 122821 h 338349"/>
              <a:gd name="connsiteX3" fmla="*/ 360214 w 410759"/>
              <a:gd name="connsiteY3" fmla="*/ 149955 h 338349"/>
              <a:gd name="connsiteX4" fmla="*/ 410759 w 410759"/>
              <a:gd name="connsiteY4" fmla="*/ 218879 h 338349"/>
              <a:gd name="connsiteX5" fmla="*/ 346429 w 410759"/>
              <a:gd name="connsiteY5" fmla="*/ 338349 h 338349"/>
              <a:gd name="connsiteX0" fmla="*/ 0 w 594421"/>
              <a:gd name="connsiteY0" fmla="*/ 237986 h 338349"/>
              <a:gd name="connsiteX1" fmla="*/ 129817 w 594421"/>
              <a:gd name="connsiteY1" fmla="*/ 1934 h 338349"/>
              <a:gd name="connsiteX2" fmla="*/ 359252 w 594421"/>
              <a:gd name="connsiteY2" fmla="*/ 122821 h 338349"/>
              <a:gd name="connsiteX3" fmla="*/ 360214 w 594421"/>
              <a:gd name="connsiteY3" fmla="*/ 149955 h 338349"/>
              <a:gd name="connsiteX4" fmla="*/ 594421 w 594421"/>
              <a:gd name="connsiteY4" fmla="*/ 23494 h 338349"/>
              <a:gd name="connsiteX5" fmla="*/ 346429 w 594421"/>
              <a:gd name="connsiteY5" fmla="*/ 338349 h 338349"/>
              <a:gd name="connsiteX0" fmla="*/ 0 w 702703"/>
              <a:gd name="connsiteY0" fmla="*/ 366242 h 366242"/>
              <a:gd name="connsiteX1" fmla="*/ 129817 w 702703"/>
              <a:gd name="connsiteY1" fmla="*/ 130190 h 366242"/>
              <a:gd name="connsiteX2" fmla="*/ 359252 w 702703"/>
              <a:gd name="connsiteY2" fmla="*/ 251077 h 366242"/>
              <a:gd name="connsiteX3" fmla="*/ 360214 w 702703"/>
              <a:gd name="connsiteY3" fmla="*/ 278211 h 366242"/>
              <a:gd name="connsiteX4" fmla="*/ 594421 w 702703"/>
              <a:gd name="connsiteY4" fmla="*/ 151750 h 366242"/>
              <a:gd name="connsiteX5" fmla="*/ 702029 w 702703"/>
              <a:gd name="connsiteY5" fmla="*/ 1590 h 366242"/>
              <a:gd name="connsiteX0" fmla="*/ 0 w 702703"/>
              <a:gd name="connsiteY0" fmla="*/ 366242 h 404424"/>
              <a:gd name="connsiteX1" fmla="*/ 129817 w 702703"/>
              <a:gd name="connsiteY1" fmla="*/ 130190 h 404424"/>
              <a:gd name="connsiteX2" fmla="*/ 359252 w 702703"/>
              <a:gd name="connsiteY2" fmla="*/ 251077 h 404424"/>
              <a:gd name="connsiteX3" fmla="*/ 375845 w 702703"/>
              <a:gd name="connsiteY3" fmla="*/ 403257 h 404424"/>
              <a:gd name="connsiteX4" fmla="*/ 594421 w 702703"/>
              <a:gd name="connsiteY4" fmla="*/ 151750 h 404424"/>
              <a:gd name="connsiteX5" fmla="*/ 702029 w 702703"/>
              <a:gd name="connsiteY5" fmla="*/ 1590 h 404424"/>
              <a:gd name="connsiteX0" fmla="*/ 0 w 702703"/>
              <a:gd name="connsiteY0" fmla="*/ 366242 h 404036"/>
              <a:gd name="connsiteX1" fmla="*/ 129817 w 702703"/>
              <a:gd name="connsiteY1" fmla="*/ 130190 h 404036"/>
              <a:gd name="connsiteX2" fmla="*/ 218575 w 702703"/>
              <a:gd name="connsiteY2" fmla="*/ 235447 h 404036"/>
              <a:gd name="connsiteX3" fmla="*/ 375845 w 702703"/>
              <a:gd name="connsiteY3" fmla="*/ 403257 h 404036"/>
              <a:gd name="connsiteX4" fmla="*/ 594421 w 702703"/>
              <a:gd name="connsiteY4" fmla="*/ 151750 h 404036"/>
              <a:gd name="connsiteX5" fmla="*/ 702029 w 702703"/>
              <a:gd name="connsiteY5" fmla="*/ 1590 h 404036"/>
              <a:gd name="connsiteX0" fmla="*/ 0 w 702703"/>
              <a:gd name="connsiteY0" fmla="*/ 366242 h 366242"/>
              <a:gd name="connsiteX1" fmla="*/ 129817 w 702703"/>
              <a:gd name="connsiteY1" fmla="*/ 130190 h 366242"/>
              <a:gd name="connsiteX2" fmla="*/ 218575 w 702703"/>
              <a:gd name="connsiteY2" fmla="*/ 235447 h 366242"/>
              <a:gd name="connsiteX3" fmla="*/ 489168 w 702703"/>
              <a:gd name="connsiteY3" fmla="*/ 250857 h 366242"/>
              <a:gd name="connsiteX4" fmla="*/ 594421 w 702703"/>
              <a:gd name="connsiteY4" fmla="*/ 151750 h 366242"/>
              <a:gd name="connsiteX5" fmla="*/ 702029 w 702703"/>
              <a:gd name="connsiteY5" fmla="*/ 1590 h 366242"/>
              <a:gd name="connsiteX0" fmla="*/ 0 w 702703"/>
              <a:gd name="connsiteY0" fmla="*/ 366242 h 366242"/>
              <a:gd name="connsiteX1" fmla="*/ 47755 w 702703"/>
              <a:gd name="connsiteY1" fmla="*/ 118467 h 366242"/>
              <a:gd name="connsiteX2" fmla="*/ 218575 w 702703"/>
              <a:gd name="connsiteY2" fmla="*/ 235447 h 366242"/>
              <a:gd name="connsiteX3" fmla="*/ 489168 w 702703"/>
              <a:gd name="connsiteY3" fmla="*/ 250857 h 366242"/>
              <a:gd name="connsiteX4" fmla="*/ 594421 w 702703"/>
              <a:gd name="connsiteY4" fmla="*/ 151750 h 366242"/>
              <a:gd name="connsiteX5" fmla="*/ 702029 w 702703"/>
              <a:gd name="connsiteY5" fmla="*/ 1590 h 366242"/>
              <a:gd name="connsiteX0" fmla="*/ 0 w 702703"/>
              <a:gd name="connsiteY0" fmla="*/ 366242 h 366242"/>
              <a:gd name="connsiteX1" fmla="*/ 47755 w 702703"/>
              <a:gd name="connsiteY1" fmla="*/ 118467 h 366242"/>
              <a:gd name="connsiteX2" fmla="*/ 218575 w 702703"/>
              <a:gd name="connsiteY2" fmla="*/ 235447 h 366242"/>
              <a:gd name="connsiteX3" fmla="*/ 489168 w 702703"/>
              <a:gd name="connsiteY3" fmla="*/ 250857 h 366242"/>
              <a:gd name="connsiteX4" fmla="*/ 594421 w 702703"/>
              <a:gd name="connsiteY4" fmla="*/ 151750 h 366242"/>
              <a:gd name="connsiteX5" fmla="*/ 702029 w 702703"/>
              <a:gd name="connsiteY5" fmla="*/ 1590 h 366242"/>
              <a:gd name="connsiteX0" fmla="*/ 6342 w 709045"/>
              <a:gd name="connsiteY0" fmla="*/ 366242 h 366242"/>
              <a:gd name="connsiteX1" fmla="*/ 54097 w 709045"/>
              <a:gd name="connsiteY1" fmla="*/ 118467 h 366242"/>
              <a:gd name="connsiteX2" fmla="*/ 224917 w 709045"/>
              <a:gd name="connsiteY2" fmla="*/ 235447 h 366242"/>
              <a:gd name="connsiteX3" fmla="*/ 495510 w 709045"/>
              <a:gd name="connsiteY3" fmla="*/ 250857 h 366242"/>
              <a:gd name="connsiteX4" fmla="*/ 600763 w 709045"/>
              <a:gd name="connsiteY4" fmla="*/ 151750 h 366242"/>
              <a:gd name="connsiteX5" fmla="*/ 708371 w 709045"/>
              <a:gd name="connsiteY5" fmla="*/ 1590 h 366242"/>
              <a:gd name="connsiteX0" fmla="*/ 6342 w 709045"/>
              <a:gd name="connsiteY0" fmla="*/ 366242 h 366242"/>
              <a:gd name="connsiteX1" fmla="*/ 54097 w 709045"/>
              <a:gd name="connsiteY1" fmla="*/ 118467 h 366242"/>
              <a:gd name="connsiteX2" fmla="*/ 224917 w 709045"/>
              <a:gd name="connsiteY2" fmla="*/ 235447 h 366242"/>
              <a:gd name="connsiteX3" fmla="*/ 487695 w 709045"/>
              <a:gd name="connsiteY3" fmla="*/ 180518 h 366242"/>
              <a:gd name="connsiteX4" fmla="*/ 600763 w 709045"/>
              <a:gd name="connsiteY4" fmla="*/ 151750 h 366242"/>
              <a:gd name="connsiteX5" fmla="*/ 708371 w 709045"/>
              <a:gd name="connsiteY5" fmla="*/ 1590 h 366242"/>
              <a:gd name="connsiteX0" fmla="*/ 6606 w 709309"/>
              <a:gd name="connsiteY0" fmla="*/ 366242 h 366242"/>
              <a:gd name="connsiteX1" fmla="*/ 54361 w 709309"/>
              <a:gd name="connsiteY1" fmla="*/ 118467 h 366242"/>
              <a:gd name="connsiteX2" fmla="*/ 283796 w 709309"/>
              <a:gd name="connsiteY2" fmla="*/ 184647 h 366242"/>
              <a:gd name="connsiteX3" fmla="*/ 487959 w 709309"/>
              <a:gd name="connsiteY3" fmla="*/ 180518 h 366242"/>
              <a:gd name="connsiteX4" fmla="*/ 601027 w 709309"/>
              <a:gd name="connsiteY4" fmla="*/ 151750 h 366242"/>
              <a:gd name="connsiteX5" fmla="*/ 708635 w 709309"/>
              <a:gd name="connsiteY5" fmla="*/ 1590 h 366242"/>
              <a:gd name="connsiteX0" fmla="*/ 6606 w 709493"/>
              <a:gd name="connsiteY0" fmla="*/ 365837 h 365837"/>
              <a:gd name="connsiteX1" fmla="*/ 54361 w 709493"/>
              <a:gd name="connsiteY1" fmla="*/ 118062 h 365837"/>
              <a:gd name="connsiteX2" fmla="*/ 283796 w 709493"/>
              <a:gd name="connsiteY2" fmla="*/ 184242 h 365837"/>
              <a:gd name="connsiteX3" fmla="*/ 487959 w 709493"/>
              <a:gd name="connsiteY3" fmla="*/ 180113 h 365837"/>
              <a:gd name="connsiteX4" fmla="*/ 628381 w 709493"/>
              <a:gd name="connsiteY4" fmla="*/ 225592 h 365837"/>
              <a:gd name="connsiteX5" fmla="*/ 708635 w 709493"/>
              <a:gd name="connsiteY5" fmla="*/ 1185 h 365837"/>
              <a:gd name="connsiteX0" fmla="*/ 6606 w 710931"/>
              <a:gd name="connsiteY0" fmla="*/ 366261 h 366261"/>
              <a:gd name="connsiteX1" fmla="*/ 54361 w 710931"/>
              <a:gd name="connsiteY1" fmla="*/ 118486 h 366261"/>
              <a:gd name="connsiteX2" fmla="*/ 283796 w 710931"/>
              <a:gd name="connsiteY2" fmla="*/ 184666 h 366261"/>
              <a:gd name="connsiteX3" fmla="*/ 487959 w 710931"/>
              <a:gd name="connsiteY3" fmla="*/ 180537 h 366261"/>
              <a:gd name="connsiteX4" fmla="*/ 628381 w 710931"/>
              <a:gd name="connsiteY4" fmla="*/ 226016 h 366261"/>
              <a:gd name="connsiteX5" fmla="*/ 708635 w 710931"/>
              <a:gd name="connsiteY5" fmla="*/ 1609 h 366261"/>
              <a:gd name="connsiteX0" fmla="*/ 6606 w 709919"/>
              <a:gd name="connsiteY0" fmla="*/ 366128 h 366128"/>
              <a:gd name="connsiteX1" fmla="*/ 54361 w 709919"/>
              <a:gd name="connsiteY1" fmla="*/ 118353 h 366128"/>
              <a:gd name="connsiteX2" fmla="*/ 283796 w 709919"/>
              <a:gd name="connsiteY2" fmla="*/ 184533 h 366128"/>
              <a:gd name="connsiteX3" fmla="*/ 487959 w 709919"/>
              <a:gd name="connsiteY3" fmla="*/ 180404 h 366128"/>
              <a:gd name="connsiteX4" fmla="*/ 597119 w 709919"/>
              <a:gd name="connsiteY4" fmla="*/ 245421 h 366128"/>
              <a:gd name="connsiteX5" fmla="*/ 708635 w 709919"/>
              <a:gd name="connsiteY5" fmla="*/ 1476 h 366128"/>
              <a:gd name="connsiteX0" fmla="*/ 6606 w 709681"/>
              <a:gd name="connsiteY0" fmla="*/ 366080 h 366080"/>
              <a:gd name="connsiteX1" fmla="*/ 54361 w 709681"/>
              <a:gd name="connsiteY1" fmla="*/ 118305 h 366080"/>
              <a:gd name="connsiteX2" fmla="*/ 283796 w 709681"/>
              <a:gd name="connsiteY2" fmla="*/ 184485 h 366080"/>
              <a:gd name="connsiteX3" fmla="*/ 487959 w 709681"/>
              <a:gd name="connsiteY3" fmla="*/ 180356 h 366080"/>
              <a:gd name="connsiteX4" fmla="*/ 581488 w 709681"/>
              <a:gd name="connsiteY4" fmla="*/ 253189 h 366080"/>
              <a:gd name="connsiteX5" fmla="*/ 708635 w 709681"/>
              <a:gd name="connsiteY5" fmla="*/ 1428 h 366080"/>
              <a:gd name="connsiteX0" fmla="*/ 6606 w 709681"/>
              <a:gd name="connsiteY0" fmla="*/ 366080 h 366080"/>
              <a:gd name="connsiteX1" fmla="*/ 54361 w 709681"/>
              <a:gd name="connsiteY1" fmla="*/ 118305 h 366080"/>
              <a:gd name="connsiteX2" fmla="*/ 283796 w 709681"/>
              <a:gd name="connsiteY2" fmla="*/ 184485 h 366080"/>
              <a:gd name="connsiteX3" fmla="*/ 487959 w 709681"/>
              <a:gd name="connsiteY3" fmla="*/ 180356 h 366080"/>
              <a:gd name="connsiteX4" fmla="*/ 581488 w 709681"/>
              <a:gd name="connsiteY4" fmla="*/ 253189 h 366080"/>
              <a:gd name="connsiteX5" fmla="*/ 708635 w 709681"/>
              <a:gd name="connsiteY5" fmla="*/ 1428 h 366080"/>
              <a:gd name="connsiteX0" fmla="*/ 6606 w 709881"/>
              <a:gd name="connsiteY0" fmla="*/ 367085 h 367085"/>
              <a:gd name="connsiteX1" fmla="*/ 54361 w 709881"/>
              <a:gd name="connsiteY1" fmla="*/ 119310 h 367085"/>
              <a:gd name="connsiteX2" fmla="*/ 283796 w 709881"/>
              <a:gd name="connsiteY2" fmla="*/ 185490 h 367085"/>
              <a:gd name="connsiteX3" fmla="*/ 487959 w 709881"/>
              <a:gd name="connsiteY3" fmla="*/ 181361 h 367085"/>
              <a:gd name="connsiteX4" fmla="*/ 595055 w 709881"/>
              <a:gd name="connsiteY4" fmla="*/ 153800 h 367085"/>
              <a:gd name="connsiteX5" fmla="*/ 708635 w 709881"/>
              <a:gd name="connsiteY5" fmla="*/ 2433 h 367085"/>
              <a:gd name="connsiteX0" fmla="*/ 6606 w 817657"/>
              <a:gd name="connsiteY0" fmla="*/ 512372 h 512372"/>
              <a:gd name="connsiteX1" fmla="*/ 54361 w 817657"/>
              <a:gd name="connsiteY1" fmla="*/ 264597 h 512372"/>
              <a:gd name="connsiteX2" fmla="*/ 283796 w 817657"/>
              <a:gd name="connsiteY2" fmla="*/ 330777 h 512372"/>
              <a:gd name="connsiteX3" fmla="*/ 487959 w 817657"/>
              <a:gd name="connsiteY3" fmla="*/ 326648 h 512372"/>
              <a:gd name="connsiteX4" fmla="*/ 595055 w 817657"/>
              <a:gd name="connsiteY4" fmla="*/ 299087 h 512372"/>
              <a:gd name="connsiteX5" fmla="*/ 817169 w 817657"/>
              <a:gd name="connsiteY5" fmla="*/ 1199 h 512372"/>
              <a:gd name="connsiteX0" fmla="*/ 6606 w 839311"/>
              <a:gd name="connsiteY0" fmla="*/ 461080 h 461080"/>
              <a:gd name="connsiteX1" fmla="*/ 54361 w 839311"/>
              <a:gd name="connsiteY1" fmla="*/ 213305 h 461080"/>
              <a:gd name="connsiteX2" fmla="*/ 283796 w 839311"/>
              <a:gd name="connsiteY2" fmla="*/ 279485 h 461080"/>
              <a:gd name="connsiteX3" fmla="*/ 487959 w 839311"/>
              <a:gd name="connsiteY3" fmla="*/ 275356 h 461080"/>
              <a:gd name="connsiteX4" fmla="*/ 595055 w 839311"/>
              <a:gd name="connsiteY4" fmla="*/ 247795 h 461080"/>
              <a:gd name="connsiteX5" fmla="*/ 838876 w 839311"/>
              <a:gd name="connsiteY5" fmla="*/ 1461 h 461080"/>
              <a:gd name="connsiteX0" fmla="*/ 6606 w 841509"/>
              <a:gd name="connsiteY0" fmla="*/ 460881 h 460881"/>
              <a:gd name="connsiteX1" fmla="*/ 54361 w 841509"/>
              <a:gd name="connsiteY1" fmla="*/ 213106 h 460881"/>
              <a:gd name="connsiteX2" fmla="*/ 283796 w 841509"/>
              <a:gd name="connsiteY2" fmla="*/ 279286 h 460881"/>
              <a:gd name="connsiteX3" fmla="*/ 487959 w 841509"/>
              <a:gd name="connsiteY3" fmla="*/ 275157 h 460881"/>
              <a:gd name="connsiteX4" fmla="*/ 595055 w 841509"/>
              <a:gd name="connsiteY4" fmla="*/ 247596 h 460881"/>
              <a:gd name="connsiteX5" fmla="*/ 838876 w 841509"/>
              <a:gd name="connsiteY5" fmla="*/ 1262 h 460881"/>
              <a:gd name="connsiteX0" fmla="*/ 6606 w 841509"/>
              <a:gd name="connsiteY0" fmla="*/ 460881 h 460881"/>
              <a:gd name="connsiteX1" fmla="*/ 54361 w 841509"/>
              <a:gd name="connsiteY1" fmla="*/ 213106 h 460881"/>
              <a:gd name="connsiteX2" fmla="*/ 283796 w 841509"/>
              <a:gd name="connsiteY2" fmla="*/ 279286 h 460881"/>
              <a:gd name="connsiteX3" fmla="*/ 493386 w 841509"/>
              <a:gd name="connsiteY3" fmla="*/ 294151 h 460881"/>
              <a:gd name="connsiteX4" fmla="*/ 595055 w 841509"/>
              <a:gd name="connsiteY4" fmla="*/ 247596 h 460881"/>
              <a:gd name="connsiteX5" fmla="*/ 838876 w 841509"/>
              <a:gd name="connsiteY5" fmla="*/ 1262 h 460881"/>
              <a:gd name="connsiteX0" fmla="*/ 6606 w 841228"/>
              <a:gd name="connsiteY0" fmla="*/ 460881 h 460881"/>
              <a:gd name="connsiteX1" fmla="*/ 54361 w 841228"/>
              <a:gd name="connsiteY1" fmla="*/ 213106 h 460881"/>
              <a:gd name="connsiteX2" fmla="*/ 283796 w 841228"/>
              <a:gd name="connsiteY2" fmla="*/ 279286 h 460881"/>
              <a:gd name="connsiteX3" fmla="*/ 493386 w 841228"/>
              <a:gd name="connsiteY3" fmla="*/ 294151 h 460881"/>
              <a:gd name="connsiteX4" fmla="*/ 589629 w 841228"/>
              <a:gd name="connsiteY4" fmla="*/ 247596 h 460881"/>
              <a:gd name="connsiteX5" fmla="*/ 838876 w 841228"/>
              <a:gd name="connsiteY5" fmla="*/ 1262 h 4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228" h="460881">
                <a:moveTo>
                  <a:pt x="6606" y="460881"/>
                </a:moveTo>
                <a:cubicBezTo>
                  <a:pt x="-11342" y="378290"/>
                  <a:pt x="8163" y="243372"/>
                  <a:pt x="54361" y="213106"/>
                </a:cubicBezTo>
                <a:cubicBezTo>
                  <a:pt x="100559" y="182840"/>
                  <a:pt x="222031" y="268992"/>
                  <a:pt x="283796" y="279286"/>
                </a:cubicBezTo>
                <a:cubicBezTo>
                  <a:pt x="335872" y="283115"/>
                  <a:pt x="442414" y="299433"/>
                  <a:pt x="493386" y="294151"/>
                </a:cubicBezTo>
                <a:cubicBezTo>
                  <a:pt x="544358" y="288869"/>
                  <a:pt x="547464" y="262892"/>
                  <a:pt x="589629" y="247596"/>
                </a:cubicBezTo>
                <a:cubicBezTo>
                  <a:pt x="832844" y="238828"/>
                  <a:pt x="849598" y="-20181"/>
                  <a:pt x="838876" y="1262"/>
                </a:cubicBezTo>
              </a:path>
            </a:pathLst>
          </a:custGeom>
          <a:noFill/>
          <a:ln w="19050">
            <a:solidFill>
              <a:srgbClr val="00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354580" y="468925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70859" y="4436403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57872" y="4691287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84731" y="4958304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78361" y="4387552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10841" y="4679745"/>
            <a:ext cx="361298" cy="33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62" y="101175"/>
            <a:ext cx="7886700" cy="1325563"/>
          </a:xfrm>
        </p:spPr>
        <p:txBody>
          <a:bodyPr/>
          <a:lstStyle/>
          <a:p>
            <a:r>
              <a:rPr lang="en-US" b="1" dirty="0" smtClean="0"/>
              <a:t>4.  Oxidative Phosphorylation via the Electron Transport Chain (ETC)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382296"/>
            <a:ext cx="8917757" cy="27457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Overall, NAD+ and FAD are regenerated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 gets reduced to </a:t>
            </a:r>
            <a:r>
              <a:rPr lang="en-US" dirty="0" smtClean="0"/>
              <a:t>water, and large quantities of H</a:t>
            </a:r>
            <a:r>
              <a:rPr lang="en-US" baseline="30000" dirty="0" smtClean="0"/>
              <a:t>+</a:t>
            </a:r>
            <a:r>
              <a:rPr lang="en-US" dirty="0" smtClean="0"/>
              <a:t> ions are being pumped into the inner membrane space</a:t>
            </a:r>
          </a:p>
          <a:p>
            <a:pPr lvl="1"/>
            <a:r>
              <a:rPr lang="en-US" sz="2700" dirty="0" smtClean="0"/>
              <a:t>This creates a proton gradient – lots of potential energy</a:t>
            </a:r>
          </a:p>
          <a:p>
            <a:pPr lvl="1"/>
            <a:r>
              <a:rPr lang="en-US" sz="2700" dirty="0" smtClean="0"/>
              <a:t>Protons can only escape through </a:t>
            </a:r>
            <a:r>
              <a:rPr lang="en-US" sz="2700" u="sng" dirty="0" smtClean="0"/>
              <a:t>ATP synthase</a:t>
            </a:r>
          </a:p>
          <a:p>
            <a:pPr lvl="2"/>
            <a:r>
              <a:rPr lang="en-US" sz="2200" b="1" dirty="0" smtClean="0"/>
              <a:t>Chemiosmosis</a:t>
            </a:r>
            <a:r>
              <a:rPr lang="en-US" sz="2200" dirty="0" smtClean="0"/>
              <a:t> – H+ is allowed to travel down its concentration gradient back into the matrix, but “at a cost” </a:t>
            </a:r>
          </a:p>
          <a:p>
            <a:pPr lvl="2"/>
            <a:r>
              <a:rPr lang="en-US" sz="2200" dirty="0" smtClean="0"/>
              <a:t>Results in a lot of production of ATP from ADP in exchange for diffusing the 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gradient</a:t>
            </a:r>
            <a:endParaRPr lang="en-US" sz="22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207392" y="4147792"/>
            <a:ext cx="8757501" cy="2580267"/>
            <a:chOff x="1214513" y="5148858"/>
            <a:chExt cx="7234849" cy="1673471"/>
          </a:xfrm>
        </p:grpSpPr>
        <p:sp>
          <p:nvSpPr>
            <p:cNvPr id="101" name="Rectangle 100"/>
            <p:cNvSpPr/>
            <p:nvPr/>
          </p:nvSpPr>
          <p:spPr>
            <a:xfrm>
              <a:off x="4974066" y="6379301"/>
              <a:ext cx="185057" cy="2177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41994" y="5250943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inter-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membrane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840365" y="6361837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matrix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43720" y="5787486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inner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membrane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216363" y="5181128"/>
              <a:ext cx="6521841" cy="6323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14513" y="5807968"/>
              <a:ext cx="6523692" cy="3407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15328" y="6145033"/>
              <a:ext cx="6523692" cy="6480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 rot="5400000">
              <a:off x="1428008" y="5866066"/>
              <a:ext cx="632929" cy="268787"/>
              <a:chOff x="8772525" y="3933825"/>
              <a:chExt cx="732489" cy="572167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Oval 55"/>
            <p:cNvSpPr/>
            <p:nvPr/>
          </p:nvSpPr>
          <p:spPr>
            <a:xfrm rot="5400000" flipH="1">
              <a:off x="1658185" y="6050639"/>
              <a:ext cx="175793" cy="509212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 rot="5400000">
              <a:off x="4364748" y="5858763"/>
              <a:ext cx="632929" cy="268787"/>
              <a:chOff x="8772525" y="3933825"/>
              <a:chExt cx="732489" cy="57216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5400000">
              <a:off x="2184236" y="5872140"/>
              <a:ext cx="632929" cy="268787"/>
              <a:chOff x="8772525" y="3933825"/>
              <a:chExt cx="732489" cy="572167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 rot="5400000">
              <a:off x="3118089" y="5989840"/>
              <a:ext cx="217283" cy="182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 rot="5400000">
              <a:off x="6414283" y="5911295"/>
              <a:ext cx="632929" cy="268787"/>
              <a:chOff x="8772525" y="3933825"/>
              <a:chExt cx="732489" cy="572167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5400000">
              <a:off x="6319295" y="5817008"/>
              <a:ext cx="632929" cy="268787"/>
              <a:chOff x="8772525" y="3933825"/>
              <a:chExt cx="732489" cy="572167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5400000">
              <a:off x="6490218" y="5808029"/>
              <a:ext cx="632929" cy="268787"/>
              <a:chOff x="8772525" y="3933825"/>
              <a:chExt cx="732489" cy="572167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772525" y="3933825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20"/>
              <p:cNvSpPr/>
              <p:nvPr/>
            </p:nvSpPr>
            <p:spPr>
              <a:xfrm>
                <a:off x="8938760" y="3933825"/>
                <a:ext cx="386215" cy="572167"/>
              </a:xfrm>
              <a:custGeom>
                <a:avLst/>
                <a:gdLst>
                  <a:gd name="connsiteX0" fmla="*/ 0 w 381000"/>
                  <a:gd name="connsiteY0" fmla="*/ 0 h 571500"/>
                  <a:gd name="connsiteX1" fmla="*/ 381000 w 381000"/>
                  <a:gd name="connsiteY1" fmla="*/ 0 h 571500"/>
                  <a:gd name="connsiteX2" fmla="*/ 381000 w 381000"/>
                  <a:gd name="connsiteY2" fmla="*/ 571500 h 571500"/>
                  <a:gd name="connsiteX3" fmla="*/ 0 w 381000"/>
                  <a:gd name="connsiteY3" fmla="*/ 571500 h 571500"/>
                  <a:gd name="connsiteX4" fmla="*/ 0 w 381000"/>
                  <a:gd name="connsiteY4" fmla="*/ 0 h 571500"/>
                  <a:gd name="connsiteX0" fmla="*/ 9525 w 390525"/>
                  <a:gd name="connsiteY0" fmla="*/ 0 h 571500"/>
                  <a:gd name="connsiteX1" fmla="*/ 390525 w 390525"/>
                  <a:gd name="connsiteY1" fmla="*/ 0 h 571500"/>
                  <a:gd name="connsiteX2" fmla="*/ 390525 w 390525"/>
                  <a:gd name="connsiteY2" fmla="*/ 571500 h 571500"/>
                  <a:gd name="connsiteX3" fmla="*/ 9525 w 390525"/>
                  <a:gd name="connsiteY3" fmla="*/ 571500 h 571500"/>
                  <a:gd name="connsiteX4" fmla="*/ 0 w 390525"/>
                  <a:gd name="connsiteY4" fmla="*/ 257175 h 571500"/>
                  <a:gd name="connsiteX5" fmla="*/ 9525 w 390525"/>
                  <a:gd name="connsiteY5" fmla="*/ 0 h 571500"/>
                  <a:gd name="connsiteX0" fmla="*/ 9525 w 390525"/>
                  <a:gd name="connsiteY0" fmla="*/ 571500 h 662940"/>
                  <a:gd name="connsiteX1" fmla="*/ 0 w 390525"/>
                  <a:gd name="connsiteY1" fmla="*/ 257175 h 662940"/>
                  <a:gd name="connsiteX2" fmla="*/ 9525 w 390525"/>
                  <a:gd name="connsiteY2" fmla="*/ 0 h 662940"/>
                  <a:gd name="connsiteX3" fmla="*/ 390525 w 390525"/>
                  <a:gd name="connsiteY3" fmla="*/ 0 h 662940"/>
                  <a:gd name="connsiteX4" fmla="*/ 390525 w 390525"/>
                  <a:gd name="connsiteY4" fmla="*/ 571500 h 662940"/>
                  <a:gd name="connsiteX5" fmla="*/ 100965 w 390525"/>
                  <a:gd name="connsiteY5" fmla="*/ 662940 h 662940"/>
                  <a:gd name="connsiteX0" fmla="*/ 0 w 381000"/>
                  <a:gd name="connsiteY0" fmla="*/ 571500 h 662940"/>
                  <a:gd name="connsiteX1" fmla="*/ 0 w 381000"/>
                  <a:gd name="connsiteY1" fmla="*/ 0 h 662940"/>
                  <a:gd name="connsiteX2" fmla="*/ 381000 w 381000"/>
                  <a:gd name="connsiteY2" fmla="*/ 0 h 662940"/>
                  <a:gd name="connsiteX3" fmla="*/ 381000 w 381000"/>
                  <a:gd name="connsiteY3" fmla="*/ 571500 h 662940"/>
                  <a:gd name="connsiteX4" fmla="*/ 91440 w 381000"/>
                  <a:gd name="connsiteY4" fmla="*/ 662940 h 662940"/>
                  <a:gd name="connsiteX0" fmla="*/ 0 w 381000"/>
                  <a:gd name="connsiteY0" fmla="*/ 0 h 662940"/>
                  <a:gd name="connsiteX1" fmla="*/ 381000 w 381000"/>
                  <a:gd name="connsiteY1" fmla="*/ 0 h 662940"/>
                  <a:gd name="connsiteX2" fmla="*/ 381000 w 381000"/>
                  <a:gd name="connsiteY2" fmla="*/ 571500 h 662940"/>
                  <a:gd name="connsiteX3" fmla="*/ 91440 w 381000"/>
                  <a:gd name="connsiteY3" fmla="*/ 662940 h 662940"/>
                  <a:gd name="connsiteX0" fmla="*/ 0 w 381000"/>
                  <a:gd name="connsiteY0" fmla="*/ 0 h 586740"/>
                  <a:gd name="connsiteX1" fmla="*/ 381000 w 381000"/>
                  <a:gd name="connsiteY1" fmla="*/ 0 h 586740"/>
                  <a:gd name="connsiteX2" fmla="*/ 381000 w 381000"/>
                  <a:gd name="connsiteY2" fmla="*/ 571500 h 586740"/>
                  <a:gd name="connsiteX3" fmla="*/ 5715 w 381000"/>
                  <a:gd name="connsiteY3" fmla="*/ 586740 h 586740"/>
                  <a:gd name="connsiteX0" fmla="*/ 8858 w 389858"/>
                  <a:gd name="connsiteY0" fmla="*/ 0 h 571500"/>
                  <a:gd name="connsiteX1" fmla="*/ 389858 w 389858"/>
                  <a:gd name="connsiteY1" fmla="*/ 0 h 571500"/>
                  <a:gd name="connsiteX2" fmla="*/ 389858 w 389858"/>
                  <a:gd name="connsiteY2" fmla="*/ 571500 h 571500"/>
                  <a:gd name="connsiteX3" fmla="*/ 0 w 389858"/>
                  <a:gd name="connsiteY3" fmla="*/ 568524 h 571500"/>
                  <a:gd name="connsiteX0" fmla="*/ 5215 w 386215"/>
                  <a:gd name="connsiteY0" fmla="*/ 0 h 572167"/>
                  <a:gd name="connsiteX1" fmla="*/ 386215 w 386215"/>
                  <a:gd name="connsiteY1" fmla="*/ 0 h 572167"/>
                  <a:gd name="connsiteX2" fmla="*/ 386215 w 386215"/>
                  <a:gd name="connsiteY2" fmla="*/ 571500 h 572167"/>
                  <a:gd name="connsiteX3" fmla="*/ 0 w 386215"/>
                  <a:gd name="connsiteY3" fmla="*/ 572167 h 57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15" h="572167">
                    <a:moveTo>
                      <a:pt x="5215" y="0"/>
                    </a:moveTo>
                    <a:lnTo>
                      <a:pt x="386215" y="0"/>
                    </a:lnTo>
                    <a:lnTo>
                      <a:pt x="386215" y="571500"/>
                    </a:lnTo>
                    <a:lnTo>
                      <a:pt x="0" y="57216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9171639" y="3934293"/>
                <a:ext cx="333375" cy="571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Oval 55"/>
            <p:cNvSpPr/>
            <p:nvPr/>
          </p:nvSpPr>
          <p:spPr>
            <a:xfrm rot="1999235" flipV="1">
              <a:off x="4397243" y="5530988"/>
              <a:ext cx="191874" cy="281498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  <a:tailEnd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55"/>
            <p:cNvSpPr/>
            <p:nvPr/>
          </p:nvSpPr>
          <p:spPr>
            <a:xfrm rot="16200000" flipV="1">
              <a:off x="6662754" y="6215043"/>
              <a:ext cx="153337" cy="476114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283168" y="6483775"/>
              <a:ext cx="401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ADP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P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33951" y="6497767"/>
              <a:ext cx="4764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ATP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rot="15967738" flipH="1" flipV="1">
              <a:off x="6169994" y="5945625"/>
              <a:ext cx="1038778" cy="78732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1739429" y="5550258"/>
              <a:ext cx="3848" cy="844747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2488128" y="5595079"/>
              <a:ext cx="14163" cy="793847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4740381" y="5570994"/>
              <a:ext cx="4331" cy="794433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94297" y="6445935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81387" y="5568262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60939" y="5148858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550466" y="554962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64878" y="5428956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73027" y="519585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036805" y="5222543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78237" y="5387852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725326" y="5194871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625484" y="5382551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43347" y="5178937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348913" y="6390045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31106" y="5218968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04592" y="517831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79441" y="5232192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058955" y="5222543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12550" y="5190860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078478" y="5380366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372498" y="5212068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00450" y="5198091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31839" y="5174086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55"/>
            <p:cNvSpPr/>
            <p:nvPr/>
          </p:nvSpPr>
          <p:spPr>
            <a:xfrm rot="16216339">
              <a:off x="3141266" y="6044179"/>
              <a:ext cx="177226" cy="509212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218965" y="6407700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NADH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771786" y="6403551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255669" y="6350983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FADH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741023" y="6370364"/>
              <a:ext cx="3946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FAD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55"/>
            <p:cNvSpPr/>
            <p:nvPr/>
          </p:nvSpPr>
          <p:spPr>
            <a:xfrm rot="1090570" flipH="1">
              <a:off x="2661772" y="5879881"/>
              <a:ext cx="138449" cy="138128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43257" y="5968489"/>
              <a:ext cx="3770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QH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99887" y="5954687"/>
              <a:ext cx="3770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QH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766019" y="5802726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016215" y="5777772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55"/>
            <p:cNvSpPr/>
            <p:nvPr/>
          </p:nvSpPr>
          <p:spPr>
            <a:xfrm rot="16200000">
              <a:off x="4608985" y="6134828"/>
              <a:ext cx="177226" cy="509212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722944" y="6442992"/>
              <a:ext cx="473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½ O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+ 2 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54730" y="6439603"/>
              <a:ext cx="37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55"/>
            <p:cNvSpPr/>
            <p:nvPr/>
          </p:nvSpPr>
          <p:spPr>
            <a:xfrm rot="20318573" flipH="1">
              <a:off x="2595940" y="5524418"/>
              <a:ext cx="175793" cy="284381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653668" y="5379455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C•Fe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113271" y="5343837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C•Fe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011758" y="5600984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C•Fe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771301" y="5643700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C•Fe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3128723" y="5453388"/>
              <a:ext cx="1011958" cy="36134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63"/>
            <p:cNvSpPr/>
            <p:nvPr/>
          </p:nvSpPr>
          <p:spPr>
            <a:xfrm rot="5021495" flipH="1">
              <a:off x="2682064" y="5721936"/>
              <a:ext cx="497058" cy="539823"/>
            </a:xfrm>
            <a:custGeom>
              <a:avLst/>
              <a:gdLst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04357 w 427883"/>
                <a:gd name="connsiteY7" fmla="*/ 128132 h 224627"/>
                <a:gd name="connsiteX8" fmla="*/ 413547 w 427883"/>
                <a:gd name="connsiteY8" fmla="*/ 141917 h 224627"/>
                <a:gd name="connsiteX9" fmla="*/ 422737 w 427883"/>
                <a:gd name="connsiteY9" fmla="*/ 160297 h 224627"/>
                <a:gd name="connsiteX10" fmla="*/ 427332 w 427883"/>
                <a:gd name="connsiteY10" fmla="*/ 187867 h 224627"/>
                <a:gd name="connsiteX11" fmla="*/ 408952 w 427883"/>
                <a:gd name="connsiteY11" fmla="*/ 215437 h 224627"/>
                <a:gd name="connsiteX12" fmla="*/ 408952 w 427883"/>
                <a:gd name="connsiteY12" fmla="*/ 224627 h 224627"/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04357 w 427883"/>
                <a:gd name="connsiteY7" fmla="*/ 128132 h 224627"/>
                <a:gd name="connsiteX8" fmla="*/ 422737 w 427883"/>
                <a:gd name="connsiteY8" fmla="*/ 160297 h 224627"/>
                <a:gd name="connsiteX9" fmla="*/ 427332 w 427883"/>
                <a:gd name="connsiteY9" fmla="*/ 187867 h 224627"/>
                <a:gd name="connsiteX10" fmla="*/ 408952 w 427883"/>
                <a:gd name="connsiteY10" fmla="*/ 215437 h 224627"/>
                <a:gd name="connsiteX11" fmla="*/ 408952 w 427883"/>
                <a:gd name="connsiteY11" fmla="*/ 224627 h 224627"/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22737 w 427883"/>
                <a:gd name="connsiteY7" fmla="*/ 160297 h 224627"/>
                <a:gd name="connsiteX8" fmla="*/ 427332 w 427883"/>
                <a:gd name="connsiteY8" fmla="*/ 187867 h 224627"/>
                <a:gd name="connsiteX9" fmla="*/ 408952 w 427883"/>
                <a:gd name="connsiteY9" fmla="*/ 215437 h 224627"/>
                <a:gd name="connsiteX10" fmla="*/ 408952 w 427883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358408 w 473328"/>
                <a:gd name="connsiteY5" fmla="*/ 63802 h 224627"/>
                <a:gd name="connsiteX6" fmla="*/ 385978 w 473328"/>
                <a:gd name="connsiteY6" fmla="*/ 100562 h 224627"/>
                <a:gd name="connsiteX7" fmla="*/ 473282 w 473328"/>
                <a:gd name="connsiteY7" fmla="*/ 95967 h 224627"/>
                <a:gd name="connsiteX8" fmla="*/ 427332 w 473328"/>
                <a:gd name="connsiteY8" fmla="*/ 187867 h 224627"/>
                <a:gd name="connsiteX9" fmla="*/ 408952 w 473328"/>
                <a:gd name="connsiteY9" fmla="*/ 215437 h 224627"/>
                <a:gd name="connsiteX10" fmla="*/ 408952 w 473328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358408 w 473328"/>
                <a:gd name="connsiteY5" fmla="*/ 63802 h 224627"/>
                <a:gd name="connsiteX6" fmla="*/ 422737 w 473328"/>
                <a:gd name="connsiteY6" fmla="*/ 27043 h 224627"/>
                <a:gd name="connsiteX7" fmla="*/ 473282 w 473328"/>
                <a:gd name="connsiteY7" fmla="*/ 95967 h 224627"/>
                <a:gd name="connsiteX8" fmla="*/ 427332 w 473328"/>
                <a:gd name="connsiteY8" fmla="*/ 187867 h 224627"/>
                <a:gd name="connsiteX9" fmla="*/ 408952 w 473328"/>
                <a:gd name="connsiteY9" fmla="*/ 215437 h 224627"/>
                <a:gd name="connsiteX10" fmla="*/ 408952 w 473328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422737 w 473328"/>
                <a:gd name="connsiteY5" fmla="*/ 27043 h 224627"/>
                <a:gd name="connsiteX6" fmla="*/ 473282 w 473328"/>
                <a:gd name="connsiteY6" fmla="*/ 95967 h 224627"/>
                <a:gd name="connsiteX7" fmla="*/ 427332 w 473328"/>
                <a:gd name="connsiteY7" fmla="*/ 187867 h 224627"/>
                <a:gd name="connsiteX8" fmla="*/ 408952 w 473328"/>
                <a:gd name="connsiteY8" fmla="*/ 215437 h 224627"/>
                <a:gd name="connsiteX9" fmla="*/ 408952 w 473328"/>
                <a:gd name="connsiteY9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35433 w 473328"/>
                <a:gd name="connsiteY3" fmla="*/ 31638 h 224627"/>
                <a:gd name="connsiteX4" fmla="*/ 422737 w 473328"/>
                <a:gd name="connsiteY4" fmla="*/ 27043 h 224627"/>
                <a:gd name="connsiteX5" fmla="*/ 473282 w 473328"/>
                <a:gd name="connsiteY5" fmla="*/ 95967 h 224627"/>
                <a:gd name="connsiteX6" fmla="*/ 427332 w 473328"/>
                <a:gd name="connsiteY6" fmla="*/ 187867 h 224627"/>
                <a:gd name="connsiteX7" fmla="*/ 408952 w 473328"/>
                <a:gd name="connsiteY7" fmla="*/ 215437 h 224627"/>
                <a:gd name="connsiteX8" fmla="*/ 408952 w 473328"/>
                <a:gd name="connsiteY8" fmla="*/ 224627 h 224627"/>
                <a:gd name="connsiteX0" fmla="*/ 0 w 473282"/>
                <a:gd name="connsiteY0" fmla="*/ 40828 h 227092"/>
                <a:gd name="connsiteX1" fmla="*/ 110279 w 473282"/>
                <a:gd name="connsiteY1" fmla="*/ 4068 h 227092"/>
                <a:gd name="connsiteX2" fmla="*/ 289483 w 473282"/>
                <a:gd name="connsiteY2" fmla="*/ 13258 h 227092"/>
                <a:gd name="connsiteX3" fmla="*/ 335433 w 473282"/>
                <a:gd name="connsiteY3" fmla="*/ 31638 h 227092"/>
                <a:gd name="connsiteX4" fmla="*/ 422737 w 473282"/>
                <a:gd name="connsiteY4" fmla="*/ 27043 h 227092"/>
                <a:gd name="connsiteX5" fmla="*/ 473282 w 473282"/>
                <a:gd name="connsiteY5" fmla="*/ 95967 h 227092"/>
                <a:gd name="connsiteX6" fmla="*/ 408952 w 473282"/>
                <a:gd name="connsiteY6" fmla="*/ 215437 h 227092"/>
                <a:gd name="connsiteX7" fmla="*/ 408952 w 473282"/>
                <a:gd name="connsiteY7" fmla="*/ 224627 h 227092"/>
                <a:gd name="connsiteX0" fmla="*/ 0 w 473282"/>
                <a:gd name="connsiteY0" fmla="*/ 40828 h 215437"/>
                <a:gd name="connsiteX1" fmla="*/ 110279 w 473282"/>
                <a:gd name="connsiteY1" fmla="*/ 4068 h 215437"/>
                <a:gd name="connsiteX2" fmla="*/ 289483 w 473282"/>
                <a:gd name="connsiteY2" fmla="*/ 13258 h 215437"/>
                <a:gd name="connsiteX3" fmla="*/ 335433 w 473282"/>
                <a:gd name="connsiteY3" fmla="*/ 31638 h 215437"/>
                <a:gd name="connsiteX4" fmla="*/ 422737 w 473282"/>
                <a:gd name="connsiteY4" fmla="*/ 27043 h 215437"/>
                <a:gd name="connsiteX5" fmla="*/ 473282 w 473282"/>
                <a:gd name="connsiteY5" fmla="*/ 95967 h 215437"/>
                <a:gd name="connsiteX6" fmla="*/ 408952 w 473282"/>
                <a:gd name="connsiteY6" fmla="*/ 215437 h 215437"/>
                <a:gd name="connsiteX0" fmla="*/ 0 w 473282"/>
                <a:gd name="connsiteY0" fmla="*/ 40828 h 215437"/>
                <a:gd name="connsiteX1" fmla="*/ 110279 w 473282"/>
                <a:gd name="connsiteY1" fmla="*/ 4068 h 215437"/>
                <a:gd name="connsiteX2" fmla="*/ 289483 w 473282"/>
                <a:gd name="connsiteY2" fmla="*/ 13258 h 215437"/>
                <a:gd name="connsiteX3" fmla="*/ 353813 w 473282"/>
                <a:gd name="connsiteY3" fmla="*/ 13258 h 215437"/>
                <a:gd name="connsiteX4" fmla="*/ 422737 w 473282"/>
                <a:gd name="connsiteY4" fmla="*/ 27043 h 215437"/>
                <a:gd name="connsiteX5" fmla="*/ 473282 w 473282"/>
                <a:gd name="connsiteY5" fmla="*/ 95967 h 215437"/>
                <a:gd name="connsiteX6" fmla="*/ 408952 w 473282"/>
                <a:gd name="connsiteY6" fmla="*/ 215437 h 215437"/>
                <a:gd name="connsiteX0" fmla="*/ 0 w 473282"/>
                <a:gd name="connsiteY0" fmla="*/ 40828 h 215437"/>
                <a:gd name="connsiteX1" fmla="*/ 110279 w 473282"/>
                <a:gd name="connsiteY1" fmla="*/ 4068 h 215437"/>
                <a:gd name="connsiteX2" fmla="*/ 289483 w 473282"/>
                <a:gd name="connsiteY2" fmla="*/ 13258 h 215437"/>
                <a:gd name="connsiteX3" fmla="*/ 422737 w 473282"/>
                <a:gd name="connsiteY3" fmla="*/ 27043 h 215437"/>
                <a:gd name="connsiteX4" fmla="*/ 473282 w 473282"/>
                <a:gd name="connsiteY4" fmla="*/ 95967 h 215437"/>
                <a:gd name="connsiteX5" fmla="*/ 408952 w 473282"/>
                <a:gd name="connsiteY5" fmla="*/ 215437 h 215437"/>
                <a:gd name="connsiteX0" fmla="*/ 0 w 473282"/>
                <a:gd name="connsiteY0" fmla="*/ 45261 h 219870"/>
                <a:gd name="connsiteX1" fmla="*/ 110279 w 473282"/>
                <a:gd name="connsiteY1" fmla="*/ 8501 h 219870"/>
                <a:gd name="connsiteX2" fmla="*/ 303968 w 473282"/>
                <a:gd name="connsiteY2" fmla="*/ 5256 h 219870"/>
                <a:gd name="connsiteX3" fmla="*/ 422737 w 473282"/>
                <a:gd name="connsiteY3" fmla="*/ 31476 h 219870"/>
                <a:gd name="connsiteX4" fmla="*/ 473282 w 473282"/>
                <a:gd name="connsiteY4" fmla="*/ 100400 h 219870"/>
                <a:gd name="connsiteX5" fmla="*/ 408952 w 473282"/>
                <a:gd name="connsiteY5" fmla="*/ 219870 h 219870"/>
                <a:gd name="connsiteX0" fmla="*/ 0 w 1072884"/>
                <a:gd name="connsiteY0" fmla="*/ 45261 h 679014"/>
                <a:gd name="connsiteX1" fmla="*/ 110279 w 1072884"/>
                <a:gd name="connsiteY1" fmla="*/ 8501 h 679014"/>
                <a:gd name="connsiteX2" fmla="*/ 303968 w 1072884"/>
                <a:gd name="connsiteY2" fmla="*/ 5256 h 679014"/>
                <a:gd name="connsiteX3" fmla="*/ 422737 w 1072884"/>
                <a:gd name="connsiteY3" fmla="*/ 31476 h 679014"/>
                <a:gd name="connsiteX4" fmla="*/ 473282 w 1072884"/>
                <a:gd name="connsiteY4" fmla="*/ 100400 h 679014"/>
                <a:gd name="connsiteX5" fmla="*/ 1072745 w 1072884"/>
                <a:gd name="connsiteY5" fmla="*/ 679014 h 679014"/>
                <a:gd name="connsiteX0" fmla="*/ 0 w 1072902"/>
                <a:gd name="connsiteY0" fmla="*/ 65150 h 698903"/>
                <a:gd name="connsiteX1" fmla="*/ 110279 w 1072902"/>
                <a:gd name="connsiteY1" fmla="*/ 28390 h 698903"/>
                <a:gd name="connsiteX2" fmla="*/ 303968 w 1072902"/>
                <a:gd name="connsiteY2" fmla="*/ 25145 h 698903"/>
                <a:gd name="connsiteX3" fmla="*/ 422737 w 1072902"/>
                <a:gd name="connsiteY3" fmla="*/ 51365 h 698903"/>
                <a:gd name="connsiteX4" fmla="*/ 544205 w 1072902"/>
                <a:gd name="connsiteY4" fmla="*/ 625626 h 698903"/>
                <a:gd name="connsiteX5" fmla="*/ 1072745 w 1072902"/>
                <a:gd name="connsiteY5" fmla="*/ 698903 h 698903"/>
                <a:gd name="connsiteX0" fmla="*/ 0 w 1072902"/>
                <a:gd name="connsiteY0" fmla="*/ 45262 h 679015"/>
                <a:gd name="connsiteX1" fmla="*/ 110279 w 1072902"/>
                <a:gd name="connsiteY1" fmla="*/ 8502 h 679015"/>
                <a:gd name="connsiteX2" fmla="*/ 303968 w 1072902"/>
                <a:gd name="connsiteY2" fmla="*/ 5257 h 679015"/>
                <a:gd name="connsiteX3" fmla="*/ 550518 w 1072902"/>
                <a:gd name="connsiteY3" fmla="*/ 426050 h 679015"/>
                <a:gd name="connsiteX4" fmla="*/ 544205 w 1072902"/>
                <a:gd name="connsiteY4" fmla="*/ 605738 h 679015"/>
                <a:gd name="connsiteX5" fmla="*/ 1072745 w 1072902"/>
                <a:gd name="connsiteY5" fmla="*/ 679015 h 679015"/>
                <a:gd name="connsiteX0" fmla="*/ 0 w 1072902"/>
                <a:gd name="connsiteY0" fmla="*/ 45661 h 679414"/>
                <a:gd name="connsiteX1" fmla="*/ 110279 w 1072902"/>
                <a:gd name="connsiteY1" fmla="*/ 8901 h 679414"/>
                <a:gd name="connsiteX2" fmla="*/ 433259 w 1072902"/>
                <a:gd name="connsiteY2" fmla="*/ 225781 h 679414"/>
                <a:gd name="connsiteX3" fmla="*/ 550518 w 1072902"/>
                <a:gd name="connsiteY3" fmla="*/ 426449 h 679414"/>
                <a:gd name="connsiteX4" fmla="*/ 544205 w 1072902"/>
                <a:gd name="connsiteY4" fmla="*/ 606137 h 679414"/>
                <a:gd name="connsiteX5" fmla="*/ 1072745 w 1072902"/>
                <a:gd name="connsiteY5" fmla="*/ 679414 h 679414"/>
                <a:gd name="connsiteX0" fmla="*/ 0 w 1072902"/>
                <a:gd name="connsiteY0" fmla="*/ 7936 h 641689"/>
                <a:gd name="connsiteX1" fmla="*/ 382604 w 1072902"/>
                <a:gd name="connsiteY1" fmla="*/ 24992 h 641689"/>
                <a:gd name="connsiteX2" fmla="*/ 433259 w 1072902"/>
                <a:gd name="connsiteY2" fmla="*/ 188056 h 641689"/>
                <a:gd name="connsiteX3" fmla="*/ 550518 w 1072902"/>
                <a:gd name="connsiteY3" fmla="*/ 388724 h 641689"/>
                <a:gd name="connsiteX4" fmla="*/ 544205 w 1072902"/>
                <a:gd name="connsiteY4" fmla="*/ 568412 h 641689"/>
                <a:gd name="connsiteX5" fmla="*/ 1072745 w 1072902"/>
                <a:gd name="connsiteY5" fmla="*/ 641689 h 641689"/>
                <a:gd name="connsiteX0" fmla="*/ 0 w 1072902"/>
                <a:gd name="connsiteY0" fmla="*/ 7936 h 641689"/>
                <a:gd name="connsiteX1" fmla="*/ 382604 w 1072902"/>
                <a:gd name="connsiteY1" fmla="*/ 24992 h 641689"/>
                <a:gd name="connsiteX2" fmla="*/ 433259 w 1072902"/>
                <a:gd name="connsiteY2" fmla="*/ 188056 h 641689"/>
                <a:gd name="connsiteX3" fmla="*/ 550518 w 1072902"/>
                <a:gd name="connsiteY3" fmla="*/ 388724 h 641689"/>
                <a:gd name="connsiteX4" fmla="*/ 544205 w 1072902"/>
                <a:gd name="connsiteY4" fmla="*/ 568412 h 641689"/>
                <a:gd name="connsiteX5" fmla="*/ 1072745 w 1072902"/>
                <a:gd name="connsiteY5" fmla="*/ 641689 h 641689"/>
                <a:gd name="connsiteX0" fmla="*/ 0 w 1072902"/>
                <a:gd name="connsiteY0" fmla="*/ 7936 h 641689"/>
                <a:gd name="connsiteX1" fmla="*/ 382604 w 1072902"/>
                <a:gd name="connsiteY1" fmla="*/ 24992 h 641689"/>
                <a:gd name="connsiteX2" fmla="*/ 433259 w 1072902"/>
                <a:gd name="connsiteY2" fmla="*/ 188056 h 641689"/>
                <a:gd name="connsiteX3" fmla="*/ 550518 w 1072902"/>
                <a:gd name="connsiteY3" fmla="*/ 388724 h 641689"/>
                <a:gd name="connsiteX4" fmla="*/ 544205 w 1072902"/>
                <a:gd name="connsiteY4" fmla="*/ 568412 h 641689"/>
                <a:gd name="connsiteX5" fmla="*/ 1072745 w 1072902"/>
                <a:gd name="connsiteY5" fmla="*/ 641689 h 641689"/>
                <a:gd name="connsiteX0" fmla="*/ 0 w 1072933"/>
                <a:gd name="connsiteY0" fmla="*/ 7936 h 641689"/>
                <a:gd name="connsiteX1" fmla="*/ 382604 w 1072933"/>
                <a:gd name="connsiteY1" fmla="*/ 24992 h 641689"/>
                <a:gd name="connsiteX2" fmla="*/ 433259 w 1072933"/>
                <a:gd name="connsiteY2" fmla="*/ 188056 h 641689"/>
                <a:gd name="connsiteX3" fmla="*/ 550518 w 1072933"/>
                <a:gd name="connsiteY3" fmla="*/ 388724 h 641689"/>
                <a:gd name="connsiteX4" fmla="*/ 544205 w 1072933"/>
                <a:gd name="connsiteY4" fmla="*/ 568412 h 641689"/>
                <a:gd name="connsiteX5" fmla="*/ 1072745 w 1072933"/>
                <a:gd name="connsiteY5" fmla="*/ 641689 h 641689"/>
                <a:gd name="connsiteX0" fmla="*/ 0 w 1072933"/>
                <a:gd name="connsiteY0" fmla="*/ 7936 h 641689"/>
                <a:gd name="connsiteX1" fmla="*/ 382604 w 1072933"/>
                <a:gd name="connsiteY1" fmla="*/ 24992 h 641689"/>
                <a:gd name="connsiteX2" fmla="*/ 433259 w 1072933"/>
                <a:gd name="connsiteY2" fmla="*/ 188056 h 641689"/>
                <a:gd name="connsiteX3" fmla="*/ 550518 w 1072933"/>
                <a:gd name="connsiteY3" fmla="*/ 388724 h 641689"/>
                <a:gd name="connsiteX4" fmla="*/ 544205 w 1072933"/>
                <a:gd name="connsiteY4" fmla="*/ 568412 h 641689"/>
                <a:gd name="connsiteX5" fmla="*/ 1072745 w 1072933"/>
                <a:gd name="connsiteY5" fmla="*/ 641689 h 641689"/>
                <a:gd name="connsiteX0" fmla="*/ 0 w 1107614"/>
                <a:gd name="connsiteY0" fmla="*/ 7936 h 663044"/>
                <a:gd name="connsiteX1" fmla="*/ 382604 w 1107614"/>
                <a:gd name="connsiteY1" fmla="*/ 24992 h 663044"/>
                <a:gd name="connsiteX2" fmla="*/ 433259 w 1107614"/>
                <a:gd name="connsiteY2" fmla="*/ 188056 h 663044"/>
                <a:gd name="connsiteX3" fmla="*/ 550518 w 1107614"/>
                <a:gd name="connsiteY3" fmla="*/ 388724 h 663044"/>
                <a:gd name="connsiteX4" fmla="*/ 544205 w 1107614"/>
                <a:gd name="connsiteY4" fmla="*/ 568412 h 663044"/>
                <a:gd name="connsiteX5" fmla="*/ 1107438 w 1107614"/>
                <a:gd name="connsiteY5" fmla="*/ 663044 h 663044"/>
                <a:gd name="connsiteX0" fmla="*/ 0 w 1107438"/>
                <a:gd name="connsiteY0" fmla="*/ 7936 h 663044"/>
                <a:gd name="connsiteX1" fmla="*/ 382604 w 1107438"/>
                <a:gd name="connsiteY1" fmla="*/ 24992 h 663044"/>
                <a:gd name="connsiteX2" fmla="*/ 433259 w 1107438"/>
                <a:gd name="connsiteY2" fmla="*/ 188056 h 663044"/>
                <a:gd name="connsiteX3" fmla="*/ 550518 w 1107438"/>
                <a:gd name="connsiteY3" fmla="*/ 388724 h 663044"/>
                <a:gd name="connsiteX4" fmla="*/ 544205 w 1107438"/>
                <a:gd name="connsiteY4" fmla="*/ 568412 h 663044"/>
                <a:gd name="connsiteX5" fmla="*/ 1107438 w 1107438"/>
                <a:gd name="connsiteY5" fmla="*/ 663044 h 663044"/>
                <a:gd name="connsiteX0" fmla="*/ 0 w 1107438"/>
                <a:gd name="connsiteY0" fmla="*/ 7936 h 663044"/>
                <a:gd name="connsiteX1" fmla="*/ 382604 w 1107438"/>
                <a:gd name="connsiteY1" fmla="*/ 24992 h 663044"/>
                <a:gd name="connsiteX2" fmla="*/ 433259 w 1107438"/>
                <a:gd name="connsiteY2" fmla="*/ 188056 h 663044"/>
                <a:gd name="connsiteX3" fmla="*/ 550518 w 1107438"/>
                <a:gd name="connsiteY3" fmla="*/ 388724 h 663044"/>
                <a:gd name="connsiteX4" fmla="*/ 554893 w 1107438"/>
                <a:gd name="connsiteY4" fmla="*/ 561056 h 663044"/>
                <a:gd name="connsiteX5" fmla="*/ 1107438 w 1107438"/>
                <a:gd name="connsiteY5" fmla="*/ 663044 h 66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7438" h="663044">
                  <a:moveTo>
                    <a:pt x="0" y="7936"/>
                  </a:moveTo>
                  <a:cubicBezTo>
                    <a:pt x="36760" y="-4317"/>
                    <a:pt x="310394" y="-5028"/>
                    <a:pt x="382604" y="24992"/>
                  </a:cubicBezTo>
                  <a:cubicBezTo>
                    <a:pt x="454814" y="55012"/>
                    <a:pt x="372219" y="120717"/>
                    <a:pt x="433259" y="188056"/>
                  </a:cubicBezTo>
                  <a:cubicBezTo>
                    <a:pt x="553998" y="291644"/>
                    <a:pt x="530246" y="326557"/>
                    <a:pt x="550518" y="388724"/>
                  </a:cubicBezTo>
                  <a:cubicBezTo>
                    <a:pt x="570790" y="450891"/>
                    <a:pt x="479276" y="507104"/>
                    <a:pt x="554893" y="561056"/>
                  </a:cubicBezTo>
                  <a:cubicBezTo>
                    <a:pt x="645354" y="630391"/>
                    <a:pt x="726265" y="658778"/>
                    <a:pt x="1107438" y="66304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4649025" y="5648637"/>
              <a:ext cx="0" cy="730068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4614871" y="6314324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55"/>
            <p:cNvSpPr/>
            <p:nvPr/>
          </p:nvSpPr>
          <p:spPr>
            <a:xfrm rot="10800000" flipH="1">
              <a:off x="2986755" y="5908748"/>
              <a:ext cx="138449" cy="138128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55"/>
            <p:cNvSpPr/>
            <p:nvPr/>
          </p:nvSpPr>
          <p:spPr>
            <a:xfrm rot="10588456" flipH="1" flipV="1">
              <a:off x="2214355" y="5879811"/>
              <a:ext cx="138449" cy="194263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55"/>
            <p:cNvSpPr/>
            <p:nvPr/>
          </p:nvSpPr>
          <p:spPr>
            <a:xfrm rot="783395" flipH="1" flipV="1">
              <a:off x="1898741" y="5851559"/>
              <a:ext cx="138449" cy="194263"/>
            </a:xfrm>
            <a:custGeom>
              <a:avLst/>
              <a:gdLst>
                <a:gd name="connsiteX0" fmla="*/ 0 w 534017"/>
                <a:gd name="connsiteY0" fmla="*/ 254606 h 509212"/>
                <a:gd name="connsiteX1" fmla="*/ 267009 w 534017"/>
                <a:gd name="connsiteY1" fmla="*/ 0 h 509212"/>
                <a:gd name="connsiteX2" fmla="*/ 534018 w 534017"/>
                <a:gd name="connsiteY2" fmla="*/ 254606 h 509212"/>
                <a:gd name="connsiteX3" fmla="*/ 267009 w 534017"/>
                <a:gd name="connsiteY3" fmla="*/ 509212 h 509212"/>
                <a:gd name="connsiteX4" fmla="*/ 0 w 534017"/>
                <a:gd name="connsiteY4" fmla="*/ 25460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4" fmla="*/ 91440 w 534018"/>
                <a:gd name="connsiteY4" fmla="*/ 346046 h 509212"/>
                <a:gd name="connsiteX0" fmla="*/ 0 w 534018"/>
                <a:gd name="connsiteY0" fmla="*/ 254606 h 509212"/>
                <a:gd name="connsiteX1" fmla="*/ 267009 w 534018"/>
                <a:gd name="connsiteY1" fmla="*/ 0 h 509212"/>
                <a:gd name="connsiteX2" fmla="*/ 534018 w 534018"/>
                <a:gd name="connsiteY2" fmla="*/ 254606 h 509212"/>
                <a:gd name="connsiteX3" fmla="*/ 267009 w 534018"/>
                <a:gd name="connsiteY3" fmla="*/ 509212 h 509212"/>
                <a:gd name="connsiteX0" fmla="*/ 0 w 267009"/>
                <a:gd name="connsiteY0" fmla="*/ 0 h 509212"/>
                <a:gd name="connsiteX1" fmla="*/ 267009 w 267009"/>
                <a:gd name="connsiteY1" fmla="*/ 254606 h 509212"/>
                <a:gd name="connsiteX2" fmla="*/ 0 w 267009"/>
                <a:gd name="connsiteY2" fmla="*/ 509212 h 50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09" h="509212">
                  <a:moveTo>
                    <a:pt x="0" y="0"/>
                  </a:moveTo>
                  <a:cubicBezTo>
                    <a:pt x="147465" y="0"/>
                    <a:pt x="267009" y="113991"/>
                    <a:pt x="267009" y="254606"/>
                  </a:cubicBezTo>
                  <a:cubicBezTo>
                    <a:pt x="267009" y="395221"/>
                    <a:pt x="147465" y="509212"/>
                    <a:pt x="0" y="5092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760338" y="5732677"/>
              <a:ext cx="841228" cy="460881"/>
            </a:xfrm>
            <a:custGeom>
              <a:avLst/>
              <a:gdLst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04357 w 427883"/>
                <a:gd name="connsiteY7" fmla="*/ 128132 h 224627"/>
                <a:gd name="connsiteX8" fmla="*/ 413547 w 427883"/>
                <a:gd name="connsiteY8" fmla="*/ 141917 h 224627"/>
                <a:gd name="connsiteX9" fmla="*/ 422737 w 427883"/>
                <a:gd name="connsiteY9" fmla="*/ 160297 h 224627"/>
                <a:gd name="connsiteX10" fmla="*/ 427332 w 427883"/>
                <a:gd name="connsiteY10" fmla="*/ 187867 h 224627"/>
                <a:gd name="connsiteX11" fmla="*/ 408952 w 427883"/>
                <a:gd name="connsiteY11" fmla="*/ 215437 h 224627"/>
                <a:gd name="connsiteX12" fmla="*/ 408952 w 427883"/>
                <a:gd name="connsiteY12" fmla="*/ 224627 h 224627"/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04357 w 427883"/>
                <a:gd name="connsiteY7" fmla="*/ 128132 h 224627"/>
                <a:gd name="connsiteX8" fmla="*/ 422737 w 427883"/>
                <a:gd name="connsiteY8" fmla="*/ 160297 h 224627"/>
                <a:gd name="connsiteX9" fmla="*/ 427332 w 427883"/>
                <a:gd name="connsiteY9" fmla="*/ 187867 h 224627"/>
                <a:gd name="connsiteX10" fmla="*/ 408952 w 427883"/>
                <a:gd name="connsiteY10" fmla="*/ 215437 h 224627"/>
                <a:gd name="connsiteX11" fmla="*/ 408952 w 427883"/>
                <a:gd name="connsiteY11" fmla="*/ 224627 h 224627"/>
                <a:gd name="connsiteX0" fmla="*/ 0 w 427883"/>
                <a:gd name="connsiteY0" fmla="*/ 40828 h 224627"/>
                <a:gd name="connsiteX1" fmla="*/ 110279 w 427883"/>
                <a:gd name="connsiteY1" fmla="*/ 4068 h 224627"/>
                <a:gd name="connsiteX2" fmla="*/ 289483 w 427883"/>
                <a:gd name="connsiteY2" fmla="*/ 13258 h 224627"/>
                <a:gd name="connsiteX3" fmla="*/ 307863 w 427883"/>
                <a:gd name="connsiteY3" fmla="*/ 22448 h 224627"/>
                <a:gd name="connsiteX4" fmla="*/ 335433 w 427883"/>
                <a:gd name="connsiteY4" fmla="*/ 31638 h 224627"/>
                <a:gd name="connsiteX5" fmla="*/ 358408 w 427883"/>
                <a:gd name="connsiteY5" fmla="*/ 63802 h 224627"/>
                <a:gd name="connsiteX6" fmla="*/ 385978 w 427883"/>
                <a:gd name="connsiteY6" fmla="*/ 100562 h 224627"/>
                <a:gd name="connsiteX7" fmla="*/ 422737 w 427883"/>
                <a:gd name="connsiteY7" fmla="*/ 160297 h 224627"/>
                <a:gd name="connsiteX8" fmla="*/ 427332 w 427883"/>
                <a:gd name="connsiteY8" fmla="*/ 187867 h 224627"/>
                <a:gd name="connsiteX9" fmla="*/ 408952 w 427883"/>
                <a:gd name="connsiteY9" fmla="*/ 215437 h 224627"/>
                <a:gd name="connsiteX10" fmla="*/ 408952 w 427883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358408 w 473328"/>
                <a:gd name="connsiteY5" fmla="*/ 63802 h 224627"/>
                <a:gd name="connsiteX6" fmla="*/ 385978 w 473328"/>
                <a:gd name="connsiteY6" fmla="*/ 100562 h 224627"/>
                <a:gd name="connsiteX7" fmla="*/ 473282 w 473328"/>
                <a:gd name="connsiteY7" fmla="*/ 95967 h 224627"/>
                <a:gd name="connsiteX8" fmla="*/ 427332 w 473328"/>
                <a:gd name="connsiteY8" fmla="*/ 187867 h 224627"/>
                <a:gd name="connsiteX9" fmla="*/ 408952 w 473328"/>
                <a:gd name="connsiteY9" fmla="*/ 215437 h 224627"/>
                <a:gd name="connsiteX10" fmla="*/ 408952 w 473328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358408 w 473328"/>
                <a:gd name="connsiteY5" fmla="*/ 63802 h 224627"/>
                <a:gd name="connsiteX6" fmla="*/ 422737 w 473328"/>
                <a:gd name="connsiteY6" fmla="*/ 27043 h 224627"/>
                <a:gd name="connsiteX7" fmla="*/ 473282 w 473328"/>
                <a:gd name="connsiteY7" fmla="*/ 95967 h 224627"/>
                <a:gd name="connsiteX8" fmla="*/ 427332 w 473328"/>
                <a:gd name="connsiteY8" fmla="*/ 187867 h 224627"/>
                <a:gd name="connsiteX9" fmla="*/ 408952 w 473328"/>
                <a:gd name="connsiteY9" fmla="*/ 215437 h 224627"/>
                <a:gd name="connsiteX10" fmla="*/ 408952 w 473328"/>
                <a:gd name="connsiteY10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07863 w 473328"/>
                <a:gd name="connsiteY3" fmla="*/ 22448 h 224627"/>
                <a:gd name="connsiteX4" fmla="*/ 335433 w 473328"/>
                <a:gd name="connsiteY4" fmla="*/ 31638 h 224627"/>
                <a:gd name="connsiteX5" fmla="*/ 422737 w 473328"/>
                <a:gd name="connsiteY5" fmla="*/ 27043 h 224627"/>
                <a:gd name="connsiteX6" fmla="*/ 473282 w 473328"/>
                <a:gd name="connsiteY6" fmla="*/ 95967 h 224627"/>
                <a:gd name="connsiteX7" fmla="*/ 427332 w 473328"/>
                <a:gd name="connsiteY7" fmla="*/ 187867 h 224627"/>
                <a:gd name="connsiteX8" fmla="*/ 408952 w 473328"/>
                <a:gd name="connsiteY8" fmla="*/ 215437 h 224627"/>
                <a:gd name="connsiteX9" fmla="*/ 408952 w 473328"/>
                <a:gd name="connsiteY9" fmla="*/ 224627 h 224627"/>
                <a:gd name="connsiteX0" fmla="*/ 0 w 473328"/>
                <a:gd name="connsiteY0" fmla="*/ 40828 h 224627"/>
                <a:gd name="connsiteX1" fmla="*/ 110279 w 473328"/>
                <a:gd name="connsiteY1" fmla="*/ 4068 h 224627"/>
                <a:gd name="connsiteX2" fmla="*/ 289483 w 473328"/>
                <a:gd name="connsiteY2" fmla="*/ 13258 h 224627"/>
                <a:gd name="connsiteX3" fmla="*/ 335433 w 473328"/>
                <a:gd name="connsiteY3" fmla="*/ 31638 h 224627"/>
                <a:gd name="connsiteX4" fmla="*/ 422737 w 473328"/>
                <a:gd name="connsiteY4" fmla="*/ 27043 h 224627"/>
                <a:gd name="connsiteX5" fmla="*/ 473282 w 473328"/>
                <a:gd name="connsiteY5" fmla="*/ 95967 h 224627"/>
                <a:gd name="connsiteX6" fmla="*/ 427332 w 473328"/>
                <a:gd name="connsiteY6" fmla="*/ 187867 h 224627"/>
                <a:gd name="connsiteX7" fmla="*/ 408952 w 473328"/>
                <a:gd name="connsiteY7" fmla="*/ 215437 h 224627"/>
                <a:gd name="connsiteX8" fmla="*/ 408952 w 473328"/>
                <a:gd name="connsiteY8" fmla="*/ 224627 h 224627"/>
                <a:gd name="connsiteX0" fmla="*/ 0 w 473282"/>
                <a:gd name="connsiteY0" fmla="*/ 40828 h 227092"/>
                <a:gd name="connsiteX1" fmla="*/ 110279 w 473282"/>
                <a:gd name="connsiteY1" fmla="*/ 4068 h 227092"/>
                <a:gd name="connsiteX2" fmla="*/ 289483 w 473282"/>
                <a:gd name="connsiteY2" fmla="*/ 13258 h 227092"/>
                <a:gd name="connsiteX3" fmla="*/ 335433 w 473282"/>
                <a:gd name="connsiteY3" fmla="*/ 31638 h 227092"/>
                <a:gd name="connsiteX4" fmla="*/ 422737 w 473282"/>
                <a:gd name="connsiteY4" fmla="*/ 27043 h 227092"/>
                <a:gd name="connsiteX5" fmla="*/ 473282 w 473282"/>
                <a:gd name="connsiteY5" fmla="*/ 95967 h 227092"/>
                <a:gd name="connsiteX6" fmla="*/ 408952 w 473282"/>
                <a:gd name="connsiteY6" fmla="*/ 215437 h 227092"/>
                <a:gd name="connsiteX7" fmla="*/ 408952 w 473282"/>
                <a:gd name="connsiteY7" fmla="*/ 224627 h 227092"/>
                <a:gd name="connsiteX0" fmla="*/ 0 w 473282"/>
                <a:gd name="connsiteY0" fmla="*/ 40828 h 215437"/>
                <a:gd name="connsiteX1" fmla="*/ 110279 w 473282"/>
                <a:gd name="connsiteY1" fmla="*/ 4068 h 215437"/>
                <a:gd name="connsiteX2" fmla="*/ 289483 w 473282"/>
                <a:gd name="connsiteY2" fmla="*/ 13258 h 215437"/>
                <a:gd name="connsiteX3" fmla="*/ 335433 w 473282"/>
                <a:gd name="connsiteY3" fmla="*/ 31638 h 215437"/>
                <a:gd name="connsiteX4" fmla="*/ 422737 w 473282"/>
                <a:gd name="connsiteY4" fmla="*/ 27043 h 215437"/>
                <a:gd name="connsiteX5" fmla="*/ 473282 w 473282"/>
                <a:gd name="connsiteY5" fmla="*/ 95967 h 215437"/>
                <a:gd name="connsiteX6" fmla="*/ 408952 w 473282"/>
                <a:gd name="connsiteY6" fmla="*/ 215437 h 215437"/>
                <a:gd name="connsiteX0" fmla="*/ 0 w 473282"/>
                <a:gd name="connsiteY0" fmla="*/ 40828 h 215437"/>
                <a:gd name="connsiteX1" fmla="*/ 110279 w 473282"/>
                <a:gd name="connsiteY1" fmla="*/ 4068 h 215437"/>
                <a:gd name="connsiteX2" fmla="*/ 289483 w 473282"/>
                <a:gd name="connsiteY2" fmla="*/ 13258 h 215437"/>
                <a:gd name="connsiteX3" fmla="*/ 353813 w 473282"/>
                <a:gd name="connsiteY3" fmla="*/ 13258 h 215437"/>
                <a:gd name="connsiteX4" fmla="*/ 422737 w 473282"/>
                <a:gd name="connsiteY4" fmla="*/ 27043 h 215437"/>
                <a:gd name="connsiteX5" fmla="*/ 473282 w 473282"/>
                <a:gd name="connsiteY5" fmla="*/ 95967 h 215437"/>
                <a:gd name="connsiteX6" fmla="*/ 408952 w 473282"/>
                <a:gd name="connsiteY6" fmla="*/ 215437 h 215437"/>
                <a:gd name="connsiteX0" fmla="*/ 0 w 473282"/>
                <a:gd name="connsiteY0" fmla="*/ 45943 h 220552"/>
                <a:gd name="connsiteX1" fmla="*/ 110279 w 473282"/>
                <a:gd name="connsiteY1" fmla="*/ 9183 h 220552"/>
                <a:gd name="connsiteX2" fmla="*/ 292821 w 473282"/>
                <a:gd name="connsiteY2" fmla="*/ 5024 h 220552"/>
                <a:gd name="connsiteX3" fmla="*/ 353813 w 473282"/>
                <a:gd name="connsiteY3" fmla="*/ 18373 h 220552"/>
                <a:gd name="connsiteX4" fmla="*/ 422737 w 473282"/>
                <a:gd name="connsiteY4" fmla="*/ 32158 h 220552"/>
                <a:gd name="connsiteX5" fmla="*/ 473282 w 473282"/>
                <a:gd name="connsiteY5" fmla="*/ 101082 h 220552"/>
                <a:gd name="connsiteX6" fmla="*/ 408952 w 473282"/>
                <a:gd name="connsiteY6" fmla="*/ 220552 h 220552"/>
                <a:gd name="connsiteX0" fmla="*/ 0 w 473282"/>
                <a:gd name="connsiteY0" fmla="*/ 45943 h 220552"/>
                <a:gd name="connsiteX1" fmla="*/ 110279 w 473282"/>
                <a:gd name="connsiteY1" fmla="*/ 9183 h 220552"/>
                <a:gd name="connsiteX2" fmla="*/ 292821 w 473282"/>
                <a:gd name="connsiteY2" fmla="*/ 5024 h 220552"/>
                <a:gd name="connsiteX3" fmla="*/ 422737 w 473282"/>
                <a:gd name="connsiteY3" fmla="*/ 32158 h 220552"/>
                <a:gd name="connsiteX4" fmla="*/ 473282 w 473282"/>
                <a:gd name="connsiteY4" fmla="*/ 101082 h 220552"/>
                <a:gd name="connsiteX5" fmla="*/ 408952 w 473282"/>
                <a:gd name="connsiteY5" fmla="*/ 220552 h 220552"/>
                <a:gd name="connsiteX0" fmla="*/ 0 w 410759"/>
                <a:gd name="connsiteY0" fmla="*/ 124144 h 224507"/>
                <a:gd name="connsiteX1" fmla="*/ 47756 w 410759"/>
                <a:gd name="connsiteY1" fmla="*/ 13138 h 224507"/>
                <a:gd name="connsiteX2" fmla="*/ 230298 w 410759"/>
                <a:gd name="connsiteY2" fmla="*/ 8979 h 224507"/>
                <a:gd name="connsiteX3" fmla="*/ 360214 w 410759"/>
                <a:gd name="connsiteY3" fmla="*/ 36113 h 224507"/>
                <a:gd name="connsiteX4" fmla="*/ 410759 w 410759"/>
                <a:gd name="connsiteY4" fmla="*/ 105037 h 224507"/>
                <a:gd name="connsiteX5" fmla="*/ 346429 w 410759"/>
                <a:gd name="connsiteY5" fmla="*/ 224507 h 224507"/>
                <a:gd name="connsiteX0" fmla="*/ 0 w 410759"/>
                <a:gd name="connsiteY0" fmla="*/ 253426 h 353789"/>
                <a:gd name="connsiteX1" fmla="*/ 168894 w 410759"/>
                <a:gd name="connsiteY1" fmla="*/ 1743 h 353789"/>
                <a:gd name="connsiteX2" fmla="*/ 230298 w 410759"/>
                <a:gd name="connsiteY2" fmla="*/ 138261 h 353789"/>
                <a:gd name="connsiteX3" fmla="*/ 360214 w 410759"/>
                <a:gd name="connsiteY3" fmla="*/ 165395 h 353789"/>
                <a:gd name="connsiteX4" fmla="*/ 410759 w 410759"/>
                <a:gd name="connsiteY4" fmla="*/ 234319 h 353789"/>
                <a:gd name="connsiteX5" fmla="*/ 346429 w 410759"/>
                <a:gd name="connsiteY5" fmla="*/ 353789 h 353789"/>
                <a:gd name="connsiteX0" fmla="*/ 0 w 410759"/>
                <a:gd name="connsiteY0" fmla="*/ 253426 h 353789"/>
                <a:gd name="connsiteX1" fmla="*/ 168894 w 410759"/>
                <a:gd name="connsiteY1" fmla="*/ 1743 h 353789"/>
                <a:gd name="connsiteX2" fmla="*/ 359252 w 410759"/>
                <a:gd name="connsiteY2" fmla="*/ 138261 h 353789"/>
                <a:gd name="connsiteX3" fmla="*/ 360214 w 410759"/>
                <a:gd name="connsiteY3" fmla="*/ 165395 h 353789"/>
                <a:gd name="connsiteX4" fmla="*/ 410759 w 410759"/>
                <a:gd name="connsiteY4" fmla="*/ 234319 h 353789"/>
                <a:gd name="connsiteX5" fmla="*/ 346429 w 410759"/>
                <a:gd name="connsiteY5" fmla="*/ 353789 h 353789"/>
                <a:gd name="connsiteX0" fmla="*/ 0 w 410759"/>
                <a:gd name="connsiteY0" fmla="*/ 237986 h 338349"/>
                <a:gd name="connsiteX1" fmla="*/ 129817 w 410759"/>
                <a:gd name="connsiteY1" fmla="*/ 1934 h 338349"/>
                <a:gd name="connsiteX2" fmla="*/ 359252 w 410759"/>
                <a:gd name="connsiteY2" fmla="*/ 122821 h 338349"/>
                <a:gd name="connsiteX3" fmla="*/ 360214 w 410759"/>
                <a:gd name="connsiteY3" fmla="*/ 149955 h 338349"/>
                <a:gd name="connsiteX4" fmla="*/ 410759 w 410759"/>
                <a:gd name="connsiteY4" fmla="*/ 218879 h 338349"/>
                <a:gd name="connsiteX5" fmla="*/ 346429 w 410759"/>
                <a:gd name="connsiteY5" fmla="*/ 338349 h 338349"/>
                <a:gd name="connsiteX0" fmla="*/ 0 w 594421"/>
                <a:gd name="connsiteY0" fmla="*/ 237986 h 338349"/>
                <a:gd name="connsiteX1" fmla="*/ 129817 w 594421"/>
                <a:gd name="connsiteY1" fmla="*/ 1934 h 338349"/>
                <a:gd name="connsiteX2" fmla="*/ 359252 w 594421"/>
                <a:gd name="connsiteY2" fmla="*/ 122821 h 338349"/>
                <a:gd name="connsiteX3" fmla="*/ 360214 w 594421"/>
                <a:gd name="connsiteY3" fmla="*/ 149955 h 338349"/>
                <a:gd name="connsiteX4" fmla="*/ 594421 w 594421"/>
                <a:gd name="connsiteY4" fmla="*/ 23494 h 338349"/>
                <a:gd name="connsiteX5" fmla="*/ 346429 w 594421"/>
                <a:gd name="connsiteY5" fmla="*/ 338349 h 338349"/>
                <a:gd name="connsiteX0" fmla="*/ 0 w 702703"/>
                <a:gd name="connsiteY0" fmla="*/ 366242 h 366242"/>
                <a:gd name="connsiteX1" fmla="*/ 129817 w 702703"/>
                <a:gd name="connsiteY1" fmla="*/ 130190 h 366242"/>
                <a:gd name="connsiteX2" fmla="*/ 359252 w 702703"/>
                <a:gd name="connsiteY2" fmla="*/ 251077 h 366242"/>
                <a:gd name="connsiteX3" fmla="*/ 360214 w 702703"/>
                <a:gd name="connsiteY3" fmla="*/ 278211 h 366242"/>
                <a:gd name="connsiteX4" fmla="*/ 594421 w 702703"/>
                <a:gd name="connsiteY4" fmla="*/ 151750 h 366242"/>
                <a:gd name="connsiteX5" fmla="*/ 702029 w 702703"/>
                <a:gd name="connsiteY5" fmla="*/ 1590 h 366242"/>
                <a:gd name="connsiteX0" fmla="*/ 0 w 702703"/>
                <a:gd name="connsiteY0" fmla="*/ 366242 h 404424"/>
                <a:gd name="connsiteX1" fmla="*/ 129817 w 702703"/>
                <a:gd name="connsiteY1" fmla="*/ 130190 h 404424"/>
                <a:gd name="connsiteX2" fmla="*/ 359252 w 702703"/>
                <a:gd name="connsiteY2" fmla="*/ 251077 h 404424"/>
                <a:gd name="connsiteX3" fmla="*/ 375845 w 702703"/>
                <a:gd name="connsiteY3" fmla="*/ 403257 h 404424"/>
                <a:gd name="connsiteX4" fmla="*/ 594421 w 702703"/>
                <a:gd name="connsiteY4" fmla="*/ 151750 h 404424"/>
                <a:gd name="connsiteX5" fmla="*/ 702029 w 702703"/>
                <a:gd name="connsiteY5" fmla="*/ 1590 h 404424"/>
                <a:gd name="connsiteX0" fmla="*/ 0 w 702703"/>
                <a:gd name="connsiteY0" fmla="*/ 366242 h 404036"/>
                <a:gd name="connsiteX1" fmla="*/ 129817 w 702703"/>
                <a:gd name="connsiteY1" fmla="*/ 130190 h 404036"/>
                <a:gd name="connsiteX2" fmla="*/ 218575 w 702703"/>
                <a:gd name="connsiteY2" fmla="*/ 235447 h 404036"/>
                <a:gd name="connsiteX3" fmla="*/ 375845 w 702703"/>
                <a:gd name="connsiteY3" fmla="*/ 403257 h 404036"/>
                <a:gd name="connsiteX4" fmla="*/ 594421 w 702703"/>
                <a:gd name="connsiteY4" fmla="*/ 151750 h 404036"/>
                <a:gd name="connsiteX5" fmla="*/ 702029 w 702703"/>
                <a:gd name="connsiteY5" fmla="*/ 1590 h 404036"/>
                <a:gd name="connsiteX0" fmla="*/ 0 w 702703"/>
                <a:gd name="connsiteY0" fmla="*/ 366242 h 366242"/>
                <a:gd name="connsiteX1" fmla="*/ 129817 w 702703"/>
                <a:gd name="connsiteY1" fmla="*/ 130190 h 366242"/>
                <a:gd name="connsiteX2" fmla="*/ 218575 w 702703"/>
                <a:gd name="connsiteY2" fmla="*/ 235447 h 366242"/>
                <a:gd name="connsiteX3" fmla="*/ 489168 w 702703"/>
                <a:gd name="connsiteY3" fmla="*/ 250857 h 366242"/>
                <a:gd name="connsiteX4" fmla="*/ 594421 w 702703"/>
                <a:gd name="connsiteY4" fmla="*/ 151750 h 366242"/>
                <a:gd name="connsiteX5" fmla="*/ 702029 w 702703"/>
                <a:gd name="connsiteY5" fmla="*/ 1590 h 366242"/>
                <a:gd name="connsiteX0" fmla="*/ 0 w 702703"/>
                <a:gd name="connsiteY0" fmla="*/ 366242 h 366242"/>
                <a:gd name="connsiteX1" fmla="*/ 47755 w 702703"/>
                <a:gd name="connsiteY1" fmla="*/ 118467 h 366242"/>
                <a:gd name="connsiteX2" fmla="*/ 218575 w 702703"/>
                <a:gd name="connsiteY2" fmla="*/ 235447 h 366242"/>
                <a:gd name="connsiteX3" fmla="*/ 489168 w 702703"/>
                <a:gd name="connsiteY3" fmla="*/ 250857 h 366242"/>
                <a:gd name="connsiteX4" fmla="*/ 594421 w 702703"/>
                <a:gd name="connsiteY4" fmla="*/ 151750 h 366242"/>
                <a:gd name="connsiteX5" fmla="*/ 702029 w 702703"/>
                <a:gd name="connsiteY5" fmla="*/ 1590 h 366242"/>
                <a:gd name="connsiteX0" fmla="*/ 0 w 702703"/>
                <a:gd name="connsiteY0" fmla="*/ 366242 h 366242"/>
                <a:gd name="connsiteX1" fmla="*/ 47755 w 702703"/>
                <a:gd name="connsiteY1" fmla="*/ 118467 h 366242"/>
                <a:gd name="connsiteX2" fmla="*/ 218575 w 702703"/>
                <a:gd name="connsiteY2" fmla="*/ 235447 h 366242"/>
                <a:gd name="connsiteX3" fmla="*/ 489168 w 702703"/>
                <a:gd name="connsiteY3" fmla="*/ 250857 h 366242"/>
                <a:gd name="connsiteX4" fmla="*/ 594421 w 702703"/>
                <a:gd name="connsiteY4" fmla="*/ 151750 h 366242"/>
                <a:gd name="connsiteX5" fmla="*/ 702029 w 702703"/>
                <a:gd name="connsiteY5" fmla="*/ 1590 h 366242"/>
                <a:gd name="connsiteX0" fmla="*/ 6342 w 709045"/>
                <a:gd name="connsiteY0" fmla="*/ 366242 h 366242"/>
                <a:gd name="connsiteX1" fmla="*/ 54097 w 709045"/>
                <a:gd name="connsiteY1" fmla="*/ 118467 h 366242"/>
                <a:gd name="connsiteX2" fmla="*/ 224917 w 709045"/>
                <a:gd name="connsiteY2" fmla="*/ 235447 h 366242"/>
                <a:gd name="connsiteX3" fmla="*/ 495510 w 709045"/>
                <a:gd name="connsiteY3" fmla="*/ 250857 h 366242"/>
                <a:gd name="connsiteX4" fmla="*/ 600763 w 709045"/>
                <a:gd name="connsiteY4" fmla="*/ 151750 h 366242"/>
                <a:gd name="connsiteX5" fmla="*/ 708371 w 709045"/>
                <a:gd name="connsiteY5" fmla="*/ 1590 h 366242"/>
                <a:gd name="connsiteX0" fmla="*/ 6342 w 709045"/>
                <a:gd name="connsiteY0" fmla="*/ 366242 h 366242"/>
                <a:gd name="connsiteX1" fmla="*/ 54097 w 709045"/>
                <a:gd name="connsiteY1" fmla="*/ 118467 h 366242"/>
                <a:gd name="connsiteX2" fmla="*/ 224917 w 709045"/>
                <a:gd name="connsiteY2" fmla="*/ 235447 h 366242"/>
                <a:gd name="connsiteX3" fmla="*/ 487695 w 709045"/>
                <a:gd name="connsiteY3" fmla="*/ 180518 h 366242"/>
                <a:gd name="connsiteX4" fmla="*/ 600763 w 709045"/>
                <a:gd name="connsiteY4" fmla="*/ 151750 h 366242"/>
                <a:gd name="connsiteX5" fmla="*/ 708371 w 709045"/>
                <a:gd name="connsiteY5" fmla="*/ 1590 h 366242"/>
                <a:gd name="connsiteX0" fmla="*/ 6606 w 709309"/>
                <a:gd name="connsiteY0" fmla="*/ 366242 h 366242"/>
                <a:gd name="connsiteX1" fmla="*/ 54361 w 709309"/>
                <a:gd name="connsiteY1" fmla="*/ 118467 h 366242"/>
                <a:gd name="connsiteX2" fmla="*/ 283796 w 709309"/>
                <a:gd name="connsiteY2" fmla="*/ 184647 h 366242"/>
                <a:gd name="connsiteX3" fmla="*/ 487959 w 709309"/>
                <a:gd name="connsiteY3" fmla="*/ 180518 h 366242"/>
                <a:gd name="connsiteX4" fmla="*/ 601027 w 709309"/>
                <a:gd name="connsiteY4" fmla="*/ 151750 h 366242"/>
                <a:gd name="connsiteX5" fmla="*/ 708635 w 709309"/>
                <a:gd name="connsiteY5" fmla="*/ 1590 h 366242"/>
                <a:gd name="connsiteX0" fmla="*/ 6606 w 709493"/>
                <a:gd name="connsiteY0" fmla="*/ 365837 h 365837"/>
                <a:gd name="connsiteX1" fmla="*/ 54361 w 709493"/>
                <a:gd name="connsiteY1" fmla="*/ 118062 h 365837"/>
                <a:gd name="connsiteX2" fmla="*/ 283796 w 709493"/>
                <a:gd name="connsiteY2" fmla="*/ 184242 h 365837"/>
                <a:gd name="connsiteX3" fmla="*/ 487959 w 709493"/>
                <a:gd name="connsiteY3" fmla="*/ 180113 h 365837"/>
                <a:gd name="connsiteX4" fmla="*/ 628381 w 709493"/>
                <a:gd name="connsiteY4" fmla="*/ 225592 h 365837"/>
                <a:gd name="connsiteX5" fmla="*/ 708635 w 709493"/>
                <a:gd name="connsiteY5" fmla="*/ 1185 h 365837"/>
                <a:gd name="connsiteX0" fmla="*/ 6606 w 710931"/>
                <a:gd name="connsiteY0" fmla="*/ 366261 h 366261"/>
                <a:gd name="connsiteX1" fmla="*/ 54361 w 710931"/>
                <a:gd name="connsiteY1" fmla="*/ 118486 h 366261"/>
                <a:gd name="connsiteX2" fmla="*/ 283796 w 710931"/>
                <a:gd name="connsiteY2" fmla="*/ 184666 h 366261"/>
                <a:gd name="connsiteX3" fmla="*/ 487959 w 710931"/>
                <a:gd name="connsiteY3" fmla="*/ 180537 h 366261"/>
                <a:gd name="connsiteX4" fmla="*/ 628381 w 710931"/>
                <a:gd name="connsiteY4" fmla="*/ 226016 h 366261"/>
                <a:gd name="connsiteX5" fmla="*/ 708635 w 710931"/>
                <a:gd name="connsiteY5" fmla="*/ 1609 h 366261"/>
                <a:gd name="connsiteX0" fmla="*/ 6606 w 709919"/>
                <a:gd name="connsiteY0" fmla="*/ 366128 h 366128"/>
                <a:gd name="connsiteX1" fmla="*/ 54361 w 709919"/>
                <a:gd name="connsiteY1" fmla="*/ 118353 h 366128"/>
                <a:gd name="connsiteX2" fmla="*/ 283796 w 709919"/>
                <a:gd name="connsiteY2" fmla="*/ 184533 h 366128"/>
                <a:gd name="connsiteX3" fmla="*/ 487959 w 709919"/>
                <a:gd name="connsiteY3" fmla="*/ 180404 h 366128"/>
                <a:gd name="connsiteX4" fmla="*/ 597119 w 709919"/>
                <a:gd name="connsiteY4" fmla="*/ 245421 h 366128"/>
                <a:gd name="connsiteX5" fmla="*/ 708635 w 709919"/>
                <a:gd name="connsiteY5" fmla="*/ 1476 h 366128"/>
                <a:gd name="connsiteX0" fmla="*/ 6606 w 709681"/>
                <a:gd name="connsiteY0" fmla="*/ 366080 h 366080"/>
                <a:gd name="connsiteX1" fmla="*/ 54361 w 709681"/>
                <a:gd name="connsiteY1" fmla="*/ 118305 h 366080"/>
                <a:gd name="connsiteX2" fmla="*/ 283796 w 709681"/>
                <a:gd name="connsiteY2" fmla="*/ 184485 h 366080"/>
                <a:gd name="connsiteX3" fmla="*/ 487959 w 709681"/>
                <a:gd name="connsiteY3" fmla="*/ 180356 h 366080"/>
                <a:gd name="connsiteX4" fmla="*/ 581488 w 709681"/>
                <a:gd name="connsiteY4" fmla="*/ 253189 h 366080"/>
                <a:gd name="connsiteX5" fmla="*/ 708635 w 709681"/>
                <a:gd name="connsiteY5" fmla="*/ 1428 h 366080"/>
                <a:gd name="connsiteX0" fmla="*/ 6606 w 709681"/>
                <a:gd name="connsiteY0" fmla="*/ 366080 h 366080"/>
                <a:gd name="connsiteX1" fmla="*/ 54361 w 709681"/>
                <a:gd name="connsiteY1" fmla="*/ 118305 h 366080"/>
                <a:gd name="connsiteX2" fmla="*/ 283796 w 709681"/>
                <a:gd name="connsiteY2" fmla="*/ 184485 h 366080"/>
                <a:gd name="connsiteX3" fmla="*/ 487959 w 709681"/>
                <a:gd name="connsiteY3" fmla="*/ 180356 h 366080"/>
                <a:gd name="connsiteX4" fmla="*/ 581488 w 709681"/>
                <a:gd name="connsiteY4" fmla="*/ 253189 h 366080"/>
                <a:gd name="connsiteX5" fmla="*/ 708635 w 709681"/>
                <a:gd name="connsiteY5" fmla="*/ 1428 h 366080"/>
                <a:gd name="connsiteX0" fmla="*/ 6606 w 709881"/>
                <a:gd name="connsiteY0" fmla="*/ 367085 h 367085"/>
                <a:gd name="connsiteX1" fmla="*/ 54361 w 709881"/>
                <a:gd name="connsiteY1" fmla="*/ 119310 h 367085"/>
                <a:gd name="connsiteX2" fmla="*/ 283796 w 709881"/>
                <a:gd name="connsiteY2" fmla="*/ 185490 h 367085"/>
                <a:gd name="connsiteX3" fmla="*/ 487959 w 709881"/>
                <a:gd name="connsiteY3" fmla="*/ 181361 h 367085"/>
                <a:gd name="connsiteX4" fmla="*/ 595055 w 709881"/>
                <a:gd name="connsiteY4" fmla="*/ 153800 h 367085"/>
                <a:gd name="connsiteX5" fmla="*/ 708635 w 709881"/>
                <a:gd name="connsiteY5" fmla="*/ 2433 h 367085"/>
                <a:gd name="connsiteX0" fmla="*/ 6606 w 817657"/>
                <a:gd name="connsiteY0" fmla="*/ 512372 h 512372"/>
                <a:gd name="connsiteX1" fmla="*/ 54361 w 817657"/>
                <a:gd name="connsiteY1" fmla="*/ 264597 h 512372"/>
                <a:gd name="connsiteX2" fmla="*/ 283796 w 817657"/>
                <a:gd name="connsiteY2" fmla="*/ 330777 h 512372"/>
                <a:gd name="connsiteX3" fmla="*/ 487959 w 817657"/>
                <a:gd name="connsiteY3" fmla="*/ 326648 h 512372"/>
                <a:gd name="connsiteX4" fmla="*/ 595055 w 817657"/>
                <a:gd name="connsiteY4" fmla="*/ 299087 h 512372"/>
                <a:gd name="connsiteX5" fmla="*/ 817169 w 817657"/>
                <a:gd name="connsiteY5" fmla="*/ 1199 h 512372"/>
                <a:gd name="connsiteX0" fmla="*/ 6606 w 839311"/>
                <a:gd name="connsiteY0" fmla="*/ 461080 h 461080"/>
                <a:gd name="connsiteX1" fmla="*/ 54361 w 839311"/>
                <a:gd name="connsiteY1" fmla="*/ 213305 h 461080"/>
                <a:gd name="connsiteX2" fmla="*/ 283796 w 839311"/>
                <a:gd name="connsiteY2" fmla="*/ 279485 h 461080"/>
                <a:gd name="connsiteX3" fmla="*/ 487959 w 839311"/>
                <a:gd name="connsiteY3" fmla="*/ 275356 h 461080"/>
                <a:gd name="connsiteX4" fmla="*/ 595055 w 839311"/>
                <a:gd name="connsiteY4" fmla="*/ 247795 h 461080"/>
                <a:gd name="connsiteX5" fmla="*/ 838876 w 839311"/>
                <a:gd name="connsiteY5" fmla="*/ 1461 h 461080"/>
                <a:gd name="connsiteX0" fmla="*/ 6606 w 841509"/>
                <a:gd name="connsiteY0" fmla="*/ 460881 h 460881"/>
                <a:gd name="connsiteX1" fmla="*/ 54361 w 841509"/>
                <a:gd name="connsiteY1" fmla="*/ 213106 h 460881"/>
                <a:gd name="connsiteX2" fmla="*/ 283796 w 841509"/>
                <a:gd name="connsiteY2" fmla="*/ 279286 h 460881"/>
                <a:gd name="connsiteX3" fmla="*/ 487959 w 841509"/>
                <a:gd name="connsiteY3" fmla="*/ 275157 h 460881"/>
                <a:gd name="connsiteX4" fmla="*/ 595055 w 841509"/>
                <a:gd name="connsiteY4" fmla="*/ 247596 h 460881"/>
                <a:gd name="connsiteX5" fmla="*/ 838876 w 841509"/>
                <a:gd name="connsiteY5" fmla="*/ 1262 h 460881"/>
                <a:gd name="connsiteX0" fmla="*/ 6606 w 841509"/>
                <a:gd name="connsiteY0" fmla="*/ 460881 h 460881"/>
                <a:gd name="connsiteX1" fmla="*/ 54361 w 841509"/>
                <a:gd name="connsiteY1" fmla="*/ 213106 h 460881"/>
                <a:gd name="connsiteX2" fmla="*/ 283796 w 841509"/>
                <a:gd name="connsiteY2" fmla="*/ 279286 h 460881"/>
                <a:gd name="connsiteX3" fmla="*/ 493386 w 841509"/>
                <a:gd name="connsiteY3" fmla="*/ 294151 h 460881"/>
                <a:gd name="connsiteX4" fmla="*/ 595055 w 841509"/>
                <a:gd name="connsiteY4" fmla="*/ 247596 h 460881"/>
                <a:gd name="connsiteX5" fmla="*/ 838876 w 841509"/>
                <a:gd name="connsiteY5" fmla="*/ 1262 h 460881"/>
                <a:gd name="connsiteX0" fmla="*/ 6606 w 841228"/>
                <a:gd name="connsiteY0" fmla="*/ 460881 h 460881"/>
                <a:gd name="connsiteX1" fmla="*/ 54361 w 841228"/>
                <a:gd name="connsiteY1" fmla="*/ 213106 h 460881"/>
                <a:gd name="connsiteX2" fmla="*/ 283796 w 841228"/>
                <a:gd name="connsiteY2" fmla="*/ 279286 h 460881"/>
                <a:gd name="connsiteX3" fmla="*/ 493386 w 841228"/>
                <a:gd name="connsiteY3" fmla="*/ 294151 h 460881"/>
                <a:gd name="connsiteX4" fmla="*/ 589629 w 841228"/>
                <a:gd name="connsiteY4" fmla="*/ 247596 h 460881"/>
                <a:gd name="connsiteX5" fmla="*/ 838876 w 841228"/>
                <a:gd name="connsiteY5" fmla="*/ 1262 h 46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28" h="460881">
                  <a:moveTo>
                    <a:pt x="6606" y="460881"/>
                  </a:moveTo>
                  <a:cubicBezTo>
                    <a:pt x="-11342" y="378290"/>
                    <a:pt x="8163" y="243372"/>
                    <a:pt x="54361" y="213106"/>
                  </a:cubicBezTo>
                  <a:cubicBezTo>
                    <a:pt x="100559" y="182840"/>
                    <a:pt x="222031" y="268992"/>
                    <a:pt x="283796" y="279286"/>
                  </a:cubicBezTo>
                  <a:cubicBezTo>
                    <a:pt x="335872" y="283115"/>
                    <a:pt x="442414" y="299433"/>
                    <a:pt x="493386" y="294151"/>
                  </a:cubicBezTo>
                  <a:cubicBezTo>
                    <a:pt x="544358" y="288869"/>
                    <a:pt x="547464" y="262892"/>
                    <a:pt x="589629" y="247596"/>
                  </a:cubicBezTo>
                  <a:cubicBezTo>
                    <a:pt x="832844" y="238828"/>
                    <a:pt x="849598" y="-20181"/>
                    <a:pt x="838876" y="1262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66768" y="5500033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297706" y="5336041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039138" y="5501350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592007" y="5332466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973451" y="5304358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39379" y="5493864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561530" y="6479771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0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638175"/>
            <a:ext cx="86677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6" y="120471"/>
            <a:ext cx="7886700" cy="7235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Chemistry of Cellular Respiration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19" y="5169875"/>
            <a:ext cx="7398211" cy="1567545"/>
          </a:xfrm>
        </p:spPr>
        <p:txBody>
          <a:bodyPr>
            <a:noAutofit/>
          </a:bodyPr>
          <a:lstStyle/>
          <a:p>
            <a:r>
              <a:rPr lang="en-US" b="1" dirty="0" smtClean="0"/>
              <a:t>We burn glucose “with oxygen”</a:t>
            </a:r>
          </a:p>
          <a:p>
            <a:r>
              <a:rPr lang="en-US" b="1" dirty="0" smtClean="0"/>
              <a:t>We get energy for life from the burn</a:t>
            </a:r>
          </a:p>
          <a:p>
            <a:r>
              <a:rPr lang="en-US" b="1" dirty="0" smtClean="0"/>
              <a:t>We release carbon dioxide and water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67" y="766660"/>
            <a:ext cx="5076451" cy="44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585787"/>
            <a:ext cx="7562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10" t="69336" r="28353" b="5080"/>
          <a:stretch/>
        </p:blipFill>
        <p:spPr>
          <a:xfrm rot="16200000">
            <a:off x="117229" y="2523924"/>
            <a:ext cx="3333537" cy="238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1290" y="759853"/>
            <a:ext cx="896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proton gradient is like having water behind a dam, LOTS of potential energy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6" b="27775"/>
          <a:stretch/>
        </p:blipFill>
        <p:spPr>
          <a:xfrm>
            <a:off x="3816237" y="2047739"/>
            <a:ext cx="4838366" cy="359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6237" y="6089590"/>
            <a:ext cx="35221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Open flood gates – Beaver Lake Dam </a:t>
            </a:r>
            <a:r>
              <a:rPr lang="en-US" sz="800" dirty="0" smtClean="0"/>
              <a:t>(c) Doug </a:t>
            </a:r>
            <a:r>
              <a:rPr lang="en-US" sz="800" dirty="0" err="1" smtClean="0"/>
              <a:t>Wertman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109"/>
            <a:ext cx="7886700" cy="810706"/>
          </a:xfrm>
        </p:spPr>
        <p:txBody>
          <a:bodyPr>
            <a:normAutofit/>
          </a:bodyPr>
          <a:lstStyle/>
          <a:p>
            <a:r>
              <a:rPr lang="en-US" b="1" dirty="0" smtClean="0"/>
              <a:t>ATP Yield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4863318"/>
          </a:xfrm>
        </p:spPr>
        <p:txBody>
          <a:bodyPr/>
          <a:lstStyle/>
          <a:p>
            <a:r>
              <a:rPr lang="en-US" dirty="0" smtClean="0"/>
              <a:t>When a glucose is oxidized in aerobic respiration, ~32-36 ATP are generated in the mitochondrion (only 2 are generated during glycolysis in the cytosol)</a:t>
            </a:r>
          </a:p>
          <a:p>
            <a:pPr lvl="2"/>
            <a:r>
              <a:rPr lang="en-US" dirty="0" smtClean="0"/>
              <a:t>Not all of the energy in the glucose molecule is converted to ATP</a:t>
            </a:r>
          </a:p>
          <a:p>
            <a:pPr lvl="2"/>
            <a:r>
              <a:rPr lang="en-US" dirty="0" smtClean="0"/>
              <a:t>In the process, some of the energy is lost as heat</a:t>
            </a:r>
          </a:p>
          <a:p>
            <a:pPr lvl="2"/>
            <a:r>
              <a:rPr lang="en-US" dirty="0" smtClean="0"/>
              <a:t>The ATP will be immediately used by the cell.  Have to continually produce ATP even when at rest (our cells are never “at rest”)</a:t>
            </a:r>
          </a:p>
        </p:txBody>
      </p:sp>
    </p:spTree>
    <p:extLst>
      <p:ext uri="{BB962C8B-B14F-4D97-AF65-F5344CB8AC3E}">
        <p14:creationId xmlns:p14="http://schemas.microsoft.com/office/powerpoint/2010/main" val="40549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2" y="326764"/>
            <a:ext cx="7886700" cy="2538984"/>
          </a:xfrm>
        </p:spPr>
        <p:txBody>
          <a:bodyPr>
            <a:normAutofit/>
          </a:bodyPr>
          <a:lstStyle/>
          <a:p>
            <a:r>
              <a:rPr lang="en-US" sz="3200" dirty="0"/>
              <a:t>Glucose is not </a:t>
            </a:r>
            <a:r>
              <a:rPr lang="en-US" sz="3200" dirty="0" smtClean="0"/>
              <a:t>the only energy </a:t>
            </a:r>
            <a:r>
              <a:rPr lang="en-US" sz="3200" dirty="0"/>
              <a:t>source</a:t>
            </a:r>
          </a:p>
          <a:p>
            <a:pPr lvl="2"/>
            <a:r>
              <a:rPr lang="en-US" sz="2400" dirty="0" smtClean="0"/>
              <a:t>Glucose is simply the most preferred system</a:t>
            </a:r>
          </a:p>
          <a:p>
            <a:pPr lvl="2"/>
            <a:r>
              <a:rPr lang="en-US" sz="2400" dirty="0" smtClean="0"/>
              <a:t>Other </a:t>
            </a:r>
            <a:r>
              <a:rPr lang="en-US" sz="2400" dirty="0"/>
              <a:t>sugars can enter in different steps of glycolysis</a:t>
            </a:r>
          </a:p>
          <a:p>
            <a:pPr lvl="2"/>
            <a:r>
              <a:rPr lang="en-US" sz="2400" dirty="0" smtClean="0"/>
              <a:t>Several amino </a:t>
            </a:r>
            <a:r>
              <a:rPr lang="en-US" sz="2400" dirty="0"/>
              <a:t>acids can enter </a:t>
            </a:r>
            <a:r>
              <a:rPr lang="en-US" sz="2400" dirty="0" smtClean="0"/>
              <a:t>at the </a:t>
            </a:r>
            <a:r>
              <a:rPr lang="en-US" sz="2400" dirty="0"/>
              <a:t>citric acid cycle</a:t>
            </a:r>
          </a:p>
          <a:p>
            <a:pPr lvl="2"/>
            <a:r>
              <a:rPr lang="en-US" sz="2400" dirty="0"/>
              <a:t>Lipids can also enter in at different spots during the </a:t>
            </a:r>
            <a:r>
              <a:rPr lang="en-US" sz="2400" dirty="0" smtClean="0"/>
              <a:t>process, usually at Acetyl-CoA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07" y="4001294"/>
            <a:ext cx="4478585" cy="19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2707" y="6204177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39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oxygen is not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Anaerobic Respiration</a:t>
            </a:r>
          </a:p>
          <a:p>
            <a:pPr lvl="2"/>
            <a:r>
              <a:rPr lang="en-US" dirty="0" smtClean="0"/>
              <a:t>Glycolysis</a:t>
            </a:r>
          </a:p>
          <a:p>
            <a:pPr lvl="4"/>
            <a:r>
              <a:rPr lang="en-US" dirty="0" smtClean="0"/>
              <a:t>Produces 2 ATP</a:t>
            </a:r>
          </a:p>
          <a:p>
            <a:pPr lvl="4"/>
            <a:r>
              <a:rPr lang="en-US" dirty="0" smtClean="0"/>
              <a:t>Electron carriers are reduced from NAD</a:t>
            </a:r>
            <a:r>
              <a:rPr lang="en-US" baseline="30000" dirty="0" smtClean="0"/>
              <a:t>+</a:t>
            </a:r>
            <a:r>
              <a:rPr lang="en-US" dirty="0" smtClean="0"/>
              <a:t> to NADH, but there is no electron transport in the cytosol to turn the NADH back to NAD</a:t>
            </a:r>
            <a:r>
              <a:rPr lang="en-US" baseline="30000" dirty="0" smtClean="0"/>
              <a:t>+</a:t>
            </a:r>
            <a:r>
              <a:rPr lang="en-US" dirty="0" smtClean="0"/>
              <a:t>, and mitochondrial ETC is not available (lack of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Fermentation (lactic acid fermentation, alcohol fermentation)</a:t>
            </a:r>
          </a:p>
          <a:p>
            <a:pPr lvl="4"/>
            <a:r>
              <a:rPr lang="en-US" dirty="0" smtClean="0"/>
              <a:t>Purpose of this is to recycle/oxidize the electron carriers (</a:t>
            </a:r>
            <a:r>
              <a:rPr lang="en-US" dirty="0"/>
              <a:t>N</a:t>
            </a:r>
            <a:r>
              <a:rPr lang="en-US" dirty="0" smtClean="0"/>
              <a:t>ADH to NAD</a:t>
            </a:r>
            <a:r>
              <a:rPr lang="en-US" baseline="30000" dirty="0" smtClean="0"/>
              <a:t>+</a:t>
            </a:r>
            <a:r>
              <a:rPr lang="en-US" dirty="0" smtClean="0"/>
              <a:t>) so that they can be used again rapidly in glycolysis</a:t>
            </a:r>
          </a:p>
          <a:p>
            <a:pPr lvl="4"/>
            <a:r>
              <a:rPr lang="en-US" dirty="0" smtClean="0"/>
              <a:t>Results in pyruvate reduction into lactate</a:t>
            </a:r>
          </a:p>
          <a:p>
            <a:pPr lvl="4"/>
            <a:r>
              <a:rPr lang="en-US" dirty="0" smtClean="0"/>
              <a:t>In yeast, pyruvate is </a:t>
            </a:r>
            <a:r>
              <a:rPr lang="en-US" dirty="0" err="1" smtClean="0"/>
              <a:t>decarboxylated</a:t>
            </a:r>
            <a:r>
              <a:rPr lang="en-US" dirty="0" smtClean="0"/>
              <a:t> to acetaldehyde, which is reduced to ethanol</a:t>
            </a:r>
          </a:p>
          <a:p>
            <a:pPr lvl="1"/>
            <a:r>
              <a:rPr lang="en-US" dirty="0" smtClean="0"/>
              <a:t>Whole process only results in 2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uses it?</a:t>
            </a:r>
          </a:p>
          <a:p>
            <a:pPr lvl="2"/>
            <a:r>
              <a:rPr lang="en-US" dirty="0"/>
              <a:t>Some bacteria, yeast</a:t>
            </a:r>
          </a:p>
          <a:p>
            <a:pPr lvl="2"/>
            <a:r>
              <a:rPr lang="en-US" dirty="0"/>
              <a:t>In animals, it can happen in our muscle cells when oxygen is low (part of fight and flight response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Cancer – Krebs cycle is too slow, and cancer needs to grow fast, so they express more glycolysis enzymes and no Krebs cycle enzymes</a:t>
            </a:r>
            <a:endParaRPr lang="en-US" dirty="0"/>
          </a:p>
          <a:p>
            <a:r>
              <a:rPr lang="en-US" dirty="0" smtClean="0"/>
              <a:t>A multicellular plant or animal has to use aerobic respiration – we need all the ATP we can get!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6504" y="37991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sugars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7787" y="3993841"/>
            <a:ext cx="95272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Down Arrow 7"/>
          <p:cNvSpPr/>
          <p:nvPr/>
        </p:nvSpPr>
        <p:spPr>
          <a:xfrm>
            <a:off x="1967431" y="4009084"/>
            <a:ext cx="713433" cy="2830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3192" y="37907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pyruvate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6840" y="3978598"/>
            <a:ext cx="95272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>
            <a:off x="6526484" y="3993841"/>
            <a:ext cx="713433" cy="2830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8036" y="38244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CO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3341" y="431325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NAD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4971" y="430485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NADH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3232" y="42811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NAD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2462" y="426557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NADH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174" y="4804657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lactate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ethanol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1649" y="4808043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pyruvate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ethanal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0163" y="5283569"/>
            <a:ext cx="855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1/2 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ADP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827954" y="5000483"/>
            <a:ext cx="972555" cy="16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rved Down Arrow 20"/>
          <p:cNvSpPr/>
          <p:nvPr/>
        </p:nvSpPr>
        <p:spPr>
          <a:xfrm flipH="1" flipV="1">
            <a:off x="1958817" y="4646269"/>
            <a:ext cx="730659" cy="34627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3439" y="5297184"/>
            <a:ext cx="62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Curved Down Arrow 22"/>
          <p:cNvSpPr/>
          <p:nvPr/>
        </p:nvSpPr>
        <p:spPr>
          <a:xfrm flipH="1" flipV="1">
            <a:off x="6483622" y="4631521"/>
            <a:ext cx="730659" cy="34627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flipH="1">
            <a:off x="6505704" y="5000773"/>
            <a:ext cx="730659" cy="3080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787" y="2979107"/>
            <a:ext cx="732893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cells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7205" y="2974275"/>
            <a:ext cx="139814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mitochondria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9" idx="2"/>
          </p:cNvCxnSpPr>
          <p:nvPr/>
        </p:nvCxnSpPr>
        <p:spPr>
          <a:xfrm>
            <a:off x="3482606" y="4160055"/>
            <a:ext cx="16542" cy="6494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Down Arrow 29"/>
          <p:cNvSpPr/>
          <p:nvPr/>
        </p:nvSpPr>
        <p:spPr>
          <a:xfrm flipV="1">
            <a:off x="1979159" y="3699131"/>
            <a:ext cx="713433" cy="30157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4046" y="3434129"/>
            <a:ext cx="81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 ATP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0045" y="3448394"/>
            <a:ext cx="85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ADP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866" y="111416"/>
            <a:ext cx="8460152" cy="283988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converted to NADH for glycolysis, MUST be regenerated to allow cells to produce more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ATP.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mitochondria cannot recreate NAD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NADH fast enough (usually because there is not enough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fermentation occurs to recycle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NADH.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enough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mitochondria simultaneously regenerate NAD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ATP for cellular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11081" y="3978597"/>
            <a:ext cx="95272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76486" y="377547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pyruvate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6" y="33019"/>
            <a:ext cx="7886700" cy="8092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How we burn organic molecules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642" y="660755"/>
            <a:ext cx="7886700" cy="9125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Burning is oxidation.  </a:t>
            </a:r>
            <a:r>
              <a:rPr lang="en-US" dirty="0"/>
              <a:t>W</a:t>
            </a:r>
            <a:r>
              <a:rPr lang="en-US" dirty="0" smtClean="0"/>
              <a:t>e oxidize organic chemicals by going through known functional groups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71988"/>
              </p:ext>
            </p:extLst>
          </p:nvPr>
        </p:nvGraphicFramePr>
        <p:xfrm>
          <a:off x="654718" y="2018151"/>
          <a:ext cx="12763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S ChemDraw Drawing" r:id="rId3" imgW="1276717" imgH="793530" progId="ChemDraw.Document.6.0">
                  <p:embed/>
                </p:oleObj>
              </mc:Choice>
              <mc:Fallback>
                <p:oleObj name="CS ChemDraw Drawing" r:id="rId3" imgW="1276717" imgH="793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718" y="2018151"/>
                        <a:ext cx="12763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887" y="2919075"/>
            <a:ext cx="1192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thane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“natural gas”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271062"/>
              </p:ext>
            </p:extLst>
          </p:nvPr>
        </p:nvGraphicFramePr>
        <p:xfrm>
          <a:off x="2942970" y="2018151"/>
          <a:ext cx="8953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S ChemDraw Drawing" r:id="rId5" imgW="895700" imgH="793530" progId="ChemDraw.Document.6.0">
                  <p:embed/>
                </p:oleObj>
              </mc:Choice>
              <mc:Fallback>
                <p:oleObj name="CS ChemDraw Drawing" r:id="rId5" imgW="895700" imgH="793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2970" y="2018151"/>
                        <a:ext cx="8953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70842" y="2920863"/>
            <a:ext cx="1212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Ethylene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“fruit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04393" y="2157954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93" y="2157954"/>
                <a:ext cx="51167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2742" y="5138544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thanol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“elixir of life”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9730" y="4532954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0" y="4532954"/>
                <a:ext cx="51167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01096" y="4534672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96" y="4534672"/>
                <a:ext cx="51167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954001" y="5275589"/>
            <a:ext cx="12698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“hangover”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8658" y="5292201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Acetic acid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“marinade”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7330" y="2079978"/>
            <a:ext cx="768159" cy="667563"/>
            <a:chOff x="2278442" y="5374352"/>
            <a:chExt cx="768159" cy="667563"/>
          </a:xfrm>
        </p:grpSpPr>
        <p:sp>
          <p:nvSpPr>
            <p:cNvPr id="18" name="TextBox 17"/>
            <p:cNvSpPr txBox="1"/>
            <p:nvPr/>
          </p:nvSpPr>
          <p:spPr>
            <a:xfrm>
              <a:off x="2283867" y="5374352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oxidation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8442" y="5795694"/>
              <a:ext cx="7681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17457" y="4430004"/>
            <a:ext cx="768159" cy="667563"/>
            <a:chOff x="2278442" y="5374352"/>
            <a:chExt cx="768159" cy="667563"/>
          </a:xfrm>
        </p:grpSpPr>
        <p:sp>
          <p:nvSpPr>
            <p:cNvPr id="21" name="TextBox 20"/>
            <p:cNvSpPr txBox="1"/>
            <p:nvPr/>
          </p:nvSpPr>
          <p:spPr>
            <a:xfrm>
              <a:off x="2283867" y="5374352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oxidation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78442" y="5795694"/>
              <a:ext cx="7681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4385" y="4457168"/>
            <a:ext cx="768159" cy="667563"/>
            <a:chOff x="2278442" y="5374352"/>
            <a:chExt cx="768159" cy="667563"/>
          </a:xfrm>
        </p:grpSpPr>
        <p:sp>
          <p:nvSpPr>
            <p:cNvPr id="24" name="TextBox 23"/>
            <p:cNvSpPr txBox="1"/>
            <p:nvPr/>
          </p:nvSpPr>
          <p:spPr>
            <a:xfrm>
              <a:off x="2283867" y="5374352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oxidation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78442" y="5795694"/>
              <a:ext cx="7681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03054" y="5972363"/>
            <a:ext cx="126323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H’s and 2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’s removed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875753"/>
            <a:ext cx="2770841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ater (H and OH) added to the double bond;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ouble bond hydrated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8 electrons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6072" y="3608878"/>
            <a:ext cx="126323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H’s and 2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’s removed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58288"/>
              </p:ext>
            </p:extLst>
          </p:nvPr>
        </p:nvGraphicFramePr>
        <p:xfrm>
          <a:off x="446692" y="4294136"/>
          <a:ext cx="14668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S ChemDraw Drawing" r:id="rId10" imgW="1467361" imgH="845370" progId="ChemDraw.Document.6.0">
                  <p:embed/>
                </p:oleObj>
              </mc:Choice>
              <mc:Fallback>
                <p:oleObj name="CS ChemDraw Drawing" r:id="rId10" imgW="1467361" imgH="845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692" y="4294136"/>
                        <a:ext cx="1466850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23932"/>
              </p:ext>
            </p:extLst>
          </p:nvPr>
        </p:nvGraphicFramePr>
        <p:xfrm>
          <a:off x="2915484" y="4337321"/>
          <a:ext cx="11445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12" imgW="1144131" imgH="854550" progId="ChemDraw.Document.6.0">
                  <p:embed/>
                </p:oleObj>
              </mc:Choice>
              <mc:Fallback>
                <p:oleObj name="CS ChemDraw Drawing" r:id="rId12" imgW="1144131" imgH="854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5484" y="4337321"/>
                        <a:ext cx="114458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23537"/>
              </p:ext>
            </p:extLst>
          </p:nvPr>
        </p:nvGraphicFramePr>
        <p:xfrm>
          <a:off x="7354828" y="4325603"/>
          <a:ext cx="14668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S ChemDraw Drawing" r:id="rId14" imgW="1467361" imgH="883440" progId="ChemDraw.Document.6.0">
                  <p:embed/>
                </p:oleObj>
              </mc:Choice>
              <mc:Fallback>
                <p:oleObj name="CS ChemDraw Drawing" r:id="rId14" imgW="1467361" imgH="883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54828" y="4325603"/>
                        <a:ext cx="146685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7943" y="1534004"/>
            <a:ext cx="817284" cy="792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85552" y="1579277"/>
            <a:ext cx="526068" cy="838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4894" y="4518064"/>
            <a:ext cx="1393630" cy="787461"/>
          </a:xfrm>
          <a:prstGeom prst="rect">
            <a:avLst/>
          </a:prstGeom>
        </p:spPr>
      </p:pic>
      <p:cxnSp>
        <p:nvCxnSpPr>
          <p:cNvPr id="45" name="Straight Arrow Connector 44"/>
          <p:cNvCxnSpPr>
            <a:stCxn id="9" idx="1"/>
          </p:cNvCxnSpPr>
          <p:nvPr/>
        </p:nvCxnSpPr>
        <p:spPr>
          <a:xfrm flipH="1">
            <a:off x="1781661" y="3290195"/>
            <a:ext cx="989181" cy="92654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3118267">
            <a:off x="5851069" y="4349446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 rot="3118267">
            <a:off x="5950065" y="4490981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 rot="7978345">
            <a:off x="5971581" y="500698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 rot="7978345">
            <a:off x="5847496" y="5136247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 rot="9519798">
            <a:off x="8496723" y="1480803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 rot="2700742">
            <a:off x="8366204" y="1428859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 rot="4510388">
            <a:off x="8083368" y="224090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 rot="9892982">
            <a:off x="7960642" y="2205216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p:sp>
        <p:nvSpPr>
          <p:cNvPr id="59" name="TextBox 58"/>
          <p:cNvSpPr txBox="1"/>
          <p:nvPr/>
        </p:nvSpPr>
        <p:spPr>
          <a:xfrm rot="4510388">
            <a:off x="8235768" y="239330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: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62344" y="4573931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44" y="4573931"/>
                <a:ext cx="511679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3985533" y="4470981"/>
            <a:ext cx="917239" cy="667563"/>
            <a:chOff x="2203904" y="5374352"/>
            <a:chExt cx="917239" cy="667563"/>
          </a:xfrm>
        </p:grpSpPr>
        <p:sp>
          <p:nvSpPr>
            <p:cNvPr id="62" name="TextBox 61"/>
            <p:cNvSpPr txBox="1"/>
            <p:nvPr/>
          </p:nvSpPr>
          <p:spPr>
            <a:xfrm>
              <a:off x="2276654" y="5374352"/>
              <a:ext cx="7681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hydration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03904" y="5795694"/>
              <a:ext cx="9172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dehydration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393369" y="5962303"/>
            <a:ext cx="2770841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ater (H and OH) added to the double bond;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ouble bond hydrated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8 electrons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0197" y="5301779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ethanediol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(unstable)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 electrons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13298" y="6114813"/>
            <a:ext cx="126323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H’s and 2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’s removed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281524" y="2728749"/>
            <a:ext cx="35314" cy="136415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91333" y="2585776"/>
            <a:ext cx="277084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Isoelectronic rearrangement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release gas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48764" y="3135485"/>
            <a:ext cx="2531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dioxide (16 electrons)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 (8 electrons)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carbon converted to CO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6" y="120471"/>
            <a:ext cx="7886700" cy="793929"/>
          </a:xfrm>
        </p:spPr>
        <p:txBody>
          <a:bodyPr/>
          <a:lstStyle/>
          <a:p>
            <a:r>
              <a:rPr lang="en-US" b="1" dirty="0" smtClean="0"/>
              <a:t>Electrons and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6" y="791853"/>
            <a:ext cx="8164061" cy="1540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REDOX Reactions</a:t>
            </a:r>
          </a:p>
          <a:p>
            <a:pPr lvl="2"/>
            <a:r>
              <a:rPr lang="en-US" dirty="0" smtClean="0"/>
              <a:t>Reduced – molecule gains an electron</a:t>
            </a:r>
          </a:p>
          <a:p>
            <a:pPr lvl="2"/>
            <a:r>
              <a:rPr lang="en-US" dirty="0" smtClean="0"/>
              <a:t>Oxidized – molecule loses an electron</a:t>
            </a:r>
          </a:p>
          <a:p>
            <a:r>
              <a:rPr lang="en-US" dirty="0" smtClean="0"/>
              <a:t>This MUST be done in cells with redox cofactors called </a:t>
            </a:r>
            <a:r>
              <a:rPr lang="en-US" b="1" dirty="0" smtClean="0"/>
              <a:t>electron carriers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2332076"/>
            <a:ext cx="7060037" cy="425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10663" y="188145"/>
            <a:ext cx="7886700" cy="834409"/>
          </a:xfrm>
        </p:spPr>
        <p:txBody>
          <a:bodyPr/>
          <a:lstStyle/>
          <a:p>
            <a:r>
              <a:rPr lang="en-US" b="1" dirty="0" smtClean="0"/>
              <a:t>Electron Carriers</a:t>
            </a:r>
            <a:endParaRPr lang="en-US" b="1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10663" y="1022554"/>
            <a:ext cx="8219136" cy="24456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These molecules are especially “designed” to gain or lose electrons easily (both states are stabilized by </a:t>
            </a:r>
            <a:r>
              <a:rPr lang="en-US" u="sng" dirty="0" smtClean="0"/>
              <a:t>aromaticity</a:t>
            </a:r>
            <a:r>
              <a:rPr lang="en-US" dirty="0" smtClean="0"/>
              <a:t>) and so catalyze the </a:t>
            </a:r>
            <a:r>
              <a:rPr lang="en-US" u="sng" dirty="0" smtClean="0"/>
              <a:t>transport</a:t>
            </a:r>
            <a:r>
              <a:rPr lang="en-US" dirty="0" smtClean="0"/>
              <a:t> of electrons </a:t>
            </a:r>
            <a:r>
              <a:rPr lang="en-US" u="sng" dirty="0" smtClean="0"/>
              <a:t>from various metabolites</a:t>
            </a:r>
            <a:r>
              <a:rPr lang="en-US" dirty="0" smtClean="0"/>
              <a:t> </a:t>
            </a:r>
            <a:r>
              <a:rPr lang="en-US" u="sng" dirty="0" smtClean="0"/>
              <a:t>to the ATP generation complex</a:t>
            </a:r>
          </a:p>
          <a:p>
            <a:pPr lvl="2"/>
            <a:r>
              <a:rPr lang="en-US" dirty="0" smtClean="0"/>
              <a:t>Examples: NAD+ , NADP+, and FAD</a:t>
            </a:r>
            <a:endParaRPr lang="en-US" dirty="0"/>
          </a:p>
        </p:txBody>
      </p:sp>
      <p:pic>
        <p:nvPicPr>
          <p:cNvPr id="1026" name="Picture 2" descr="This illustration shows the molecular structure of NAD^{+} and NADH. Both compounds are composed of an adenine nucleotide and a nicotinamide nucleotide, which bond together to form a dinucleotide. The nicotinamide nucleotide is at the 5' end, and the adenine nucleotide is at the 3’ end. Nicotinamide is a nitrogenous base, meaning it has nitrogen in a six-membered carbon ring. In NADH, one extra hydrogen is associated with this ring, which is not found in NAD^{+}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3468217"/>
            <a:ext cx="476250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9" y="101266"/>
            <a:ext cx="7886700" cy="5363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4096"/>
            <a:ext cx="7886700" cy="38194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do not use electrons from metabolites for energy directly</a:t>
            </a:r>
          </a:p>
          <a:p>
            <a:r>
              <a:rPr lang="en-US" dirty="0" smtClean="0"/>
              <a:t>ATP is the energy currency of the cell</a:t>
            </a:r>
          </a:p>
          <a:p>
            <a:pPr lvl="1"/>
            <a:r>
              <a:rPr lang="en-US" dirty="0" smtClean="0"/>
              <a:t>We take in food, the energy in the bonds of those food molecules is released and transformed into the bonds of the ATP molecule</a:t>
            </a:r>
          </a:p>
          <a:p>
            <a:pPr lvl="3"/>
            <a:r>
              <a:rPr lang="en-US" dirty="0" smtClean="0"/>
              <a:t>This transformation process happens during cellular respiration</a:t>
            </a:r>
          </a:p>
          <a:p>
            <a:pPr lvl="3"/>
            <a:r>
              <a:rPr lang="en-US" dirty="0" smtClean="0"/>
              <a:t>ADP is phosphorylated – now there is more energy in the bonds of the ATP molecule</a:t>
            </a:r>
          </a:p>
          <a:p>
            <a:pPr lvl="4"/>
            <a:r>
              <a:rPr lang="en-US" dirty="0" smtClean="0"/>
              <a:t>Substrate level phosphorylation and oxidative phosphorylation</a:t>
            </a:r>
          </a:p>
          <a:p>
            <a:pPr lvl="4"/>
            <a:r>
              <a:rPr lang="en-US" dirty="0" smtClean="0"/>
              <a:t>The energy in the ATP molecule that was stored by bond formation from ADP in cellular respiration is directly used by the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8" y="4553553"/>
            <a:ext cx="82010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066" y="1873631"/>
            <a:ext cx="1871971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Electron transport chain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3546" y="1899303"/>
            <a:ext cx="1616333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ATP</a:t>
            </a:r>
          </a:p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685" y="1627409"/>
            <a:ext cx="1936419" cy="206210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Food </a:t>
            </a:r>
          </a:p>
          <a:p>
            <a:pPr algn="ctr"/>
            <a:r>
              <a:rPr lang="en-US" sz="3200" b="1" dirty="0" smtClean="0"/>
              <a:t>Energy</a:t>
            </a:r>
          </a:p>
          <a:p>
            <a:pPr algn="ctr"/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72086" y="2678053"/>
            <a:ext cx="1523998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9874" y="2646879"/>
            <a:ext cx="1523998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685" y="879922"/>
            <a:ext cx="456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Transformed During: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816" y="4058343"/>
            <a:ext cx="47852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Glycolysis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Fermentation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(quick pyruvate oxidation)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Krebs cycle</a:t>
            </a:r>
          </a:p>
          <a:p>
            <a:r>
              <a:rPr lang="en-US" sz="2800" b="1" dirty="0" smtClean="0"/>
              <a:t>      </a:t>
            </a:r>
            <a:r>
              <a:rPr lang="en-US" sz="2800" b="1" dirty="0"/>
              <a:t>(slower pyruvate oxidation)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NO OXYGEN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6361" y="3522494"/>
            <a:ext cx="469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Oxidative phosphorylation</a:t>
            </a:r>
          </a:p>
          <a:p>
            <a:r>
              <a:rPr lang="en-US" sz="2800" b="1" dirty="0" smtClean="0"/>
              <a:t>	(OXYGEN </a:t>
            </a:r>
            <a:r>
              <a:rPr lang="en-US" sz="2800" b="1" dirty="0"/>
              <a:t>GAS </a:t>
            </a:r>
            <a:r>
              <a:rPr lang="en-US" sz="2800" b="1" dirty="0" smtClean="0"/>
              <a:t>USE)</a:t>
            </a:r>
          </a:p>
        </p:txBody>
      </p:sp>
    </p:spTree>
    <p:extLst>
      <p:ext uri="{BB962C8B-B14F-4D97-AF65-F5344CB8AC3E}">
        <p14:creationId xmlns:p14="http://schemas.microsoft.com/office/powerpoint/2010/main" val="1979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63" y="79991"/>
            <a:ext cx="7886700" cy="696758"/>
          </a:xfrm>
        </p:spPr>
        <p:txBody>
          <a:bodyPr/>
          <a:lstStyle/>
          <a:p>
            <a:r>
              <a:rPr lang="en-US" b="1" dirty="0" smtClean="0"/>
              <a:t>Steps of Cellular Respiration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6" y="776749"/>
            <a:ext cx="7886700" cy="6081251"/>
          </a:xfrm>
        </p:spPr>
        <p:txBody>
          <a:bodyPr anchor="ctr">
            <a:normAutofit fontScale="77500" lnSpcReduction="20000"/>
          </a:bodyPr>
          <a:lstStyle/>
          <a:p>
            <a:r>
              <a:rPr lang="en-US" b="1" u="sng" dirty="0"/>
              <a:t>Anaerobic Respiration</a:t>
            </a:r>
            <a:r>
              <a:rPr lang="en-US" dirty="0"/>
              <a:t> – does not use oxygen</a:t>
            </a:r>
          </a:p>
          <a:p>
            <a:pPr lvl="2"/>
            <a:r>
              <a:rPr lang="en-US" dirty="0"/>
              <a:t>Glycolysis </a:t>
            </a:r>
            <a:r>
              <a:rPr lang="en-US" dirty="0" smtClean="0"/>
              <a:t>– generate pyruvate, NADH from NAD+, and 2 H</a:t>
            </a:r>
            <a:r>
              <a:rPr lang="en-US" baseline="30000" dirty="0" smtClean="0"/>
              <a:t>+</a:t>
            </a:r>
            <a:endParaRPr lang="en-US" baseline="30000" dirty="0"/>
          </a:p>
          <a:p>
            <a:pPr lvl="2"/>
            <a:r>
              <a:rPr lang="en-US" dirty="0" smtClean="0"/>
              <a:t>Fermentation – reduce pyruvate to lactate to recycle NADH, reabsorb H</a:t>
            </a:r>
            <a:r>
              <a:rPr lang="en-US" baseline="30000" dirty="0" smtClean="0"/>
              <a:t>+</a:t>
            </a:r>
            <a:r>
              <a:rPr lang="en-US" dirty="0" smtClean="0"/>
              <a:t>, and allow cell to burn more sugar (in animals and bacteria; yeast instead generate acetaldehyde and reduce that to ethanol)</a:t>
            </a:r>
          </a:p>
          <a:p>
            <a:pPr lvl="3"/>
            <a:r>
              <a:rPr lang="en-US" dirty="0" smtClean="0"/>
              <a:t>Lactic acid “burn” of muscles – muscles run out</a:t>
            </a:r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of oxygen and turn pyruvate into </a:t>
            </a:r>
            <a:r>
              <a:rPr lang="en-US" dirty="0" smtClean="0"/>
              <a:t>lactate</a:t>
            </a: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b="1" u="sng" dirty="0" smtClean="0"/>
              <a:t>Aerobic Respiration</a:t>
            </a:r>
            <a:r>
              <a:rPr lang="en-US" dirty="0" smtClean="0"/>
              <a:t> – uses oxygen</a:t>
            </a:r>
          </a:p>
          <a:p>
            <a:pPr lvl="2"/>
            <a:r>
              <a:rPr lang="en-US" dirty="0" smtClean="0"/>
              <a:t>Glycolysis</a:t>
            </a:r>
          </a:p>
          <a:p>
            <a:pPr lvl="2"/>
            <a:r>
              <a:rPr lang="en-US" dirty="0" smtClean="0"/>
              <a:t>Pyruvate oxidation </a:t>
            </a:r>
            <a:r>
              <a:rPr lang="en-US" dirty="0" smtClean="0"/>
              <a:t>to Acetyl-</a:t>
            </a:r>
            <a:r>
              <a:rPr lang="en-US" dirty="0" err="1" smtClean="0"/>
              <a:t>CoenzymeA</a:t>
            </a:r>
            <a:endParaRPr lang="en-US" baseline="-25000" dirty="0" smtClean="0"/>
          </a:p>
          <a:p>
            <a:pPr lvl="2"/>
            <a:r>
              <a:rPr lang="en-US" dirty="0" smtClean="0"/>
              <a:t>Krebs (Citric Acid) Cycle</a:t>
            </a:r>
          </a:p>
          <a:p>
            <a:pPr lvl="3"/>
            <a:r>
              <a:rPr lang="en-US" dirty="0" smtClean="0"/>
              <a:t>3x NADH and 3x H</a:t>
            </a:r>
            <a:r>
              <a:rPr lang="en-US" baseline="30000" dirty="0" smtClean="0"/>
              <a:t>+</a:t>
            </a:r>
            <a:r>
              <a:rPr lang="en-US" dirty="0" smtClean="0"/>
              <a:t> generated from NAD</a:t>
            </a:r>
            <a:r>
              <a:rPr lang="en-US" baseline="30000" dirty="0" smtClean="0"/>
              <a:t>+</a:t>
            </a:r>
            <a:r>
              <a:rPr lang="en-US" dirty="0" smtClean="0"/>
              <a:t> during</a:t>
            </a:r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Krebs cycle in mitochondrial matrix</a:t>
            </a:r>
          </a:p>
          <a:p>
            <a:pPr lvl="2"/>
            <a:r>
              <a:rPr lang="en-US" dirty="0" smtClean="0"/>
              <a:t>Electron Transport Chain</a:t>
            </a:r>
          </a:p>
          <a:p>
            <a:pPr lvl="3"/>
            <a:r>
              <a:rPr lang="en-US" dirty="0" smtClean="0"/>
              <a:t>Absorbs electrons by converting NADH back to NAD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</a:p>
          <a:p>
            <a:pPr lvl="3"/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actively exported from mitochondrial matrix </a:t>
            </a:r>
            <a:r>
              <a:rPr lang="en-US" dirty="0" smtClean="0"/>
              <a:t>as electrons migrate through the chain</a:t>
            </a:r>
            <a:endParaRPr lang="en-US" dirty="0"/>
          </a:p>
          <a:p>
            <a:pPr lvl="2"/>
            <a:r>
              <a:rPr lang="en-US" dirty="0" smtClean="0"/>
              <a:t>Oxidative phosphorylation</a:t>
            </a:r>
          </a:p>
          <a:p>
            <a:pPr lvl="3"/>
            <a:r>
              <a:rPr lang="en-US" dirty="0" smtClean="0"/>
              <a:t>Oxygen gas accepts electrons to become water, sucking up even more H</a:t>
            </a:r>
            <a:r>
              <a:rPr lang="en-US" baseline="30000" dirty="0" smtClean="0"/>
              <a:t>+</a:t>
            </a:r>
            <a:r>
              <a:rPr lang="en-US" dirty="0" smtClean="0"/>
              <a:t> from the matrix the process</a:t>
            </a:r>
          </a:p>
          <a:p>
            <a:pPr lvl="3"/>
            <a:r>
              <a:rPr lang="en-US" dirty="0" smtClean="0"/>
              <a:t>Concentration of H</a:t>
            </a:r>
            <a:r>
              <a:rPr lang="en-US" baseline="30000" dirty="0" smtClean="0"/>
              <a:t>+</a:t>
            </a:r>
            <a:r>
              <a:rPr lang="en-US" dirty="0" smtClean="0"/>
              <a:t> in inner membrane space creates a H</a:t>
            </a:r>
            <a:r>
              <a:rPr lang="en-US" baseline="30000" dirty="0" smtClean="0"/>
              <a:t>+</a:t>
            </a:r>
            <a:r>
              <a:rPr lang="en-US" dirty="0" smtClean="0"/>
              <a:t> gradient (BATTERY; GREAT potential energy)</a:t>
            </a:r>
          </a:p>
          <a:p>
            <a:pPr lvl="3"/>
            <a:r>
              <a:rPr lang="en-US" dirty="0" smtClean="0"/>
              <a:t>Gradient is used to create ATP, and import pyruvate from cytosol</a:t>
            </a:r>
          </a:p>
          <a:p>
            <a:pPr lvl="2"/>
            <a:r>
              <a:rPr lang="en-US" dirty="0" smtClean="0"/>
              <a:t>Results in complete oxidation of glucose, produces 5x more ATP than anaerobic respiration of glucose to pyruvate (Do you see why original archaeal cell kept mitochondria in endosymbiotic theory???)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99" y="1821967"/>
            <a:ext cx="3742004" cy="26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Glycolysis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</a:p>
          <a:p>
            <a:pPr lvl="2"/>
            <a:r>
              <a:rPr lang="en-US" b="1" u="sng" dirty="0" smtClean="0"/>
              <a:t>All</a:t>
            </a:r>
            <a:r>
              <a:rPr lang="en-US" dirty="0" smtClean="0"/>
              <a:t> organisms do glycolysis, despite whether they use oxygen or not</a:t>
            </a:r>
          </a:p>
          <a:p>
            <a:pPr lvl="2"/>
            <a:r>
              <a:rPr lang="en-US" dirty="0" smtClean="0"/>
              <a:t>Happens in the cytosol</a:t>
            </a:r>
          </a:p>
          <a:p>
            <a:pPr lvl="2"/>
            <a:r>
              <a:rPr lang="en-US" dirty="0" smtClean="0"/>
              <a:t>10 steps; goes quickly</a:t>
            </a:r>
          </a:p>
          <a:p>
            <a:pPr lvl="2"/>
            <a:r>
              <a:rPr lang="en-US" dirty="0" smtClean="0"/>
              <a:t>Cancers often hyper-expresses these pathways, and ignores oxidative phosphorylation because it is slower.</a:t>
            </a:r>
          </a:p>
          <a:p>
            <a:pPr lvl="2"/>
            <a:r>
              <a:rPr lang="en-US" dirty="0" smtClean="0"/>
              <a:t>Needs 2 ATP to jump start the process, but produces 4 ATP</a:t>
            </a:r>
          </a:p>
          <a:p>
            <a:pPr lvl="2"/>
            <a:r>
              <a:rPr lang="en-US" dirty="0" smtClean="0"/>
              <a:t>Results in the net production of 2 ATP</a:t>
            </a:r>
          </a:p>
          <a:p>
            <a:pPr lvl="2"/>
            <a:r>
              <a:rPr lang="en-US" dirty="0" smtClean="0"/>
              <a:t>Start with glucose (6C), end with 2 molecules of pyruvate (3C)</a:t>
            </a:r>
          </a:p>
          <a:p>
            <a:pPr lvl="2"/>
            <a:r>
              <a:rPr lang="en-US" dirty="0" smtClean="0"/>
              <a:t>Pyruvate then imported into mitochondria (using H+ battery) 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15210</TotalTime>
  <Words>1634</Words>
  <Application>Microsoft Office PowerPoint</Application>
  <PresentationFormat>On-screen Show (4:3)</PresentationFormat>
  <Paragraphs>321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Office Theme</vt:lpstr>
      <vt:lpstr>CS ChemDraw Drawing</vt:lpstr>
      <vt:lpstr>Chapter 7 Cellular Respiration</vt:lpstr>
      <vt:lpstr>The Chemistry of Cellular Respiration</vt:lpstr>
      <vt:lpstr>How we burn organic molecules</vt:lpstr>
      <vt:lpstr>Electrons and Energy</vt:lpstr>
      <vt:lpstr>Electron Carriers</vt:lpstr>
      <vt:lpstr>ATP</vt:lpstr>
      <vt:lpstr>PowerPoint Presentation</vt:lpstr>
      <vt:lpstr>Steps of Cellular Respiration </vt:lpstr>
      <vt:lpstr>1.  Glycolysis</vt:lpstr>
      <vt:lpstr>PowerPoint Presentation</vt:lpstr>
      <vt:lpstr>PowerPoint Presentation</vt:lpstr>
      <vt:lpstr>Mitochondria</vt:lpstr>
      <vt:lpstr>2.  Pyruvate Oxidation</vt:lpstr>
      <vt:lpstr>PowerPoint Presentation</vt:lpstr>
      <vt:lpstr>3.  Citric Acid Cycle (Krebs cycle)</vt:lpstr>
      <vt:lpstr>PowerPoint Presentation</vt:lpstr>
      <vt:lpstr>4.  Oxidative Phosphorylation via the Electron Transport Chain (ETC)</vt:lpstr>
      <vt:lpstr>4.  Oxidative Phosphorylation via the Electron Transport Chain (ETC)</vt:lpstr>
      <vt:lpstr>PowerPoint Presentation</vt:lpstr>
      <vt:lpstr>PowerPoint Presentation</vt:lpstr>
      <vt:lpstr>PowerPoint Presentation</vt:lpstr>
      <vt:lpstr>ATP Yield</vt:lpstr>
      <vt:lpstr>PowerPoint Presentation</vt:lpstr>
      <vt:lpstr>What happens when oxygen is not available?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Christopher D. Krause</cp:lastModifiedBy>
  <cp:revision>98</cp:revision>
  <dcterms:created xsi:type="dcterms:W3CDTF">2016-05-25T20:39:40Z</dcterms:created>
  <dcterms:modified xsi:type="dcterms:W3CDTF">2018-02-15T19:11:38Z</dcterms:modified>
</cp:coreProperties>
</file>