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6"/>
  </p:notesMasterIdLst>
  <p:handoutMasterIdLst>
    <p:handoutMasterId r:id="rId17"/>
  </p:handoutMasterIdLst>
  <p:sldIdLst>
    <p:sldId id="256" r:id="rId2"/>
    <p:sldId id="360" r:id="rId3"/>
    <p:sldId id="361" r:id="rId4"/>
    <p:sldId id="363" r:id="rId5"/>
    <p:sldId id="365" r:id="rId6"/>
    <p:sldId id="366" r:id="rId7"/>
    <p:sldId id="370" r:id="rId8"/>
    <p:sldId id="371" r:id="rId9"/>
    <p:sldId id="367" r:id="rId10"/>
    <p:sldId id="362" r:id="rId11"/>
    <p:sldId id="364" r:id="rId12"/>
    <p:sldId id="368" r:id="rId13"/>
    <p:sldId id="372" r:id="rId14"/>
    <p:sldId id="3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D5FF"/>
    <a:srgbClr val="FFDE0D"/>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50" autoAdjust="0"/>
    <p:restoredTop sz="95185" autoAdjust="0"/>
  </p:normalViewPr>
  <p:slideViewPr>
    <p:cSldViewPr snapToGrid="0" snapToObjects="1">
      <p:cViewPr>
        <p:scale>
          <a:sx n="75" d="100"/>
          <a:sy n="75" d="100"/>
        </p:scale>
        <p:origin x="845" y="-79"/>
      </p:cViewPr>
      <p:guideLst>
        <p:guide orient="horz" pos="2160"/>
        <p:guide pos="2880"/>
      </p:guideLst>
    </p:cSldViewPr>
  </p:slideViewPr>
  <p:outlineViewPr>
    <p:cViewPr>
      <p:scale>
        <a:sx n="33" d="100"/>
        <a:sy n="33" d="100"/>
      </p:scale>
      <p:origin x="0" y="446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2/7/2018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DD5FA1-3CAD-BA43-954D-D0C5F84195BD}" type="datetimeFigureOut">
              <a:rPr lang="en-US" smtClean="0"/>
              <a:t>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99FF61-B5D3-4843-93D7-3A81A20BBA3E}" type="slidenum">
              <a:rPr lang="en-US" smtClean="0"/>
              <a:t>‹#›</a:t>
            </a:fld>
            <a:endParaRPr lang="en-US"/>
          </a:p>
        </p:txBody>
      </p:sp>
    </p:spTree>
    <p:extLst>
      <p:ext uri="{BB962C8B-B14F-4D97-AF65-F5344CB8AC3E}">
        <p14:creationId xmlns:p14="http://schemas.microsoft.com/office/powerpoint/2010/main" val="8906813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smtClean="0"/>
              <a:t>Click to edit</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February 7,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February 7,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smtClean="0"/>
              <a:t>Click to edit</a:t>
            </a:r>
            <a:endParaRPr lang="en-US" dirty="0"/>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February 7,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smtClean="0"/>
              <a:t>Click to edit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February 7,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smtClean="0"/>
              <a:t>College Physics</a:t>
            </a:r>
          </a:p>
          <a:p>
            <a:pPr algn="ctr"/>
            <a:endParaRPr lang="en-US" sz="1800" cap="none" dirty="0" smtClean="0">
              <a:solidFill>
                <a:schemeClr val="accent3">
                  <a:lumMod val="20000"/>
                  <a:lumOff val="80000"/>
                </a:schemeClr>
              </a:solidFill>
              <a:latin typeface="+mn-lt"/>
            </a:endParaRPr>
          </a:p>
          <a:p>
            <a:pPr algn="ctr"/>
            <a:r>
              <a:rPr lang="en-US" sz="2000" b="1" cap="none" dirty="0" smtClean="0">
                <a:solidFill>
                  <a:srgbClr val="212F62"/>
                </a:solidFill>
                <a:latin typeface="+mn-lt"/>
              </a:rPr>
              <a:t>Chapter # Chapter Title</a:t>
            </a:r>
          </a:p>
          <a:p>
            <a:pPr algn="ctr"/>
            <a:r>
              <a:rPr lang="en-US" sz="1600" cap="none" dirty="0" smtClean="0">
                <a:solidFill>
                  <a:schemeClr val="tx1"/>
                </a:solidFill>
                <a:latin typeface="+mn-lt"/>
              </a:rPr>
              <a:t>PowerPoint Image Slideshow</a:t>
            </a:r>
            <a:endParaRPr lang="en-US" sz="1600" cap="none" dirty="0">
              <a:solidFill>
                <a:schemeClr val="tx1"/>
              </a:solidFill>
              <a:latin typeface="+mn-lt"/>
            </a:endParaRP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3E6290-4FCC-E343-A58B-70AA32B1E2C2}" type="slidenum">
              <a:rPr lang="en-US"/>
              <a:pPr>
                <a:defRPr/>
              </a:pPr>
              <a:t>‹#›</a:t>
            </a:fld>
            <a:endParaRPr lang="en-US"/>
          </a:p>
        </p:txBody>
      </p:sp>
    </p:spTree>
    <p:extLst>
      <p:ext uri="{BB962C8B-B14F-4D97-AF65-F5344CB8AC3E}">
        <p14:creationId xmlns:p14="http://schemas.microsoft.com/office/powerpoint/2010/main" val="10806636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February 7, 2018</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 id="2147483921" r:id="rId5"/>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qgVFkRn8f10" TargetMode="External"/><Relationship Id="rId2" Type="http://schemas.openxmlformats.org/officeDocument/2006/relationships/image" Target="../media/image9.jpeg"/><Relationship Id="rId1" Type="http://schemas.openxmlformats.org/officeDocument/2006/relationships/slideLayout" Target="../slideLayouts/slideLayout5.xml"/><Relationship Id="rId4" Type="http://schemas.openxmlformats.org/officeDocument/2006/relationships/hyperlink" Target="https://www.youtube.com/watch?v=rlH1ym916Fo"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txBox="1">
            <a:spLocks/>
          </p:cNvSpPr>
          <p:nvPr/>
        </p:nvSpPr>
        <p:spPr>
          <a:xfrm>
            <a:off x="329514" y="1347262"/>
            <a:ext cx="8600302" cy="314229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r"/>
            <a:endParaRPr lang="en-US" sz="1800" cap="none" dirty="0" smtClean="0">
              <a:solidFill>
                <a:srgbClr val="0000FF"/>
              </a:solidFill>
              <a:latin typeface="+mn-lt"/>
            </a:endParaRPr>
          </a:p>
          <a:p>
            <a:pPr algn="r"/>
            <a:r>
              <a:rPr lang="en-US" sz="4000" b="1" cap="none" dirty="0" smtClean="0">
                <a:solidFill>
                  <a:schemeClr val="tx2"/>
                </a:solidFill>
                <a:latin typeface="Comic Sans MS"/>
                <a:cs typeface="Comic Sans MS"/>
              </a:rPr>
              <a:t>Chapter 6 </a:t>
            </a:r>
          </a:p>
          <a:p>
            <a:pPr algn="r"/>
            <a:r>
              <a:rPr lang="en-US" sz="4000" b="1" cap="none" dirty="0" smtClean="0">
                <a:solidFill>
                  <a:schemeClr val="tx2"/>
                </a:solidFill>
                <a:latin typeface="Comic Sans MS"/>
                <a:cs typeface="Comic Sans MS"/>
              </a:rPr>
              <a:t>Metabolism</a:t>
            </a:r>
          </a:p>
          <a:p>
            <a:pPr algn="r"/>
            <a:endParaRPr lang="en-US" sz="1600" cap="none" dirty="0">
              <a:solidFill>
                <a:srgbClr val="0000FF"/>
              </a:solidFill>
              <a:latin typeface="+mn-lt"/>
            </a:endParaRPr>
          </a:p>
        </p:txBody>
      </p:sp>
      <p:pic>
        <p:nvPicPr>
          <p:cNvPr id="3" name="Picture 2" descr="IRSC 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8785" y="669324"/>
            <a:ext cx="2399016" cy="2010511"/>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877823" y="6163690"/>
            <a:ext cx="4572000" cy="338554"/>
          </a:xfrm>
          <a:prstGeom prst="rect">
            <a:avLst/>
          </a:prstGeom>
          <a:noFill/>
        </p:spPr>
        <p:txBody>
          <a:bodyPr wrap="square" rtlCol="0">
            <a:spAutoFit/>
          </a:bodyPr>
          <a:lstStyle/>
          <a:p>
            <a:r>
              <a:rPr lang="en-US" sz="800" dirty="0" smtClean="0">
                <a:latin typeface="Comic Sans MS"/>
                <a:cs typeface="Comic Sans MS"/>
              </a:rPr>
              <a:t>Caption: </a:t>
            </a:r>
            <a:r>
              <a:rPr lang="en-US" sz="800" u="sng" dirty="0" smtClean="0">
                <a:latin typeface="Comic Sans MS"/>
                <a:cs typeface="Comic Sans MS"/>
              </a:rPr>
              <a:t>Mitochondria, Mammalian Lung - TEM</a:t>
            </a:r>
            <a:r>
              <a:rPr lang="en-US" sz="800" dirty="0" smtClean="0">
                <a:latin typeface="Comic Sans MS"/>
                <a:cs typeface="Comic Sans MS"/>
              </a:rPr>
              <a:t> (c)Louisa </a:t>
            </a:r>
          </a:p>
          <a:p>
            <a:r>
              <a:rPr lang="en-US" sz="800" dirty="0" smtClean="0">
                <a:latin typeface="Comic Sans MS"/>
                <a:cs typeface="Comic Sans MS"/>
              </a:rPr>
              <a:t>Howard</a:t>
            </a:r>
            <a:r>
              <a:rPr lang="de-DE" sz="800" dirty="0" smtClean="0">
                <a:latin typeface="Comic Sans MS"/>
                <a:cs typeface="Comic Sans MS"/>
              </a:rPr>
              <a:t>, </a:t>
            </a:r>
            <a:r>
              <a:rPr lang="de-DE" sz="800" u="sng" dirty="0" smtClean="0">
                <a:latin typeface="Comic Sans MS"/>
                <a:cs typeface="Comic Sans MS"/>
              </a:rPr>
              <a:t>Public domain</a:t>
            </a:r>
            <a:endParaRPr lang="en-US" sz="800" u="sng" dirty="0">
              <a:latin typeface="Comic Sans MS"/>
              <a:cs typeface="Comic Sans MS"/>
            </a:endParaRPr>
          </a:p>
        </p:txBody>
      </p:sp>
      <p:sp>
        <p:nvSpPr>
          <p:cNvPr id="7" name="TextBox 6"/>
          <p:cNvSpPr txBox="1"/>
          <p:nvPr/>
        </p:nvSpPr>
        <p:spPr>
          <a:xfrm>
            <a:off x="803348" y="5639951"/>
            <a:ext cx="7311318" cy="215444"/>
          </a:xfrm>
          <a:prstGeom prst="rect">
            <a:avLst/>
          </a:prstGeom>
          <a:noFill/>
        </p:spPr>
        <p:txBody>
          <a:bodyPr wrap="square" rtlCol="0">
            <a:spAutoFit/>
          </a:bodyPr>
          <a:lstStyle/>
          <a:p>
            <a:r>
              <a:rPr lang="en-US" sz="800" dirty="0">
                <a:latin typeface="Comic Sans MS"/>
                <a:cs typeface="Comic Sans MS"/>
              </a:rPr>
              <a:t>Download for free at </a:t>
            </a:r>
            <a:r>
              <a:rPr lang="en-US" sz="800" u="sng" dirty="0">
                <a:latin typeface="Comic Sans MS"/>
                <a:cs typeface="Comic Sans MS"/>
              </a:rPr>
              <a:t>http://cnx.org/contents/185cbf87-c72e-48f5-</a:t>
            </a:r>
            <a:r>
              <a:rPr lang="en-US" sz="800" u="sng" dirty="0" smtClean="0">
                <a:latin typeface="Comic Sans MS"/>
                <a:cs typeface="Comic Sans MS"/>
              </a:rPr>
              <a:t>b51e</a:t>
            </a:r>
            <a:r>
              <a:rPr lang="en-US" sz="800" u="sng" dirty="0">
                <a:latin typeface="Comic Sans MS"/>
                <a:cs typeface="Comic Sans MS"/>
              </a:rPr>
              <a:t>-</a:t>
            </a:r>
            <a:r>
              <a:rPr lang="en-US" sz="800" u="sng" dirty="0" smtClean="0">
                <a:latin typeface="Comic Sans MS"/>
                <a:cs typeface="Comic Sans MS"/>
              </a:rPr>
              <a:t>f14f21b5eabd</a:t>
            </a:r>
            <a:r>
              <a:rPr lang="en-US" sz="800" u="sng" dirty="0">
                <a:latin typeface="Comic Sans MS"/>
                <a:cs typeface="Comic Sans MS"/>
              </a:rPr>
              <a:t>@</a:t>
            </a:r>
            <a:r>
              <a:rPr lang="en-US" sz="800" u="sng" dirty="0" smtClean="0">
                <a:latin typeface="Comic Sans MS"/>
                <a:cs typeface="Comic Sans MS"/>
              </a:rPr>
              <a:t>10.61</a:t>
            </a:r>
            <a:endParaRPr lang="en-US" sz="800" dirty="0">
              <a:latin typeface="Comic Sans MS"/>
              <a:cs typeface="Comic Sans MS"/>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77823" y="3160838"/>
            <a:ext cx="4416955" cy="238626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22443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854679" y="224036"/>
            <a:ext cx="5451894" cy="6246101"/>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1034235" y="6545724"/>
            <a:ext cx="7311318" cy="215444"/>
          </a:xfrm>
          <a:prstGeom prst="rect">
            <a:avLst/>
          </a:prstGeom>
          <a:noFill/>
        </p:spPr>
        <p:txBody>
          <a:bodyPr wrap="square" rtlCol="0">
            <a:spAutoFit/>
          </a:bodyPr>
          <a:lstStyle/>
          <a:p>
            <a:r>
              <a:rPr lang="en-US" sz="800" dirty="0">
                <a:latin typeface="Comic Sans MS"/>
                <a:cs typeface="Comic Sans MS"/>
              </a:rPr>
              <a:t>Download for free at </a:t>
            </a:r>
            <a:r>
              <a:rPr lang="en-US" sz="800" u="sng" dirty="0">
                <a:latin typeface="Comic Sans MS"/>
                <a:cs typeface="Comic Sans MS"/>
              </a:rPr>
              <a:t>http://cnx.org/contents/185cbf87-c72e-48f5-</a:t>
            </a:r>
            <a:r>
              <a:rPr lang="en-US" sz="800" u="sng" dirty="0" smtClean="0">
                <a:latin typeface="Comic Sans MS"/>
                <a:cs typeface="Comic Sans MS"/>
              </a:rPr>
              <a:t>b51e</a:t>
            </a:r>
            <a:r>
              <a:rPr lang="en-US" sz="800" u="sng" dirty="0">
                <a:latin typeface="Comic Sans MS"/>
                <a:cs typeface="Comic Sans MS"/>
              </a:rPr>
              <a:t>-</a:t>
            </a:r>
            <a:r>
              <a:rPr lang="en-US" sz="800" u="sng" dirty="0" smtClean="0">
                <a:latin typeface="Comic Sans MS"/>
                <a:cs typeface="Comic Sans MS"/>
              </a:rPr>
              <a:t>f14f21b5eabd</a:t>
            </a:r>
            <a:r>
              <a:rPr lang="en-US" sz="800" u="sng" dirty="0">
                <a:latin typeface="Comic Sans MS"/>
                <a:cs typeface="Comic Sans MS"/>
              </a:rPr>
              <a:t>@</a:t>
            </a:r>
            <a:r>
              <a:rPr lang="en-US" sz="800" u="sng" dirty="0" smtClean="0">
                <a:latin typeface="Comic Sans MS"/>
                <a:cs typeface="Comic Sans MS"/>
              </a:rPr>
              <a:t>10.61</a:t>
            </a:r>
            <a:endParaRPr lang="en-US" sz="800" dirty="0">
              <a:latin typeface="Comic Sans MS"/>
              <a:cs typeface="Comic Sans MS"/>
            </a:endParaRPr>
          </a:p>
        </p:txBody>
      </p:sp>
    </p:spTree>
    <p:extLst>
      <p:ext uri="{BB962C8B-B14F-4D97-AF65-F5344CB8AC3E}">
        <p14:creationId xmlns:p14="http://schemas.microsoft.com/office/powerpoint/2010/main" val="4093515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71446"/>
            <a:ext cx="7620000" cy="5880434"/>
          </a:xfrm>
        </p:spPr>
        <p:txBody>
          <a:bodyPr>
            <a:noAutofit/>
          </a:bodyPr>
          <a:lstStyle/>
          <a:p>
            <a:pPr marL="342900" indent="-342900">
              <a:buClrTx/>
              <a:buFont typeface="Arial" panose="020B0604020202020204" pitchFamily="34" charset="0"/>
              <a:buChar char="•"/>
            </a:pPr>
            <a:r>
              <a:rPr lang="en-US" sz="2400" dirty="0" smtClean="0">
                <a:latin typeface="Comic Sans MS" panose="030F0702030302020204" pitchFamily="66" charset="0"/>
              </a:rPr>
              <a:t>Chemical energy is stored as potential energy in bonds of molecules</a:t>
            </a:r>
          </a:p>
          <a:p>
            <a:pPr marL="1485900" lvl="2" indent="-342900">
              <a:buClrTx/>
            </a:pPr>
            <a:r>
              <a:rPr lang="en-US" sz="2000" dirty="0" smtClean="0">
                <a:latin typeface="Comic Sans MS" panose="030F0702030302020204" pitchFamily="66" charset="0"/>
              </a:rPr>
              <a:t>Metabolism of Carbohydrates:</a:t>
            </a:r>
          </a:p>
          <a:p>
            <a:pPr marL="2400300" lvl="4" indent="-342900">
              <a:buClrTx/>
            </a:pPr>
            <a:r>
              <a:rPr lang="en-US" sz="2000" dirty="0" smtClean="0">
                <a:latin typeface="Comic Sans MS" panose="030F0702030302020204" pitchFamily="66" charset="0"/>
              </a:rPr>
              <a:t>Photosynthesis</a:t>
            </a:r>
          </a:p>
          <a:p>
            <a:pPr marL="3314700" lvl="6" indent="-342900">
              <a:buClrTx/>
            </a:pPr>
            <a:r>
              <a:rPr lang="en-US" sz="1800" dirty="0" smtClean="0">
                <a:latin typeface="Comic Sans MS" panose="030F0702030302020204" pitchFamily="66" charset="0"/>
              </a:rPr>
              <a:t>Anabolic reaction that is endergonic (energy in, energy from the sun is transformed into bonds in sugar molecule)</a:t>
            </a:r>
          </a:p>
          <a:p>
            <a:pPr marL="2400300" lvl="4" indent="-342900">
              <a:buClrTx/>
            </a:pPr>
            <a:r>
              <a:rPr lang="en-US" sz="2000" dirty="0" smtClean="0">
                <a:latin typeface="Comic Sans MS" panose="030F0702030302020204" pitchFamily="66" charset="0"/>
              </a:rPr>
              <a:t>Cellular Respiration</a:t>
            </a:r>
          </a:p>
          <a:p>
            <a:pPr marL="3314700" lvl="6" indent="-342900">
              <a:buClrTx/>
            </a:pPr>
            <a:r>
              <a:rPr lang="en-US" sz="1800" dirty="0" smtClean="0">
                <a:latin typeface="Comic Sans MS" panose="030F0702030302020204" pitchFamily="66" charset="0"/>
              </a:rPr>
              <a:t>Catabolic reaction that is exergonic (sugar is broken down and energy is released), the energy from this results in:</a:t>
            </a:r>
          </a:p>
          <a:p>
            <a:pPr marL="3314700" lvl="6" indent="-342900">
              <a:buClrTx/>
            </a:pPr>
            <a:r>
              <a:rPr lang="en-US" sz="1800" dirty="0" smtClean="0">
                <a:latin typeface="Comic Sans MS" panose="030F0702030302020204" pitchFamily="66" charset="0"/>
              </a:rPr>
              <a:t>Anabolic reaction that is endergonic (that energy is put into the bonds of an ATP molecule, that ATP molecule can now be used by the cell for energy)</a:t>
            </a:r>
            <a:endParaRPr lang="en-US" sz="1800" dirty="0">
              <a:latin typeface="Comic Sans MS" panose="030F0702030302020204" pitchFamily="66"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7094" y="2999073"/>
            <a:ext cx="3143946" cy="3596396"/>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313425" y="6595468"/>
            <a:ext cx="7311318" cy="215444"/>
          </a:xfrm>
          <a:prstGeom prst="rect">
            <a:avLst/>
          </a:prstGeom>
          <a:noFill/>
        </p:spPr>
        <p:txBody>
          <a:bodyPr wrap="square" rtlCol="0">
            <a:spAutoFit/>
          </a:bodyPr>
          <a:lstStyle/>
          <a:p>
            <a:r>
              <a:rPr lang="en-US" sz="800" dirty="0">
                <a:latin typeface="Comic Sans MS"/>
                <a:cs typeface="Comic Sans MS"/>
              </a:rPr>
              <a:t>Download for free at </a:t>
            </a:r>
            <a:r>
              <a:rPr lang="en-US" sz="800" u="sng" dirty="0">
                <a:latin typeface="Comic Sans MS"/>
                <a:cs typeface="Comic Sans MS"/>
              </a:rPr>
              <a:t>http://cnx.org/contents/185cbf87-c72e-48f5-</a:t>
            </a:r>
            <a:r>
              <a:rPr lang="en-US" sz="800" u="sng" dirty="0" smtClean="0">
                <a:latin typeface="Comic Sans MS"/>
                <a:cs typeface="Comic Sans MS"/>
              </a:rPr>
              <a:t>b51e</a:t>
            </a:r>
            <a:r>
              <a:rPr lang="en-US" sz="800" u="sng" dirty="0">
                <a:latin typeface="Comic Sans MS"/>
                <a:cs typeface="Comic Sans MS"/>
              </a:rPr>
              <a:t>-</a:t>
            </a:r>
            <a:r>
              <a:rPr lang="en-US" sz="800" u="sng" dirty="0" smtClean="0">
                <a:latin typeface="Comic Sans MS"/>
                <a:cs typeface="Comic Sans MS"/>
              </a:rPr>
              <a:t>f14f21b5eabd</a:t>
            </a:r>
            <a:r>
              <a:rPr lang="en-US" sz="800" u="sng" dirty="0">
                <a:latin typeface="Comic Sans MS"/>
                <a:cs typeface="Comic Sans MS"/>
              </a:rPr>
              <a:t>@</a:t>
            </a:r>
            <a:r>
              <a:rPr lang="en-US" sz="800" u="sng" dirty="0" smtClean="0">
                <a:latin typeface="Comic Sans MS"/>
                <a:cs typeface="Comic Sans MS"/>
              </a:rPr>
              <a:t>10.61</a:t>
            </a:r>
            <a:endParaRPr lang="en-US" sz="800" dirty="0">
              <a:latin typeface="Comic Sans MS"/>
              <a:cs typeface="Comic Sans MS"/>
            </a:endParaRPr>
          </a:p>
        </p:txBody>
      </p:sp>
    </p:spTree>
    <p:extLst>
      <p:ext uri="{BB962C8B-B14F-4D97-AF65-F5344CB8AC3E}">
        <p14:creationId xmlns:p14="http://schemas.microsoft.com/office/powerpoint/2010/main" val="2379284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66760" cy="868045"/>
          </a:xfrm>
        </p:spPr>
        <p:txBody>
          <a:bodyPr>
            <a:noAutofit/>
          </a:bodyPr>
          <a:lstStyle/>
          <a:p>
            <a:r>
              <a:rPr lang="en-US" sz="3200" b="1" dirty="0" smtClean="0">
                <a:solidFill>
                  <a:schemeClr val="tx1"/>
                </a:solidFill>
                <a:latin typeface="Comic Sans MS" panose="030F0702030302020204" pitchFamily="66" charset="0"/>
              </a:rPr>
              <a:t>Biological energy:  What </a:t>
            </a:r>
            <a:r>
              <a:rPr lang="en-US" sz="3200" b="1" dirty="0" smtClean="0">
                <a:solidFill>
                  <a:schemeClr val="tx1"/>
                </a:solidFill>
                <a:latin typeface="Comic Sans MS" panose="030F0702030302020204" pitchFamily="66" charset="0"/>
              </a:rPr>
              <a:t>is ATP?</a:t>
            </a:r>
            <a:endParaRPr lang="en-US" sz="3200" b="1" dirty="0">
              <a:solidFill>
                <a:schemeClr val="tx1"/>
              </a:solidFill>
              <a:latin typeface="Comic Sans MS" panose="030F0702030302020204" pitchFamily="66" charset="0"/>
            </a:endParaRPr>
          </a:p>
        </p:txBody>
      </p:sp>
      <p:sp>
        <p:nvSpPr>
          <p:cNvPr id="3" name="Content Placeholder 2"/>
          <p:cNvSpPr>
            <a:spLocks noGrp="1"/>
          </p:cNvSpPr>
          <p:nvPr>
            <p:ph idx="1"/>
          </p:nvPr>
        </p:nvSpPr>
        <p:spPr>
          <a:xfrm>
            <a:off x="457200" y="1228300"/>
            <a:ext cx="7620000" cy="4897864"/>
          </a:xfrm>
        </p:spPr>
        <p:txBody>
          <a:bodyPr/>
          <a:lstStyle/>
          <a:p>
            <a:pPr marL="342900" indent="-342900">
              <a:buClrTx/>
              <a:buFont typeface="Arial" panose="020B0604020202020204" pitchFamily="34" charset="0"/>
              <a:buChar char="•"/>
            </a:pPr>
            <a:r>
              <a:rPr lang="en-US" dirty="0" smtClean="0">
                <a:latin typeface="Comic Sans MS" panose="030F0702030302020204" pitchFamily="66" charset="0"/>
              </a:rPr>
              <a:t>Adenosine Triphosphate - ATP</a:t>
            </a:r>
            <a:endParaRPr lang="en-US" dirty="0">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2519077" y="1746914"/>
            <a:ext cx="5125355" cy="4586788"/>
          </a:xfrm>
          <a:prstGeom prst="rect">
            <a:avLst/>
          </a:prstGeom>
          <a:ln>
            <a:noFill/>
          </a:ln>
          <a:effectLst>
            <a:outerShdw blurRad="292100" dist="139700" dir="2700000" algn="tl" rotWithShape="0">
              <a:srgbClr val="333333">
                <a:alpha val="65000"/>
              </a:srgbClr>
            </a:outerShdw>
          </a:effectLst>
        </p:spPr>
      </p:pic>
      <p:cxnSp>
        <p:nvCxnSpPr>
          <p:cNvPr id="6" name="Straight Arrow Connector 5"/>
          <p:cNvCxnSpPr/>
          <p:nvPr/>
        </p:nvCxnSpPr>
        <p:spPr>
          <a:xfrm flipV="1">
            <a:off x="4028440" y="5262880"/>
            <a:ext cx="528320" cy="701040"/>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068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52718"/>
            <a:ext cx="8463280" cy="975042"/>
          </a:xfrm>
        </p:spPr>
        <p:txBody>
          <a:bodyPr/>
          <a:lstStyle/>
          <a:p>
            <a:pPr algn="ctr"/>
            <a:r>
              <a:rPr lang="en-US" b="1" dirty="0" smtClean="0">
                <a:solidFill>
                  <a:schemeClr val="tx1"/>
                </a:solidFill>
                <a:latin typeface="Comic Sans MS" panose="030F0702030302020204" pitchFamily="66" charset="0"/>
              </a:rPr>
              <a:t>Cellular Metabolism is far more complicated – </a:t>
            </a:r>
            <a:r>
              <a:rPr lang="en-US" b="1" dirty="0" smtClean="0">
                <a:solidFill>
                  <a:schemeClr val="tx1"/>
                </a:solidFill>
                <a:latin typeface="Comic Sans MS" panose="030F0702030302020204" pitchFamily="66" charset="0"/>
              </a:rPr>
              <a:t>don’t need to know all of this!</a:t>
            </a:r>
            <a:endParaRPr lang="en-US" b="1" dirty="0">
              <a:solidFill>
                <a:schemeClr val="tx1"/>
              </a:solidFill>
              <a:latin typeface="Comic Sans MS" panose="030F0702030302020204" pitchFamily="66" charset="0"/>
            </a:endParaRPr>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250949" y="1634729"/>
            <a:ext cx="6910411" cy="501004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85000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9"/>
            <a:ext cx="5791200" cy="665162"/>
          </a:xfrm>
        </p:spPr>
        <p:txBody>
          <a:bodyPr>
            <a:normAutofit/>
          </a:bodyPr>
          <a:lstStyle/>
          <a:p>
            <a:r>
              <a:rPr lang="en-US" sz="3600" b="1" dirty="0" smtClean="0">
                <a:solidFill>
                  <a:schemeClr val="tx1"/>
                </a:solidFill>
                <a:latin typeface="Comic Sans MS" panose="030F0702030302020204" pitchFamily="66" charset="0"/>
              </a:rPr>
              <a:t>Redox Reactions</a:t>
            </a:r>
            <a:endParaRPr lang="en-US" sz="3600" b="1" dirty="0">
              <a:solidFill>
                <a:schemeClr val="tx1"/>
              </a:solidFill>
              <a:latin typeface="Comic Sans MS" panose="030F0702030302020204" pitchFamily="66" charset="0"/>
            </a:endParaRPr>
          </a:p>
        </p:txBody>
      </p:sp>
      <p:sp>
        <p:nvSpPr>
          <p:cNvPr id="3" name="Content Placeholder 2"/>
          <p:cNvSpPr>
            <a:spLocks noGrp="1"/>
          </p:cNvSpPr>
          <p:nvPr>
            <p:ph idx="1"/>
          </p:nvPr>
        </p:nvSpPr>
        <p:spPr>
          <a:xfrm>
            <a:off x="457199" y="1255594"/>
            <a:ext cx="8168185" cy="4870569"/>
          </a:xfrm>
        </p:spPr>
        <p:txBody>
          <a:bodyPr>
            <a:normAutofit fontScale="92500" lnSpcReduction="10000"/>
          </a:bodyPr>
          <a:lstStyle/>
          <a:p>
            <a:pPr marL="342900" indent="-342900">
              <a:buClrTx/>
              <a:buFont typeface="Arial" panose="020B0604020202020204" pitchFamily="34" charset="0"/>
              <a:buChar char="•"/>
            </a:pPr>
            <a:r>
              <a:rPr lang="en-US" dirty="0" smtClean="0">
                <a:latin typeface="Comic Sans MS" panose="030F0702030302020204" pitchFamily="66" charset="0"/>
              </a:rPr>
              <a:t>We can only get energy from sugar by burning (</a:t>
            </a:r>
            <a:r>
              <a:rPr lang="en-US" u="sng" dirty="0" smtClean="0">
                <a:latin typeface="Comic Sans MS" panose="030F0702030302020204" pitchFamily="66" charset="0"/>
              </a:rPr>
              <a:t>oxidizing</a:t>
            </a:r>
            <a:r>
              <a:rPr lang="en-US" dirty="0" smtClean="0">
                <a:latin typeface="Comic Sans MS" panose="030F0702030302020204" pitchFamily="66" charset="0"/>
              </a:rPr>
              <a:t>) it!</a:t>
            </a:r>
          </a:p>
          <a:p>
            <a:pPr marL="342900" indent="-342900">
              <a:buClrTx/>
              <a:buFont typeface="Arial" panose="020B0604020202020204" pitchFamily="34" charset="0"/>
              <a:buChar char="•"/>
            </a:pPr>
            <a:r>
              <a:rPr lang="en-US" dirty="0" smtClean="0">
                <a:latin typeface="Comic Sans MS" panose="030F0702030302020204" pitchFamily="66" charset="0"/>
              </a:rPr>
              <a:t>Plants can only “make” energy by </a:t>
            </a:r>
            <a:r>
              <a:rPr lang="en-US" u="sng" dirty="0" smtClean="0">
                <a:latin typeface="Comic Sans MS" panose="030F0702030302020204" pitchFamily="66" charset="0"/>
              </a:rPr>
              <a:t>reducing</a:t>
            </a:r>
            <a:r>
              <a:rPr lang="en-US" dirty="0" smtClean="0">
                <a:latin typeface="Comic Sans MS" panose="030F0702030302020204" pitchFamily="66" charset="0"/>
              </a:rPr>
              <a:t> CO</a:t>
            </a:r>
            <a:r>
              <a:rPr lang="en-US" baseline="-25000" dirty="0" smtClean="0">
                <a:latin typeface="Comic Sans MS" panose="030F0702030302020204" pitchFamily="66" charset="0"/>
              </a:rPr>
              <a:t>2</a:t>
            </a:r>
            <a:r>
              <a:rPr lang="en-US" dirty="0" smtClean="0">
                <a:latin typeface="Comic Sans MS" panose="030F0702030302020204" pitchFamily="66" charset="0"/>
              </a:rPr>
              <a:t> into sugars </a:t>
            </a:r>
            <a:endParaRPr lang="en-US" dirty="0" smtClean="0">
              <a:latin typeface="Comic Sans MS" panose="030F0702030302020204" pitchFamily="66" charset="0"/>
            </a:endParaRPr>
          </a:p>
          <a:p>
            <a:pPr marL="342900" indent="-342900">
              <a:buClrTx/>
              <a:buFont typeface="Arial" panose="020B0604020202020204" pitchFamily="34" charset="0"/>
              <a:buChar char="•"/>
            </a:pPr>
            <a:r>
              <a:rPr lang="en-US" dirty="0" smtClean="0">
                <a:latin typeface="Comic Sans MS" panose="030F0702030302020204" pitchFamily="66" charset="0"/>
              </a:rPr>
              <a:t>With </a:t>
            </a:r>
            <a:r>
              <a:rPr lang="en-US" dirty="0" smtClean="0">
                <a:latin typeface="Comic Sans MS" panose="030F0702030302020204" pitchFamily="66" charset="0"/>
              </a:rPr>
              <a:t>reactions of photosynthesis and cellular respiration, we are going to be following the electrons</a:t>
            </a:r>
          </a:p>
          <a:p>
            <a:pPr marL="1485900" lvl="2" indent="-342900">
              <a:buClrTx/>
            </a:pPr>
            <a:r>
              <a:rPr lang="en-US" dirty="0" smtClean="0">
                <a:latin typeface="Comic Sans MS" panose="030F0702030302020204" pitchFamily="66" charset="0"/>
              </a:rPr>
              <a:t>That will allow us to see the transformation of the energy</a:t>
            </a:r>
          </a:p>
          <a:p>
            <a:pPr marL="1485900" lvl="2" indent="-342900">
              <a:buClrTx/>
            </a:pPr>
            <a:r>
              <a:rPr lang="en-US" dirty="0" smtClean="0">
                <a:latin typeface="Comic Sans MS" panose="030F0702030302020204" pitchFamily="66" charset="0"/>
              </a:rPr>
              <a:t>Remember, we have to get the energy from the sun transformed to ATP so our cells can use that energy</a:t>
            </a:r>
          </a:p>
          <a:p>
            <a:pPr marL="1485900" lvl="2" indent="-342900">
              <a:buClrTx/>
            </a:pPr>
            <a:endParaRPr lang="en-US" dirty="0">
              <a:latin typeface="Comic Sans MS" panose="030F0702030302020204" pitchFamily="66" charset="0"/>
            </a:endParaRPr>
          </a:p>
          <a:p>
            <a:pPr marL="1485900" lvl="2" indent="-342900">
              <a:buClrTx/>
            </a:pPr>
            <a:r>
              <a:rPr lang="en-US" dirty="0" smtClean="0">
                <a:latin typeface="Comic Sans MS" panose="030F0702030302020204" pitchFamily="66" charset="0"/>
              </a:rPr>
              <a:t>REDOX reactions</a:t>
            </a:r>
          </a:p>
          <a:p>
            <a:pPr marL="2400300" lvl="4" indent="-342900">
              <a:buClrTx/>
            </a:pPr>
            <a:r>
              <a:rPr lang="en-US" dirty="0" smtClean="0">
                <a:latin typeface="Comic Sans MS" panose="030F0702030302020204" pitchFamily="66" charset="0"/>
              </a:rPr>
              <a:t>Reduced – molecule gains </a:t>
            </a:r>
            <a:r>
              <a:rPr lang="en-US" dirty="0" smtClean="0">
                <a:latin typeface="Comic Sans MS" panose="030F0702030302020204" pitchFamily="66" charset="0"/>
              </a:rPr>
              <a:t>electrons and hydrogens </a:t>
            </a:r>
            <a:r>
              <a:rPr lang="en-US" dirty="0" smtClean="0">
                <a:latin typeface="Comic Sans MS" panose="030F0702030302020204" pitchFamily="66" charset="0"/>
              </a:rPr>
              <a:t>(becomes more negative)</a:t>
            </a:r>
          </a:p>
          <a:p>
            <a:pPr marL="2400300" lvl="4" indent="-342900">
              <a:buClrTx/>
            </a:pPr>
            <a:r>
              <a:rPr lang="en-US" dirty="0" smtClean="0">
                <a:latin typeface="Comic Sans MS" panose="030F0702030302020204" pitchFamily="66" charset="0"/>
              </a:rPr>
              <a:t>Oxidized – molecule </a:t>
            </a:r>
            <a:r>
              <a:rPr lang="en-US" dirty="0" smtClean="0">
                <a:latin typeface="Comic Sans MS" panose="030F0702030302020204" pitchFamily="66" charset="0"/>
              </a:rPr>
              <a:t>loses electrons </a:t>
            </a:r>
            <a:r>
              <a:rPr lang="en-US" smtClean="0">
                <a:latin typeface="Comic Sans MS" panose="030F0702030302020204" pitchFamily="66" charset="0"/>
              </a:rPr>
              <a:t>and hydrogens</a:t>
            </a:r>
            <a:endParaRPr lang="en-US" dirty="0" smtClean="0">
              <a:latin typeface="Comic Sans MS" panose="030F0702030302020204" pitchFamily="66" charset="0"/>
            </a:endParaRPr>
          </a:p>
          <a:p>
            <a:pPr marL="2400300" lvl="4" indent="-342900">
              <a:buClrTx/>
            </a:pPr>
            <a:endParaRPr lang="en-US" dirty="0">
              <a:latin typeface="Comic Sans MS" panose="030F0702030302020204" pitchFamily="66" charset="0"/>
            </a:endParaRPr>
          </a:p>
          <a:p>
            <a:pPr marL="2400300" lvl="4" indent="-342900">
              <a:buClrTx/>
            </a:pPr>
            <a:endParaRPr lang="en-US" dirty="0" smtClean="0">
              <a:latin typeface="Comic Sans MS" panose="030F0702030302020204" pitchFamily="66" charset="0"/>
            </a:endParaRPr>
          </a:p>
          <a:p>
            <a:pPr marL="2400300" lvl="4" indent="-342900">
              <a:buClrTx/>
            </a:pPr>
            <a:r>
              <a:rPr lang="en-US" dirty="0" smtClean="0">
                <a:latin typeface="Comic Sans MS" panose="030F0702030302020204" pitchFamily="66" charset="0"/>
              </a:rPr>
              <a:t>Remember this:  OIL RIG</a:t>
            </a:r>
          </a:p>
          <a:p>
            <a:pPr marL="3314700" lvl="6" indent="-342900">
              <a:buClrTx/>
            </a:pPr>
            <a:r>
              <a:rPr lang="en-US" sz="2000" dirty="0" smtClean="0">
                <a:latin typeface="Comic Sans MS" panose="030F0702030302020204" pitchFamily="66" charset="0"/>
              </a:rPr>
              <a:t>“</a:t>
            </a:r>
            <a:r>
              <a:rPr lang="en-US" sz="2000" u="sng" dirty="0" smtClean="0">
                <a:latin typeface="Comic Sans MS" panose="030F0702030302020204" pitchFamily="66" charset="0"/>
              </a:rPr>
              <a:t>o</a:t>
            </a:r>
            <a:r>
              <a:rPr lang="en-US" sz="2000" dirty="0" smtClean="0">
                <a:latin typeface="Comic Sans MS" panose="030F0702030302020204" pitchFamily="66" charset="0"/>
              </a:rPr>
              <a:t>xidized </a:t>
            </a:r>
            <a:r>
              <a:rPr lang="en-US" sz="2000" u="sng" dirty="0" smtClean="0">
                <a:latin typeface="Comic Sans MS" panose="030F0702030302020204" pitchFamily="66" charset="0"/>
              </a:rPr>
              <a:t>i</a:t>
            </a:r>
            <a:r>
              <a:rPr lang="en-US" sz="2000" dirty="0" smtClean="0">
                <a:latin typeface="Comic Sans MS" panose="030F0702030302020204" pitchFamily="66" charset="0"/>
              </a:rPr>
              <a:t>t </a:t>
            </a:r>
            <a:r>
              <a:rPr lang="en-US" sz="2000" u="sng" dirty="0" smtClean="0">
                <a:latin typeface="Comic Sans MS" panose="030F0702030302020204" pitchFamily="66" charset="0"/>
              </a:rPr>
              <a:t>l</a:t>
            </a:r>
            <a:r>
              <a:rPr lang="en-US" sz="2000" dirty="0" smtClean="0">
                <a:latin typeface="Comic Sans MS" panose="030F0702030302020204" pitchFamily="66" charset="0"/>
              </a:rPr>
              <a:t>oses, </a:t>
            </a:r>
            <a:r>
              <a:rPr lang="en-US" sz="2000" u="sng" dirty="0" smtClean="0">
                <a:latin typeface="Comic Sans MS" panose="030F0702030302020204" pitchFamily="66" charset="0"/>
              </a:rPr>
              <a:t>r</a:t>
            </a:r>
            <a:r>
              <a:rPr lang="en-US" sz="2000" dirty="0" smtClean="0">
                <a:latin typeface="Comic Sans MS" panose="030F0702030302020204" pitchFamily="66" charset="0"/>
              </a:rPr>
              <a:t>educed </a:t>
            </a:r>
            <a:r>
              <a:rPr lang="en-US" sz="2000" u="sng" dirty="0" smtClean="0">
                <a:latin typeface="Comic Sans MS" panose="030F0702030302020204" pitchFamily="66" charset="0"/>
              </a:rPr>
              <a:t>i</a:t>
            </a:r>
            <a:r>
              <a:rPr lang="en-US" sz="2000" dirty="0" smtClean="0">
                <a:latin typeface="Comic Sans MS" panose="030F0702030302020204" pitchFamily="66" charset="0"/>
              </a:rPr>
              <a:t>t </a:t>
            </a:r>
            <a:r>
              <a:rPr lang="en-US" sz="2000" u="sng" dirty="0" smtClean="0">
                <a:latin typeface="Comic Sans MS" panose="030F0702030302020204" pitchFamily="66" charset="0"/>
              </a:rPr>
              <a:t>g</a:t>
            </a:r>
            <a:r>
              <a:rPr lang="en-US" sz="2000" dirty="0" smtClean="0">
                <a:latin typeface="Comic Sans MS" panose="030F0702030302020204" pitchFamily="66" charset="0"/>
              </a:rPr>
              <a:t>ains”</a:t>
            </a:r>
            <a:endParaRPr lang="en-US" sz="2000" dirty="0">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rot="19662734">
            <a:off x="396638" y="4721767"/>
            <a:ext cx="1901304" cy="126753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88469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49856" cy="1371600"/>
          </a:xfrm>
        </p:spPr>
        <p:txBody>
          <a:bodyPr anchor="t"/>
          <a:lstStyle/>
          <a:p>
            <a:r>
              <a:rPr lang="en-US" b="1" dirty="0" smtClean="0">
                <a:solidFill>
                  <a:schemeClr val="tx1"/>
                </a:solidFill>
                <a:latin typeface="Comic Sans MS" panose="030F0702030302020204" pitchFamily="66" charset="0"/>
              </a:rPr>
              <a:t>The NEED FOR ENERGY AND MOVING IT AROUND!</a:t>
            </a:r>
            <a:endParaRPr lang="en-US" b="1" dirty="0">
              <a:solidFill>
                <a:schemeClr val="tx1"/>
              </a:solidFill>
              <a:latin typeface="Comic Sans MS" panose="030F0702030302020204" pitchFamily="66" charset="0"/>
            </a:endParaRPr>
          </a:p>
        </p:txBody>
      </p:sp>
      <p:sp>
        <p:nvSpPr>
          <p:cNvPr id="3" name="Content Placeholder 2"/>
          <p:cNvSpPr>
            <a:spLocks noGrp="1"/>
          </p:cNvSpPr>
          <p:nvPr>
            <p:ph idx="1"/>
          </p:nvPr>
        </p:nvSpPr>
        <p:spPr/>
        <p:txBody>
          <a:bodyPr/>
          <a:lstStyle/>
          <a:p>
            <a:pPr marL="342900" indent="-342900">
              <a:buClrTx/>
              <a:buFont typeface="Arial" panose="020B0604020202020204" pitchFamily="34" charset="0"/>
              <a:buChar char="•"/>
            </a:pPr>
            <a:r>
              <a:rPr lang="en-US" dirty="0" smtClean="0">
                <a:latin typeface="Comic Sans MS" panose="030F0702030302020204" pitchFamily="66" charset="0"/>
              </a:rPr>
              <a:t>Every task performed by living things requires energy</a:t>
            </a:r>
          </a:p>
          <a:p>
            <a:pPr marL="342900" indent="-342900">
              <a:buClrTx/>
              <a:buFont typeface="Arial" panose="020B0604020202020204" pitchFamily="34" charset="0"/>
              <a:buChar char="•"/>
            </a:pPr>
            <a:r>
              <a:rPr lang="en-US" dirty="0" smtClean="0">
                <a:latin typeface="Comic Sans MS" panose="030F0702030302020204" pitchFamily="66" charset="0"/>
              </a:rPr>
              <a:t>Cells constantly need energy</a:t>
            </a:r>
          </a:p>
          <a:p>
            <a:pPr marL="1485900" lvl="2" indent="-342900">
              <a:buClrTx/>
            </a:pPr>
            <a:r>
              <a:rPr lang="en-US" dirty="0" smtClean="0">
                <a:latin typeface="Comic Sans MS" panose="030F0702030302020204" pitchFamily="66" charset="0"/>
              </a:rPr>
              <a:t>Keeps biochemical processes happening in order</a:t>
            </a:r>
          </a:p>
          <a:p>
            <a:pPr marL="1485900" lvl="2" indent="-342900">
              <a:buClrTx/>
            </a:pPr>
            <a:r>
              <a:rPr lang="en-US" dirty="0" smtClean="0">
                <a:latin typeface="Comic Sans MS" panose="030F0702030302020204" pitchFamily="66" charset="0"/>
              </a:rPr>
              <a:t>Biology needs ORDER!</a:t>
            </a:r>
          </a:p>
          <a:p>
            <a:pPr marL="1485900" lvl="2" indent="-342900">
              <a:buClrTx/>
            </a:pPr>
            <a:r>
              <a:rPr lang="en-US" dirty="0" smtClean="0">
                <a:latin typeface="Comic Sans MS" panose="030F0702030302020204" pitchFamily="66" charset="0"/>
              </a:rPr>
              <a:t>Chaos = Death</a:t>
            </a:r>
            <a:endParaRPr lang="en-US" dirty="0">
              <a:latin typeface="Comic Sans MS" panose="030F0702030302020204" pitchFamily="66" charset="0"/>
            </a:endParaRPr>
          </a:p>
        </p:txBody>
      </p:sp>
    </p:spTree>
    <p:extLst>
      <p:ext uri="{BB962C8B-B14F-4D97-AF65-F5344CB8AC3E}">
        <p14:creationId xmlns:p14="http://schemas.microsoft.com/office/powerpoint/2010/main" val="3502541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689" y="141834"/>
            <a:ext cx="8903832" cy="2452510"/>
          </a:xfrm>
        </p:spPr>
        <p:txBody>
          <a:bodyPr>
            <a:normAutofit/>
          </a:bodyPr>
          <a:lstStyle/>
          <a:p>
            <a:pPr marL="342900" indent="-342900">
              <a:buClrTx/>
              <a:buFont typeface="Arial" panose="020B0604020202020204" pitchFamily="34" charset="0"/>
              <a:buChar char="•"/>
            </a:pPr>
            <a:r>
              <a:rPr lang="en-US" dirty="0" smtClean="0">
                <a:latin typeface="Comic Sans MS" panose="030F0702030302020204" pitchFamily="66" charset="0"/>
              </a:rPr>
              <a:t>Metabolism – all of the chemical reactions that take place inside cells</a:t>
            </a:r>
          </a:p>
          <a:p>
            <a:pPr marL="914400" lvl="2" indent="-457200">
              <a:buClrTx/>
            </a:pPr>
            <a:r>
              <a:rPr lang="en-US" b="1" dirty="0">
                <a:latin typeface="Comic Sans MS" panose="030F0702030302020204" pitchFamily="66" charset="0"/>
              </a:rPr>
              <a:t>Anabolic Reactions</a:t>
            </a:r>
          </a:p>
          <a:p>
            <a:pPr marL="1371600" lvl="3" indent="-457200">
              <a:buClrTx/>
            </a:pPr>
            <a:r>
              <a:rPr lang="en-US" dirty="0" smtClean="0">
                <a:latin typeface="Comic Sans MS" panose="030F0702030302020204" pitchFamily="66" charset="0"/>
              </a:rPr>
              <a:t>These </a:t>
            </a:r>
            <a:r>
              <a:rPr lang="en-US" dirty="0" smtClean="0">
                <a:latin typeface="Comic Sans MS" panose="030F0702030302020204" pitchFamily="66" charset="0"/>
              </a:rPr>
              <a:t>reactions </a:t>
            </a:r>
            <a:r>
              <a:rPr lang="en-US" u="sng" dirty="0" smtClean="0">
                <a:latin typeface="Comic Sans MS" panose="030F0702030302020204" pitchFamily="66" charset="0"/>
              </a:rPr>
              <a:t>use energy</a:t>
            </a:r>
            <a:r>
              <a:rPr lang="en-US" dirty="0" smtClean="0">
                <a:latin typeface="Comic Sans MS" panose="030F0702030302020204" pitchFamily="66" charset="0"/>
              </a:rPr>
              <a:t> and </a:t>
            </a:r>
            <a:r>
              <a:rPr lang="en-US" u="sng" dirty="0" smtClean="0">
                <a:latin typeface="Comic Sans MS" panose="030F0702030302020204" pitchFamily="66" charset="0"/>
              </a:rPr>
              <a:t>build molecules</a:t>
            </a:r>
          </a:p>
          <a:p>
            <a:pPr marL="914400" lvl="2" indent="-457200">
              <a:buClrTx/>
            </a:pPr>
            <a:r>
              <a:rPr lang="en-US" b="1" dirty="0">
                <a:latin typeface="Comic Sans MS" panose="030F0702030302020204" pitchFamily="66" charset="0"/>
              </a:rPr>
              <a:t>Catabolic Reactions</a:t>
            </a:r>
          </a:p>
          <a:p>
            <a:pPr marL="1371600" lvl="3" indent="-457200">
              <a:buClrTx/>
            </a:pPr>
            <a:r>
              <a:rPr lang="en-US" dirty="0" smtClean="0">
                <a:latin typeface="Comic Sans MS" panose="030F0702030302020204" pitchFamily="66" charset="0"/>
              </a:rPr>
              <a:t>Some of these reactions </a:t>
            </a:r>
            <a:r>
              <a:rPr lang="en-US" u="sng" dirty="0" smtClean="0">
                <a:latin typeface="Comic Sans MS" panose="030F0702030302020204" pitchFamily="66" charset="0"/>
              </a:rPr>
              <a:t>release energy</a:t>
            </a:r>
            <a:r>
              <a:rPr lang="en-US" dirty="0" smtClean="0">
                <a:latin typeface="Comic Sans MS" panose="030F0702030302020204" pitchFamily="66" charset="0"/>
              </a:rPr>
              <a:t> by </a:t>
            </a:r>
            <a:r>
              <a:rPr lang="en-US" u="sng" dirty="0" smtClean="0">
                <a:latin typeface="Comic Sans MS" panose="030F0702030302020204" pitchFamily="66" charset="0"/>
              </a:rPr>
              <a:t>breaking </a:t>
            </a:r>
            <a:r>
              <a:rPr lang="en-US" u="sng" dirty="0" smtClean="0">
                <a:latin typeface="Comic Sans MS" panose="030F0702030302020204" pitchFamily="66" charset="0"/>
              </a:rPr>
              <a:t>down </a:t>
            </a:r>
            <a:r>
              <a:rPr lang="en-US" u="sng" dirty="0" smtClean="0">
                <a:latin typeface="Comic Sans MS" panose="030F0702030302020204" pitchFamily="66" charset="0"/>
              </a:rPr>
              <a:t>molecules</a:t>
            </a:r>
            <a:endParaRPr lang="en-US" dirty="0" smtClean="0">
              <a:latin typeface="Comic Sans MS" panose="030F0702030302020204" pitchFamily="66" charset="0"/>
            </a:endParaRPr>
          </a:p>
          <a:p>
            <a:pPr marL="800100" lvl="1" indent="-342900">
              <a:buClrTx/>
            </a:pPr>
            <a:endParaRPr lang="en-US" dirty="0" smtClean="0">
              <a:latin typeface="Comic Sans MS" panose="030F0702030302020204" pitchFamily="66"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62340" y="4193427"/>
            <a:ext cx="4770407" cy="2277869"/>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1034235" y="6545724"/>
            <a:ext cx="7311318" cy="215444"/>
          </a:xfrm>
          <a:prstGeom prst="rect">
            <a:avLst/>
          </a:prstGeom>
          <a:noFill/>
        </p:spPr>
        <p:txBody>
          <a:bodyPr wrap="square" rtlCol="0">
            <a:spAutoFit/>
          </a:bodyPr>
          <a:lstStyle/>
          <a:p>
            <a:r>
              <a:rPr lang="en-US" sz="800" dirty="0">
                <a:latin typeface="Comic Sans MS"/>
                <a:cs typeface="Comic Sans MS"/>
              </a:rPr>
              <a:t>Download for free at </a:t>
            </a:r>
            <a:r>
              <a:rPr lang="en-US" sz="800" u="sng" dirty="0">
                <a:latin typeface="Comic Sans MS"/>
                <a:cs typeface="Comic Sans MS"/>
              </a:rPr>
              <a:t>http://cnx.org/contents/185cbf87-c72e-48f5-</a:t>
            </a:r>
            <a:r>
              <a:rPr lang="en-US" sz="800" u="sng" dirty="0" smtClean="0">
                <a:latin typeface="Comic Sans MS"/>
                <a:cs typeface="Comic Sans MS"/>
              </a:rPr>
              <a:t>b51e</a:t>
            </a:r>
            <a:r>
              <a:rPr lang="en-US" sz="800" u="sng" dirty="0">
                <a:latin typeface="Comic Sans MS"/>
                <a:cs typeface="Comic Sans MS"/>
              </a:rPr>
              <a:t>-</a:t>
            </a:r>
            <a:r>
              <a:rPr lang="en-US" sz="800" u="sng" dirty="0" smtClean="0">
                <a:latin typeface="Comic Sans MS"/>
                <a:cs typeface="Comic Sans MS"/>
              </a:rPr>
              <a:t>f14f21b5eabd</a:t>
            </a:r>
            <a:r>
              <a:rPr lang="en-US" sz="800" u="sng" dirty="0">
                <a:latin typeface="Comic Sans MS"/>
                <a:cs typeface="Comic Sans MS"/>
              </a:rPr>
              <a:t>@</a:t>
            </a:r>
            <a:r>
              <a:rPr lang="en-US" sz="800" u="sng" dirty="0" smtClean="0">
                <a:latin typeface="Comic Sans MS"/>
                <a:cs typeface="Comic Sans MS"/>
              </a:rPr>
              <a:t>10.61</a:t>
            </a:r>
            <a:endParaRPr lang="en-US" sz="800" dirty="0">
              <a:latin typeface="Comic Sans MS"/>
              <a:cs typeface="Comic Sans MS"/>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44506" y="1917599"/>
            <a:ext cx="6490679" cy="2068904"/>
          </a:xfrm>
          <a:prstGeom prst="rect">
            <a:avLst/>
          </a:prstGeom>
          <a:ln>
            <a:noFill/>
          </a:ln>
          <a:effectLst>
            <a:outerShdw blurRad="292100" dist="139700" dir="2700000" algn="tl" rotWithShape="0">
              <a:srgbClr val="333333">
                <a:alpha val="65000"/>
              </a:srgbClr>
            </a:outerShdw>
          </a:effectLst>
        </p:spPr>
      </p:pic>
      <p:sp>
        <p:nvSpPr>
          <p:cNvPr id="2" name="Rectangle 1"/>
          <p:cNvSpPr/>
          <p:nvPr/>
        </p:nvSpPr>
        <p:spPr>
          <a:xfrm>
            <a:off x="255180" y="4397138"/>
            <a:ext cx="3864935" cy="1477328"/>
          </a:xfrm>
          <a:prstGeom prst="rect">
            <a:avLst/>
          </a:prstGeom>
        </p:spPr>
        <p:txBody>
          <a:bodyPr wrap="square">
            <a:spAutoFit/>
          </a:bodyPr>
          <a:lstStyle/>
          <a:p>
            <a:pPr marL="800100" lvl="1" indent="-342900">
              <a:buClrTx/>
              <a:buFont typeface="Arial" panose="020B0604020202020204" pitchFamily="34" charset="0"/>
              <a:buChar char="•"/>
            </a:pPr>
            <a:r>
              <a:rPr lang="en-US" dirty="0">
                <a:latin typeface="Comic Sans MS" panose="030F0702030302020204" pitchFamily="66" charset="0"/>
              </a:rPr>
              <a:t>Evolution of Metabolic Pathways:  eukaryotes tend to build large molecules more than prokaryotes do</a:t>
            </a:r>
            <a:endParaRPr lang="en-US" dirty="0">
              <a:latin typeface="Comic Sans MS" panose="030F0702030302020204" pitchFamily="66" charset="0"/>
            </a:endParaRPr>
          </a:p>
        </p:txBody>
      </p:sp>
    </p:spTree>
    <p:extLst>
      <p:ext uri="{BB962C8B-B14F-4D97-AF65-F5344CB8AC3E}">
        <p14:creationId xmlns:p14="http://schemas.microsoft.com/office/powerpoint/2010/main" val="2339674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47" y="152718"/>
            <a:ext cx="8187070" cy="1048761"/>
          </a:xfrm>
        </p:spPr>
        <p:txBody>
          <a:bodyPr anchor="ctr"/>
          <a:lstStyle/>
          <a:p>
            <a:r>
              <a:rPr lang="en-US" b="1" dirty="0" smtClean="0">
                <a:solidFill>
                  <a:schemeClr val="tx1"/>
                </a:solidFill>
                <a:latin typeface="Comic Sans MS" panose="030F0702030302020204" pitchFamily="66" charset="0"/>
              </a:rPr>
              <a:t>Two main types of energy for biological systems</a:t>
            </a:r>
            <a:endParaRPr lang="en-US" b="1" dirty="0">
              <a:solidFill>
                <a:schemeClr val="tx1"/>
              </a:solidFill>
              <a:latin typeface="Comic Sans MS" panose="030F0702030302020204" pitchFamily="66" charset="0"/>
            </a:endParaRPr>
          </a:p>
        </p:txBody>
      </p:sp>
      <p:sp>
        <p:nvSpPr>
          <p:cNvPr id="3" name="Content Placeholder 2"/>
          <p:cNvSpPr>
            <a:spLocks noGrp="1"/>
          </p:cNvSpPr>
          <p:nvPr>
            <p:ph idx="1"/>
          </p:nvPr>
        </p:nvSpPr>
        <p:spPr>
          <a:xfrm>
            <a:off x="303028" y="1114178"/>
            <a:ext cx="7620000" cy="1575391"/>
          </a:xfrm>
        </p:spPr>
        <p:txBody>
          <a:bodyPr>
            <a:normAutofit fontScale="85000" lnSpcReduction="10000"/>
          </a:bodyPr>
          <a:lstStyle/>
          <a:p>
            <a:pPr marL="342900" indent="-342900">
              <a:buClrTx/>
              <a:buFont typeface="Arial" panose="020B0604020202020204" pitchFamily="34" charset="0"/>
              <a:buChar char="•"/>
            </a:pPr>
            <a:r>
              <a:rPr lang="en-US" dirty="0" smtClean="0">
                <a:latin typeface="Comic Sans MS" panose="030F0702030302020204" pitchFamily="66" charset="0"/>
              </a:rPr>
              <a:t>Potential energy – potential to do </a:t>
            </a:r>
            <a:r>
              <a:rPr lang="en-US" dirty="0" smtClean="0">
                <a:latin typeface="Comic Sans MS" panose="030F0702030302020204" pitchFamily="66" charset="0"/>
              </a:rPr>
              <a:t>work; STORED energy</a:t>
            </a:r>
          </a:p>
          <a:p>
            <a:pPr marL="800100" lvl="1" indent="-342900">
              <a:buClrTx/>
            </a:pPr>
            <a:r>
              <a:rPr lang="en-US" dirty="0" smtClean="0">
                <a:latin typeface="Comic Sans MS" panose="030F0702030302020204" pitchFamily="66" charset="0"/>
              </a:rPr>
              <a:t>Ion gradients, fats, carbohydrates, ATP, </a:t>
            </a:r>
            <a:endParaRPr lang="en-US" dirty="0" smtClean="0">
              <a:latin typeface="Comic Sans MS" panose="030F0702030302020204" pitchFamily="66" charset="0"/>
            </a:endParaRPr>
          </a:p>
          <a:p>
            <a:pPr marL="342900" indent="-342900">
              <a:buClrTx/>
              <a:buFont typeface="Arial" panose="020B0604020202020204" pitchFamily="34" charset="0"/>
              <a:buChar char="•"/>
            </a:pPr>
            <a:r>
              <a:rPr lang="en-US" dirty="0" smtClean="0">
                <a:latin typeface="Comic Sans MS" panose="030F0702030302020204" pitchFamily="66" charset="0"/>
              </a:rPr>
              <a:t>Kinetic energy – energy </a:t>
            </a:r>
            <a:r>
              <a:rPr lang="en-US" dirty="0" smtClean="0">
                <a:latin typeface="Comic Sans MS" panose="030F0702030302020204" pitchFamily="66" charset="0"/>
              </a:rPr>
              <a:t>; energy IN MOTION</a:t>
            </a:r>
          </a:p>
          <a:p>
            <a:pPr marL="800100" lvl="1" indent="-342900">
              <a:buClrTx/>
            </a:pPr>
            <a:r>
              <a:rPr lang="en-US" dirty="0" smtClean="0">
                <a:latin typeface="Comic Sans MS" panose="030F0702030302020204" pitchFamily="66" charset="0"/>
              </a:rPr>
              <a:t>Oxidative phosphorylation; photosynthesis, glycolysis, </a:t>
            </a:r>
            <a:r>
              <a:rPr lang="en-US" dirty="0" smtClean="0">
                <a:latin typeface="Symbol" panose="05050102010706020507" pitchFamily="18" charset="2"/>
              </a:rPr>
              <a:t>b</a:t>
            </a:r>
            <a:r>
              <a:rPr lang="en-US" dirty="0" smtClean="0">
                <a:latin typeface="Comic Sans MS" panose="030F0702030302020204" pitchFamily="66" charset="0"/>
              </a:rPr>
              <a:t>-oxidation/synthesis of fats</a:t>
            </a:r>
            <a:endParaRPr lang="en-US" dirty="0">
              <a:latin typeface="Comic Sans MS" panose="030F0702030302020204" pitchFamily="66"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57200" y="2806997"/>
            <a:ext cx="8075964" cy="3593804"/>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1171156" y="6505825"/>
            <a:ext cx="7311318" cy="215444"/>
          </a:xfrm>
          <a:prstGeom prst="rect">
            <a:avLst/>
          </a:prstGeom>
          <a:noFill/>
        </p:spPr>
        <p:txBody>
          <a:bodyPr wrap="square" rtlCol="0">
            <a:spAutoFit/>
          </a:bodyPr>
          <a:lstStyle/>
          <a:p>
            <a:r>
              <a:rPr lang="en-US" sz="800" dirty="0">
                <a:latin typeface="Comic Sans MS"/>
                <a:cs typeface="Comic Sans MS"/>
              </a:rPr>
              <a:t>Download for free at </a:t>
            </a:r>
            <a:r>
              <a:rPr lang="en-US" sz="800" u="sng" dirty="0">
                <a:latin typeface="Comic Sans MS"/>
                <a:cs typeface="Comic Sans MS"/>
              </a:rPr>
              <a:t>http://cnx.org/contents/185cbf87-c72e-48f5-</a:t>
            </a:r>
            <a:r>
              <a:rPr lang="en-US" sz="800" u="sng" dirty="0" smtClean="0">
                <a:latin typeface="Comic Sans MS"/>
                <a:cs typeface="Comic Sans MS"/>
              </a:rPr>
              <a:t>b51e</a:t>
            </a:r>
            <a:r>
              <a:rPr lang="en-US" sz="800" u="sng" dirty="0">
                <a:latin typeface="Comic Sans MS"/>
                <a:cs typeface="Comic Sans MS"/>
              </a:rPr>
              <a:t>-</a:t>
            </a:r>
            <a:r>
              <a:rPr lang="en-US" sz="800" u="sng" dirty="0" smtClean="0">
                <a:latin typeface="Comic Sans MS"/>
                <a:cs typeface="Comic Sans MS"/>
              </a:rPr>
              <a:t>f14f21b5eabd</a:t>
            </a:r>
            <a:r>
              <a:rPr lang="en-US" sz="800" u="sng" dirty="0">
                <a:latin typeface="Comic Sans MS"/>
                <a:cs typeface="Comic Sans MS"/>
              </a:rPr>
              <a:t>@</a:t>
            </a:r>
            <a:r>
              <a:rPr lang="en-US" sz="800" u="sng" dirty="0" smtClean="0">
                <a:latin typeface="Comic Sans MS"/>
                <a:cs typeface="Comic Sans MS"/>
              </a:rPr>
              <a:t>10.61</a:t>
            </a:r>
            <a:endParaRPr lang="en-US" sz="800" dirty="0">
              <a:latin typeface="Comic Sans MS"/>
              <a:cs typeface="Comic Sans MS"/>
            </a:endParaRPr>
          </a:p>
        </p:txBody>
      </p:sp>
    </p:spTree>
    <p:extLst>
      <p:ext uri="{BB962C8B-B14F-4D97-AF65-F5344CB8AC3E}">
        <p14:creationId xmlns:p14="http://schemas.microsoft.com/office/powerpoint/2010/main" val="2158911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20" y="119366"/>
            <a:ext cx="7155711" cy="1071481"/>
          </a:xfrm>
        </p:spPr>
        <p:txBody>
          <a:bodyPr anchor="ctr">
            <a:normAutofit/>
          </a:bodyPr>
          <a:lstStyle/>
          <a:p>
            <a:r>
              <a:rPr lang="en-US" sz="2800" b="1" dirty="0" smtClean="0">
                <a:solidFill>
                  <a:schemeClr val="tx1"/>
                </a:solidFill>
                <a:latin typeface="Comic Sans MS" panose="030F0702030302020204" pitchFamily="66" charset="0"/>
              </a:rPr>
              <a:t>Some money is easy to earn, some money is hard to earn</a:t>
            </a:r>
            <a:endParaRPr lang="en-US" sz="2800" b="1" dirty="0">
              <a:solidFill>
                <a:schemeClr val="tx1"/>
              </a:solidFill>
              <a:latin typeface="Comic Sans MS" panose="030F0702030302020204" pitchFamily="66" charset="0"/>
            </a:endParaRPr>
          </a:p>
        </p:txBody>
      </p:sp>
      <p:sp>
        <p:nvSpPr>
          <p:cNvPr id="3" name="Content Placeholder 2"/>
          <p:cNvSpPr>
            <a:spLocks noGrp="1"/>
          </p:cNvSpPr>
          <p:nvPr>
            <p:ph idx="1"/>
          </p:nvPr>
        </p:nvSpPr>
        <p:spPr>
          <a:xfrm>
            <a:off x="318977" y="1288177"/>
            <a:ext cx="7620000" cy="2688400"/>
          </a:xfrm>
        </p:spPr>
        <p:txBody>
          <a:bodyPr>
            <a:normAutofit fontScale="92500" lnSpcReduction="20000"/>
          </a:bodyPr>
          <a:lstStyle/>
          <a:p>
            <a:pPr marL="342900" indent="-342900">
              <a:buClrTx/>
              <a:buFont typeface="Arial" panose="020B0604020202020204" pitchFamily="34" charset="0"/>
              <a:buChar char="•"/>
            </a:pPr>
            <a:r>
              <a:rPr lang="en-US" b="1" dirty="0" smtClean="0">
                <a:latin typeface="Comic Sans MS" panose="030F0702030302020204" pitchFamily="66" charset="0"/>
              </a:rPr>
              <a:t>Endergonic reactions</a:t>
            </a:r>
            <a:r>
              <a:rPr lang="en-US" dirty="0" smtClean="0">
                <a:latin typeface="Comic Sans MS" panose="030F0702030302020204" pitchFamily="66" charset="0"/>
              </a:rPr>
              <a:t> </a:t>
            </a:r>
            <a:r>
              <a:rPr lang="en-US" dirty="0" smtClean="0">
                <a:latin typeface="Comic Sans MS" panose="030F0702030302020204" pitchFamily="66" charset="0"/>
              </a:rPr>
              <a:t>– energy </a:t>
            </a:r>
            <a:r>
              <a:rPr lang="en-US" dirty="0" smtClean="0">
                <a:latin typeface="Comic Sans MS" panose="030F0702030302020204" pitchFamily="66" charset="0"/>
              </a:rPr>
              <a:t>in</a:t>
            </a:r>
          </a:p>
          <a:p>
            <a:pPr marL="800100" lvl="1" indent="-342900">
              <a:buClrTx/>
            </a:pPr>
            <a:r>
              <a:rPr lang="en-US" dirty="0" smtClean="0">
                <a:latin typeface="Comic Sans MS" panose="030F0702030302020204" pitchFamily="66" charset="0"/>
              </a:rPr>
              <a:t>Many energy-storing molecules are made with endergonic reactions</a:t>
            </a:r>
          </a:p>
          <a:p>
            <a:pPr marL="800100" lvl="1" indent="-342900">
              <a:buClrTx/>
            </a:pPr>
            <a:r>
              <a:rPr lang="en-US" dirty="0">
                <a:latin typeface="Comic Sans MS" panose="030F0702030302020204" pitchFamily="66" charset="0"/>
              </a:rPr>
              <a:t>Some </a:t>
            </a:r>
            <a:r>
              <a:rPr lang="en-US" dirty="0" smtClean="0">
                <a:latin typeface="Comic Sans MS" panose="030F0702030302020204" pitchFamily="66" charset="0"/>
              </a:rPr>
              <a:t>energy-generating </a:t>
            </a:r>
            <a:r>
              <a:rPr lang="en-US" dirty="0">
                <a:latin typeface="Comic Sans MS" panose="030F0702030302020204" pitchFamily="66" charset="0"/>
              </a:rPr>
              <a:t>reactions are </a:t>
            </a:r>
            <a:r>
              <a:rPr lang="en-US" dirty="0" smtClean="0">
                <a:latin typeface="Comic Sans MS" panose="030F0702030302020204" pitchFamily="66" charset="0"/>
              </a:rPr>
              <a:t>intentionally endergonic – “money is invested for much more money later on”</a:t>
            </a:r>
          </a:p>
          <a:p>
            <a:pPr marL="342900" indent="-342900">
              <a:buClrTx/>
              <a:buFont typeface="Arial" panose="020B0604020202020204" pitchFamily="34" charset="0"/>
              <a:buChar char="•"/>
            </a:pPr>
            <a:r>
              <a:rPr lang="en-US" b="1" dirty="0" smtClean="0">
                <a:latin typeface="Comic Sans MS" panose="030F0702030302020204" pitchFamily="66" charset="0"/>
              </a:rPr>
              <a:t>Exergonic reactions</a:t>
            </a:r>
            <a:r>
              <a:rPr lang="en-US" dirty="0" smtClean="0">
                <a:latin typeface="Comic Sans MS" panose="030F0702030302020204" pitchFamily="66" charset="0"/>
              </a:rPr>
              <a:t> – energy out</a:t>
            </a:r>
          </a:p>
          <a:p>
            <a:pPr marL="800100" lvl="1" indent="-342900">
              <a:buClrTx/>
            </a:pPr>
            <a:r>
              <a:rPr lang="en-US" dirty="0" smtClean="0">
                <a:latin typeface="Comic Sans MS" panose="030F0702030302020204" pitchFamily="66" charset="0"/>
              </a:rPr>
              <a:t>Most energy-generating reactions are intentionally exergonic reactions</a:t>
            </a: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61350" y="3936655"/>
            <a:ext cx="7623302" cy="280499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8589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5660"/>
            <a:ext cx="8318310" cy="3321563"/>
          </a:xfrm>
        </p:spPr>
        <p:txBody>
          <a:bodyPr/>
          <a:lstStyle/>
          <a:p>
            <a:pPr marL="342900" indent="-342900">
              <a:buClrTx/>
              <a:buFont typeface="Arial" panose="020B0604020202020204" pitchFamily="34" charset="0"/>
              <a:buChar char="•"/>
            </a:pPr>
            <a:r>
              <a:rPr lang="en-US" sz="3200" b="1" dirty="0" smtClean="0">
                <a:latin typeface="Comic Sans MS" panose="030F0702030302020204" pitchFamily="66" charset="0"/>
              </a:rPr>
              <a:t>Activation energy</a:t>
            </a:r>
          </a:p>
          <a:p>
            <a:pPr marL="1485900" lvl="2" indent="-342900">
              <a:buClrTx/>
            </a:pPr>
            <a:r>
              <a:rPr lang="en-US" dirty="0" smtClean="0">
                <a:latin typeface="Comic Sans MS" panose="030F0702030302020204" pitchFamily="66" charset="0"/>
              </a:rPr>
              <a:t>Input of energy to get reaction </a:t>
            </a:r>
            <a:r>
              <a:rPr lang="en-US" dirty="0" smtClean="0">
                <a:latin typeface="Comic Sans MS" panose="030F0702030302020204" pitchFamily="66" charset="0"/>
              </a:rPr>
              <a:t>started</a:t>
            </a:r>
          </a:p>
          <a:p>
            <a:pPr marL="1485900" lvl="2" indent="-342900">
              <a:buClrTx/>
            </a:pPr>
            <a:r>
              <a:rPr lang="en-US" dirty="0" smtClean="0">
                <a:latin typeface="Comic Sans MS" panose="030F0702030302020204" pitchFamily="66" charset="0"/>
              </a:rPr>
              <a:t>“friction” that must be overcome to “get the wheel rolling”</a:t>
            </a:r>
            <a:endParaRPr lang="en-US" dirty="0" smtClean="0">
              <a:latin typeface="Comic Sans MS" panose="030F0702030302020204" pitchFamily="66" charset="0"/>
            </a:endParaRPr>
          </a:p>
          <a:p>
            <a:pPr marL="1485900" lvl="2" indent="-342900">
              <a:buClrTx/>
            </a:pPr>
            <a:r>
              <a:rPr lang="en-US" dirty="0" smtClean="0">
                <a:latin typeface="Comic Sans MS" panose="030F0702030302020204" pitchFamily="66" charset="0"/>
              </a:rPr>
              <a:t>A </a:t>
            </a:r>
            <a:r>
              <a:rPr lang="en-US" b="1" dirty="0" smtClean="0">
                <a:latin typeface="Comic Sans MS" panose="030F0702030302020204" pitchFamily="66" charset="0"/>
              </a:rPr>
              <a:t>catalyst</a:t>
            </a:r>
            <a:r>
              <a:rPr lang="en-US" dirty="0" smtClean="0">
                <a:latin typeface="Comic Sans MS" panose="030F0702030302020204" pitchFamily="66" charset="0"/>
              </a:rPr>
              <a:t> is needed to lower this activation energy</a:t>
            </a:r>
          </a:p>
          <a:p>
            <a:pPr marL="2400300" lvl="4" indent="-342900">
              <a:buClrTx/>
            </a:pPr>
            <a:r>
              <a:rPr lang="en-US" dirty="0" smtClean="0">
                <a:latin typeface="Comic Sans MS" panose="030F0702030302020204" pitchFamily="66" charset="0"/>
              </a:rPr>
              <a:t>Our reactions </a:t>
            </a:r>
            <a:r>
              <a:rPr lang="en-US" dirty="0" smtClean="0">
                <a:latin typeface="Comic Sans MS" panose="030F0702030302020204" pitchFamily="66" charset="0"/>
              </a:rPr>
              <a:t>must be </a:t>
            </a:r>
            <a:r>
              <a:rPr lang="en-US" dirty="0" smtClean="0">
                <a:latin typeface="Comic Sans MS" panose="030F0702030302020204" pitchFamily="66" charset="0"/>
              </a:rPr>
              <a:t>catalyzed </a:t>
            </a:r>
            <a:r>
              <a:rPr lang="en-US" dirty="0" smtClean="0">
                <a:latin typeface="Comic Sans MS" panose="030F0702030302020204" pitchFamily="66" charset="0"/>
              </a:rPr>
              <a:t>for life to occur</a:t>
            </a:r>
          </a:p>
          <a:p>
            <a:pPr marL="2400300" lvl="4" indent="-342900">
              <a:buClrTx/>
            </a:pPr>
            <a:r>
              <a:rPr lang="en-US" dirty="0" smtClean="0">
                <a:latin typeface="Comic Sans MS" panose="030F0702030302020204" pitchFamily="66" charset="0"/>
              </a:rPr>
              <a:t>Catalysts “grease the wheel”, or the road!!!</a:t>
            </a:r>
            <a:endParaRPr lang="en-US" dirty="0" smtClean="0">
              <a:latin typeface="Comic Sans MS" panose="030F0702030302020204" pitchFamily="66" charset="0"/>
            </a:endParaRPr>
          </a:p>
          <a:p>
            <a:pPr marL="2400300" lvl="4" indent="-342900">
              <a:buClrTx/>
            </a:pPr>
            <a:r>
              <a:rPr lang="en-US" b="1" dirty="0" smtClean="0">
                <a:latin typeface="Comic Sans MS" panose="030F0702030302020204" pitchFamily="66" charset="0"/>
              </a:rPr>
              <a:t>Enzymes</a:t>
            </a:r>
            <a:r>
              <a:rPr lang="en-US" dirty="0" smtClean="0">
                <a:latin typeface="Comic Sans MS" panose="030F0702030302020204" pitchFamily="66" charset="0"/>
              </a:rPr>
              <a:t> catalyze </a:t>
            </a:r>
            <a:r>
              <a:rPr lang="en-US" u="sng" dirty="0" smtClean="0">
                <a:latin typeface="Comic Sans MS" panose="030F0702030302020204" pitchFamily="66" charset="0"/>
              </a:rPr>
              <a:t>nearly all biological reactions</a:t>
            </a:r>
            <a:endParaRPr lang="en-US" u="sng" dirty="0" smtClean="0">
              <a:latin typeface="Comic Sans MS" panose="030F0702030302020204" pitchFamily="66" charset="0"/>
            </a:endParaRPr>
          </a:p>
          <a:p>
            <a:pPr marL="2400300" lvl="4" indent="-342900">
              <a:buClrTx/>
            </a:pPr>
            <a:r>
              <a:rPr lang="en-US" dirty="0" smtClean="0">
                <a:latin typeface="Comic Sans MS" panose="030F0702030302020204" pitchFamily="66" charset="0"/>
              </a:rPr>
              <a:t>Without functioning enzymes, our chemical reactions would not happen efficiently or at </a:t>
            </a:r>
            <a:r>
              <a:rPr lang="en-US" dirty="0" smtClean="0">
                <a:latin typeface="Comic Sans MS" panose="030F0702030302020204" pitchFamily="66" charset="0"/>
              </a:rPr>
              <a:t>all</a:t>
            </a:r>
            <a:endParaRPr lang="en-US" dirty="0" smtClean="0">
              <a:latin typeface="Comic Sans MS" panose="030F0702030302020204" pitchFamily="66"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80990" y="4082662"/>
            <a:ext cx="3029803" cy="2558213"/>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1228297" y="6640875"/>
            <a:ext cx="7311318" cy="215444"/>
          </a:xfrm>
          <a:prstGeom prst="rect">
            <a:avLst/>
          </a:prstGeom>
          <a:noFill/>
        </p:spPr>
        <p:txBody>
          <a:bodyPr wrap="square" rtlCol="0">
            <a:spAutoFit/>
          </a:bodyPr>
          <a:lstStyle/>
          <a:p>
            <a:r>
              <a:rPr lang="en-US" sz="800" dirty="0">
                <a:latin typeface="Comic Sans MS"/>
                <a:cs typeface="Comic Sans MS"/>
              </a:rPr>
              <a:t>Download for free at </a:t>
            </a:r>
            <a:r>
              <a:rPr lang="en-US" sz="800" u="sng" dirty="0">
                <a:latin typeface="Comic Sans MS"/>
                <a:cs typeface="Comic Sans MS"/>
              </a:rPr>
              <a:t>http://cnx.org/contents/185cbf87-c72e-48f5-</a:t>
            </a:r>
            <a:r>
              <a:rPr lang="en-US" sz="800" u="sng" dirty="0" smtClean="0">
                <a:latin typeface="Comic Sans MS"/>
                <a:cs typeface="Comic Sans MS"/>
              </a:rPr>
              <a:t>b51e</a:t>
            </a:r>
            <a:r>
              <a:rPr lang="en-US" sz="800" u="sng" dirty="0">
                <a:latin typeface="Comic Sans MS"/>
                <a:cs typeface="Comic Sans MS"/>
              </a:rPr>
              <a:t>-</a:t>
            </a:r>
            <a:r>
              <a:rPr lang="en-US" sz="800" u="sng" dirty="0" smtClean="0">
                <a:latin typeface="Comic Sans MS"/>
                <a:cs typeface="Comic Sans MS"/>
              </a:rPr>
              <a:t>f14f21b5eabd</a:t>
            </a:r>
            <a:r>
              <a:rPr lang="en-US" sz="800" u="sng" dirty="0">
                <a:latin typeface="Comic Sans MS"/>
                <a:cs typeface="Comic Sans MS"/>
              </a:rPr>
              <a:t>@</a:t>
            </a:r>
            <a:r>
              <a:rPr lang="en-US" sz="800" u="sng" dirty="0" smtClean="0">
                <a:latin typeface="Comic Sans MS"/>
                <a:cs typeface="Comic Sans MS"/>
              </a:rPr>
              <a:t>10.61</a:t>
            </a:r>
            <a:endParaRPr lang="en-US" sz="800" dirty="0">
              <a:latin typeface="Comic Sans MS"/>
              <a:cs typeface="Comic Sans MS"/>
            </a:endParaRPr>
          </a:p>
        </p:txBody>
      </p:sp>
      <p:sp>
        <p:nvSpPr>
          <p:cNvPr id="2" name="Rectangle 1"/>
          <p:cNvSpPr/>
          <p:nvPr/>
        </p:nvSpPr>
        <p:spPr>
          <a:xfrm>
            <a:off x="3280860" y="4289468"/>
            <a:ext cx="5607959" cy="1077218"/>
          </a:xfrm>
          <a:prstGeom prst="rect">
            <a:avLst/>
          </a:prstGeom>
        </p:spPr>
        <p:txBody>
          <a:bodyPr wrap="square">
            <a:spAutoFit/>
          </a:bodyPr>
          <a:lstStyle/>
          <a:p>
            <a:pPr marL="0" lvl="4">
              <a:buClrTx/>
            </a:pPr>
            <a:r>
              <a:rPr lang="en-US" sz="1600" dirty="0">
                <a:latin typeface="Comic Sans MS" panose="030F0702030302020204" pitchFamily="66" charset="0"/>
              </a:rPr>
              <a:t>How enzymes work, watch this </a:t>
            </a:r>
            <a:r>
              <a:rPr lang="en-US" sz="1600" dirty="0" smtClean="0">
                <a:latin typeface="Comic Sans MS" panose="030F0702030302020204" pitchFamily="66" charset="0"/>
              </a:rPr>
              <a:t>video:</a:t>
            </a:r>
          </a:p>
          <a:p>
            <a:pPr marL="285750" lvl="4" indent="-285750">
              <a:buClrTx/>
              <a:buFont typeface="Arial" panose="020B0604020202020204" pitchFamily="34" charset="0"/>
              <a:buChar char="•"/>
            </a:pPr>
            <a:r>
              <a:rPr lang="en-US" sz="1600" dirty="0" smtClean="0">
                <a:latin typeface="Comic Sans MS" panose="030F0702030302020204" pitchFamily="66" charset="0"/>
                <a:hlinkClick r:id="rId3"/>
              </a:rPr>
              <a:t>https</a:t>
            </a:r>
            <a:r>
              <a:rPr lang="en-US" sz="1600" dirty="0">
                <a:latin typeface="Comic Sans MS" panose="030F0702030302020204" pitchFamily="66" charset="0"/>
                <a:hlinkClick r:id="rId3"/>
              </a:rPr>
              <a:t>://www.youtube.com/watch?v=qgVFkRn8f10</a:t>
            </a:r>
            <a:r>
              <a:rPr lang="en-US" sz="1600" dirty="0">
                <a:latin typeface="Comic Sans MS" panose="030F0702030302020204" pitchFamily="66" charset="0"/>
              </a:rPr>
              <a:t> or</a:t>
            </a:r>
          </a:p>
          <a:p>
            <a:pPr marL="287338" lvl="4" indent="-287338">
              <a:buClrTx/>
              <a:buFont typeface="Arial" panose="020B0604020202020204" pitchFamily="34" charset="0"/>
              <a:buChar char="•"/>
            </a:pPr>
            <a:r>
              <a:rPr lang="en-US" sz="1600" dirty="0">
                <a:latin typeface="Comic Sans MS" panose="030F0702030302020204" pitchFamily="66" charset="0"/>
                <a:hlinkClick r:id="rId4"/>
              </a:rPr>
              <a:t>https://www.youtube.com/watch?v=rlH1ym916Fo</a:t>
            </a:r>
            <a:r>
              <a:rPr lang="en-US" sz="1600" dirty="0">
                <a:latin typeface="Comic Sans MS" panose="030F0702030302020204" pitchFamily="66" charset="0"/>
              </a:rPr>
              <a:t> </a:t>
            </a:r>
          </a:p>
          <a:p>
            <a:pPr marL="457200" lvl="4" indent="-457200">
              <a:buClrTx/>
              <a:buFont typeface="Arial" panose="020B0604020202020204" pitchFamily="34" charset="0"/>
              <a:buChar char="•"/>
            </a:pPr>
            <a:endParaRPr lang="en-US" sz="1600" dirty="0">
              <a:latin typeface="Comic Sans MS" panose="030F0702030302020204" pitchFamily="66" charset="0"/>
            </a:endParaRPr>
          </a:p>
        </p:txBody>
      </p:sp>
    </p:spTree>
    <p:extLst>
      <p:ext uri="{BB962C8B-B14F-4D97-AF65-F5344CB8AC3E}">
        <p14:creationId xmlns:p14="http://schemas.microsoft.com/office/powerpoint/2010/main" val="1825392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71" y="1569492"/>
            <a:ext cx="8801026" cy="3542413"/>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47410" y="5715920"/>
            <a:ext cx="7311318" cy="215444"/>
          </a:xfrm>
          <a:prstGeom prst="rect">
            <a:avLst/>
          </a:prstGeom>
          <a:noFill/>
        </p:spPr>
        <p:txBody>
          <a:bodyPr wrap="square" rtlCol="0">
            <a:spAutoFit/>
          </a:bodyPr>
          <a:lstStyle/>
          <a:p>
            <a:r>
              <a:rPr lang="en-US" sz="800" dirty="0">
                <a:latin typeface="Comic Sans MS"/>
                <a:cs typeface="Comic Sans MS"/>
              </a:rPr>
              <a:t>Download for free at </a:t>
            </a:r>
            <a:r>
              <a:rPr lang="en-US" sz="800" u="sng" dirty="0">
                <a:latin typeface="Comic Sans MS"/>
                <a:cs typeface="Comic Sans MS"/>
              </a:rPr>
              <a:t>http://cnx.org/contents/185cbf87-c72e-48f5-</a:t>
            </a:r>
            <a:r>
              <a:rPr lang="en-US" sz="800" u="sng" dirty="0" smtClean="0">
                <a:latin typeface="Comic Sans MS"/>
                <a:cs typeface="Comic Sans MS"/>
              </a:rPr>
              <a:t>b51e</a:t>
            </a:r>
            <a:r>
              <a:rPr lang="en-US" sz="800" u="sng" dirty="0">
                <a:latin typeface="Comic Sans MS"/>
                <a:cs typeface="Comic Sans MS"/>
              </a:rPr>
              <a:t>-</a:t>
            </a:r>
            <a:r>
              <a:rPr lang="en-US" sz="800" u="sng" dirty="0" smtClean="0">
                <a:latin typeface="Comic Sans MS"/>
                <a:cs typeface="Comic Sans MS"/>
              </a:rPr>
              <a:t>f14f21b5eabd</a:t>
            </a:r>
            <a:r>
              <a:rPr lang="en-US" sz="800" u="sng" dirty="0">
                <a:latin typeface="Comic Sans MS"/>
                <a:cs typeface="Comic Sans MS"/>
              </a:rPr>
              <a:t>@</a:t>
            </a:r>
            <a:r>
              <a:rPr lang="en-US" sz="800" u="sng" dirty="0" smtClean="0">
                <a:latin typeface="Comic Sans MS"/>
                <a:cs typeface="Comic Sans MS"/>
              </a:rPr>
              <a:t>10.61</a:t>
            </a:r>
            <a:endParaRPr lang="en-US" sz="800" dirty="0">
              <a:latin typeface="Comic Sans MS"/>
              <a:cs typeface="Comic Sans MS"/>
            </a:endParaRPr>
          </a:p>
        </p:txBody>
      </p:sp>
      <p:sp>
        <p:nvSpPr>
          <p:cNvPr id="2" name="TextBox 1"/>
          <p:cNvSpPr txBox="1"/>
          <p:nvPr/>
        </p:nvSpPr>
        <p:spPr>
          <a:xfrm>
            <a:off x="81351" y="266287"/>
            <a:ext cx="9027089" cy="1077218"/>
          </a:xfrm>
          <a:prstGeom prst="rect">
            <a:avLst/>
          </a:prstGeom>
          <a:noFill/>
        </p:spPr>
        <p:txBody>
          <a:bodyPr wrap="square" rtlCol="0">
            <a:spAutoFit/>
          </a:bodyPr>
          <a:lstStyle/>
          <a:p>
            <a:r>
              <a:rPr lang="en-US" sz="3200" b="1" dirty="0" smtClean="0"/>
              <a:t>How Enzymes work:  induced fit:  the lock fits the key, then warps it to break the key easily!!</a:t>
            </a:r>
            <a:endParaRPr lang="en-US" sz="3200" b="1" dirty="0"/>
          </a:p>
        </p:txBody>
      </p:sp>
    </p:spTree>
    <p:extLst>
      <p:ext uri="{BB962C8B-B14F-4D97-AF65-F5344CB8AC3E}">
        <p14:creationId xmlns:p14="http://schemas.microsoft.com/office/powerpoint/2010/main" val="613769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95642"/>
          </a:xfrm>
        </p:spPr>
        <p:txBody>
          <a:bodyPr>
            <a:normAutofit/>
          </a:bodyPr>
          <a:lstStyle/>
          <a:p>
            <a:r>
              <a:rPr lang="en-US" sz="3600" b="1" dirty="0" smtClean="0">
                <a:solidFill>
                  <a:schemeClr val="tx1"/>
                </a:solidFill>
                <a:latin typeface="Comic Sans MS" panose="030F0702030302020204" pitchFamily="66" charset="0"/>
              </a:rPr>
              <a:t>Feedback inhibition</a:t>
            </a:r>
            <a:endParaRPr lang="en-US" sz="3600" b="1" dirty="0">
              <a:solidFill>
                <a:schemeClr val="tx1"/>
              </a:solidFill>
              <a:latin typeface="Comic Sans MS" panose="030F0702030302020204" pitchFamily="66" charset="0"/>
            </a:endParaRPr>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31999" y="2511188"/>
            <a:ext cx="8741825" cy="2947916"/>
          </a:xfrm>
          <a:prstGeom prst="rect">
            <a:avLst/>
          </a:prstGeom>
          <a:ln>
            <a:noFill/>
          </a:ln>
          <a:effectLst>
            <a:outerShdw blurRad="292100" dist="139700" dir="2700000" algn="tl" rotWithShape="0">
              <a:srgbClr val="333333">
                <a:alpha val="65000"/>
              </a:srgbClr>
            </a:outerShdw>
          </a:effectLst>
        </p:spPr>
      </p:pic>
      <p:sp>
        <p:nvSpPr>
          <p:cNvPr id="3" name="TextBox 2"/>
          <p:cNvSpPr txBox="1"/>
          <p:nvPr/>
        </p:nvSpPr>
        <p:spPr>
          <a:xfrm>
            <a:off x="355600" y="1033442"/>
            <a:ext cx="7863840" cy="1015663"/>
          </a:xfrm>
          <a:prstGeom prst="rect">
            <a:avLst/>
          </a:prstGeom>
          <a:noFill/>
        </p:spPr>
        <p:txBody>
          <a:bodyPr wrap="square" rtlCol="0">
            <a:spAutoFit/>
          </a:bodyPr>
          <a:lstStyle/>
          <a:p>
            <a:r>
              <a:rPr lang="en-US" sz="2000" dirty="0" smtClean="0"/>
              <a:t>A product that is too excessive will “turn off” the pathway by inhibiting the first or slowest enzyme, and therefore allow the product numbers to slowly decline as they get used up.</a:t>
            </a:r>
            <a:endParaRPr lang="en-US" sz="2000" dirty="0"/>
          </a:p>
        </p:txBody>
      </p:sp>
    </p:spTree>
    <p:extLst>
      <p:ext uri="{BB962C8B-B14F-4D97-AF65-F5344CB8AC3E}">
        <p14:creationId xmlns:p14="http://schemas.microsoft.com/office/powerpoint/2010/main" val="1670816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06080" cy="1371600"/>
          </a:xfrm>
        </p:spPr>
        <p:txBody>
          <a:bodyPr>
            <a:noAutofit/>
          </a:bodyPr>
          <a:lstStyle/>
          <a:p>
            <a:r>
              <a:rPr lang="en-US" sz="3200" b="1" dirty="0" smtClean="0">
                <a:solidFill>
                  <a:schemeClr val="tx1"/>
                </a:solidFill>
                <a:latin typeface="Comic Sans MS" panose="030F0702030302020204" pitchFamily="66" charset="0"/>
              </a:rPr>
              <a:t>The Laws of Thermodynamics (Energy flow through a system)</a:t>
            </a:r>
            <a:endParaRPr lang="en-US" sz="3200" b="1" dirty="0">
              <a:solidFill>
                <a:schemeClr val="tx1"/>
              </a:solidFill>
              <a:latin typeface="Comic Sans MS" panose="030F0702030302020204" pitchFamily="66" charset="0"/>
            </a:endParaRPr>
          </a:p>
        </p:txBody>
      </p:sp>
      <p:sp>
        <p:nvSpPr>
          <p:cNvPr id="3" name="Content Placeholder 2"/>
          <p:cNvSpPr>
            <a:spLocks noGrp="1"/>
          </p:cNvSpPr>
          <p:nvPr>
            <p:ph idx="1"/>
          </p:nvPr>
        </p:nvSpPr>
        <p:spPr/>
        <p:txBody>
          <a:bodyPr>
            <a:normAutofit lnSpcReduction="10000"/>
          </a:bodyPr>
          <a:lstStyle/>
          <a:p>
            <a:pPr marL="342900" indent="-342900">
              <a:buClrTx/>
              <a:buFont typeface="Arial" panose="020B0604020202020204" pitchFamily="34" charset="0"/>
              <a:buChar char="•"/>
            </a:pPr>
            <a:r>
              <a:rPr lang="en-US" sz="2800" dirty="0" smtClean="0">
                <a:latin typeface="Comic Sans MS" panose="030F0702030302020204" pitchFamily="66" charset="0"/>
              </a:rPr>
              <a:t>The First Law of </a:t>
            </a:r>
            <a:r>
              <a:rPr lang="en-US" sz="2800" dirty="0" smtClean="0">
                <a:latin typeface="Comic Sans MS" panose="030F0702030302020204" pitchFamily="66" charset="0"/>
              </a:rPr>
              <a:t>Thermodynamics (paraphrased)</a:t>
            </a:r>
            <a:endParaRPr lang="en-US" sz="2800" dirty="0" smtClean="0">
              <a:latin typeface="Comic Sans MS" panose="030F0702030302020204" pitchFamily="66" charset="0"/>
            </a:endParaRPr>
          </a:p>
          <a:p>
            <a:pPr marL="1485900" lvl="2" indent="-342900">
              <a:buClrTx/>
            </a:pPr>
            <a:r>
              <a:rPr lang="en-US" sz="2400" dirty="0" smtClean="0">
                <a:latin typeface="Comic Sans MS" panose="030F0702030302020204" pitchFamily="66" charset="0"/>
              </a:rPr>
              <a:t>Energy cannot be created nor destroyed, it will just change form</a:t>
            </a:r>
          </a:p>
          <a:p>
            <a:pPr marL="1485900" lvl="2" indent="-342900">
              <a:buClrTx/>
            </a:pPr>
            <a:endParaRPr lang="en-US" sz="2400" dirty="0" smtClean="0">
              <a:latin typeface="Comic Sans MS" panose="030F0702030302020204" pitchFamily="66" charset="0"/>
            </a:endParaRPr>
          </a:p>
          <a:p>
            <a:pPr marL="1485900" lvl="2" indent="-342900">
              <a:buClrTx/>
            </a:pPr>
            <a:endParaRPr lang="en-US" sz="2400" dirty="0" smtClean="0">
              <a:latin typeface="Comic Sans MS" panose="030F0702030302020204" pitchFamily="66" charset="0"/>
            </a:endParaRPr>
          </a:p>
          <a:p>
            <a:pPr marL="342900" indent="-342900">
              <a:buClrTx/>
              <a:buFont typeface="Arial" panose="020B0604020202020204" pitchFamily="34" charset="0"/>
              <a:buChar char="•"/>
            </a:pPr>
            <a:r>
              <a:rPr lang="en-US" sz="2800" dirty="0" smtClean="0">
                <a:latin typeface="Comic Sans MS" panose="030F0702030302020204" pitchFamily="66" charset="0"/>
              </a:rPr>
              <a:t>The Second Law of </a:t>
            </a:r>
            <a:r>
              <a:rPr lang="en-US" sz="2800" dirty="0" smtClean="0">
                <a:latin typeface="Comic Sans MS" panose="030F0702030302020204" pitchFamily="66" charset="0"/>
              </a:rPr>
              <a:t>Thermodynamics (paraphrased)</a:t>
            </a:r>
            <a:endParaRPr lang="en-US" sz="2800" dirty="0" smtClean="0">
              <a:latin typeface="Comic Sans MS" panose="030F0702030302020204" pitchFamily="66" charset="0"/>
            </a:endParaRPr>
          </a:p>
          <a:p>
            <a:pPr marL="1485900" lvl="2" indent="-342900">
              <a:buClrTx/>
            </a:pPr>
            <a:r>
              <a:rPr lang="en-US" sz="2400" dirty="0" smtClean="0">
                <a:latin typeface="Comic Sans MS" panose="030F0702030302020204" pitchFamily="66" charset="0"/>
              </a:rPr>
              <a:t>As energy changes form, some of it will be lost as an unusable form</a:t>
            </a:r>
            <a:endParaRPr lang="en-US" sz="2400" dirty="0">
              <a:latin typeface="Comic Sans MS" panose="030F0702030302020204" pitchFamily="66" charset="0"/>
            </a:endParaRPr>
          </a:p>
        </p:txBody>
      </p:sp>
    </p:spTree>
    <p:extLst>
      <p:ext uri="{BB962C8B-B14F-4D97-AF65-F5344CB8AC3E}">
        <p14:creationId xmlns:p14="http://schemas.microsoft.com/office/powerpoint/2010/main" val="3675286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4120</TotalTime>
  <Words>678</Words>
  <Application>Microsoft Office PowerPoint</Application>
  <PresentationFormat>On-screen Show (4:3)</PresentationFormat>
  <Paragraphs>80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Black</vt:lpstr>
      <vt:lpstr>Calibri</vt:lpstr>
      <vt:lpstr>Comic Sans MS</vt:lpstr>
      <vt:lpstr>Symbol</vt:lpstr>
      <vt:lpstr>Essential</vt:lpstr>
      <vt:lpstr>PowerPoint Presentation</vt:lpstr>
      <vt:lpstr>The NEED FOR ENERGY AND MOVING IT AROUND!</vt:lpstr>
      <vt:lpstr>PowerPoint Presentation</vt:lpstr>
      <vt:lpstr>Two main types of energy for biological systems</vt:lpstr>
      <vt:lpstr>Some money is easy to earn, some money is hard to earn</vt:lpstr>
      <vt:lpstr>PowerPoint Presentation</vt:lpstr>
      <vt:lpstr>PowerPoint Presentation</vt:lpstr>
      <vt:lpstr>Feedback inhibition</vt:lpstr>
      <vt:lpstr>The Laws of Thermodynamics (Energy flow through a system)</vt:lpstr>
      <vt:lpstr>PowerPoint Presentation</vt:lpstr>
      <vt:lpstr>PowerPoint Presentation</vt:lpstr>
      <vt:lpstr>Biological energy:  What is ATP?</vt:lpstr>
      <vt:lpstr>Cellular Metabolism is far more complicated – don’t need to know all of this!</vt:lpstr>
      <vt:lpstr>Redox Reactions</vt:lpstr>
    </vt:vector>
  </TitlesOfParts>
  <Company>WNI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dc:title>
  <dc:creator>Spuddy McSpare</dc:creator>
  <cp:lastModifiedBy>Christopher D. Krause</cp:lastModifiedBy>
  <cp:revision>169</cp:revision>
  <dcterms:created xsi:type="dcterms:W3CDTF">2012-06-04T02:13:36Z</dcterms:created>
  <dcterms:modified xsi:type="dcterms:W3CDTF">2018-02-07T17:05:58Z</dcterms:modified>
</cp:coreProperties>
</file>