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2" r:id="rId3"/>
    <p:sldId id="283" r:id="rId4"/>
    <p:sldId id="323" r:id="rId5"/>
    <p:sldId id="324" r:id="rId6"/>
    <p:sldId id="329" r:id="rId7"/>
    <p:sldId id="326" r:id="rId8"/>
    <p:sldId id="330" r:id="rId9"/>
    <p:sldId id="327" r:id="rId10"/>
    <p:sldId id="319" r:id="rId11"/>
    <p:sldId id="328" r:id="rId12"/>
    <p:sldId id="331" r:id="rId13"/>
    <p:sldId id="333" r:id="rId14"/>
    <p:sldId id="334" r:id="rId15"/>
    <p:sldId id="284" r:id="rId16"/>
    <p:sldId id="320" r:id="rId17"/>
    <p:sldId id="335" r:id="rId18"/>
    <p:sldId id="337" r:id="rId19"/>
    <p:sldId id="338" r:id="rId20"/>
    <p:sldId id="304" r:id="rId21"/>
    <p:sldId id="339" r:id="rId22"/>
    <p:sldId id="340" r:id="rId23"/>
    <p:sldId id="341" r:id="rId24"/>
    <p:sldId id="306" r:id="rId25"/>
    <p:sldId id="342" r:id="rId26"/>
    <p:sldId id="307" r:id="rId27"/>
    <p:sldId id="343" r:id="rId28"/>
    <p:sldId id="308" r:id="rId29"/>
    <p:sldId id="344" r:id="rId30"/>
    <p:sldId id="309" r:id="rId31"/>
    <p:sldId id="310" r:id="rId32"/>
    <p:sldId id="345" r:id="rId33"/>
    <p:sldId id="346" r:id="rId34"/>
    <p:sldId id="311" r:id="rId35"/>
    <p:sldId id="312" r:id="rId36"/>
    <p:sldId id="348" r:id="rId37"/>
    <p:sldId id="347" r:id="rId38"/>
    <p:sldId id="349" r:id="rId39"/>
    <p:sldId id="350" r:id="rId40"/>
    <p:sldId id="321" r:id="rId41"/>
    <p:sldId id="351" r:id="rId42"/>
    <p:sldId id="314" r:id="rId43"/>
    <p:sldId id="315" r:id="rId44"/>
    <p:sldId id="316" r:id="rId45"/>
    <p:sldId id="353" r:id="rId46"/>
    <p:sldId id="352" r:id="rId47"/>
    <p:sldId id="354" r:id="rId48"/>
    <p:sldId id="356" r:id="rId49"/>
    <p:sldId id="355" r:id="rId50"/>
    <p:sldId id="273" r:id="rId51"/>
    <p:sldId id="317" r:id="rId52"/>
    <p:sldId id="286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5FF"/>
    <a:srgbClr val="FFDE0D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5185" autoAdjust="0"/>
  </p:normalViewPr>
  <p:slideViewPr>
    <p:cSldViewPr snapToGrid="0" snapToObjects="1">
      <p:cViewPr varScale="1">
        <p:scale>
          <a:sx n="96" d="100"/>
          <a:sy n="96" d="100"/>
        </p:scale>
        <p:origin x="7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D5FA1-3CAD-BA43-954D-D0C5F84195BD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FF61-B5D3-4843-93D7-3A81A20B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A0357-9887-8240-80F6-1D2687F1778F}" type="slidenum">
              <a:rPr lang="en-US" sz="1200">
                <a:latin typeface="Times New Roman" charset="0"/>
              </a:rPr>
              <a:pPr eaLnBrk="1" hangingPunct="1"/>
              <a:t>18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7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6290-4FCC-E343-A58B-70AA32B1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7262"/>
            <a:ext cx="9144000" cy="3142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cap="none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sz="40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Chapter 5 </a:t>
            </a:r>
          </a:p>
          <a:p>
            <a:pPr algn="ctr"/>
            <a:r>
              <a:rPr lang="en-US" sz="40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Structure and Function of Plasma Membranes</a:t>
            </a:r>
          </a:p>
          <a:p>
            <a:pPr algn="ctr"/>
            <a:endParaRPr lang="en-US" sz="1600" cap="none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 descr="IRSC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96" y="212124"/>
            <a:ext cx="2399016" cy="2010511"/>
          </a:xfrm>
          <a:prstGeom prst="rect">
            <a:avLst/>
          </a:prstGeom>
        </p:spPr>
      </p:pic>
      <p:pic>
        <p:nvPicPr>
          <p:cNvPr id="2" name="Picture 1" descr="mitochondri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2630286" y="3685529"/>
            <a:ext cx="3907408" cy="2708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441" y="6379134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Mitochondria, Mammalian Lung - TEM</a:t>
            </a:r>
            <a:r>
              <a:rPr lang="en-US" sz="1100" dirty="0" smtClean="0">
                <a:latin typeface="Comic Sans MS"/>
                <a:cs typeface="Comic Sans MS"/>
              </a:rPr>
              <a:t> (c)Louisa 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Howard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172" y="241326"/>
            <a:ext cx="7331575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5.4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5_01_03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-2009"/>
          <a:stretch>
            <a:fillRect/>
          </a:stretch>
        </p:blipFill>
        <p:spPr>
          <a:xfrm>
            <a:off x="4489450" y="84759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0943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an aqueous solution, phospholipids tend to arrange themselves with their polar heads facing outward and their hydrophobic tails facing inward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Membranes form because of the </a:t>
            </a:r>
            <a:r>
              <a:rPr lang="en-US" sz="2400" u="sng" dirty="0" smtClean="0">
                <a:solidFill>
                  <a:srgbClr val="000000"/>
                </a:solidFill>
                <a:latin typeface="Comic Sans MS"/>
                <a:cs typeface="Comic Sans MS"/>
              </a:rPr>
              <a:t>hydrophobic effect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– oily parts make bilayer to hide from water on either side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4326" y="5966263"/>
            <a:ext cx="42942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Mariana Ruiz </a:t>
            </a:r>
            <a:r>
              <a:rPr lang="en-US" sz="11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49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0891"/>
            <a:ext cx="8229600" cy="80565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Learning Objectives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23440"/>
            <a:ext cx="8229600" cy="51723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Proteins: Multifunctional Components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Describe the functions of membrane proteins.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Discuss how proteins can associate with the membrane.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Describe a </a:t>
            </a:r>
            <a:r>
              <a:rPr lang="en-US" sz="2400" b="1" dirty="0" smtClean="0">
                <a:latin typeface="Comic Sans MS"/>
                <a:cs typeface="Comic Sans MS"/>
              </a:rPr>
              <a:t>transmembrane domain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lvl="1" indent="0">
              <a:buFontTx/>
              <a:buNone/>
              <a:defRPr/>
            </a:pPr>
            <a:endParaRPr lang="en-US" sz="2400" dirty="0">
              <a:latin typeface="Comic Sans MS"/>
              <a:cs typeface="Comic Sans MS"/>
            </a:endParaRPr>
          </a:p>
          <a:p>
            <a:pPr lvl="1" indent="0"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Passive Transport Across Membranes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Compare </a:t>
            </a:r>
            <a:r>
              <a:rPr lang="en-US" sz="2400" b="1" dirty="0" smtClean="0">
                <a:latin typeface="Comic Sans MS"/>
                <a:cs typeface="Comic Sans MS"/>
              </a:rPr>
              <a:t>simple diffusion </a:t>
            </a:r>
            <a:r>
              <a:rPr lang="en-US" sz="2400" dirty="0" smtClean="0">
                <a:latin typeface="Comic Sans MS"/>
                <a:cs typeface="Comic Sans MS"/>
              </a:rPr>
              <a:t>and </a:t>
            </a:r>
            <a:r>
              <a:rPr lang="en-US" sz="2400" b="1" dirty="0" smtClean="0">
                <a:latin typeface="Comic Sans MS"/>
                <a:cs typeface="Comic Sans MS"/>
              </a:rPr>
              <a:t>facilitated diffusion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Differentiate between </a:t>
            </a:r>
            <a:r>
              <a:rPr lang="en-US" sz="2400" b="1" dirty="0" smtClean="0">
                <a:latin typeface="Comic Sans MS"/>
                <a:cs typeface="Comic Sans MS"/>
              </a:rPr>
              <a:t>channel proteins </a:t>
            </a:r>
            <a:r>
              <a:rPr lang="en-US" sz="2400" dirty="0" smtClean="0">
                <a:latin typeface="Comic Sans MS"/>
                <a:cs typeface="Comic Sans MS"/>
              </a:rPr>
              <a:t>and </a:t>
            </a:r>
            <a:r>
              <a:rPr lang="en-US" sz="2400" b="1" dirty="0" smtClean="0">
                <a:latin typeface="Comic Sans MS"/>
                <a:cs typeface="Comic Sans MS"/>
              </a:rPr>
              <a:t>carrier proteins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Predict the direction of water movement by </a:t>
            </a:r>
            <a:r>
              <a:rPr lang="en-US" sz="2400" b="1" dirty="0" smtClean="0">
                <a:latin typeface="Comic Sans MS"/>
                <a:cs typeface="Comic Sans MS"/>
              </a:rPr>
              <a:t>osmosis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>
              <a:buFontTx/>
              <a:buNone/>
              <a:defRPr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651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659"/>
            <a:ext cx="8229600" cy="7444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65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omic Sans MS"/>
                <a:cs typeface="Comic Sans MS"/>
              </a:rPr>
              <a:t>Various functions: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Transporters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Enzymes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Cell</a:t>
            </a:r>
            <a:r>
              <a:rPr lang="en-US" sz="3200" dirty="0">
                <a:latin typeface="Comic Sans MS"/>
                <a:cs typeface="Comic Sans MS"/>
              </a:rPr>
              <a:t>-surface </a:t>
            </a:r>
            <a:r>
              <a:rPr lang="en-US" sz="3200" dirty="0" smtClean="0">
                <a:latin typeface="Comic Sans MS"/>
                <a:cs typeface="Comic Sans MS"/>
              </a:rPr>
              <a:t>receptors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Cell</a:t>
            </a:r>
            <a:r>
              <a:rPr lang="en-US" sz="3200" dirty="0">
                <a:latin typeface="Comic Sans MS"/>
                <a:cs typeface="Comic Sans MS"/>
              </a:rPr>
              <a:t>-surface identity </a:t>
            </a:r>
            <a:r>
              <a:rPr lang="en-US" sz="3200" dirty="0" smtClean="0">
                <a:latin typeface="Comic Sans MS"/>
                <a:cs typeface="Comic Sans MS"/>
              </a:rPr>
              <a:t>markers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Cell</a:t>
            </a:r>
            <a:r>
              <a:rPr lang="en-US" sz="3200" dirty="0">
                <a:latin typeface="Comic Sans MS"/>
                <a:cs typeface="Comic Sans MS"/>
              </a:rPr>
              <a:t>-to-cell adhesion </a:t>
            </a:r>
            <a:r>
              <a:rPr lang="en-US" sz="3200" dirty="0" smtClean="0">
                <a:latin typeface="Comic Sans MS"/>
                <a:cs typeface="Comic Sans MS"/>
              </a:rPr>
              <a:t>proteins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Attachments </a:t>
            </a:r>
            <a:r>
              <a:rPr lang="en-US" sz="3200" dirty="0">
                <a:latin typeface="Comic Sans MS"/>
                <a:cs typeface="Comic Sans MS"/>
              </a:rPr>
              <a:t>to the cytoskeleton</a:t>
            </a:r>
          </a:p>
          <a:p>
            <a:pPr eaLnBrk="1" hangingPunct="1"/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150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661" y="949522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Diverse functions arise from the diverse structures of membrane proteins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Peripheral proteins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Anchoring molecules attach membrane protein to </a:t>
            </a:r>
            <a:r>
              <a:rPr lang="en-US" sz="3000" dirty="0" smtClean="0">
                <a:latin typeface="Comic Sans MS"/>
                <a:ea typeface="+mn-ea"/>
                <a:cs typeface="Comic Sans MS"/>
              </a:rPr>
              <a:t>surface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3000" dirty="0" smtClean="0">
                <a:latin typeface="Comic Sans MS"/>
                <a:cs typeface="Comic Sans MS"/>
              </a:rPr>
              <a:t>They do NOT go through the entire bilayer</a:t>
            </a:r>
            <a:endParaRPr lang="en-US" sz="3000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025"/>
            <a:ext cx="8229600" cy="7444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pic>
        <p:nvPicPr>
          <p:cNvPr id="8" name="Picture 7" descr="2000px-Monotopic_membrane_protein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2"/>
          <a:stretch/>
        </p:blipFill>
        <p:spPr>
          <a:xfrm>
            <a:off x="2182494" y="4399292"/>
            <a:ext cx="6864206" cy="21523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ight Arrow 8"/>
          <p:cNvSpPr/>
          <p:nvPr/>
        </p:nvSpPr>
        <p:spPr>
          <a:xfrm>
            <a:off x="472501" y="4941739"/>
            <a:ext cx="1164660" cy="3977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120" y="5538418"/>
            <a:ext cx="137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Different peripheral proteins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2321" y="6539115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Monotopic</a:t>
            </a:r>
            <a:r>
              <a:rPr lang="en-US" sz="1100" u="sng" dirty="0" smtClean="0">
                <a:latin typeface="Comic Sans MS"/>
                <a:cs typeface="Comic Sans MS"/>
              </a:rPr>
              <a:t> Membrane Protein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Foobar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521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32796"/>
            <a:ext cx="8610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Integral membrane proteins</a:t>
            </a:r>
          </a:p>
          <a:p>
            <a:pPr marL="0" indent="0" eaLnBrk="1" hangingPunct="1"/>
            <a:r>
              <a:rPr lang="en-US" sz="2800" u="sng" dirty="0" smtClean="0">
                <a:latin typeface="Comic Sans MS"/>
                <a:cs typeface="Comic Sans MS"/>
              </a:rPr>
              <a:t>Completely span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the lipid bilayer (</a:t>
            </a:r>
            <a:r>
              <a:rPr lang="en-US" sz="2800" b="1" dirty="0">
                <a:latin typeface="Comic Sans MS"/>
                <a:cs typeface="Comic Sans MS"/>
              </a:rPr>
              <a:t>transmembrane proteins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400" b="1" i="1" dirty="0" smtClean="0">
                <a:latin typeface="Comic Sans MS"/>
                <a:cs typeface="Comic Sans MS"/>
              </a:rPr>
              <a:t>Nonpolar, hydrophobic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regions of protein </a:t>
            </a:r>
            <a:r>
              <a:rPr lang="en-US" sz="2400" u="sng" dirty="0" smtClean="0">
                <a:latin typeface="Comic Sans MS"/>
                <a:cs typeface="Comic Sans MS"/>
              </a:rPr>
              <a:t>within the </a:t>
            </a:r>
            <a:r>
              <a:rPr lang="en-US" sz="2400" u="sng" dirty="0">
                <a:latin typeface="Comic Sans MS"/>
                <a:cs typeface="Comic Sans MS"/>
              </a:rPr>
              <a:t>interior</a:t>
            </a:r>
            <a:r>
              <a:rPr lang="en-US" sz="2400" b="1" i="1" dirty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of </a:t>
            </a:r>
            <a:r>
              <a:rPr lang="en-US" sz="2400" dirty="0" smtClean="0">
                <a:latin typeface="Comic Sans MS"/>
                <a:cs typeface="Comic Sans MS"/>
              </a:rPr>
              <a:t>bilayer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400" b="1" i="1" dirty="0" smtClean="0">
                <a:latin typeface="Comic Sans MS"/>
                <a:cs typeface="Comic Sans MS"/>
              </a:rPr>
              <a:t>Polar </a:t>
            </a:r>
            <a:r>
              <a:rPr lang="en-US" sz="2400" b="1" i="1" dirty="0">
                <a:latin typeface="Comic Sans MS"/>
                <a:cs typeface="Comic Sans MS"/>
              </a:rPr>
              <a:t>regions </a:t>
            </a:r>
            <a:r>
              <a:rPr lang="en-US" sz="2400" dirty="0">
                <a:latin typeface="Comic Sans MS"/>
                <a:cs typeface="Comic Sans MS"/>
              </a:rPr>
              <a:t>of the protein protrude from both sides of the bilayer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b="1" dirty="0" smtClean="0">
                <a:latin typeface="Comic Sans MS"/>
                <a:cs typeface="Comic Sans MS"/>
              </a:rPr>
              <a:t>transmembrane domain</a:t>
            </a:r>
            <a:r>
              <a:rPr lang="en-US" sz="2400" dirty="0" smtClean="0">
                <a:latin typeface="Comic Sans MS"/>
                <a:cs typeface="Comic Sans MS"/>
              </a:rPr>
              <a:t> is a segment of hydrophobic amino acids that spans </a:t>
            </a:r>
            <a:r>
              <a:rPr lang="en-US" sz="2400" dirty="0">
                <a:latin typeface="Comic Sans MS"/>
                <a:cs typeface="Comic Sans MS"/>
              </a:rPr>
              <a:t>the lipid </a:t>
            </a:r>
            <a:r>
              <a:rPr lang="en-US" sz="2400" dirty="0" smtClean="0">
                <a:latin typeface="Comic Sans MS"/>
                <a:cs typeface="Comic Sans MS"/>
              </a:rPr>
              <a:t>bilayer arranged in an </a:t>
            </a:r>
            <a:r>
              <a:rPr lang="el-GR" sz="2400" dirty="0" smtClean="0">
                <a:latin typeface="Comic Sans MS"/>
                <a:cs typeface="Comic Sans MS"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helix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103"/>
            <a:ext cx="8229600" cy="77505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395563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5.5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3" y="5430063"/>
            <a:ext cx="8176073" cy="1179664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Integral </a:t>
            </a:r>
            <a:r>
              <a:rPr lang="en-US" dirty="0" smtClean="0">
                <a:latin typeface="Comic Sans MS"/>
                <a:cs typeface="Comic Sans MS"/>
              </a:rPr>
              <a:t>membrane </a:t>
            </a:r>
            <a:r>
              <a:rPr lang="en-US" dirty="0" smtClean="0">
                <a:latin typeface="Comic Sans MS"/>
                <a:cs typeface="Comic Sans MS"/>
              </a:rPr>
              <a:t>proteins </a:t>
            </a:r>
            <a:r>
              <a:rPr lang="en-US" dirty="0">
                <a:latin typeface="Comic Sans MS"/>
                <a:cs typeface="Comic Sans MS"/>
              </a:rPr>
              <a:t>have one or more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 smtClean="0">
                <a:latin typeface="Comic Sans MS"/>
                <a:cs typeface="Comic Sans MS"/>
              </a:rPr>
              <a:t>-helices </a:t>
            </a:r>
            <a:r>
              <a:rPr lang="en-US" dirty="0">
                <a:latin typeface="Comic Sans MS"/>
                <a:cs typeface="Comic Sans MS"/>
              </a:rPr>
              <a:t>that span </a:t>
            </a:r>
            <a:r>
              <a:rPr lang="en-US" dirty="0" smtClean="0">
                <a:latin typeface="Comic Sans MS"/>
                <a:cs typeface="Comic Sans MS"/>
              </a:rPr>
              <a:t>the membrane </a:t>
            </a:r>
            <a:r>
              <a:rPr lang="en-US" dirty="0">
                <a:latin typeface="Comic Sans MS"/>
                <a:cs typeface="Comic Sans MS"/>
              </a:rPr>
              <a:t>(examples 1 and 2), or they may have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Comic Sans MS"/>
                <a:cs typeface="Comic Sans MS"/>
              </a:rPr>
              <a:t>-sheets </a:t>
            </a:r>
            <a:r>
              <a:rPr lang="en-US" dirty="0">
                <a:latin typeface="Comic Sans MS"/>
                <a:cs typeface="Comic Sans MS"/>
              </a:rPr>
              <a:t>that span the </a:t>
            </a:r>
            <a:r>
              <a:rPr lang="en-US" dirty="0" smtClean="0">
                <a:latin typeface="Comic Sans MS"/>
                <a:cs typeface="Comic Sans MS"/>
              </a:rPr>
              <a:t>membrane in a can-like form </a:t>
            </a:r>
            <a:r>
              <a:rPr lang="en-US" dirty="0">
                <a:latin typeface="Comic Sans MS"/>
                <a:cs typeface="Comic Sans MS"/>
              </a:rPr>
              <a:t>(example 3)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</p:txBody>
      </p:sp>
      <p:pic>
        <p:nvPicPr>
          <p:cNvPr id="9" name="Picture Placeholder 8" descr="Figure_05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4" r="-23894"/>
          <a:stretch>
            <a:fillRect/>
          </a:stretch>
        </p:blipFill>
        <p:spPr>
          <a:xfrm>
            <a:off x="540544" y="1122386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1789927" y="4600509"/>
            <a:ext cx="60576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“</a:t>
            </a:r>
            <a:r>
              <a:rPr lang="en-US" sz="1100" dirty="0" err="1">
                <a:latin typeface="Comic Sans MS"/>
                <a:cs typeface="Comic Sans MS"/>
              </a:rPr>
              <a:t>Foobar</a:t>
            </a:r>
            <a:r>
              <a:rPr lang="en-US" sz="11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431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3729" y="304046"/>
            <a:ext cx="6885678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5.6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5_01_0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3" b="-6013"/>
          <a:stretch>
            <a:fillRect/>
          </a:stretch>
        </p:blipFill>
        <p:spPr>
          <a:xfrm>
            <a:off x="603457" y="99831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05042" y="124873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HIV binds to the CD4 receptor, a glycoprotein on the surfaces of T cells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52" y="5947427"/>
            <a:ext cx="7311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NIH, 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NIAID</a:t>
            </a:r>
            <a:endParaRPr lang="en-US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31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612907" y="609393"/>
            <a:ext cx="8042355" cy="592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Proteins need only a single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transmembrane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domain</a:t>
            </a:r>
            <a:r>
              <a:rPr lang="en-US" sz="2800" dirty="0" smtClean="0">
                <a:latin typeface="Comic Sans MS"/>
                <a:cs typeface="Comic Sans MS"/>
              </a:rPr>
              <a:t> to be anchored in the membrane, but they often have more than one such domain.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Pores</a:t>
            </a:r>
          </a:p>
          <a:p>
            <a:pPr lvl="1">
              <a:buClrTx/>
              <a:buFont typeface="Arial"/>
              <a:buChar char="•"/>
            </a:pPr>
            <a:r>
              <a:rPr lang="en-US" sz="2600" dirty="0">
                <a:latin typeface="Comic Sans MS"/>
                <a:cs typeface="Comic Sans MS"/>
              </a:rPr>
              <a:t>Extensive </a:t>
            </a:r>
            <a:r>
              <a:rPr lang="en-US" sz="2600" b="1" i="1" dirty="0">
                <a:latin typeface="Comic Sans MS"/>
                <a:cs typeface="Comic Sans MS"/>
              </a:rPr>
              <a:t>nonpolar</a:t>
            </a:r>
            <a:r>
              <a:rPr lang="en-US" sz="2600" dirty="0">
                <a:latin typeface="Comic Sans MS"/>
                <a:cs typeface="Comic Sans MS"/>
              </a:rPr>
              <a:t> regions within a transmembrane protein can create a </a:t>
            </a:r>
            <a:r>
              <a:rPr lang="en-US" sz="2600" b="1" dirty="0">
                <a:solidFill>
                  <a:srgbClr val="0000FF"/>
                </a:solidFill>
                <a:latin typeface="Comic Sans MS"/>
                <a:cs typeface="Comic Sans MS"/>
              </a:rPr>
              <a:t>pore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(a hole) </a:t>
            </a:r>
            <a:r>
              <a:rPr lang="en-US" sz="2600" dirty="0" smtClean="0">
                <a:latin typeface="Comic Sans MS"/>
                <a:cs typeface="Comic Sans MS"/>
              </a:rPr>
              <a:t>through </a:t>
            </a:r>
            <a:r>
              <a:rPr lang="en-US" sz="2600" dirty="0">
                <a:latin typeface="Comic Sans MS"/>
                <a:cs typeface="Comic Sans MS"/>
              </a:rPr>
              <a:t>the </a:t>
            </a:r>
            <a:r>
              <a:rPr lang="en-US" sz="2600" dirty="0" smtClean="0">
                <a:latin typeface="Comic Sans MS"/>
                <a:cs typeface="Comic Sans MS"/>
              </a:rPr>
              <a:t>membrane</a:t>
            </a:r>
            <a:endParaRPr lang="en-US" sz="2600" dirty="0" smtClean="0">
              <a:latin typeface="Comic Sans MS"/>
              <a:cs typeface="Comic Sans MS"/>
            </a:endParaRPr>
          </a:p>
          <a:p>
            <a:pPr lvl="1">
              <a:buClrTx/>
              <a:buFont typeface="Arial"/>
              <a:buChar char="•"/>
            </a:pPr>
            <a:r>
              <a:rPr lang="en-US" sz="2600" dirty="0" smtClean="0">
                <a:latin typeface="Comic Sans MS"/>
                <a:cs typeface="Comic Sans MS"/>
              </a:rPr>
              <a:t>Cylinder </a:t>
            </a:r>
            <a:r>
              <a:rPr lang="en-US" sz="2600" dirty="0">
                <a:latin typeface="Comic Sans MS"/>
                <a:cs typeface="Comic Sans MS"/>
              </a:rPr>
              <a:t>of </a:t>
            </a:r>
            <a:r>
              <a:rPr lang="en-US" sz="2600" b="1" dirty="0">
                <a:latin typeface="Comic Sans MS"/>
                <a:cs typeface="Comic Sans MS"/>
                <a:sym typeface="Symbol" charset="0"/>
              </a:rPr>
              <a:t> </a:t>
            </a:r>
            <a:r>
              <a:rPr lang="en-US" sz="2600" b="1" dirty="0">
                <a:latin typeface="Comic Sans MS"/>
                <a:cs typeface="Comic Sans MS"/>
              </a:rPr>
              <a:t>sheets </a:t>
            </a:r>
            <a:r>
              <a:rPr lang="en-US" sz="2600" dirty="0">
                <a:latin typeface="Comic Sans MS"/>
                <a:cs typeface="Comic Sans MS"/>
              </a:rPr>
              <a:t>in the protein secondary structure </a:t>
            </a:r>
            <a:r>
              <a:rPr lang="en-US" sz="2600" dirty="0" smtClean="0">
                <a:latin typeface="Comic Sans MS"/>
                <a:cs typeface="Comic Sans MS"/>
              </a:rPr>
              <a:t>(</a:t>
            </a:r>
            <a:r>
              <a:rPr lang="en-US" sz="2600" dirty="0" smtClean="0">
                <a:latin typeface="Comic Sans MS"/>
                <a:cs typeface="Comic Sans MS"/>
                <a:sym typeface="Symbol" charset="0"/>
              </a:rPr>
              <a:t></a:t>
            </a:r>
            <a:r>
              <a:rPr lang="en-US" sz="2600" dirty="0" smtClean="0">
                <a:latin typeface="Comic Sans MS"/>
                <a:cs typeface="Comic Sans MS"/>
              </a:rPr>
              <a:t>-</a:t>
            </a:r>
            <a:r>
              <a:rPr lang="en-US" sz="2600" dirty="0">
                <a:latin typeface="Comic Sans MS"/>
                <a:cs typeface="Comic Sans MS"/>
              </a:rPr>
              <a:t>barrel)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Interior is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polar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and allows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water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and small polar molecules to pass through the membrane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0508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B0F19-B7E1-3648-9250-EA20D448B12A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6531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</p:spTree>
    <p:extLst>
      <p:ext uri="{BB962C8B-B14F-4D97-AF65-F5344CB8AC3E}">
        <p14:creationId xmlns:p14="http://schemas.microsoft.com/office/powerpoint/2010/main" val="375561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696"/>
            <a:ext cx="8229600" cy="7062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63138" y="1280690"/>
            <a:ext cx="8017725" cy="49599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Passive Transportation: </a:t>
            </a:r>
            <a:r>
              <a:rPr lang="en-US" sz="2800" b="1" dirty="0" smtClean="0">
                <a:latin typeface="Comic Sans MS"/>
                <a:cs typeface="Comic Sans MS"/>
              </a:rPr>
              <a:t>DOES NOT require </a:t>
            </a:r>
            <a:r>
              <a:rPr lang="en-US" sz="2800" b="1" i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</a:t>
            </a:r>
            <a:r>
              <a:rPr lang="en-US" sz="2800" b="1" dirty="0" smtClean="0">
                <a:latin typeface="Comic Sans MS"/>
                <a:cs typeface="Comic Sans MS"/>
              </a:rPr>
              <a:t>, goes with the concentration gradient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latin typeface="Comic Sans MS"/>
              <a:cs typeface="Comic Sans MS"/>
            </a:endParaRP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Diffusion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Facilitated Diffusion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Channel Proteins</a:t>
            </a:r>
          </a:p>
          <a:p>
            <a:pPr lvl="2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Ion Channels</a:t>
            </a:r>
          </a:p>
          <a:p>
            <a:pPr lvl="2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Gated Channel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Carrier proteins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Osmosis</a:t>
            </a:r>
          </a:p>
          <a:p>
            <a:pPr lvl="1" eaLnBrk="1" hangingPunct="1">
              <a:defRPr/>
            </a:pPr>
            <a:endParaRPr lang="en-US" b="1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896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Learning Objectives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The Structure of Membranes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Describe the components of biological membranes.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Explain the fluid mosaic model of membrane structure.</a:t>
            </a:r>
          </a:p>
          <a:p>
            <a:pPr>
              <a:buFontTx/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lvl="1" indent="0"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Phospholipids: The Membrane</a:t>
            </a:r>
            <a:r>
              <a:rPr lang="ja-JP" altLang="en-US" sz="2400" b="1" dirty="0" smtClean="0">
                <a:latin typeface="Comic Sans MS"/>
                <a:cs typeface="Comic Sans MS"/>
              </a:rPr>
              <a:t>’</a:t>
            </a:r>
            <a:r>
              <a:rPr lang="en-US" altLang="ja-JP" sz="2400" b="1" dirty="0" smtClean="0">
                <a:latin typeface="Comic Sans MS"/>
                <a:cs typeface="Comic Sans MS"/>
              </a:rPr>
              <a:t>s Foundation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Recall the different components of phospholipids.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Recall how membranes form spontaneously.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Describe the factors involved in membrane fluidity.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0667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9452"/>
            <a:ext cx="8062912" cy="5913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5.8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5057" y="4402916"/>
            <a:ext cx="8773886" cy="2345753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latin typeface="Comic Sans MS"/>
                <a:cs typeface="Comic Sans MS"/>
              </a:rPr>
              <a:t>Diffusion through a permeable membrane moves a substance from an area of </a:t>
            </a:r>
            <a:r>
              <a:rPr lang="en-US" sz="1900" dirty="0" smtClean="0">
                <a:latin typeface="Comic Sans MS"/>
                <a:cs typeface="Comic Sans MS"/>
              </a:rPr>
              <a:t>high concentration </a:t>
            </a:r>
            <a:r>
              <a:rPr lang="en-US" sz="1900" dirty="0">
                <a:latin typeface="Comic Sans MS"/>
                <a:cs typeface="Comic Sans MS"/>
              </a:rPr>
              <a:t>(extracellular fluid, in this case) down its concentration gradient (into the </a:t>
            </a:r>
            <a:r>
              <a:rPr lang="en-US" sz="1900" dirty="0" smtClean="0">
                <a:latin typeface="Comic Sans MS"/>
                <a:cs typeface="Comic Sans MS"/>
              </a:rPr>
              <a:t>cytoplasm, in this case) </a:t>
            </a:r>
            <a:r>
              <a:rPr lang="en-US" sz="1900" dirty="0" smtClean="0">
                <a:latin typeface="Comic Sans MS"/>
                <a:cs typeface="Comic Sans MS"/>
              </a:rPr>
              <a:t>where the concentration is </a:t>
            </a:r>
            <a:r>
              <a:rPr lang="en-US" sz="1900" dirty="0" smtClean="0">
                <a:latin typeface="Comic Sans MS"/>
                <a:cs typeface="Comic Sans MS"/>
              </a:rPr>
              <a:t>low.  Molecules can migrate back, but more are coming in than going out. </a:t>
            </a:r>
            <a:endParaRPr lang="en-US" sz="1900" dirty="0" smtClean="0">
              <a:latin typeface="Comic Sans MS"/>
              <a:cs typeface="Comic Sans MS"/>
            </a:endParaRPr>
          </a:p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omic Sans MS"/>
                <a:cs typeface="Comic Sans MS"/>
              </a:rPr>
              <a:t>This will </a:t>
            </a:r>
            <a:r>
              <a:rPr lang="en-US" sz="1900" dirty="0">
                <a:latin typeface="Comic Sans MS"/>
                <a:cs typeface="Comic Sans MS"/>
              </a:rPr>
              <a:t>continue until the concentration is the same in all </a:t>
            </a:r>
            <a:r>
              <a:rPr lang="en-US" sz="1900" dirty="0" smtClean="0">
                <a:latin typeface="Comic Sans MS"/>
                <a:cs typeface="Comic Sans MS"/>
              </a:rPr>
              <a:t>regions, and equal numbers are going in and out </a:t>
            </a:r>
            <a:r>
              <a:rPr lang="en-US" sz="1900" dirty="0">
                <a:latin typeface="Comic Sans MS"/>
                <a:cs typeface="Comic Sans MS"/>
              </a:rPr>
              <a:t>(</a:t>
            </a:r>
            <a:r>
              <a:rPr lang="en-US" sz="1900" b="1" dirty="0">
                <a:solidFill>
                  <a:srgbClr val="FF0000"/>
                </a:solidFill>
                <a:latin typeface="Comic Sans MS"/>
                <a:cs typeface="Comic Sans MS"/>
              </a:rPr>
              <a:t>equilibrium</a:t>
            </a:r>
            <a:r>
              <a:rPr lang="en-US" sz="1900" dirty="0" smtClean="0">
                <a:latin typeface="Comic Sans MS"/>
                <a:cs typeface="Comic Sans MS"/>
              </a:rPr>
              <a:t>).  </a:t>
            </a:r>
          </a:p>
        </p:txBody>
      </p:sp>
      <p:pic>
        <p:nvPicPr>
          <p:cNvPr id="3" name="Picture Placeholder 2" descr="Figure_05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-104"/>
          <a:stretch>
            <a:fillRect/>
          </a:stretch>
        </p:blipFill>
        <p:spPr>
          <a:xfrm>
            <a:off x="854114" y="701901"/>
            <a:ext cx="7435772" cy="3227832"/>
          </a:xfrm>
        </p:spPr>
      </p:pic>
      <p:sp>
        <p:nvSpPr>
          <p:cNvPr id="6" name="TextBox 5"/>
          <p:cNvSpPr txBox="1"/>
          <p:nvPr/>
        </p:nvSpPr>
        <p:spPr>
          <a:xfrm>
            <a:off x="832997" y="3950881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6987209" y="2315817"/>
            <a:ext cx="159026" cy="168966"/>
          </a:xfrm>
          <a:prstGeom prst="hexagon">
            <a:avLst/>
          </a:prstGeom>
          <a:solidFill>
            <a:srgbClr val="30D5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7559034" y="2425871"/>
            <a:ext cx="159026" cy="168966"/>
          </a:xfrm>
          <a:prstGeom prst="hexagon">
            <a:avLst/>
          </a:prstGeom>
          <a:solidFill>
            <a:srgbClr val="30D5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542271" y="2422754"/>
            <a:ext cx="159026" cy="168966"/>
          </a:xfrm>
          <a:prstGeom prst="hexagon">
            <a:avLst/>
          </a:prstGeom>
          <a:solidFill>
            <a:srgbClr val="30D5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509" y="305996"/>
            <a:ext cx="8675420" cy="6867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9509" y="1046163"/>
            <a:ext cx="8797824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Comic Sans MS"/>
                <a:cs typeface="Comic Sans MS"/>
              </a:rPr>
              <a:t>A m</a:t>
            </a:r>
            <a:r>
              <a:rPr lang="en-US" sz="2600" dirty="0" smtClean="0">
                <a:latin typeface="Comic Sans MS"/>
                <a:cs typeface="Comic Sans MS"/>
              </a:rPr>
              <a:t>ajor </a:t>
            </a:r>
            <a:r>
              <a:rPr lang="en-US" sz="2600" dirty="0" smtClean="0">
                <a:latin typeface="Comic Sans MS"/>
                <a:cs typeface="Comic Sans MS"/>
              </a:rPr>
              <a:t>barrier to crossing a biological membrane is the </a:t>
            </a:r>
            <a:r>
              <a:rPr lang="en-US" sz="2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hydrophobic interior </a:t>
            </a:r>
            <a:r>
              <a:rPr lang="en-US" sz="2600" dirty="0" smtClean="0">
                <a:latin typeface="Comic Sans MS"/>
                <a:cs typeface="Comic Sans MS"/>
              </a:rPr>
              <a:t>that </a:t>
            </a:r>
            <a:r>
              <a:rPr lang="en-US" sz="2600" b="1" i="1" dirty="0" smtClean="0">
                <a:latin typeface="Comic Sans MS"/>
                <a:cs typeface="Comic Sans MS"/>
              </a:rPr>
              <a:t>repels</a:t>
            </a:r>
            <a:r>
              <a:rPr lang="en-US" sz="2600" dirty="0" smtClean="0">
                <a:latin typeface="Comic Sans MS"/>
                <a:cs typeface="Comic Sans MS"/>
              </a:rPr>
              <a:t> polar molecules but not nonpolar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Nonpolar</a:t>
            </a:r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600" dirty="0" smtClean="0">
                <a:latin typeface="Comic Sans MS"/>
                <a:cs typeface="Comic Sans MS"/>
              </a:rPr>
              <a:t>molecules will move until the concentration is equal on both sides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i="1" dirty="0" smtClean="0">
                <a:latin typeface="Comic Sans MS"/>
                <a:cs typeface="Comic Sans MS"/>
              </a:rPr>
              <a:t>Limited</a:t>
            </a:r>
            <a:r>
              <a:rPr lang="en-US" sz="2600" dirty="0" smtClean="0">
                <a:latin typeface="Comic Sans MS"/>
                <a:cs typeface="Comic Sans MS"/>
              </a:rPr>
              <a:t> permeability to </a:t>
            </a:r>
            <a:r>
              <a:rPr lang="en-US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small 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 smtClean="0">
                <a:latin typeface="Comic Sans MS"/>
                <a:cs typeface="Comic Sans MS"/>
              </a:rPr>
              <a:t>Very limited permeability to larger polar molecules and ions</a:t>
            </a:r>
          </a:p>
          <a:p>
            <a:pPr lvl="1" eaLnBrk="1" hangingPunct="1">
              <a:defRPr/>
            </a:pPr>
            <a:endParaRPr lang="en-US" sz="2600" dirty="0" smtClean="0">
              <a:latin typeface="Comic Sans MS"/>
              <a:cs typeface="Comic Sans MS"/>
            </a:endParaRPr>
          </a:p>
          <a:p>
            <a:pPr marL="274320" lvl="1" indent="0" eaLnBrk="1" hangingPunct="1">
              <a:buNone/>
              <a:defRPr/>
            </a:pPr>
            <a:endParaRPr lang="en-US" sz="2600" dirty="0" smtClean="0">
              <a:latin typeface="Comic Sans MS"/>
              <a:cs typeface="Comic Sans MS"/>
            </a:endParaRPr>
          </a:p>
        </p:txBody>
      </p:sp>
      <p:pic>
        <p:nvPicPr>
          <p:cNvPr id="9" name="Picture 8" descr="0302_Phospholipid_Bilay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0" y="4357100"/>
            <a:ext cx="3052701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034" y="6393316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0302 Phospholipid Bilayer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2182"/>
            <a:ext cx="8229600" cy="5389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Facilitated Diffusion:</a:t>
            </a:r>
          </a:p>
          <a:p>
            <a:r>
              <a:rPr lang="en-US" sz="2600" dirty="0" smtClean="0">
                <a:latin typeface="Comic Sans MS"/>
                <a:cs typeface="Comic Sans MS"/>
              </a:rPr>
              <a:t>Molecules that cannot cross membrane easily may </a:t>
            </a:r>
            <a:r>
              <a:rPr lang="en-US" sz="2600" b="1" dirty="0" smtClean="0">
                <a:latin typeface="Comic Sans MS"/>
                <a:cs typeface="Comic Sans MS"/>
              </a:rPr>
              <a:t>move through </a:t>
            </a:r>
            <a:r>
              <a:rPr lang="en-US" sz="2600" b="1" dirty="0" smtClean="0">
                <a:latin typeface="Comic Sans MS"/>
                <a:cs typeface="Comic Sans MS"/>
              </a:rPr>
              <a:t>proteins</a:t>
            </a:r>
            <a:r>
              <a:rPr lang="en-US" sz="2600" dirty="0" smtClean="0">
                <a:latin typeface="Comic Sans MS"/>
                <a:cs typeface="Comic Sans MS"/>
              </a:rPr>
              <a:t> much faster</a:t>
            </a:r>
            <a:endParaRPr lang="en-US" sz="2600" dirty="0" smtClean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Move from higher to lower concentration </a:t>
            </a:r>
            <a:r>
              <a:rPr lang="en-US" sz="2600" b="1" dirty="0" smtClean="0">
                <a:latin typeface="Comic Sans MS"/>
                <a:cs typeface="Comic Sans MS"/>
              </a:rPr>
              <a:t>(passive, no energy!)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Channel 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Hydrophilic </a:t>
            </a:r>
            <a:r>
              <a:rPr lang="en-US" sz="2400" b="1" i="1" dirty="0" smtClean="0">
                <a:latin typeface="Comic Sans MS"/>
                <a:cs typeface="Comic Sans MS"/>
              </a:rPr>
              <a:t>channel</a:t>
            </a:r>
            <a:r>
              <a:rPr lang="en-US" sz="2400" dirty="0" smtClean="0">
                <a:latin typeface="Comic Sans MS"/>
                <a:cs typeface="Comic Sans MS"/>
              </a:rPr>
              <a:t> when </a:t>
            </a:r>
            <a:r>
              <a:rPr lang="en-US" sz="2400" dirty="0" smtClean="0">
                <a:latin typeface="Comic Sans MS"/>
                <a:cs typeface="Comic Sans MS"/>
              </a:rPr>
              <a:t>open (they are regulated)</a:t>
            </a:r>
            <a:endParaRPr lang="en-US" sz="2400" dirty="0" smtClean="0">
              <a:latin typeface="Comic Sans MS"/>
              <a:cs typeface="Comic Sans MS"/>
            </a:endParaRP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latin typeface="Comic Sans MS"/>
                <a:cs typeface="Comic Sans MS"/>
              </a:rPr>
              <a:t>Example</a:t>
            </a:r>
            <a:r>
              <a:rPr lang="en-US" sz="2400" dirty="0" smtClean="0">
                <a:latin typeface="Comic Sans MS"/>
                <a:cs typeface="Comic Sans MS"/>
              </a:rPr>
              <a:t>: Ion Channels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Carrier 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latin typeface="Comic Sans MS"/>
                <a:cs typeface="Comic Sans MS"/>
              </a:rPr>
              <a:t>Bind</a:t>
            </a:r>
            <a:r>
              <a:rPr lang="en-US" sz="2400" dirty="0" smtClean="0">
                <a:latin typeface="Comic Sans MS"/>
                <a:cs typeface="Comic Sans MS"/>
              </a:rPr>
              <a:t> specifically to molecules they assist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711" y="382489"/>
            <a:ext cx="8736622" cy="6867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</p:spTree>
    <p:extLst>
      <p:ext uri="{BB962C8B-B14F-4D97-AF65-F5344CB8AC3E}">
        <p14:creationId xmlns:p14="http://schemas.microsoft.com/office/powerpoint/2010/main" val="359092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2494"/>
            <a:ext cx="8229600" cy="79035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Channel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7293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Ion Channels 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Allow the passage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ions</a:t>
            </a:r>
          </a:p>
          <a:p>
            <a:pPr marL="0" indent="0" eaLnBrk="1" hangingPunct="1"/>
            <a:r>
              <a:rPr lang="en-US" sz="2800" b="1" dirty="0">
                <a:latin typeface="Comic Sans MS"/>
                <a:cs typeface="Comic Sans MS"/>
              </a:rPr>
              <a:t>Gated channels: </a:t>
            </a:r>
            <a:r>
              <a:rPr lang="en-US" sz="2800" dirty="0">
                <a:latin typeface="Comic Sans MS"/>
                <a:cs typeface="Comic Sans MS"/>
              </a:rPr>
              <a:t>open or close in response to stimulus (chemical or electrical)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3 conditions determine direction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>
                <a:latin typeface="Comic Sans MS"/>
                <a:cs typeface="Comic Sans MS"/>
              </a:rPr>
              <a:t>Relative concentration on either side of </a:t>
            </a:r>
            <a:r>
              <a:rPr lang="en-US" sz="2400" dirty="0" smtClean="0">
                <a:latin typeface="Comic Sans MS"/>
                <a:cs typeface="Comic Sans MS"/>
              </a:rPr>
              <a:t>membrane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Voltage </a:t>
            </a:r>
            <a:r>
              <a:rPr lang="en-US" sz="2400" dirty="0">
                <a:latin typeface="Comic Sans MS"/>
                <a:cs typeface="Comic Sans MS"/>
              </a:rPr>
              <a:t>differences across </a:t>
            </a:r>
            <a:r>
              <a:rPr lang="en-US" sz="2400" dirty="0" smtClean="0">
                <a:latin typeface="Comic Sans MS"/>
                <a:cs typeface="Comic Sans MS"/>
              </a:rPr>
              <a:t>membrane</a:t>
            </a:r>
          </a:p>
          <a:p>
            <a:pPr marL="914400" lvl="1" indent="-457200" eaLnBrk="1" hangingPunct="1">
              <a:buClrTx/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Gated </a:t>
            </a:r>
            <a:r>
              <a:rPr lang="en-US" sz="2400" dirty="0">
                <a:latin typeface="Comic Sans MS"/>
                <a:cs typeface="Comic Sans MS"/>
              </a:rPr>
              <a:t>channels: channel open or closed</a:t>
            </a:r>
          </a:p>
          <a:p>
            <a:pPr marL="0" indent="0" eaLnBrk="1" hangingPunct="1">
              <a:buFontTx/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4218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5.9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4637" y="5227983"/>
            <a:ext cx="8403771" cy="128406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Facilitated transport moves substances down their concentration gradients. They </a:t>
            </a:r>
            <a:r>
              <a:rPr lang="en-US" dirty="0" smtClean="0">
                <a:latin typeface="Comic Sans MS"/>
                <a:cs typeface="Comic Sans MS"/>
              </a:rPr>
              <a:t>may cross </a:t>
            </a:r>
            <a:r>
              <a:rPr lang="en-US" dirty="0">
                <a:latin typeface="Comic Sans MS"/>
                <a:cs typeface="Comic Sans MS"/>
              </a:rPr>
              <a:t>the plasma membrane with the aid of channel proteins. </a:t>
            </a:r>
            <a:r>
              <a:rPr lang="en-US" dirty="0" smtClean="0">
                <a:latin typeface="Comic Sans MS"/>
                <a:cs typeface="Comic Sans MS"/>
              </a:rPr>
              <a:t> They are usually selective for specific solutes to prevent everything from leaking through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4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94" r="-61794"/>
          <a:stretch>
            <a:fillRect/>
          </a:stretch>
        </p:blipFill>
        <p:spPr>
          <a:xfrm>
            <a:off x="540544" y="1051380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2687709" y="4534454"/>
            <a:ext cx="4785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</a:t>
            </a:r>
            <a:r>
              <a:rPr lang="en-US" sz="1100" u="sng" dirty="0" smtClean="0">
                <a:latin typeface="Comic Sans MS"/>
                <a:cs typeface="Comic Sans MS"/>
              </a:rPr>
              <a:t>185cbf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87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02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Carrier</a:t>
            </a:r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07588"/>
            <a:ext cx="8229600" cy="38155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Help transport </a:t>
            </a:r>
            <a:r>
              <a:rPr lang="en-US" sz="2400" b="1" dirty="0">
                <a:latin typeface="Comic Sans MS"/>
                <a:cs typeface="Comic Sans MS"/>
              </a:rPr>
              <a:t>ions</a:t>
            </a:r>
            <a:r>
              <a:rPr lang="en-US" sz="2400" dirty="0">
                <a:latin typeface="Comic Sans MS"/>
                <a:cs typeface="Comic Sans MS"/>
              </a:rPr>
              <a:t> and some </a:t>
            </a:r>
            <a:r>
              <a:rPr lang="en-US" sz="2400" b="1" dirty="0">
                <a:latin typeface="Comic Sans MS"/>
                <a:cs typeface="Comic Sans MS"/>
              </a:rPr>
              <a:t>sugars</a:t>
            </a:r>
            <a:r>
              <a:rPr lang="en-US" sz="2400" dirty="0">
                <a:latin typeface="Comic Sans MS"/>
                <a:cs typeface="Comic Sans MS"/>
              </a:rPr>
              <a:t> and </a:t>
            </a:r>
            <a:r>
              <a:rPr lang="en-US" sz="2400" b="1" dirty="0">
                <a:latin typeface="Comic Sans MS"/>
                <a:cs typeface="Comic Sans MS"/>
              </a:rPr>
              <a:t>amino acids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Requires a concentration difference across the membrane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Must </a:t>
            </a:r>
            <a:r>
              <a:rPr lang="en-US" sz="2400" b="1" i="1" dirty="0">
                <a:solidFill>
                  <a:srgbClr val="FF0000"/>
                </a:solidFill>
                <a:latin typeface="Comic Sans MS"/>
                <a:cs typeface="Comic Sans MS"/>
              </a:rPr>
              <a:t>bind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to the molecule they transport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Comic Sans MS"/>
                <a:cs typeface="Comic Sans MS"/>
              </a:rPr>
              <a:t>Saturation</a:t>
            </a:r>
            <a:r>
              <a:rPr lang="en-US" sz="2400" dirty="0">
                <a:latin typeface="Comic Sans MS"/>
                <a:cs typeface="Comic Sans MS"/>
              </a:rPr>
              <a:t>: rate of transport limited by number of </a:t>
            </a:r>
            <a:r>
              <a:rPr lang="en-US" sz="2400" dirty="0" smtClean="0">
                <a:latin typeface="Comic Sans MS"/>
                <a:cs typeface="Comic Sans MS"/>
              </a:rPr>
              <a:t>transporters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/>
                <a:cs typeface="Comic Sans MS"/>
              </a:rPr>
              <a:t>Think </a:t>
            </a:r>
            <a:r>
              <a:rPr lang="en-US" sz="2400" dirty="0">
                <a:latin typeface="Comic Sans MS"/>
                <a:cs typeface="Comic Sans MS"/>
              </a:rPr>
              <a:t>people exiting a classroom through only 2 doors versus one door.</a:t>
            </a:r>
          </a:p>
          <a:p>
            <a:pPr lvl="1" eaLnBrk="1" hangingPunct="1">
              <a:buClrTx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097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5.10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9882" y="5118967"/>
            <a:ext cx="8524236" cy="1572161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  <a:cs typeface="Comic Sans MS"/>
              </a:rPr>
              <a:t>Some substances are able to move down their concentration gradient across </a:t>
            </a:r>
            <a:r>
              <a:rPr lang="en-US" sz="1800" dirty="0" smtClean="0">
                <a:latin typeface="Comic Sans MS"/>
                <a:cs typeface="Comic Sans MS"/>
              </a:rPr>
              <a:t>the plasma </a:t>
            </a:r>
            <a:r>
              <a:rPr lang="en-US" sz="1800" dirty="0">
                <a:latin typeface="Comic Sans MS"/>
                <a:cs typeface="Comic Sans MS"/>
              </a:rPr>
              <a:t>membrane with the aid of carrier proteins.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Carrier </a:t>
            </a:r>
            <a:r>
              <a:rPr lang="en-US" sz="1800" dirty="0">
                <a:latin typeface="Comic Sans MS"/>
                <a:cs typeface="Comic Sans MS"/>
              </a:rPr>
              <a:t>proteins change shape as they </a:t>
            </a:r>
            <a:r>
              <a:rPr lang="en-US" sz="1800" dirty="0" smtClean="0">
                <a:latin typeface="Comic Sans MS"/>
                <a:cs typeface="Comic Sans MS"/>
              </a:rPr>
              <a:t>move molecules </a:t>
            </a:r>
            <a:r>
              <a:rPr lang="en-US" sz="1800" dirty="0">
                <a:latin typeface="Comic Sans MS"/>
                <a:cs typeface="Comic Sans MS"/>
              </a:rPr>
              <a:t>across the membrane. </a:t>
            </a:r>
            <a:endParaRPr lang="en-US" sz="18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2_0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3" r="-5143"/>
          <a:stretch>
            <a:fillRect/>
          </a:stretch>
        </p:blipFill>
        <p:spPr>
          <a:xfrm>
            <a:off x="540544" y="925649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831672" y="4396607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0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297" y="566087"/>
            <a:ext cx="8229600" cy="683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Osmosis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0267"/>
            <a:ext cx="8382000" cy="312615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Cytoplasm of the cell is an aqueous solution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Water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is </a:t>
            </a:r>
            <a:r>
              <a:rPr lang="en-US" sz="2800" b="1" i="1" dirty="0" smtClean="0">
                <a:latin typeface="Comic Sans MS"/>
                <a:cs typeface="Comic Sans MS"/>
              </a:rPr>
              <a:t>solvent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Dissolved </a:t>
            </a:r>
            <a:r>
              <a:rPr lang="en-US" sz="2800" dirty="0">
                <a:latin typeface="Comic Sans MS"/>
                <a:cs typeface="Comic Sans MS"/>
              </a:rPr>
              <a:t>substances are </a:t>
            </a:r>
            <a:r>
              <a:rPr lang="en-US" sz="2800" b="1" dirty="0" smtClean="0">
                <a:latin typeface="Comic Sans MS"/>
                <a:cs typeface="Comic Sans MS"/>
              </a:rPr>
              <a:t>solutes</a:t>
            </a:r>
          </a:p>
          <a:p>
            <a:pPr marL="274320" lvl="1" indent="0" eaLnBrk="1" hangingPunct="1">
              <a:buClr>
                <a:schemeClr val="tx1"/>
              </a:buClr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Osmosis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net diffusion of water across a membrane toward a higher solute concentration</a:t>
            </a:r>
          </a:p>
          <a:p>
            <a:pPr lvl="1"/>
            <a:r>
              <a:rPr lang="en-US" sz="2800" dirty="0">
                <a:latin typeface="Comic Sans MS"/>
                <a:cs typeface="Comic Sans MS"/>
              </a:rPr>
              <a:t>Water moves from “</a:t>
            </a:r>
            <a:r>
              <a:rPr lang="en-US" altLang="ja-JP" sz="2800" b="1" dirty="0">
                <a:latin typeface="Comic Sans MS"/>
                <a:cs typeface="Comic Sans MS"/>
              </a:rPr>
              <a:t>pure</a:t>
            </a:r>
            <a:r>
              <a:rPr lang="en-US" sz="2800" dirty="0">
                <a:latin typeface="Comic Sans MS"/>
                <a:cs typeface="Comic Sans MS"/>
              </a:rPr>
              <a:t>”</a:t>
            </a:r>
            <a:r>
              <a:rPr lang="en-US" altLang="ja-JP" sz="2800" dirty="0">
                <a:latin typeface="Comic Sans MS"/>
                <a:cs typeface="Comic Sans MS"/>
              </a:rPr>
              <a:t> to </a:t>
            </a:r>
            <a:r>
              <a:rPr lang="en-US" sz="2800" dirty="0">
                <a:latin typeface="Comic Sans MS"/>
                <a:cs typeface="Comic Sans MS"/>
              </a:rPr>
              <a:t>“</a:t>
            </a:r>
            <a:r>
              <a:rPr lang="en-US" altLang="ja-JP" sz="2800" b="1" dirty="0">
                <a:latin typeface="Comic Sans MS"/>
                <a:cs typeface="Comic Sans MS"/>
              </a:rPr>
              <a:t>less pure</a:t>
            </a:r>
            <a:r>
              <a:rPr lang="en-US" sz="2800" dirty="0" smtClean="0">
                <a:latin typeface="Comic Sans MS"/>
                <a:cs typeface="Comic Sans MS"/>
              </a:rPr>
              <a:t>”</a:t>
            </a:r>
          </a:p>
          <a:p>
            <a:pPr lvl="1"/>
            <a:r>
              <a:rPr lang="en-US" altLang="ja-JP" sz="2800" dirty="0" smtClean="0">
                <a:latin typeface="Comic Sans MS"/>
                <a:cs typeface="Comic Sans MS"/>
              </a:rPr>
              <a:t>Water moves to dilute a concentrated source of solute</a:t>
            </a:r>
            <a:endParaRPr lang="en-US" altLang="ja-JP" sz="28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386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87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5.11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8051" y="4452454"/>
            <a:ext cx="8607287" cy="2157067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 osmosis, water always moves from an area of higher water </a:t>
            </a:r>
            <a:r>
              <a:rPr lang="en-US" dirty="0" smtClean="0">
                <a:latin typeface="Comic Sans MS"/>
                <a:cs typeface="Comic Sans MS"/>
              </a:rPr>
              <a:t>concentration (more </a:t>
            </a:r>
            <a:r>
              <a:rPr lang="en-US" dirty="0" smtClean="0">
                <a:latin typeface="Comic Sans MS"/>
                <a:cs typeface="Comic Sans MS"/>
              </a:rPr>
              <a:t>pure; less solute) </a:t>
            </a:r>
            <a:r>
              <a:rPr lang="en-US" dirty="0">
                <a:latin typeface="Comic Sans MS"/>
                <a:cs typeface="Comic Sans MS"/>
              </a:rPr>
              <a:t>to one </a:t>
            </a:r>
            <a:r>
              <a:rPr lang="en-US" dirty="0" smtClean="0">
                <a:latin typeface="Comic Sans MS"/>
                <a:cs typeface="Comic Sans MS"/>
              </a:rPr>
              <a:t>of lower concentration (less </a:t>
            </a:r>
            <a:r>
              <a:rPr lang="en-US" dirty="0" smtClean="0">
                <a:latin typeface="Comic Sans MS"/>
                <a:cs typeface="Comic Sans MS"/>
              </a:rPr>
              <a:t>pure; more solute).  Water acts to dilute solutes.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In </a:t>
            </a:r>
            <a:r>
              <a:rPr lang="en-US" dirty="0">
                <a:latin typeface="Comic Sans MS"/>
                <a:cs typeface="Comic Sans MS"/>
              </a:rPr>
              <a:t>the diagram shown, the solute cannot pass through the selectively </a:t>
            </a:r>
            <a:r>
              <a:rPr lang="en-US" dirty="0" smtClean="0">
                <a:latin typeface="Comic Sans MS"/>
                <a:cs typeface="Comic Sans MS"/>
              </a:rPr>
              <a:t>permeable membrane</a:t>
            </a:r>
            <a:r>
              <a:rPr lang="en-US" dirty="0">
                <a:latin typeface="Comic Sans MS"/>
                <a:cs typeface="Comic Sans MS"/>
              </a:rPr>
              <a:t>, but the water can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Could this be used to concentrate solutions????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6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3" r="-15213"/>
          <a:stretch>
            <a:fillRect/>
          </a:stretch>
        </p:blipFill>
        <p:spPr>
          <a:xfrm>
            <a:off x="540544" y="690774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1363003" y="4190845"/>
            <a:ext cx="7311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7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093"/>
            <a:ext cx="8229600" cy="80565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Osmotic Concentration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692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2 solutions have different osmotic concentrations…</a:t>
            </a:r>
          </a:p>
          <a:p>
            <a:pPr lvl="1" eaLnBrk="1" hangingPunct="1">
              <a:buClrTx/>
            </a:pPr>
            <a:r>
              <a:rPr lang="en-US" sz="2400" dirty="0"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Hypertonic Solution </a:t>
            </a:r>
            <a:r>
              <a:rPr lang="en-US" sz="2400" dirty="0">
                <a:latin typeface="Comic Sans MS"/>
                <a:cs typeface="Comic Sans MS"/>
              </a:rPr>
              <a:t>has a higher solute </a:t>
            </a:r>
            <a:r>
              <a:rPr lang="en-US" sz="2400" dirty="0" smtClean="0">
                <a:latin typeface="Comic Sans MS"/>
                <a:cs typeface="Comic Sans MS"/>
              </a:rPr>
              <a:t>concentration</a:t>
            </a:r>
          </a:p>
          <a:p>
            <a:pPr lvl="1" eaLnBrk="1" hangingPunct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Hypotonic Solution </a:t>
            </a:r>
            <a:r>
              <a:rPr lang="en-US" sz="2400" dirty="0">
                <a:latin typeface="Comic Sans MS"/>
                <a:cs typeface="Comic Sans MS"/>
              </a:rPr>
              <a:t>has a lower solute concentration</a:t>
            </a:r>
          </a:p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two solutions have the </a:t>
            </a:r>
            <a:r>
              <a:rPr lang="en-US" sz="2800" b="1" i="1" dirty="0">
                <a:latin typeface="Comic Sans MS"/>
                <a:cs typeface="Comic Sans MS"/>
              </a:rPr>
              <a:t>same</a:t>
            </a:r>
            <a:r>
              <a:rPr lang="en-US" sz="2800" dirty="0">
                <a:latin typeface="Comic Sans MS"/>
                <a:cs typeface="Comic Sans MS"/>
              </a:rPr>
              <a:t> osmotic concentration, the solutions are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isotonic</a:t>
            </a:r>
          </a:p>
          <a:p>
            <a:pPr eaLnBrk="1" hangingPunct="1"/>
            <a:endParaRPr lang="en-US" sz="12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Comic Sans MS"/>
                <a:cs typeface="Comic Sans MS"/>
              </a:rPr>
              <a:t>Aquaporins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facilitate </a:t>
            </a:r>
            <a:r>
              <a:rPr lang="en-US" sz="2800" dirty="0" smtClean="0">
                <a:latin typeface="Comic Sans MS"/>
                <a:cs typeface="Comic Sans MS"/>
              </a:rPr>
              <a:t>osmosis, by allowing water to equilibrate at a defined maximal rate</a:t>
            </a:r>
            <a:endParaRPr lang="en-US" sz="24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038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08" y="52398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5.2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9208" y="4583560"/>
            <a:ext cx="9014791" cy="2065717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fluid mosaic model of the plasma membrane describes the plasma </a:t>
            </a:r>
            <a:r>
              <a:rPr lang="en-US" sz="1800" dirty="0" smtClean="0">
                <a:latin typeface="Comic Sans MS"/>
                <a:cs typeface="Comic Sans MS"/>
              </a:rPr>
              <a:t>membrane as </a:t>
            </a:r>
            <a:r>
              <a:rPr lang="en-US" sz="1800" dirty="0">
                <a:latin typeface="Comic Sans MS"/>
                <a:cs typeface="Comic Sans MS"/>
              </a:rPr>
              <a:t>a </a:t>
            </a:r>
            <a:r>
              <a:rPr lang="en-US" sz="1800" dirty="0" smtClean="0">
                <a:latin typeface="Comic Sans MS"/>
                <a:cs typeface="Comic Sans MS"/>
              </a:rPr>
              <a:t>combination </a:t>
            </a:r>
            <a:r>
              <a:rPr lang="en-US" sz="1800" dirty="0">
                <a:latin typeface="Comic Sans MS"/>
                <a:cs typeface="Comic Sans MS"/>
              </a:rPr>
              <a:t>of phospholipids, cholesterol, and </a:t>
            </a:r>
            <a:r>
              <a:rPr lang="en-US" sz="1800" dirty="0" smtClean="0">
                <a:latin typeface="Comic Sans MS"/>
                <a:cs typeface="Comic Sans MS"/>
              </a:rPr>
              <a:t>proteins (mosaic).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Lipids and protein move about the surface of the membrane freely</a:t>
            </a:r>
            <a:r>
              <a:rPr lang="en-US" sz="1800" dirty="0" smtClean="0">
                <a:latin typeface="Comic Sans MS"/>
                <a:cs typeface="Comic Sans MS"/>
              </a:rPr>
              <a:t> (fluid)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Carbohydrates </a:t>
            </a:r>
            <a:r>
              <a:rPr lang="en-US" sz="1800" dirty="0">
                <a:latin typeface="Comic Sans MS"/>
                <a:cs typeface="Comic Sans MS"/>
              </a:rPr>
              <a:t>attached </a:t>
            </a:r>
            <a:r>
              <a:rPr lang="en-US" sz="1800" dirty="0" smtClean="0">
                <a:latin typeface="Comic Sans MS"/>
                <a:cs typeface="Comic Sans MS"/>
              </a:rPr>
              <a:t>to lipids </a:t>
            </a:r>
            <a:r>
              <a:rPr lang="en-US" sz="1800" dirty="0">
                <a:latin typeface="Comic Sans MS"/>
                <a:cs typeface="Comic Sans MS"/>
              </a:rPr>
              <a:t>(glycolipids) and to proteins (glycoproteins) extend from the outward-facing surface of </a:t>
            </a:r>
            <a:r>
              <a:rPr lang="en-US" sz="1800" dirty="0" smtClean="0">
                <a:latin typeface="Comic Sans MS"/>
                <a:cs typeface="Comic Sans MS"/>
              </a:rPr>
              <a:t>the membrane</a:t>
            </a:r>
            <a:r>
              <a:rPr lang="en-US" sz="18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xfrm>
            <a:off x="470970" y="711933"/>
            <a:ext cx="8062913" cy="3500071"/>
          </a:xfrm>
        </p:spPr>
      </p:pic>
      <p:sp>
        <p:nvSpPr>
          <p:cNvPr id="8" name="TextBox 7"/>
          <p:cNvSpPr txBox="1"/>
          <p:nvPr/>
        </p:nvSpPr>
        <p:spPr>
          <a:xfrm>
            <a:off x="975877" y="4198745"/>
            <a:ext cx="7311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5.12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995" y="5365672"/>
            <a:ext cx="8401827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Osmotic pressure changes the shape of red blood cells in hypertonic, isotonic, </a:t>
            </a:r>
            <a:r>
              <a:rPr lang="en-US" sz="2400" dirty="0" smtClean="0">
                <a:latin typeface="Comic Sans MS"/>
                <a:cs typeface="Comic Sans MS"/>
              </a:rPr>
              <a:t>and hypotonic </a:t>
            </a:r>
            <a:r>
              <a:rPr lang="en-US" sz="2400" dirty="0">
                <a:latin typeface="Comic Sans MS"/>
                <a:cs typeface="Comic Sans MS"/>
              </a:rPr>
              <a:t>solutions.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2_07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3" r="-9433"/>
          <a:stretch>
            <a:fillRect/>
          </a:stretch>
        </p:blipFill>
        <p:spPr>
          <a:xfrm>
            <a:off x="457199" y="1162187"/>
            <a:ext cx="8062913" cy="3500071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8604" y="4658949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</a:t>
            </a:r>
            <a:r>
              <a:rPr lang="en-US" sz="1100" dirty="0">
                <a:latin typeface="Comic Sans MS"/>
                <a:cs typeface="Comic Sans MS"/>
              </a:rPr>
              <a:t>: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5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5.13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33687"/>
            <a:ext cx="8062912" cy="18887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The turgor pressure within a plant cell depends on the tonicity of the solution that it </a:t>
            </a:r>
            <a:r>
              <a:rPr lang="en-US" sz="2400" dirty="0" smtClean="0">
                <a:latin typeface="Comic Sans MS"/>
                <a:cs typeface="Comic Sans MS"/>
              </a:rPr>
              <a:t>is bathed </a:t>
            </a:r>
            <a:r>
              <a:rPr lang="en-US" sz="2400" dirty="0">
                <a:latin typeface="Comic Sans MS"/>
                <a:cs typeface="Comic Sans MS"/>
              </a:rPr>
              <a:t>in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Vacuoles act as osmotic buffers to release water for plant when water dried out but absorb water when water is too diluted.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8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05" b="-12805"/>
          <a:stretch>
            <a:fillRect/>
          </a:stretch>
        </p:blipFill>
        <p:spPr>
          <a:xfrm>
            <a:off x="540544" y="1122386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506052" y="4250087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9452"/>
            <a:ext cx="8229600" cy="7454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Comic Sans MS"/>
                <a:cs typeface="Comic Sans MS"/>
              </a:rPr>
              <a:t>Osmotic Pressure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687" y="834886"/>
            <a:ext cx="8706021" cy="59336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/>
                <a:cs typeface="Comic Sans MS"/>
              </a:rPr>
              <a:t>Force </a:t>
            </a:r>
            <a:r>
              <a:rPr lang="en-US" sz="2800" dirty="0" smtClean="0">
                <a:latin typeface="Comic Sans MS"/>
                <a:cs typeface="Comic Sans MS"/>
              </a:rPr>
              <a:t>needed to stop osmotic flow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Cell in a hypotonic solution </a:t>
            </a:r>
            <a:r>
              <a:rPr lang="en-US" sz="2800" b="1" i="1" dirty="0" smtClean="0">
                <a:latin typeface="Comic Sans MS"/>
                <a:cs typeface="Comic Sans MS"/>
              </a:rPr>
              <a:t>gains</a:t>
            </a:r>
            <a:r>
              <a:rPr lang="en-US" sz="2800" dirty="0" smtClean="0">
                <a:latin typeface="Comic Sans MS"/>
                <a:cs typeface="Comic Sans MS"/>
              </a:rPr>
              <a:t> water causing cell to swell – creates pressure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If membrane strong enough, cell reaches counterbalance of osmotic pressure driving water in with </a:t>
            </a:r>
            <a:r>
              <a:rPr lang="en-US" sz="2800" b="1" dirty="0" smtClean="0">
                <a:latin typeface="Comic Sans MS"/>
                <a:cs typeface="Comic Sans MS"/>
              </a:rPr>
              <a:t>hydrostatic pressur</a:t>
            </a:r>
            <a:r>
              <a:rPr lang="en-US" sz="2800" dirty="0" smtClean="0">
                <a:latin typeface="Comic Sans MS"/>
                <a:cs typeface="Comic Sans MS"/>
              </a:rPr>
              <a:t>e driving water out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Cell wall of prokaryotes, fungi, plants, </a:t>
            </a:r>
            <a:r>
              <a:rPr lang="en-US" dirty="0" err="1" smtClean="0">
                <a:latin typeface="Comic Sans MS"/>
                <a:cs typeface="Comic Sans MS"/>
              </a:rPr>
              <a:t>protists</a:t>
            </a:r>
            <a:endParaRPr lang="en-US" dirty="0" smtClean="0">
              <a:latin typeface="Comic Sans MS"/>
              <a:cs typeface="Comic Sans MS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If membrane </a:t>
            </a:r>
            <a:r>
              <a:rPr lang="en-US" sz="2800" dirty="0" smtClean="0">
                <a:latin typeface="Comic Sans MS"/>
                <a:cs typeface="Comic Sans MS"/>
              </a:rPr>
              <a:t>and cell wall is </a:t>
            </a:r>
            <a:r>
              <a:rPr lang="en-US" sz="2800" dirty="0" smtClean="0">
                <a:latin typeface="Comic Sans MS"/>
                <a:cs typeface="Comic Sans MS"/>
              </a:rPr>
              <a:t>not strong, </a:t>
            </a:r>
            <a:r>
              <a:rPr lang="en-US" sz="2800" dirty="0" smtClean="0">
                <a:latin typeface="Comic Sans MS"/>
                <a:cs typeface="Comic Sans MS"/>
              </a:rPr>
              <a:t>the cell may burst under hypotonic conditions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Cell walls destabilized with </a:t>
            </a:r>
            <a:r>
              <a:rPr lang="en-US" dirty="0" err="1" smtClean="0">
                <a:latin typeface="Comic Sans MS"/>
                <a:cs typeface="Comic Sans MS"/>
              </a:rPr>
              <a:t>penicillins</a:t>
            </a:r>
            <a:r>
              <a:rPr lang="en-US" dirty="0" smtClean="0">
                <a:latin typeface="Comic Sans MS"/>
                <a:cs typeface="Comic Sans MS"/>
              </a:rPr>
              <a:t> or lysozyme are much more susceptible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Comic Sans MS"/>
                <a:cs typeface="Comic Sans MS"/>
              </a:rPr>
              <a:t>Animal </a:t>
            </a:r>
            <a:r>
              <a:rPr lang="en-US" dirty="0" smtClean="0">
                <a:latin typeface="Comic Sans MS"/>
                <a:cs typeface="Comic Sans MS"/>
              </a:rPr>
              <a:t>cells must be in isotonic environments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271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489"/>
            <a:ext cx="8229600" cy="683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3600" b="1" cap="none" dirty="0" smtClean="0">
                <a:solidFill>
                  <a:schemeClr val="tx1"/>
                </a:solidFill>
                <a:latin typeface="Comic Sans MS"/>
                <a:cs typeface="Comic Sans MS"/>
              </a:rPr>
              <a:t>aintaining Osmotic Balance</a:t>
            </a:r>
            <a:endParaRPr lang="en-US" sz="36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7892"/>
            <a:ext cx="8229600" cy="4305406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Some cells use </a:t>
            </a:r>
            <a:r>
              <a:rPr lang="en-US" sz="2800" b="1" dirty="0">
                <a:latin typeface="Comic Sans MS"/>
                <a:cs typeface="Comic Sans MS"/>
              </a:rPr>
              <a:t>extrusion</a:t>
            </a:r>
            <a:r>
              <a:rPr lang="en-US" sz="2800" dirty="0">
                <a:latin typeface="Comic Sans MS"/>
                <a:cs typeface="Comic Sans MS"/>
              </a:rPr>
              <a:t> in which water is ejected through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contractile 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vacuoles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Isosmotic </a:t>
            </a:r>
            <a:r>
              <a:rPr lang="en-US" sz="2800" dirty="0">
                <a:latin typeface="Comic Sans MS"/>
                <a:cs typeface="Comic Sans MS"/>
              </a:rPr>
              <a:t>regulation involves keeping cells isotonic with their environment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Marine organisms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adjust internal concentration </a:t>
            </a:r>
            <a:r>
              <a:rPr lang="en-US" sz="2400" dirty="0">
                <a:latin typeface="Comic Sans MS"/>
                <a:cs typeface="Comic Sans MS"/>
              </a:rPr>
              <a:t>to match sea </a:t>
            </a:r>
            <a:r>
              <a:rPr lang="en-US" sz="2400" dirty="0" smtClean="0">
                <a:latin typeface="Comic Sans MS"/>
                <a:cs typeface="Comic Sans MS"/>
              </a:rPr>
              <a:t>water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Terrestrial </a:t>
            </a:r>
            <a:r>
              <a:rPr lang="en-US" sz="2400" dirty="0">
                <a:latin typeface="Comic Sans MS"/>
                <a:cs typeface="Comic Sans MS"/>
              </a:rPr>
              <a:t>animals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circulate isotonic fluid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Plant cells use </a:t>
            </a:r>
            <a:r>
              <a:rPr lang="en-US" sz="2800" b="1" dirty="0">
                <a:latin typeface="Comic Sans MS"/>
                <a:cs typeface="Comic Sans MS"/>
              </a:rPr>
              <a:t>turgor pressure </a:t>
            </a:r>
            <a:r>
              <a:rPr lang="en-US" sz="2800" dirty="0">
                <a:latin typeface="Comic Sans MS"/>
                <a:cs typeface="Comic Sans MS"/>
              </a:rPr>
              <a:t>to push the cell membrane against the cell wall and keep the cell rigid</a:t>
            </a:r>
          </a:p>
        </p:txBody>
      </p:sp>
    </p:spTree>
    <p:extLst>
      <p:ext uri="{BB962C8B-B14F-4D97-AF65-F5344CB8AC3E}">
        <p14:creationId xmlns:p14="http://schemas.microsoft.com/office/powerpoint/2010/main" val="9448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5.14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34052"/>
            <a:ext cx="8062912" cy="1173194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Comic Sans MS"/>
                <a:cs typeface="Comic Sans MS"/>
              </a:rPr>
              <a:t>Without adequate water, the plant on the left has lost turgor pressure, visible in </a:t>
            </a:r>
            <a:r>
              <a:rPr lang="en-US" sz="2200" dirty="0" smtClean="0">
                <a:latin typeface="Comic Sans MS"/>
                <a:cs typeface="Comic Sans MS"/>
              </a:rPr>
              <a:t>its wilting</a:t>
            </a:r>
            <a:r>
              <a:rPr lang="en-US" sz="2200" dirty="0">
                <a:latin typeface="Comic Sans MS"/>
                <a:cs typeface="Comic Sans MS"/>
              </a:rPr>
              <a:t>; the turgor pressure is restored by watering it (right). </a:t>
            </a:r>
          </a:p>
        </p:txBody>
      </p:sp>
      <p:pic>
        <p:nvPicPr>
          <p:cNvPr id="3" name="Picture Placeholder 2" descr="Figure_05_02_09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2" r="-111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03728" y="4616789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Victor M. Vicente </a:t>
            </a:r>
            <a:r>
              <a:rPr lang="en-US" sz="1100" dirty="0" err="1" smtClean="0">
                <a:latin typeface="Comic Sans MS"/>
                <a:cs typeface="Comic Sans MS"/>
              </a:rPr>
              <a:t>Selvas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337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21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5.15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63639"/>
            <a:ext cx="8371226" cy="1374884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 paramecium’s </a:t>
            </a:r>
            <a:r>
              <a:rPr lang="en-US" u="sng" dirty="0">
                <a:latin typeface="Comic Sans MS"/>
                <a:cs typeface="Comic Sans MS"/>
              </a:rPr>
              <a:t>contractile vacuole</a:t>
            </a:r>
            <a:r>
              <a:rPr lang="en-US" dirty="0">
                <a:latin typeface="Comic Sans MS"/>
                <a:cs typeface="Comic Sans MS"/>
              </a:rPr>
              <a:t>, here visualized using bright field light </a:t>
            </a:r>
            <a:r>
              <a:rPr lang="en-US" dirty="0" smtClean="0">
                <a:latin typeface="Comic Sans MS"/>
                <a:cs typeface="Comic Sans MS"/>
              </a:rPr>
              <a:t>microscopy at </a:t>
            </a:r>
            <a:r>
              <a:rPr lang="en-US" dirty="0">
                <a:latin typeface="Comic Sans MS"/>
                <a:cs typeface="Comic Sans MS"/>
              </a:rPr>
              <a:t>480x magnification, continuously pumps water out of the organism’s body to keep it from </a:t>
            </a:r>
            <a:r>
              <a:rPr lang="en-US" dirty="0" smtClean="0">
                <a:latin typeface="Comic Sans MS"/>
                <a:cs typeface="Comic Sans MS"/>
              </a:rPr>
              <a:t>bursting in </a:t>
            </a:r>
            <a:r>
              <a:rPr lang="en-US" dirty="0">
                <a:latin typeface="Comic Sans MS"/>
                <a:cs typeface="Comic Sans MS"/>
              </a:rPr>
              <a:t>a hypotonic medium.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1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" r="-2933"/>
          <a:stretch>
            <a:fillRect/>
          </a:stretch>
        </p:blipFill>
        <p:spPr>
          <a:xfrm>
            <a:off x="457199" y="959586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617695" y="4470269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NIH; scale-bar data from Matt </a:t>
            </a:r>
            <a:r>
              <a:rPr lang="en-US" sz="1100" dirty="0" smtClean="0">
                <a:latin typeface="Comic Sans MS"/>
                <a:cs typeface="Comic Sans MS"/>
              </a:rPr>
              <a:t>Russell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88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50787"/>
            <a:ext cx="8229600" cy="6679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Learning Objectives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Active Transport Across Membranes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Differentiate between </a:t>
            </a:r>
            <a:r>
              <a:rPr lang="en-US" sz="2400" b="1" dirty="0" smtClean="0">
                <a:latin typeface="Comic Sans MS"/>
                <a:cs typeface="Comic Sans MS"/>
              </a:rPr>
              <a:t>active transport </a:t>
            </a:r>
            <a:r>
              <a:rPr lang="en-US" sz="2400" dirty="0" smtClean="0">
                <a:latin typeface="Comic Sans MS"/>
                <a:cs typeface="Comic Sans MS"/>
              </a:rPr>
              <a:t>and </a:t>
            </a:r>
            <a:r>
              <a:rPr lang="en-US" sz="2400" b="1" dirty="0" smtClean="0">
                <a:latin typeface="Comic Sans MS"/>
                <a:cs typeface="Comic Sans MS"/>
              </a:rPr>
              <a:t>diffusion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Describe the function of the Na+/K+ pump.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Explain the energetics of </a:t>
            </a:r>
            <a:r>
              <a:rPr lang="en-US" sz="2400" b="1" dirty="0" smtClean="0">
                <a:latin typeface="Comic Sans MS"/>
                <a:cs typeface="Comic Sans MS"/>
              </a:rPr>
              <a:t>coupled transport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 </a:t>
            </a:r>
          </a:p>
          <a:p>
            <a:pPr lvl="1" indent="0"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Bulk Transport by Endocytosis and Exocytosis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Distinguish between </a:t>
            </a:r>
            <a:r>
              <a:rPr lang="en-US" sz="2400" b="1" dirty="0" smtClean="0">
                <a:latin typeface="Comic Sans MS"/>
                <a:cs typeface="Comic Sans MS"/>
              </a:rPr>
              <a:t>endocytosis</a:t>
            </a:r>
            <a:r>
              <a:rPr lang="en-US" sz="2400" dirty="0" smtClean="0">
                <a:latin typeface="Comic Sans MS"/>
                <a:cs typeface="Comic Sans MS"/>
              </a:rPr>
              <a:t> and </a:t>
            </a:r>
            <a:r>
              <a:rPr lang="en-US" sz="2400" b="1" dirty="0" smtClean="0">
                <a:latin typeface="Comic Sans MS"/>
                <a:cs typeface="Comic Sans MS"/>
              </a:rPr>
              <a:t>exocytosis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Describe how endocytosis can be specific. </a:t>
            </a:r>
          </a:p>
          <a:p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2046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482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542875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189"/>
            <a:ext cx="8229600" cy="667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71498"/>
            <a:ext cx="8004315" cy="49154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Active Transportation: </a:t>
            </a:r>
            <a:r>
              <a:rPr lang="en-US" sz="28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requires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cs typeface="Comic Sans MS"/>
              </a:rPr>
              <a:t>energy, </a:t>
            </a:r>
            <a:r>
              <a:rPr lang="en-US" sz="28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against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cs typeface="Comic Sans MS"/>
              </a:rPr>
              <a:t>concentration gradient</a:t>
            </a:r>
          </a:p>
          <a:p>
            <a:pPr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err="1" smtClean="0">
                <a:latin typeface="Comic Sans MS"/>
                <a:cs typeface="Comic Sans MS"/>
              </a:rPr>
              <a:t>Uniport</a:t>
            </a:r>
            <a:r>
              <a:rPr lang="en-US" sz="2800" b="1" dirty="0" smtClean="0">
                <a:latin typeface="Comic Sans MS"/>
                <a:cs typeface="Comic Sans MS"/>
              </a:rPr>
              <a:t>, </a:t>
            </a:r>
            <a:r>
              <a:rPr lang="en-US" sz="2800" b="1" dirty="0" err="1" smtClean="0">
                <a:latin typeface="Comic Sans MS"/>
                <a:cs typeface="Comic Sans MS"/>
              </a:rPr>
              <a:t>symport</a:t>
            </a:r>
            <a:r>
              <a:rPr lang="en-US" sz="2800" b="1" dirty="0" smtClean="0">
                <a:latin typeface="Comic Sans MS"/>
                <a:cs typeface="Comic Sans MS"/>
              </a:rPr>
              <a:t>, </a:t>
            </a:r>
            <a:r>
              <a:rPr lang="en-US" sz="2800" b="1" dirty="0" err="1" smtClean="0">
                <a:latin typeface="Comic Sans MS"/>
                <a:cs typeface="Comic Sans MS"/>
              </a:rPr>
              <a:t>antiport</a:t>
            </a:r>
            <a:endParaRPr lang="en-US" sz="2800" b="1" dirty="0">
              <a:latin typeface="Comic Sans MS"/>
              <a:cs typeface="Comic Sans MS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smtClean="0">
                <a:latin typeface="Comic Sans MS"/>
                <a:cs typeface="Comic Sans MS"/>
              </a:rPr>
              <a:t>Na</a:t>
            </a:r>
            <a:r>
              <a:rPr lang="en-US" sz="2800" b="1" baseline="30000" dirty="0" smtClean="0">
                <a:latin typeface="Comic Sans MS"/>
                <a:cs typeface="Comic Sans MS"/>
              </a:rPr>
              <a:t>+</a:t>
            </a:r>
            <a:r>
              <a:rPr lang="en-US" sz="2800" b="1" dirty="0" smtClean="0">
                <a:latin typeface="Comic Sans MS"/>
                <a:cs typeface="Comic Sans MS"/>
              </a:rPr>
              <a:t>–K</a:t>
            </a:r>
            <a:r>
              <a:rPr lang="en-US" sz="2800" b="1" baseline="30000" dirty="0" smtClean="0">
                <a:latin typeface="Comic Sans MS"/>
                <a:cs typeface="Comic Sans MS"/>
              </a:rPr>
              <a:t>+</a:t>
            </a:r>
            <a:r>
              <a:rPr lang="en-US" sz="2800" b="1" dirty="0" smtClean="0">
                <a:latin typeface="Comic Sans MS"/>
                <a:cs typeface="Comic Sans MS"/>
              </a:rPr>
              <a:t> Pump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800" b="1" dirty="0" smtClean="0">
                <a:latin typeface="Comic Sans MS"/>
                <a:cs typeface="Comic Sans MS"/>
              </a:rPr>
              <a:t>Coupled Transport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6620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2662"/>
            <a:ext cx="8229600" cy="2968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Requires Energy</a:t>
            </a:r>
            <a:r>
              <a:rPr lang="en-US" sz="2800" dirty="0">
                <a:latin typeface="Comic Sans MS"/>
                <a:cs typeface="Comic Sans MS"/>
              </a:rPr>
              <a:t>: </a:t>
            </a:r>
            <a:r>
              <a:rPr lang="en-US" sz="2800" b="1" i="1" dirty="0">
                <a:latin typeface="Comic Sans MS"/>
                <a:cs typeface="Comic Sans MS"/>
              </a:rPr>
              <a:t>ATP</a:t>
            </a:r>
            <a:r>
              <a:rPr lang="en-US" sz="2800" dirty="0">
                <a:latin typeface="Comic Sans MS"/>
                <a:cs typeface="Comic Sans MS"/>
              </a:rPr>
              <a:t> is used directly or indirectly to fuel active transport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Moves substances from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low to high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concentration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Requires </a:t>
            </a:r>
            <a:r>
              <a:rPr lang="en-US" sz="2800" dirty="0">
                <a:latin typeface="Comic Sans MS"/>
                <a:cs typeface="Comic Sans MS"/>
              </a:rPr>
              <a:t>the use of </a:t>
            </a:r>
            <a:r>
              <a:rPr lang="en-US" sz="2800" b="1" i="1" dirty="0">
                <a:latin typeface="Comic Sans MS"/>
                <a:cs typeface="Comic Sans MS"/>
              </a:rPr>
              <a:t>highly selective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carrier proteins</a:t>
            </a:r>
          </a:p>
        </p:txBody>
      </p:sp>
    </p:spTree>
    <p:extLst>
      <p:ext uri="{BB962C8B-B14F-4D97-AF65-F5344CB8AC3E}">
        <p14:creationId xmlns:p14="http://schemas.microsoft.com/office/powerpoint/2010/main" val="42143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609"/>
            <a:ext cx="8229600" cy="6220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  <a:endParaRPr lang="en-US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99348"/>
            <a:ext cx="8229600" cy="2992047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Phospholipids arranged in a </a:t>
            </a:r>
            <a:r>
              <a:rPr lang="en-US" sz="2800" dirty="0" smtClean="0">
                <a:latin typeface="Comic Sans MS"/>
                <a:cs typeface="Comic Sans MS"/>
              </a:rPr>
              <a:t>bilayer (they are the water).</a:t>
            </a:r>
            <a:endParaRPr lang="en-US" sz="2800" dirty="0">
              <a:latin typeface="Comic Sans MS"/>
              <a:cs typeface="Comic Sans MS"/>
            </a:endParaRP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Globular </a:t>
            </a:r>
            <a:r>
              <a:rPr lang="en-US" sz="2800" dirty="0">
                <a:latin typeface="Comic Sans MS"/>
                <a:cs typeface="Comic Sans MS"/>
              </a:rPr>
              <a:t>proteins inserted in the lipid </a:t>
            </a:r>
            <a:r>
              <a:rPr lang="en-US" sz="2800" dirty="0" smtClean="0">
                <a:latin typeface="Comic Sans MS"/>
                <a:cs typeface="Comic Sans MS"/>
              </a:rPr>
              <a:t>bilayer (they are the surfer, or the boat).</a:t>
            </a:r>
            <a:endParaRPr lang="en-US" sz="2800" dirty="0" smtClean="0">
              <a:latin typeface="Comic Sans MS"/>
              <a:cs typeface="Comic Sans MS"/>
            </a:endParaRPr>
          </a:p>
          <a:p>
            <a:pPr eaLnBrk="1" hangingPunct="1"/>
            <a:endParaRPr lang="en-US" sz="1800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model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2330" y="3648189"/>
            <a:ext cx="7095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000" dirty="0" smtClean="0">
                <a:latin typeface="Comic Sans MS"/>
                <a:cs typeface="Comic Sans MS"/>
              </a:rPr>
              <a:t>		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000" dirty="0" smtClean="0">
                <a:latin typeface="Comic Sans MS"/>
                <a:cs typeface="Comic Sans MS"/>
              </a:rPr>
              <a:t>			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95" y="631279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Large Breaking Wave</a:t>
            </a:r>
            <a:r>
              <a:rPr lang="en-US" sz="1100" dirty="0" smtClean="0">
                <a:latin typeface="Comic Sans MS"/>
                <a:cs typeface="Comic Sans MS"/>
              </a:rPr>
              <a:t> (c)NOAA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w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4" y="4024488"/>
            <a:ext cx="3492500" cy="2324100"/>
          </a:xfrm>
          <a:prstGeom prst="rect">
            <a:avLst/>
          </a:prstGeom>
        </p:spPr>
      </p:pic>
      <p:pic>
        <p:nvPicPr>
          <p:cNvPr id="3" name="Picture 2" descr="Mosa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4" y="4055309"/>
            <a:ext cx="2734451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3226" y="6294547"/>
            <a:ext cx="2914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Mosaic Patterns</a:t>
            </a:r>
            <a:r>
              <a:rPr lang="en-US" sz="1100" dirty="0" smtClean="0">
                <a:latin typeface="Comic Sans MS"/>
                <a:cs typeface="Comic Sans MS"/>
              </a:rPr>
              <a:t> (c)Ali Harrison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59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5.16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5_03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2" r="-4306"/>
          <a:stretch/>
        </p:blipFill>
        <p:spPr>
          <a:xfrm>
            <a:off x="1585118" y="659535"/>
            <a:ext cx="5596078" cy="386791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4909" y="5186982"/>
            <a:ext cx="8062912" cy="14142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Potassium ions “really want” to get to the left, both by concentration and by a net charge at the membrane.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Being held back, it creates a </a:t>
            </a:r>
            <a:r>
              <a:rPr lang="en-US" u="sng" dirty="0" smtClean="0">
                <a:latin typeface="Comic Sans MS"/>
                <a:cs typeface="Comic Sans MS"/>
              </a:rPr>
              <a:t>gradient</a:t>
            </a:r>
            <a:r>
              <a:rPr lang="en-US" dirty="0" smtClean="0">
                <a:latin typeface="Comic Sans MS"/>
                <a:cs typeface="Comic Sans MS"/>
              </a:rPr>
              <a:t>, and can be used as a source of energy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Electrochemical </a:t>
            </a:r>
            <a:r>
              <a:rPr lang="en-US" dirty="0">
                <a:latin typeface="Comic Sans MS"/>
                <a:cs typeface="Comic Sans MS"/>
              </a:rPr>
              <a:t>gradients arise from the combined effects of </a:t>
            </a:r>
            <a:r>
              <a:rPr lang="en-US" dirty="0" smtClean="0">
                <a:latin typeface="Comic Sans MS"/>
                <a:cs typeface="Comic Sans MS"/>
              </a:rPr>
              <a:t>concentration gradients </a:t>
            </a:r>
            <a:r>
              <a:rPr lang="en-US" dirty="0">
                <a:latin typeface="Comic Sans MS"/>
                <a:cs typeface="Comic Sans MS"/>
              </a:rPr>
              <a:t>and electrical gradients.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494" y="4527447"/>
            <a:ext cx="731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“</a:t>
            </a:r>
            <a:r>
              <a:rPr lang="en-US" sz="1100" dirty="0" err="1">
                <a:latin typeface="Comic Sans MS"/>
                <a:cs typeface="Comic Sans MS"/>
              </a:rPr>
              <a:t>Synaptitude</a:t>
            </a:r>
            <a:r>
              <a:rPr lang="en-US" sz="11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4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6032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>
                <a:latin typeface="Comic Sans MS"/>
                <a:cs typeface="Comic Sans MS"/>
              </a:rPr>
              <a:t>Carrier proteins </a:t>
            </a:r>
            <a:r>
              <a:rPr lang="en-US" sz="2400" dirty="0">
                <a:latin typeface="Comic Sans MS"/>
                <a:cs typeface="Comic Sans MS"/>
              </a:rPr>
              <a:t>used in active transport include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Uniporters</a:t>
            </a:r>
            <a:r>
              <a:rPr lang="en-US" sz="2400" dirty="0">
                <a:latin typeface="Comic Sans MS"/>
                <a:cs typeface="Comic Sans MS"/>
              </a:rPr>
              <a:t>: move one molecule at a </a:t>
            </a:r>
            <a:r>
              <a:rPr lang="en-US" sz="2400" dirty="0" smtClean="0">
                <a:latin typeface="Comic Sans MS"/>
                <a:cs typeface="Comic Sans MS"/>
              </a:rPr>
              <a:t>time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Symporters</a:t>
            </a:r>
            <a:r>
              <a:rPr lang="en-US" sz="2400" dirty="0">
                <a:latin typeface="Comic Sans MS"/>
                <a:cs typeface="Comic Sans MS"/>
              </a:rPr>
              <a:t>: move two molecules in the same </a:t>
            </a:r>
            <a:r>
              <a:rPr lang="en-US" sz="2400" dirty="0" smtClean="0">
                <a:latin typeface="Comic Sans MS"/>
                <a:cs typeface="Comic Sans MS"/>
              </a:rPr>
              <a:t>direction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Antiporters</a:t>
            </a:r>
            <a:r>
              <a:rPr lang="en-US" sz="2400" dirty="0">
                <a:latin typeface="Comic Sans MS"/>
                <a:cs typeface="Comic Sans MS"/>
              </a:rPr>
              <a:t>: move two molecules in opposite </a:t>
            </a:r>
            <a:r>
              <a:rPr lang="en-US" sz="2400" dirty="0" smtClean="0">
                <a:latin typeface="Comic Sans MS"/>
                <a:cs typeface="Comic Sans MS"/>
              </a:rPr>
              <a:t>directions</a:t>
            </a:r>
          </a:p>
          <a:p>
            <a:pPr lvl="1" indent="0" eaLnBrk="1" hangingPunct="1">
              <a:buClr>
                <a:schemeClr val="tx1"/>
              </a:buClr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800100" lvl="1" indent="-342900" eaLnBrk="1" hangingPunct="1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Terms can also be used to describe facilitated diffusion carriers (</a:t>
            </a:r>
            <a:r>
              <a:rPr lang="en-US" sz="2400" i="1" dirty="0">
                <a:latin typeface="Comic Sans MS"/>
                <a:cs typeface="Comic Sans MS"/>
              </a:rPr>
              <a:t>when no energy required</a:t>
            </a:r>
            <a:r>
              <a:rPr lang="en-US" sz="2400" dirty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1293"/>
            <a:ext cx="8229600" cy="8364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80908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5.17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8278" y="4478132"/>
            <a:ext cx="8307444" cy="201335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u="sng" dirty="0" err="1">
                <a:latin typeface="Comic Sans MS"/>
                <a:cs typeface="Comic Sans MS"/>
              </a:rPr>
              <a:t>uniporter</a:t>
            </a:r>
            <a:r>
              <a:rPr lang="en-US" dirty="0">
                <a:latin typeface="Comic Sans MS"/>
                <a:cs typeface="Comic Sans MS"/>
              </a:rPr>
              <a:t> carries one molecule or 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 </a:t>
            </a:r>
            <a:r>
              <a:rPr lang="en-US" u="sng" dirty="0" err="1">
                <a:latin typeface="Comic Sans MS"/>
                <a:cs typeface="Comic Sans MS"/>
              </a:rPr>
              <a:t>symporter</a:t>
            </a:r>
            <a:r>
              <a:rPr lang="en-US" dirty="0">
                <a:latin typeface="Comic Sans MS"/>
                <a:cs typeface="Comic Sans MS"/>
              </a:rPr>
              <a:t> carries two different molecules </a:t>
            </a:r>
            <a:r>
              <a:rPr lang="en-US" dirty="0" smtClean="0">
                <a:latin typeface="Comic Sans MS"/>
                <a:cs typeface="Comic Sans MS"/>
              </a:rPr>
              <a:t>or ions</a:t>
            </a:r>
            <a:r>
              <a:rPr lang="en-US" dirty="0">
                <a:latin typeface="Comic Sans MS"/>
                <a:cs typeface="Comic Sans MS"/>
              </a:rPr>
              <a:t>, both in the same direction.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en-US" u="sng" dirty="0" err="1">
                <a:latin typeface="Comic Sans MS"/>
                <a:cs typeface="Comic Sans MS"/>
              </a:rPr>
              <a:t>antiporter</a:t>
            </a:r>
            <a:r>
              <a:rPr lang="en-US" dirty="0">
                <a:latin typeface="Comic Sans MS"/>
                <a:cs typeface="Comic Sans MS"/>
              </a:rPr>
              <a:t> also carries two different molecules or ions, but </a:t>
            </a:r>
            <a:r>
              <a:rPr lang="en-US" dirty="0" smtClean="0">
                <a:latin typeface="Comic Sans MS"/>
                <a:cs typeface="Comic Sans MS"/>
              </a:rPr>
              <a:t>in different </a:t>
            </a:r>
            <a:r>
              <a:rPr lang="en-US" dirty="0">
                <a:latin typeface="Comic Sans MS"/>
                <a:cs typeface="Comic Sans MS"/>
              </a:rPr>
              <a:t>directions.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" b="-894"/>
          <a:stretch>
            <a:fillRect/>
          </a:stretch>
        </p:blipFill>
        <p:spPr>
          <a:xfrm>
            <a:off x="1380727" y="948210"/>
            <a:ext cx="6382546" cy="2770632"/>
          </a:xfrm>
        </p:spPr>
      </p:pic>
      <p:sp>
        <p:nvSpPr>
          <p:cNvPr id="6" name="TextBox 5"/>
          <p:cNvSpPr txBox="1"/>
          <p:nvPr/>
        </p:nvSpPr>
        <p:spPr>
          <a:xfrm>
            <a:off x="1305115" y="3667589"/>
            <a:ext cx="6787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“</a:t>
            </a:r>
            <a:r>
              <a:rPr lang="en-US" sz="1100" dirty="0" err="1">
                <a:latin typeface="Comic Sans MS"/>
                <a:cs typeface="Comic Sans MS"/>
              </a:rPr>
              <a:t>Lupask</a:t>
            </a:r>
            <a:r>
              <a:rPr lang="en-US" sz="11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52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398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5.18			</a:t>
            </a:r>
            <a:endParaRPr lang="en-US" sz="3200" b="1" cap="none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5243280"/>
            <a:ext cx="8062912" cy="950284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Primary active transport moves ions across a membrane, creating an </a:t>
            </a:r>
            <a:r>
              <a:rPr lang="en-US" dirty="0" smtClean="0">
                <a:latin typeface="Comic Sans MS"/>
                <a:cs typeface="Comic Sans MS"/>
              </a:rPr>
              <a:t>electrochemical gradient </a:t>
            </a:r>
            <a:r>
              <a:rPr lang="en-US" dirty="0">
                <a:latin typeface="Comic Sans MS"/>
                <a:cs typeface="Comic Sans MS"/>
              </a:rPr>
              <a:t>(</a:t>
            </a:r>
            <a:r>
              <a:rPr lang="en-US" dirty="0" err="1">
                <a:latin typeface="Comic Sans MS"/>
                <a:cs typeface="Comic Sans MS"/>
              </a:rPr>
              <a:t>electrogenic</a:t>
            </a:r>
            <a:r>
              <a:rPr lang="en-US" dirty="0">
                <a:latin typeface="Comic Sans MS"/>
                <a:cs typeface="Comic Sans MS"/>
              </a:rPr>
              <a:t> transport).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8" r="-2758"/>
          <a:stretch>
            <a:fillRect/>
          </a:stretch>
        </p:blipFill>
        <p:spPr>
          <a:xfrm>
            <a:off x="457199" y="961776"/>
            <a:ext cx="8062913" cy="3500071"/>
          </a:xfrm>
        </p:spPr>
      </p:pic>
      <p:sp>
        <p:nvSpPr>
          <p:cNvPr id="6" name="TextBox 5"/>
          <p:cNvSpPr txBox="1"/>
          <p:nvPr/>
        </p:nvSpPr>
        <p:spPr>
          <a:xfrm>
            <a:off x="617695" y="4433429"/>
            <a:ext cx="731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68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5.19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1440" y="5213027"/>
            <a:ext cx="7601121" cy="1396699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An electrochemical gradient, created by primary active transport, can move </a:t>
            </a:r>
            <a:r>
              <a:rPr lang="en-US" dirty="0" smtClean="0">
                <a:latin typeface="Comic Sans MS"/>
                <a:cs typeface="Comic Sans MS"/>
              </a:rPr>
              <a:t>other substances </a:t>
            </a:r>
            <a:r>
              <a:rPr lang="en-US" dirty="0">
                <a:latin typeface="Comic Sans MS"/>
                <a:cs typeface="Comic Sans MS"/>
              </a:rPr>
              <a:t>against their concentration gradients, a process called co-transport </a:t>
            </a:r>
            <a:r>
              <a:rPr lang="en-US" dirty="0" smtClean="0">
                <a:latin typeface="Comic Sans MS"/>
                <a:cs typeface="Comic Sans MS"/>
              </a:rPr>
              <a:t>or secondary active </a:t>
            </a:r>
            <a:r>
              <a:rPr lang="en-US" dirty="0">
                <a:latin typeface="Comic Sans MS"/>
                <a:cs typeface="Comic Sans MS"/>
              </a:rPr>
              <a:t>transport. 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05_03_04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2" r="-13072"/>
          <a:stretch>
            <a:fillRect/>
          </a:stretch>
        </p:blipFill>
        <p:spPr>
          <a:xfrm>
            <a:off x="540544" y="981266"/>
            <a:ext cx="8062913" cy="3500071"/>
          </a:xfr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503125" y="4459989"/>
            <a:ext cx="731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95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051" y="1910028"/>
            <a:ext cx="7757898" cy="3569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Sodium–Potassium (Na</a:t>
            </a:r>
            <a:r>
              <a:rPr lang="en-US" sz="2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–K</a:t>
            </a:r>
            <a:r>
              <a:rPr lang="en-US" sz="2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) Pump: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omic Sans MS"/>
                <a:cs typeface="Comic Sans MS"/>
              </a:rPr>
              <a:t>Direct use of ATP for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active transport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i="1" dirty="0" err="1">
                <a:latin typeface="Comic Sans MS"/>
                <a:cs typeface="Comic Sans MS"/>
              </a:rPr>
              <a:t>Antiporter</a:t>
            </a:r>
            <a:r>
              <a:rPr lang="en-US" sz="2400" dirty="0">
                <a:latin typeface="Comic Sans MS"/>
                <a:cs typeface="Comic Sans MS"/>
              </a:rPr>
              <a:t> moves… 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3 Na</a:t>
            </a:r>
            <a:r>
              <a:rPr lang="en-US" sz="2400" baseline="30000" dirty="0">
                <a:latin typeface="Comic Sans MS"/>
                <a:cs typeface="Comic Sans MS"/>
              </a:rPr>
              <a:t>+</a:t>
            </a:r>
            <a:r>
              <a:rPr lang="en-US" sz="2400" dirty="0">
                <a:latin typeface="Comic Sans MS"/>
                <a:cs typeface="Comic Sans MS"/>
              </a:rPr>
              <a:t> out of the </a:t>
            </a:r>
            <a:r>
              <a:rPr lang="en-US" sz="2400" dirty="0" smtClean="0">
                <a:latin typeface="Comic Sans MS"/>
                <a:cs typeface="Comic Sans MS"/>
              </a:rPr>
              <a:t>cell</a:t>
            </a:r>
            <a:endParaRPr lang="en-US" sz="2400" dirty="0" smtClean="0">
              <a:latin typeface="Comic Sans MS"/>
              <a:cs typeface="Comic Sans MS"/>
            </a:endParaRP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2 </a:t>
            </a:r>
            <a:r>
              <a:rPr lang="en-US" sz="2400" dirty="0">
                <a:latin typeface="Comic Sans MS"/>
                <a:cs typeface="Comic Sans MS"/>
              </a:rPr>
              <a:t>K</a:t>
            </a:r>
            <a:r>
              <a:rPr lang="en-US" sz="2400" baseline="30000" dirty="0">
                <a:latin typeface="Comic Sans MS"/>
                <a:cs typeface="Comic Sans MS"/>
              </a:rPr>
              <a:t>+</a:t>
            </a:r>
            <a:r>
              <a:rPr lang="en-US" sz="2400" dirty="0">
                <a:latin typeface="Comic Sans MS"/>
                <a:cs typeface="Comic Sans MS"/>
              </a:rPr>
              <a:t> into the </a:t>
            </a:r>
            <a:r>
              <a:rPr lang="en-US" sz="2400" dirty="0" smtClean="0">
                <a:latin typeface="Comic Sans MS"/>
                <a:cs typeface="Comic Sans MS"/>
              </a:rPr>
              <a:t>cell</a:t>
            </a:r>
            <a:endParaRPr lang="en-US" sz="2400" dirty="0" smtClean="0">
              <a:latin typeface="Comic Sans MS"/>
              <a:cs typeface="Comic Sans MS"/>
            </a:endParaRP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i="1" dirty="0" smtClean="0">
                <a:latin typeface="Comic Sans MS"/>
                <a:cs typeface="Comic Sans MS"/>
              </a:rPr>
              <a:t>Both go </a:t>
            </a:r>
            <a:r>
              <a:rPr lang="en-US" sz="2400" b="1" i="1" dirty="0" smtClean="0">
                <a:latin typeface="Comic Sans MS"/>
                <a:cs typeface="Comic Sans MS"/>
              </a:rPr>
              <a:t>against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their concentration gradient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ATP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energy changes conformation of carrier </a:t>
            </a:r>
            <a:r>
              <a:rPr lang="en-US" sz="2400" dirty="0" smtClean="0">
                <a:latin typeface="Comic Sans MS"/>
                <a:cs typeface="Comic Sans MS"/>
              </a:rPr>
              <a:t>protein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convinces both ions to bind, and traps the easy escape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380"/>
            <a:ext cx="8229600" cy="7140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3777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dium potassium pump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9509"/>
          <a:stretch/>
        </p:blipFill>
        <p:spPr>
          <a:xfrm>
            <a:off x="690842" y="933262"/>
            <a:ext cx="7793919" cy="507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452" y="6023940"/>
            <a:ext cx="7311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9398" y="329277"/>
            <a:ext cx="266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Antiporter</a:t>
            </a:r>
            <a:endParaRPr lang="en-US" sz="3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08060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066" y="1601970"/>
            <a:ext cx="7683869" cy="4211839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Coupled Transport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Uses ATP indirectly; uses </a:t>
            </a:r>
            <a:r>
              <a:rPr lang="en-US" sz="2400" dirty="0" smtClean="0">
                <a:latin typeface="Comic Sans MS"/>
                <a:cs typeface="Comic Sans MS"/>
              </a:rPr>
              <a:t>Symporter</a:t>
            </a:r>
            <a:endParaRPr lang="en-US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Molecules moved </a:t>
            </a:r>
            <a:r>
              <a:rPr lang="en-US" sz="2400" dirty="0">
                <a:latin typeface="Comic Sans MS"/>
                <a:cs typeface="Comic Sans MS"/>
              </a:rPr>
              <a:t>against their </a:t>
            </a:r>
            <a:r>
              <a:rPr lang="en-US" sz="2400" dirty="0" smtClean="0">
                <a:latin typeface="Comic Sans MS"/>
                <a:cs typeface="Comic Sans MS"/>
              </a:rPr>
              <a:t>concentration </a:t>
            </a:r>
            <a:r>
              <a:rPr lang="en-US" sz="2400" dirty="0">
                <a:latin typeface="Comic Sans MS"/>
                <a:cs typeface="Comic Sans MS"/>
              </a:rPr>
              <a:t>gradient using energy stored in a gradient of a different </a:t>
            </a:r>
            <a:r>
              <a:rPr lang="en-US" sz="2400" dirty="0" smtClean="0">
                <a:latin typeface="Comic Sans MS"/>
                <a:cs typeface="Comic Sans MS"/>
              </a:rPr>
              <a:t>molecule</a:t>
            </a:r>
          </a:p>
          <a:p>
            <a:pPr marL="0" indent="0" eaLnBrk="1" hangingPunct="1"/>
            <a:endParaRPr lang="en-US" sz="2400" dirty="0">
              <a:latin typeface="Comic Sans MS"/>
              <a:cs typeface="Comic Sans MS"/>
            </a:endParaRPr>
          </a:p>
          <a:p>
            <a:pPr marL="0" indent="0" eaLnBrk="1" hangingPunct="1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Sodium-Glucose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Symporter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endParaRPr lang="en-US" sz="24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aptures </a:t>
            </a:r>
            <a:r>
              <a:rPr lang="en-US" sz="2400" dirty="0">
                <a:latin typeface="Comic Sans MS"/>
                <a:cs typeface="Comic Sans MS"/>
              </a:rPr>
              <a:t>the energy from Na</a:t>
            </a:r>
            <a:r>
              <a:rPr lang="en-US" sz="2400" baseline="30000" dirty="0">
                <a:latin typeface="Comic Sans MS"/>
                <a:cs typeface="Comic Sans MS"/>
              </a:rPr>
              <a:t>+</a:t>
            </a:r>
            <a:r>
              <a:rPr lang="en-US" sz="2400" dirty="0">
                <a:latin typeface="Comic Sans MS"/>
                <a:cs typeface="Comic Sans MS"/>
              </a:rPr>
              <a:t> diffusion to move glucose against a concentration gradient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248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7889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015" y="653137"/>
            <a:ext cx="638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Na</a:t>
            </a:r>
            <a:r>
              <a:rPr lang="en-US" sz="36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 Glucose </a:t>
            </a: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Symporter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4168" y="1299481"/>
            <a:ext cx="8795665" cy="3925741"/>
            <a:chOff x="181056" y="1299467"/>
            <a:chExt cx="9144000" cy="4081217"/>
          </a:xfrm>
        </p:grpSpPr>
        <p:pic>
          <p:nvPicPr>
            <p:cNvPr id="2" name="Picture 1" descr="Na-Glucose-Symport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7" b="10808"/>
            <a:stretch/>
          </p:blipFill>
          <p:spPr>
            <a:xfrm>
              <a:off x="181056" y="1299467"/>
              <a:ext cx="9144000" cy="408121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1530445" y="3858388"/>
              <a:ext cx="262129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740" y="5233001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Na-Glucose-</a:t>
            </a:r>
            <a:r>
              <a:rPr lang="en-US" sz="1100" u="sng" dirty="0" err="1" smtClean="0">
                <a:latin typeface="Comic Sans MS"/>
                <a:cs typeface="Comic Sans MS"/>
              </a:rPr>
              <a:t>Symporter</a:t>
            </a:r>
            <a:r>
              <a:rPr lang="en-US" sz="1100" dirty="0" smtClean="0">
                <a:latin typeface="Comic Sans MS"/>
                <a:cs typeface="Comic Sans MS"/>
              </a:rPr>
              <a:t> (c)Furfur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9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084"/>
            <a:ext cx="8229600" cy="7291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Bulk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55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Endocytosis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latin typeface="Comic Sans MS"/>
                <a:cs typeface="Comic Sans MS"/>
              </a:rPr>
              <a:t>into</a:t>
            </a:r>
            <a:r>
              <a:rPr lang="en-US" sz="2400" dirty="0" smtClean="0">
                <a:latin typeface="Comic Sans MS"/>
                <a:cs typeface="Comic Sans MS"/>
              </a:rPr>
              <a:t> the cell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Phagocytosis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– cell takes in particulate matter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Pinocytosis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– cell takes in only fluid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Receptor-mediated endocytosis</a:t>
            </a:r>
            <a:r>
              <a:rPr lang="en-US" sz="24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– specific molecules are taken in after they bind to a receptor, formation of </a:t>
            </a:r>
            <a:r>
              <a:rPr lang="en-US" sz="2400" b="1" dirty="0" err="1" smtClean="0">
                <a:latin typeface="Comic Sans MS"/>
                <a:cs typeface="Comic Sans MS"/>
              </a:rPr>
              <a:t>clathrin</a:t>
            </a:r>
            <a:r>
              <a:rPr lang="en-US" sz="2400" b="1" dirty="0" smtClean="0">
                <a:latin typeface="Comic Sans MS"/>
                <a:cs typeface="Comic Sans MS"/>
              </a:rPr>
              <a:t>-coated pits</a:t>
            </a:r>
            <a:r>
              <a:rPr lang="en-US" sz="2400" dirty="0" smtClean="0">
                <a:latin typeface="Comic Sans MS"/>
                <a:cs typeface="Comic Sans MS"/>
              </a:rPr>
              <a:t> and </a:t>
            </a:r>
            <a:r>
              <a:rPr lang="en-US" sz="2400" b="1" dirty="0" smtClean="0">
                <a:latin typeface="Comic Sans MS"/>
                <a:cs typeface="Comic Sans MS"/>
              </a:rPr>
              <a:t>vesicles</a:t>
            </a:r>
          </a:p>
          <a:p>
            <a:pPr marL="609600" indent="-609600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Exocytosis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latin typeface="Comic Sans MS"/>
                <a:cs typeface="Comic Sans MS"/>
              </a:rPr>
              <a:t>out</a:t>
            </a:r>
            <a:r>
              <a:rPr lang="en-US" sz="2400" dirty="0" smtClean="0">
                <a:latin typeface="Comic Sans MS"/>
                <a:cs typeface="Comic Sans MS"/>
              </a:rPr>
              <a:t> of cell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Requires energy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78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8244"/>
            <a:ext cx="8229600" cy="412311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u="sng" dirty="0">
                <a:latin typeface="Comic Sans MS"/>
                <a:cs typeface="Comic Sans MS"/>
              </a:rPr>
              <a:t>Cellular membranes</a:t>
            </a:r>
            <a:r>
              <a:rPr lang="en-US" sz="2400" dirty="0">
                <a:latin typeface="Comic Sans MS"/>
                <a:cs typeface="Comic Sans MS"/>
              </a:rPr>
              <a:t> have 4 components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Phospholipid bilayer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Flexible matrix, barrier to permeability</a:t>
            </a:r>
          </a:p>
          <a:p>
            <a:pPr marL="400050" lvl="1" indent="0" eaLnBrk="1" hangingPunct="1">
              <a:buNone/>
            </a:pP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Transmembrane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proteins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Integral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Interior protein network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b="1" i="1" dirty="0">
                <a:latin typeface="Comic Sans MS"/>
                <a:cs typeface="Comic Sans MS"/>
              </a:rPr>
              <a:t>Peripheral</a:t>
            </a:r>
            <a:r>
              <a:rPr lang="en-US" sz="2400" dirty="0">
                <a:latin typeface="Comic Sans MS"/>
                <a:cs typeface="Comic Sans MS"/>
              </a:rPr>
              <a:t> or </a:t>
            </a:r>
            <a:r>
              <a:rPr lang="en-US" sz="2400" b="1" i="1" dirty="0">
                <a:latin typeface="Comic Sans MS"/>
                <a:cs typeface="Comic Sans MS"/>
              </a:rPr>
              <a:t>Intracellular</a:t>
            </a:r>
            <a:r>
              <a:rPr lang="en-US" sz="2400" dirty="0">
                <a:latin typeface="Comic Sans MS"/>
                <a:cs typeface="Comic Sans MS"/>
              </a:rPr>
              <a:t>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Cell surface markers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Glycoproteins and glycolipids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756"/>
            <a:ext cx="8229600" cy="8362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3938890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5.20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30231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phagocytosis, the cell membrane surrounds the particle and engulfs it.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05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57198" y="1107617"/>
            <a:ext cx="4432434" cy="5065776"/>
          </a:xfrm>
        </p:spPr>
      </p:pic>
      <p:sp>
        <p:nvSpPr>
          <p:cNvPr id="7" name="TextBox 6"/>
          <p:cNvSpPr txBox="1"/>
          <p:nvPr/>
        </p:nvSpPr>
        <p:spPr>
          <a:xfrm>
            <a:off x="438596" y="6132504"/>
            <a:ext cx="4591635" cy="59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solidFill>
                  <a:srgbClr val="000000"/>
                </a:solidFill>
              </a:rPr>
              <a:t>Credit: Mariana Ruiz </a:t>
            </a:r>
            <a:r>
              <a:rPr lang="en-US" sz="1100" dirty="0" err="1">
                <a:solidFill>
                  <a:srgbClr val="000000"/>
                </a:solidFill>
              </a:rPr>
              <a:t>Villareal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4720" y="241326"/>
            <a:ext cx="7187510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5.21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0371" y="1107617"/>
            <a:ext cx="4120017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pinocytosis, the cell membrane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invaginates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, surrounds a small volume of fluid,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pinches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off.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602899" y="1107617"/>
            <a:ext cx="4352426" cy="4974336"/>
          </a:xfrm>
        </p:spPr>
      </p:pic>
      <p:sp>
        <p:nvSpPr>
          <p:cNvPr id="6" name="TextBox 5"/>
          <p:cNvSpPr txBox="1"/>
          <p:nvPr/>
        </p:nvSpPr>
        <p:spPr>
          <a:xfrm>
            <a:off x="4607154" y="6068530"/>
            <a:ext cx="4443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8f5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Credit: Mariana Ruiz </a:t>
            </a:r>
            <a:r>
              <a:rPr lang="en-US" sz="11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53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234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5.22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82886" y="1107617"/>
            <a:ext cx="436126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receptor-mediated endocytosis, uptake of substances by the cell is targeted to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 single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type of substance that binds to the receptor on the external surface of the cell membrane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3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-7930"/>
          <a:stretch>
            <a:fillRect/>
          </a:stretch>
        </p:blipFill>
        <p:spPr>
          <a:xfrm>
            <a:off x="206351" y="1092318"/>
            <a:ext cx="4432434" cy="5065776"/>
          </a:xfrm>
        </p:spPr>
      </p:pic>
      <p:sp>
        <p:nvSpPr>
          <p:cNvPr id="6" name="TextBox 5"/>
          <p:cNvSpPr txBox="1"/>
          <p:nvPr/>
        </p:nvSpPr>
        <p:spPr>
          <a:xfrm>
            <a:off x="418295" y="6139048"/>
            <a:ext cx="731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Credit: modification of work by Mariana Ruiz </a:t>
            </a:r>
            <a:r>
              <a:rPr lang="en-US" sz="11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21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5.23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52400" y="1107617"/>
            <a:ext cx="42179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exocytosis, vesicles containing substances fuse with the plasma membrane.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contents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are then released to the exterior of the cell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4_04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" b="-383"/>
          <a:stretch>
            <a:fillRect/>
          </a:stretch>
        </p:blipFill>
        <p:spPr>
          <a:xfrm>
            <a:off x="4619450" y="1107618"/>
            <a:ext cx="4031619" cy="4607689"/>
          </a:xfrm>
        </p:spPr>
      </p:pic>
      <p:sp>
        <p:nvSpPr>
          <p:cNvPr id="6" name="TextBox 5"/>
          <p:cNvSpPr txBox="1"/>
          <p:nvPr/>
        </p:nvSpPr>
        <p:spPr>
          <a:xfrm>
            <a:off x="4585097" y="5677781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Mariana 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Ruiz </a:t>
            </a:r>
            <a:r>
              <a:rPr lang="ro-RO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4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551" y="95446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5.7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3551" y="4815864"/>
            <a:ext cx="8062912" cy="1166382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The exterior surface of the plasma membrane is not identical to the interior surface of </a:t>
            </a:r>
            <a:r>
              <a:rPr lang="en-US" dirty="0" smtClean="0">
                <a:latin typeface="Comic Sans MS"/>
                <a:cs typeface="Comic Sans MS"/>
              </a:rPr>
              <a:t>the same </a:t>
            </a:r>
            <a:r>
              <a:rPr lang="en-US" dirty="0">
                <a:latin typeface="Comic Sans MS"/>
                <a:cs typeface="Comic Sans MS"/>
              </a:rPr>
              <a:t>membrane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1074420" lvl="1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Communication with tissues vs. intracellular needs</a:t>
            </a:r>
          </a:p>
          <a:p>
            <a:pPr marL="1074420" lvl="1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Are your outdoor things similar to your indoor things?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xfrm>
            <a:off x="457199" y="871683"/>
            <a:ext cx="8062913" cy="3500071"/>
          </a:xfrm>
        </p:spPr>
      </p:pic>
      <p:sp>
        <p:nvSpPr>
          <p:cNvPr id="8" name="TextBox 7"/>
          <p:cNvSpPr txBox="1"/>
          <p:nvPr/>
        </p:nvSpPr>
        <p:spPr>
          <a:xfrm>
            <a:off x="829348" y="4451968"/>
            <a:ext cx="7311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25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476"/>
            <a:ext cx="4025348" cy="6373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Phospholipids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914" y="935483"/>
            <a:ext cx="8229600" cy="569141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500" dirty="0">
                <a:latin typeface="Comic Sans MS"/>
                <a:cs typeface="Comic Sans MS"/>
              </a:rPr>
              <a:t>Structure consists of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Glycerol – a 3-carbon </a:t>
            </a:r>
            <a:r>
              <a:rPr lang="en-US" sz="2500" dirty="0" smtClean="0">
                <a:latin typeface="Comic Sans MS"/>
                <a:cs typeface="Comic Sans MS"/>
              </a:rPr>
              <a:t>tri-alcohol </a:t>
            </a:r>
            <a:endParaRPr lang="en-US" sz="2500" dirty="0">
              <a:latin typeface="Comic Sans MS"/>
              <a:cs typeface="Comic Sans MS"/>
            </a:endParaRP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2 fatty acids attached to the </a:t>
            </a:r>
            <a:r>
              <a:rPr lang="en-US" sz="2500" dirty="0" smtClean="0">
                <a:latin typeface="Comic Sans MS"/>
                <a:cs typeface="Comic Sans MS"/>
              </a:rPr>
              <a:t>glycerol</a:t>
            </a:r>
          </a:p>
          <a:p>
            <a:pPr lvl="3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Nonpolar </a:t>
            </a:r>
            <a:r>
              <a:rPr lang="en-US" sz="2500" dirty="0">
                <a:latin typeface="Comic Sans MS"/>
                <a:cs typeface="Comic Sans MS"/>
              </a:rPr>
              <a:t>and hydrophobic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water-fearing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 smtClean="0">
                <a:latin typeface="Comic Sans MS"/>
                <a:cs typeface="Comic Sans MS"/>
              </a:rPr>
              <a:t>)</a:t>
            </a: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Phosphate group attached to the glycerol</a:t>
            </a:r>
          </a:p>
          <a:p>
            <a:pPr lvl="3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Polar </a:t>
            </a:r>
            <a:r>
              <a:rPr lang="en-US" sz="2500" dirty="0">
                <a:latin typeface="Comic Sans MS"/>
                <a:cs typeface="Comic Sans MS"/>
              </a:rPr>
              <a:t>and hydrophilic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water-loving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>
                <a:latin typeface="Comic Sans MS"/>
                <a:cs typeface="Comic Sans MS"/>
              </a:rPr>
              <a:t>)</a:t>
            </a:r>
          </a:p>
          <a:p>
            <a:pPr eaLnBrk="1" hangingPunct="1"/>
            <a:endParaRPr lang="en-US" sz="2500" dirty="0" smtClean="0">
              <a:latin typeface="Comic Sans MS"/>
              <a:cs typeface="Comic Sans MS"/>
            </a:endParaRPr>
          </a:p>
          <a:p>
            <a:pPr eaLnBrk="1" hangingPunct="1"/>
            <a:r>
              <a:rPr lang="en-US" sz="2500" dirty="0" smtClean="0">
                <a:latin typeface="Comic Sans MS"/>
                <a:cs typeface="Comic Sans MS"/>
              </a:rPr>
              <a:t>Spontaneously </a:t>
            </a:r>
            <a:r>
              <a:rPr lang="en-US" sz="2500" dirty="0">
                <a:latin typeface="Comic Sans MS"/>
                <a:cs typeface="Comic Sans MS"/>
              </a:rPr>
              <a:t>forms a </a:t>
            </a:r>
            <a:r>
              <a:rPr lang="en-US" sz="2500" dirty="0" smtClean="0">
                <a:latin typeface="Comic Sans MS"/>
                <a:cs typeface="Comic Sans MS"/>
              </a:rPr>
              <a:t>bilayer to hide fatty acids from water</a:t>
            </a:r>
            <a:endParaRPr lang="en-US" sz="2500" dirty="0">
              <a:latin typeface="Comic Sans MS"/>
              <a:cs typeface="Comic Sans MS"/>
            </a:endParaRP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Fatty acids are on the </a:t>
            </a:r>
            <a:r>
              <a:rPr lang="en-US" sz="2500" dirty="0" smtClean="0">
                <a:latin typeface="Comic Sans MS"/>
                <a:cs typeface="Comic Sans MS"/>
              </a:rPr>
              <a:t>inside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Phosphate </a:t>
            </a:r>
            <a:r>
              <a:rPr lang="en-US" sz="2500" dirty="0">
                <a:latin typeface="Comic Sans MS"/>
                <a:cs typeface="Comic Sans MS"/>
              </a:rPr>
              <a:t>groups are on both surfaces</a:t>
            </a: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65" y="39733"/>
            <a:ext cx="2764635" cy="18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Figure 5.3</a:t>
            </a:r>
            <a:endParaRPr lang="en-US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4265554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This phospholipid molecule is composed of a hydrophilic head and two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hydrophobic tails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hydrophilic head group consists of a phosphate-containing group attached to a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glycerol molecule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hydrophobic tails, each containing either a saturated or an unsaturated fatty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acid (usually one of each),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are long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hydrocarbon chains.</a:t>
            </a:r>
            <a:endParaRPr lang="en-US" sz="2200" b="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" b="-8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57200" y="5715307"/>
            <a:ext cx="7311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4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5409" y="1120317"/>
            <a:ext cx="8769199" cy="1748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Saturated </a:t>
            </a:r>
            <a:r>
              <a:rPr lang="en-US" sz="21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fatty acids</a:t>
            </a:r>
            <a:r>
              <a:rPr lang="en-US" sz="2100" dirty="0" smtClean="0">
                <a:latin typeface="Comic Sans MS"/>
                <a:cs typeface="Comic Sans MS"/>
              </a:rPr>
              <a:t>:  </a:t>
            </a:r>
            <a:r>
              <a:rPr lang="en-US" sz="2100" dirty="0" smtClean="0">
                <a:latin typeface="Comic Sans MS"/>
                <a:cs typeface="Comic Sans MS"/>
              </a:rPr>
              <a:t>makes </a:t>
            </a:r>
            <a:r>
              <a:rPr lang="en-US" sz="2100" dirty="0" smtClean="0">
                <a:latin typeface="Comic Sans MS"/>
                <a:cs typeface="Comic Sans MS"/>
              </a:rPr>
              <a:t>membrane less fluid than unsaturated fatty </a:t>
            </a:r>
            <a:r>
              <a:rPr lang="en-US" sz="2100" dirty="0" smtClean="0">
                <a:latin typeface="Comic Sans MS"/>
                <a:cs typeface="Comic Sans MS"/>
              </a:rPr>
              <a:t>acids – useful for “firmer” structure and better molecular retention, BUT…</a:t>
            </a:r>
          </a:p>
          <a:p>
            <a:pPr>
              <a:lnSpc>
                <a:spcPct val="90000"/>
              </a:lnSpc>
            </a:pPr>
            <a:r>
              <a:rPr lang="en-US" sz="21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Unsaturated </a:t>
            </a:r>
            <a:r>
              <a:rPr lang="en-US" sz="2100" b="1" dirty="0">
                <a:solidFill>
                  <a:srgbClr val="0000FF"/>
                </a:solidFill>
                <a:latin typeface="Comic Sans MS"/>
                <a:cs typeface="Comic Sans MS"/>
              </a:rPr>
              <a:t>fatty acids</a:t>
            </a:r>
            <a:r>
              <a:rPr lang="en-US" sz="2100" dirty="0">
                <a:latin typeface="Comic Sans MS"/>
                <a:cs typeface="Comic Sans MS"/>
              </a:rPr>
              <a:t>:  makes membrane </a:t>
            </a:r>
            <a:r>
              <a:rPr lang="en-US" sz="2100" dirty="0" smtClean="0">
                <a:latin typeface="Comic Sans MS"/>
                <a:cs typeface="Comic Sans MS"/>
              </a:rPr>
              <a:t>sufficiently fluid to allow protein motion and cell membrane-based signaling</a:t>
            </a:r>
          </a:p>
          <a:p>
            <a:pPr marL="800100" lvl="1" indent="-342900">
              <a:lnSpc>
                <a:spcPct val="90000"/>
              </a:lnSpc>
            </a:pPr>
            <a:r>
              <a:rPr lang="ja-JP" altLang="en-US" sz="1800" dirty="0">
                <a:latin typeface="Comic Sans MS"/>
                <a:cs typeface="Comic Sans MS"/>
              </a:rPr>
              <a:t>“</a:t>
            </a:r>
            <a:r>
              <a:rPr lang="en-US" altLang="ja-JP" sz="1800" dirty="0">
                <a:latin typeface="Comic Sans MS"/>
                <a:cs typeface="Comic Sans MS"/>
              </a:rPr>
              <a:t>Kinks</a:t>
            </a:r>
            <a:r>
              <a:rPr lang="ja-JP" altLang="en-US" sz="1800" dirty="0">
                <a:latin typeface="Comic Sans MS"/>
                <a:cs typeface="Comic Sans MS"/>
              </a:rPr>
              <a:t>”</a:t>
            </a:r>
            <a:r>
              <a:rPr lang="en-US" altLang="ja-JP" sz="1800" dirty="0">
                <a:latin typeface="Comic Sans MS"/>
                <a:cs typeface="Comic Sans MS"/>
              </a:rPr>
              <a:t> introduced by the double bonds force spreading of </a:t>
            </a:r>
            <a:r>
              <a:rPr lang="en-US" altLang="ja-JP" sz="1800" dirty="0" smtClean="0">
                <a:latin typeface="Comic Sans MS"/>
                <a:cs typeface="Comic Sans MS"/>
              </a:rPr>
              <a:t>lipids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>
                <a:latin typeface="Comic Sans MS"/>
                <a:cs typeface="Comic Sans MS"/>
              </a:rPr>
              <a:t>keeps </a:t>
            </a:r>
            <a:r>
              <a:rPr lang="en-US" sz="1800" dirty="0">
                <a:latin typeface="Comic Sans MS"/>
                <a:cs typeface="Comic Sans MS"/>
              </a:rPr>
              <a:t>them from packing too close together</a:t>
            </a:r>
          </a:p>
          <a:p>
            <a:pPr marL="800100" lvl="1" indent="-342900">
              <a:lnSpc>
                <a:spcPct val="90000"/>
              </a:lnSpc>
            </a:pPr>
            <a:endParaRPr lang="en-US" altLang="ja-JP" sz="1800" dirty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endParaRPr lang="en-US" sz="2100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702"/>
            <a:ext cx="6738730" cy="982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omic Sans MS"/>
                <a:cs typeface="Comic Sans MS"/>
              </a:rPr>
              <a:t>Environmental influences on membrane fluidity</a:t>
            </a:r>
          </a:p>
        </p:txBody>
      </p:sp>
      <p:pic>
        <p:nvPicPr>
          <p:cNvPr id="7" name="Picture 6" descr="2000px-Lipid_unsaturation_effec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86" y="4045225"/>
            <a:ext cx="3815226" cy="2569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300230" y="3863398"/>
            <a:ext cx="1962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Viscous – </a:t>
            </a:r>
            <a:r>
              <a:rPr lang="en-US" sz="1600" dirty="0" smtClean="0">
                <a:latin typeface="Comic Sans MS"/>
                <a:cs typeface="Comic Sans MS"/>
              </a:rPr>
              <a:t>saturated,</a:t>
            </a:r>
          </a:p>
          <a:p>
            <a:pPr algn="ctr"/>
            <a:r>
              <a:rPr lang="en-US" sz="1600" dirty="0" smtClean="0">
                <a:latin typeface="Comic Sans MS"/>
                <a:cs typeface="Comic Sans MS"/>
              </a:rPr>
              <a:t>well-packed </a:t>
            </a:r>
            <a:r>
              <a:rPr lang="en-US" sz="1600" dirty="0" smtClean="0">
                <a:latin typeface="Comic Sans MS"/>
                <a:cs typeface="Comic Sans MS"/>
              </a:rPr>
              <a:t>hydrocarbon tails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815" y="5228465"/>
            <a:ext cx="191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Fluid – </a:t>
            </a:r>
            <a:r>
              <a:rPr lang="en-US" sz="1600" dirty="0" smtClean="0">
                <a:latin typeface="Comic Sans MS"/>
                <a:cs typeface="Comic Sans MS"/>
              </a:rPr>
              <a:t>unsaturated, unpacked </a:t>
            </a:r>
            <a:r>
              <a:rPr lang="en-US" sz="1600" dirty="0" smtClean="0">
                <a:latin typeface="Comic Sans MS"/>
                <a:cs typeface="Comic Sans MS"/>
              </a:rPr>
              <a:t>hydrocarbon tails with </a:t>
            </a:r>
            <a:r>
              <a:rPr lang="en-US" sz="1600" dirty="0" smtClean="0">
                <a:latin typeface="Comic Sans MS"/>
                <a:cs typeface="Comic Sans MS"/>
              </a:rPr>
              <a:t>kinks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79055" y="5769147"/>
            <a:ext cx="1032746" cy="0"/>
          </a:xfrm>
          <a:prstGeom prst="straightConnector1">
            <a:avLst/>
          </a:prstGeom>
          <a:ln w="50800">
            <a:solidFill>
              <a:srgbClr val="30D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60008" y="4652765"/>
            <a:ext cx="1032746" cy="0"/>
          </a:xfrm>
          <a:prstGeom prst="straightConnector1">
            <a:avLst/>
          </a:prstGeom>
          <a:ln w="50800">
            <a:solidFill>
              <a:srgbClr val="30D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22721" y="6574397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Lipid Unsaturation Effect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MDougM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17" y="3550924"/>
            <a:ext cx="3100402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Warm temperatures </a:t>
            </a:r>
            <a:r>
              <a:rPr lang="en-US" dirty="0">
                <a:latin typeface="Comic Sans MS"/>
                <a:cs typeface="Comic Sans MS"/>
              </a:rPr>
              <a:t>make membrane </a:t>
            </a:r>
            <a:r>
              <a:rPr lang="en-US" b="1" i="1" dirty="0">
                <a:latin typeface="Comic Sans MS"/>
                <a:cs typeface="Comic Sans MS"/>
              </a:rPr>
              <a:t>more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fluid</a:t>
            </a:r>
            <a:r>
              <a:rPr lang="en-US" dirty="0">
                <a:latin typeface="Comic Sans MS"/>
                <a:cs typeface="Comic Sans MS"/>
              </a:rPr>
              <a:t> than cold 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/>
                <a:cs typeface="Comic Sans MS"/>
              </a:rPr>
              <a:t>Cold tolerance </a:t>
            </a:r>
            <a:r>
              <a:rPr lang="en-US" dirty="0">
                <a:latin typeface="Comic Sans MS"/>
                <a:cs typeface="Comic Sans MS"/>
              </a:rPr>
              <a:t>in bacteria due to </a:t>
            </a:r>
            <a:r>
              <a:rPr lang="en-US" b="1" i="1" dirty="0">
                <a:latin typeface="Comic Sans MS"/>
                <a:cs typeface="Comic Sans MS"/>
              </a:rPr>
              <a:t>unsaturated</a:t>
            </a:r>
            <a:r>
              <a:rPr lang="en-US" dirty="0">
                <a:latin typeface="Comic Sans MS"/>
                <a:cs typeface="Comic Sans MS"/>
              </a:rPr>
              <a:t> fatty </a:t>
            </a:r>
            <a:r>
              <a:rPr lang="en-US" dirty="0" smtClean="0">
                <a:latin typeface="Comic Sans MS"/>
                <a:cs typeface="Comic Sans MS"/>
              </a:rPr>
              <a:t>acids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(this is why polyunsaturated fatty acids like </a:t>
            </a:r>
            <a:r>
              <a:rPr lang="en-US" dirty="0" smtClean="0">
                <a:latin typeface="Symbol" panose="05050102010706020507" pitchFamily="18" charset="2"/>
                <a:cs typeface="Comic Sans MS"/>
              </a:rPr>
              <a:t>w</a:t>
            </a:r>
            <a:r>
              <a:rPr lang="en-US" dirty="0" smtClean="0">
                <a:latin typeface="Comic Sans MS"/>
                <a:cs typeface="Comic Sans MS"/>
              </a:rPr>
              <a:t>-3’s are co common in cold-water krill and fish)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70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2565</Words>
  <Application>Microsoft Office PowerPoint</Application>
  <PresentationFormat>On-screen Show (4:3)</PresentationFormat>
  <Paragraphs>331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Essential</vt:lpstr>
      <vt:lpstr>PowerPoint Presentation</vt:lpstr>
      <vt:lpstr>Learning Objectives</vt:lpstr>
      <vt:lpstr>Figure 5.2</vt:lpstr>
      <vt:lpstr>Membrane Structure</vt:lpstr>
      <vt:lpstr>Membrane Structure</vt:lpstr>
      <vt:lpstr>Figure 5.7</vt:lpstr>
      <vt:lpstr>Phospholipids</vt:lpstr>
      <vt:lpstr>Figure 5.3</vt:lpstr>
      <vt:lpstr>Environmental influences on membrane fluidity</vt:lpstr>
      <vt:lpstr>Figure 5.4</vt:lpstr>
      <vt:lpstr>Learning Objectives</vt:lpstr>
      <vt:lpstr>Membrane Proteins</vt:lpstr>
      <vt:lpstr>Membrane Proteins</vt:lpstr>
      <vt:lpstr>Membrane Proteins</vt:lpstr>
      <vt:lpstr>Figure 5.5</vt:lpstr>
      <vt:lpstr>Figure 5.6</vt:lpstr>
      <vt:lpstr>PowerPoint Presentation</vt:lpstr>
      <vt:lpstr>Passive Transport</vt:lpstr>
      <vt:lpstr>Passive Transport</vt:lpstr>
      <vt:lpstr>Figure 5.8</vt:lpstr>
      <vt:lpstr>Membrane is Selectively Permeable</vt:lpstr>
      <vt:lpstr>Membrane is Selectively Permeable</vt:lpstr>
      <vt:lpstr>Channel Proteins</vt:lpstr>
      <vt:lpstr>Figure 5.9</vt:lpstr>
      <vt:lpstr>Carrier Proteins</vt:lpstr>
      <vt:lpstr>Figure 5.10</vt:lpstr>
      <vt:lpstr>Osmosis</vt:lpstr>
      <vt:lpstr>Figure 5.11</vt:lpstr>
      <vt:lpstr>Osmotic Concentration</vt:lpstr>
      <vt:lpstr>Figure 5.12</vt:lpstr>
      <vt:lpstr>Figure 5.13</vt:lpstr>
      <vt:lpstr>Osmotic Pressure</vt:lpstr>
      <vt:lpstr>Maintaining Osmotic Balance</vt:lpstr>
      <vt:lpstr>Figure 5.14</vt:lpstr>
      <vt:lpstr>Figure 5.15</vt:lpstr>
      <vt:lpstr>Learning Objectives</vt:lpstr>
      <vt:lpstr>Active Transport</vt:lpstr>
      <vt:lpstr>Active Transport</vt:lpstr>
      <vt:lpstr>Active Transport</vt:lpstr>
      <vt:lpstr>Figure 5.16</vt:lpstr>
      <vt:lpstr>Active Transport</vt:lpstr>
      <vt:lpstr>Figure 5.17</vt:lpstr>
      <vt:lpstr>Figure 5.18   </vt:lpstr>
      <vt:lpstr>Figure 5.19</vt:lpstr>
      <vt:lpstr>Active Transport</vt:lpstr>
      <vt:lpstr>PowerPoint Presentation</vt:lpstr>
      <vt:lpstr>PowerPoint Presentation</vt:lpstr>
      <vt:lpstr>PowerPoint Presentation</vt:lpstr>
      <vt:lpstr>Bulk Transport</vt:lpstr>
      <vt:lpstr>Figure 5.20</vt:lpstr>
      <vt:lpstr>Figure 5.21</vt:lpstr>
      <vt:lpstr>Figure 5.22</vt:lpstr>
      <vt:lpstr>Figure 5.23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Christopher D. Krause</cp:lastModifiedBy>
  <cp:revision>152</cp:revision>
  <dcterms:created xsi:type="dcterms:W3CDTF">2012-06-04T02:13:36Z</dcterms:created>
  <dcterms:modified xsi:type="dcterms:W3CDTF">2018-02-04T22:15:03Z</dcterms:modified>
</cp:coreProperties>
</file>