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8" r:id="rId1"/>
  </p:sldMasterIdLst>
  <p:notesMasterIdLst>
    <p:notesMasterId r:id="rId62"/>
  </p:notesMasterIdLst>
  <p:handoutMasterIdLst>
    <p:handoutMasterId r:id="rId63"/>
  </p:handoutMasterIdLst>
  <p:sldIdLst>
    <p:sldId id="365" r:id="rId2"/>
    <p:sldId id="328" r:id="rId3"/>
    <p:sldId id="330" r:id="rId4"/>
    <p:sldId id="331" r:id="rId5"/>
    <p:sldId id="332" r:id="rId6"/>
    <p:sldId id="336" r:id="rId7"/>
    <p:sldId id="337" r:id="rId8"/>
    <p:sldId id="366" r:id="rId9"/>
    <p:sldId id="367" r:id="rId10"/>
    <p:sldId id="282" r:id="rId11"/>
    <p:sldId id="281" r:id="rId12"/>
    <p:sldId id="284" r:id="rId13"/>
    <p:sldId id="368" r:id="rId14"/>
    <p:sldId id="357" r:id="rId15"/>
    <p:sldId id="285" r:id="rId16"/>
    <p:sldId id="340" r:id="rId17"/>
    <p:sldId id="273" r:id="rId18"/>
    <p:sldId id="288" r:id="rId19"/>
    <p:sldId id="369" r:id="rId20"/>
    <p:sldId id="354" r:id="rId21"/>
    <p:sldId id="298" r:id="rId22"/>
    <p:sldId id="287" r:id="rId23"/>
    <p:sldId id="300" r:id="rId24"/>
    <p:sldId id="352" r:id="rId25"/>
    <p:sldId id="353" r:id="rId26"/>
    <p:sldId id="306" r:id="rId27"/>
    <p:sldId id="307" r:id="rId28"/>
    <p:sldId id="356" r:id="rId29"/>
    <p:sldId id="308" r:id="rId30"/>
    <p:sldId id="347" r:id="rId31"/>
    <p:sldId id="348" r:id="rId32"/>
    <p:sldId id="350" r:id="rId33"/>
    <p:sldId id="351" r:id="rId34"/>
    <p:sldId id="370" r:id="rId35"/>
    <p:sldId id="341" r:id="rId36"/>
    <p:sldId id="301" r:id="rId37"/>
    <p:sldId id="316" r:id="rId38"/>
    <p:sldId id="302" r:id="rId39"/>
    <p:sldId id="310" r:id="rId40"/>
    <p:sldId id="361" r:id="rId41"/>
    <p:sldId id="362" r:id="rId42"/>
    <p:sldId id="363" r:id="rId43"/>
    <p:sldId id="311" r:id="rId44"/>
    <p:sldId id="364" r:id="rId45"/>
    <p:sldId id="355" r:id="rId46"/>
    <p:sldId id="372" r:id="rId47"/>
    <p:sldId id="371" r:id="rId48"/>
    <p:sldId id="342" r:id="rId49"/>
    <p:sldId id="290" r:id="rId50"/>
    <p:sldId id="344" r:id="rId51"/>
    <p:sldId id="345" r:id="rId52"/>
    <p:sldId id="346" r:id="rId53"/>
    <p:sldId id="289" r:id="rId54"/>
    <p:sldId id="292" r:id="rId55"/>
    <p:sldId id="295" r:id="rId56"/>
    <p:sldId id="343" r:id="rId57"/>
    <p:sldId id="278" r:id="rId58"/>
    <p:sldId id="312" r:id="rId59"/>
    <p:sldId id="296" r:id="rId60"/>
    <p:sldId id="29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07F"/>
    <a:srgbClr val="C6DD44"/>
    <a:srgbClr val="23FFAF"/>
    <a:srgbClr val="FC000A"/>
    <a:srgbClr val="00FFFF"/>
    <a:srgbClr val="EF3A3A"/>
    <a:srgbClr val="CEDABE"/>
    <a:srgbClr val="C6000E"/>
    <a:srgbClr val="E5D419"/>
    <a:srgbClr val="6CB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1" autoAdjust="0"/>
    <p:restoredTop sz="93419" autoAdjust="0"/>
  </p:normalViewPr>
  <p:slideViewPr>
    <p:cSldViewPr snapToGrid="0" snapToObjects="1">
      <p:cViewPr varScale="1">
        <p:scale>
          <a:sx n="74" d="100"/>
          <a:sy n="74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35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FD6B-DF17-3C4C-B533-55E5EA159BF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F32D5-D576-5140-BB8F-4B1893AC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0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7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29,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January 29,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January 29,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  <p:sldLayoutId id="2147484784" r:id="rId12"/>
    <p:sldLayoutId id="2147484786" r:id="rId13"/>
    <p:sldLayoutId id="2147484787" r:id="rId14"/>
    <p:sldLayoutId id="2147484788" r:id="rId15"/>
    <p:sldLayoutId id="2147484789" r:id="rId16"/>
    <p:sldLayoutId id="2147484791" r:id="rId17"/>
    <p:sldLayoutId id="2147484792" r:id="rId18"/>
    <p:sldLayoutId id="2147484793" r:id="rId19"/>
    <p:sldLayoutId id="2147484794" r:id="rId20"/>
    <p:sldLayoutId id="2147484797" r:id="rId21"/>
    <p:sldLayoutId id="2147484798" r:id="rId22"/>
    <p:sldLayoutId id="2147484799" r:id="rId23"/>
    <p:sldLayoutId id="2147484800" r:id="rId24"/>
    <p:sldLayoutId id="2147484801" r:id="rId25"/>
    <p:sldLayoutId id="2147484802" r:id="rId26"/>
    <p:sldLayoutId id="2147484803" r:id="rId27"/>
    <p:sldLayoutId id="2147483916" r:id="rId28"/>
    <p:sldLayoutId id="2147483920" r:id="rId29"/>
    <p:sldLayoutId id="2147484805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Protein_primary_structure.sv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0322_DNA_Nucleotides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creativecommons.org/publicdomain/mark/1.0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Nucleotide.gi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13_Dehydration_Synthesis_and_Hydrolysis-0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creativecommons.org/publicdomain/mark/1.0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luga_premier.gov.ru-3.jpeg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13_Dehydration_Synthesis_and_Hydrolysis-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creativecommons.org/publicdomain/mark/1.0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commons.wikimedia.org/wiki/File:Alpha-Linolenic-acid-3D-spacefill.png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NA_macromolec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8" y="3499940"/>
            <a:ext cx="4191209" cy="234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368" y="6211309"/>
            <a:ext cx="6595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DNA Structure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de-DE" sz="800" dirty="0" err="1" smtClean="0">
                <a:latin typeface="Comic Sans MS"/>
                <a:cs typeface="Comic Sans MS"/>
              </a:rPr>
              <a:t>Pixabay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</a:t>
            </a:r>
            <a:r>
              <a:rPr lang="de-DE" sz="800" u="sng" dirty="0" err="1" smtClean="0">
                <a:latin typeface="Comic Sans MS"/>
                <a:cs typeface="Comic Sans MS"/>
              </a:rPr>
              <a:t>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3" y="352544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377" y="1554782"/>
            <a:ext cx="7772400" cy="23876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Macromolecules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3602038"/>
            <a:ext cx="7315200" cy="165576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</a:t>
            </a:r>
          </a:p>
          <a:p>
            <a:pPr marL="45720" indent="0" algn="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90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2_0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2" t="41821" r="-961"/>
          <a:stretch/>
        </p:blipFill>
        <p:spPr>
          <a:xfrm>
            <a:off x="113989" y="1870363"/>
            <a:ext cx="4891584" cy="372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334002" y="1121678"/>
            <a:ext cx="3643302" cy="4927908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omic Sans MS"/>
                <a:cs typeface="Comic Sans MS"/>
              </a:rPr>
              <a:t>Monosaccharides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 are classified based on the position of their carbonyl group and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the number 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of carbons in the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backbone.</a:t>
            </a:r>
          </a:p>
          <a:p>
            <a:pPr marL="45720" indent="0">
              <a:buClrTx/>
              <a:buNone/>
            </a:pPr>
            <a:endParaRPr lang="en-US" sz="20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2000" u="sng" dirty="0" smtClean="0">
                <a:solidFill>
                  <a:schemeClr val="tx1"/>
                </a:solidFill>
                <a:latin typeface="Comic Sans MS"/>
                <a:cs typeface="Comic Sans MS"/>
              </a:rPr>
              <a:t>Trioses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sz="2000" u="sng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pentoses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, and </a:t>
            </a:r>
            <a:r>
              <a:rPr lang="en-US" sz="2000" u="sng" dirty="0" smtClean="0">
                <a:solidFill>
                  <a:schemeClr val="tx1"/>
                </a:solidFill>
                <a:latin typeface="Comic Sans MS"/>
                <a:cs typeface="Comic Sans MS"/>
              </a:rPr>
              <a:t>hexoses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have three, five, and six carbon backbones, respectively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</a:p>
          <a:p>
            <a:pPr marL="45720" indent="0">
              <a:buClrTx/>
              <a:buNone/>
            </a:pPr>
            <a:endParaRPr lang="en-US" sz="2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51" y="6421781"/>
            <a:ext cx="36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1e</a:t>
            </a:r>
            <a:r>
              <a:rPr lang="en-US" sz="800" u="sng" dirty="0">
                <a:latin typeface="Comic Sans MS"/>
                <a:cs typeface="Comic Sans MS"/>
              </a:rPr>
              <a:t>-f14f21b5eabd@10.61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82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52425"/>
            <a:ext cx="8934450" cy="615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9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2_0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4" r="-2172"/>
          <a:stretch/>
        </p:blipFill>
        <p:spPr>
          <a:xfrm>
            <a:off x="0" y="251221"/>
            <a:ext cx="5469463" cy="620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469458" y="1369192"/>
            <a:ext cx="3572936" cy="4161405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Five and six carbon </a:t>
            </a:r>
            <a:r>
              <a:rPr lang="en-US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monosaccharides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exist in equilibrium between linear and ring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forms. When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the ring forms, the side chain it closes on is locked into an </a:t>
            </a:r>
            <a:r>
              <a:rPr lang="en-US" sz="2000" i="1" dirty="0">
                <a:solidFill>
                  <a:srgbClr val="000000"/>
                </a:solidFill>
                <a:latin typeface="Comic Sans MS"/>
                <a:cs typeface="Comic Sans MS"/>
              </a:rPr>
              <a:t>α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or </a:t>
            </a:r>
            <a:r>
              <a:rPr lang="en-US" sz="2000" i="1" dirty="0">
                <a:solidFill>
                  <a:srgbClr val="000000"/>
                </a:solidFill>
                <a:latin typeface="Comic Sans MS"/>
                <a:cs typeface="Comic Sans MS"/>
              </a:rPr>
              <a:t>β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position.</a:t>
            </a: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Fructose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ribose also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form rings, although they form five-membered rings as opposed to the six-membered ring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of glucose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22" y="6416806"/>
            <a:ext cx="3951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391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33350"/>
            <a:ext cx="8401050" cy="65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33350"/>
            <a:ext cx="3705943" cy="1640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9" y="3558448"/>
            <a:ext cx="3769778" cy="27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60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4400" b="1" dirty="0">
                <a:latin typeface="Comic Sans MS"/>
                <a:cs typeface="Comic Sans MS"/>
              </a:rPr>
              <a:t>Disaccharides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" y="1031040"/>
            <a:ext cx="8229600" cy="54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dirty="0" smtClean="0">
              <a:latin typeface="Comic Sans MS"/>
              <a:cs typeface="Comic Sans MS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latin typeface="Comic Sans MS"/>
              <a:cs typeface="Comic Sans M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8938" y="1121988"/>
            <a:ext cx="8491537" cy="36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 </a:t>
            </a:r>
            <a:r>
              <a:rPr lang="en-US" sz="30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monosaccharides</a:t>
            </a: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linked</a:t>
            </a: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together by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dehydration </a:t>
            </a:r>
            <a:r>
              <a:rPr lang="en-US" sz="30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synthesis</a:t>
            </a:r>
          </a:p>
          <a:p>
            <a:pPr marL="0" indent="0" eaLnBrk="1" hangingPunct="1">
              <a:spcBef>
                <a:spcPts val="800"/>
              </a:spcBef>
            </a:pPr>
            <a:endParaRPr lang="en-US" sz="30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Used for sugar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transport</a:t>
            </a: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or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energy </a:t>
            </a:r>
            <a:r>
              <a:rPr lang="en-US" sz="30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storage</a:t>
            </a:r>
          </a:p>
          <a:p>
            <a:pPr marL="0" indent="0" eaLnBrk="1" hangingPunct="1">
              <a:spcBef>
                <a:spcPts val="800"/>
              </a:spcBef>
            </a:pPr>
            <a:endParaRPr lang="en-US" sz="30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0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Examples</a:t>
            </a: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sucrose, lactose, maltose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3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650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2_04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6" r="-2346"/>
          <a:stretch>
            <a:fillRect/>
          </a:stretch>
        </p:blipFill>
        <p:spPr>
          <a:xfrm>
            <a:off x="2814" y="736486"/>
            <a:ext cx="5297318" cy="549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199590" y="958847"/>
            <a:ext cx="3639609" cy="5256973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Sucrose is formed when a monomer of glucose and a monomer of fructose are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joined in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en-US" sz="2000" u="sng" dirty="0">
                <a:solidFill>
                  <a:srgbClr val="000000"/>
                </a:solidFill>
                <a:latin typeface="Comic Sans MS"/>
                <a:cs typeface="Comic Sans MS"/>
              </a:rPr>
              <a:t>dehydration reaction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to form a </a:t>
            </a:r>
            <a:r>
              <a:rPr lang="en-US" sz="2000" u="sng" dirty="0" err="1">
                <a:solidFill>
                  <a:srgbClr val="000000"/>
                </a:solidFill>
                <a:latin typeface="Comic Sans MS"/>
                <a:cs typeface="Comic Sans MS"/>
              </a:rPr>
              <a:t>glycosidic</a:t>
            </a:r>
            <a:r>
              <a:rPr lang="en-US" sz="2000" u="sng" dirty="0">
                <a:solidFill>
                  <a:srgbClr val="000000"/>
                </a:solidFill>
                <a:latin typeface="Comic Sans MS"/>
                <a:cs typeface="Comic Sans MS"/>
              </a:rPr>
              <a:t> bond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In the process, a water molecule is lost.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By convention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, the carbon atoms in a monosaccharide are numbered from the terminal carbon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closest to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the carbonyl group. In sucrose, a </a:t>
            </a:r>
            <a:r>
              <a:rPr lang="en-US" sz="2000" u="sng" dirty="0" err="1">
                <a:solidFill>
                  <a:srgbClr val="000000"/>
                </a:solidFill>
                <a:latin typeface="Comic Sans MS"/>
                <a:cs typeface="Comic Sans MS"/>
              </a:rPr>
              <a:t>glycosidic</a:t>
            </a:r>
            <a:r>
              <a:rPr lang="en-US" sz="2000" u="sng" dirty="0">
                <a:solidFill>
                  <a:srgbClr val="000000"/>
                </a:solidFill>
                <a:latin typeface="Comic Sans MS"/>
                <a:cs typeface="Comic Sans MS"/>
              </a:rPr>
              <a:t> linkage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is formed between carbon 1 in glucose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and </a:t>
            </a:r>
            <a:r>
              <a:rPr lang="es-ES_tradnl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carbon</a:t>
            </a:r>
            <a:r>
              <a:rPr lang="es-ES_tradnl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s-ES_tradnl" sz="2000" dirty="0">
                <a:solidFill>
                  <a:srgbClr val="000000"/>
                </a:solidFill>
                <a:latin typeface="Comic Sans MS"/>
                <a:cs typeface="Comic Sans MS"/>
              </a:rPr>
              <a:t>2 in </a:t>
            </a:r>
            <a:r>
              <a:rPr lang="es-ES_tradnl" sz="2000" dirty="0" err="1">
                <a:solidFill>
                  <a:srgbClr val="000000"/>
                </a:solidFill>
                <a:latin typeface="Comic Sans MS"/>
                <a:cs typeface="Comic Sans MS"/>
              </a:rPr>
              <a:t>fructose</a:t>
            </a:r>
            <a:r>
              <a:rPr lang="es-ES_tradnl" sz="2000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11" y="6223402"/>
            <a:ext cx="3842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020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Polysaccharides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1138" y="1219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Long chains of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monosaccharides</a:t>
            </a:r>
            <a:endParaRPr lang="en-US" altLang="en-US" sz="28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Linked through </a:t>
            </a:r>
            <a:r>
              <a:rPr lang="en-US" alt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dehydration synthesis</a:t>
            </a:r>
          </a:p>
          <a:p>
            <a:pPr marL="57150" indent="0" eaLnBrk="1" hangingPunct="1">
              <a:buFont typeface="Times New Roman" pitchFamily="18" charset="0"/>
              <a:buNone/>
              <a:defRPr/>
            </a:pPr>
            <a:r>
              <a:rPr lang="en-US" altLang="en-US" sz="2800" b="1" u="sng" dirty="0" smtClean="0">
                <a:solidFill>
                  <a:schemeClr val="tx1"/>
                </a:solidFill>
                <a:latin typeface="Comic Sans MS"/>
                <a:cs typeface="Comic Sans MS"/>
              </a:rPr>
              <a:t>Four major classes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Starch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energy storage in plants (rice, pasta, potatoes)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Glycogen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short term energy storage in animals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Cellulose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structural molecule of plants (dietary fiber: this is why fiber is listed under the carbohydrate section of food label).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Chitin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structural support in insects, arthropods (exoskeleton), fungal cell walls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305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2_0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3" r="-1337"/>
          <a:stretch/>
        </p:blipFill>
        <p:spPr>
          <a:xfrm>
            <a:off x="81882" y="61015"/>
            <a:ext cx="4044605" cy="639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8675" y="6408506"/>
            <a:ext cx="3074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2e</a:t>
            </a:r>
            <a:r>
              <a:rPr lang="en-US" sz="800" u="sng" dirty="0">
                <a:latin typeface="Comic Sans MS"/>
                <a:cs typeface="Comic Sans MS"/>
              </a:rPr>
              <a:t>-48f5-b51e-f14f21b5eabd@10.61</a:t>
            </a:r>
            <a:endParaRPr lang="en-US" sz="800" dirty="0">
              <a:latin typeface="Comic Sans MS"/>
              <a:cs typeface="Comic Sans MS"/>
            </a:endParaRPr>
          </a:p>
        </p:txBody>
      </p:sp>
      <p:pic>
        <p:nvPicPr>
          <p:cNvPr id="8" name="Picture Placeholder 1" descr="Figure_03_02_0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2" r="-1923"/>
          <a:stretch/>
        </p:blipFill>
        <p:spPr>
          <a:xfrm>
            <a:off x="4281055" y="2126868"/>
            <a:ext cx="4514954" cy="264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70314" y="1357695"/>
            <a:ext cx="483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parallel array of monomeric sugars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2258" y="4852615"/>
            <a:ext cx="329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the anti parallel array of monomeric sugars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2_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" r="-2298"/>
          <a:stretch/>
        </p:blipFill>
        <p:spPr>
          <a:xfrm>
            <a:off x="1554524" y="173071"/>
            <a:ext cx="5729856" cy="473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7869" y="5690540"/>
            <a:ext cx="8483597" cy="845618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Insects have a hard outer exoskeleton made of chitin, a type of </a:t>
            </a:r>
            <a:r>
              <a:rPr lang="en-US" sz="2000" dirty="0" smtClean="0">
                <a:latin typeface="Comic Sans MS"/>
                <a:cs typeface="Comic Sans MS"/>
              </a:rPr>
              <a:t>polysaccharide (like cellulose, but made of glucosamine instead of glucose).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3384" y="4910453"/>
            <a:ext cx="358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</a:t>
            </a:r>
            <a:r>
              <a:rPr lang="en-US" sz="800" u="sng" dirty="0" smtClean="0">
                <a:latin typeface="Comic Sans MS"/>
                <a:cs typeface="Comic Sans MS"/>
              </a:rPr>
              <a:t>cnx.org/contents/185cbf87-c72e-48f5-b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51e-f14f21b5eabd@10.61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Credit</a:t>
            </a:r>
            <a:r>
              <a:rPr lang="en-US" sz="800" dirty="0">
                <a:latin typeface="Comic Sans MS"/>
                <a:cs typeface="Comic Sans MS"/>
              </a:rPr>
              <a:t>: </a:t>
            </a:r>
            <a:r>
              <a:rPr lang="de-DE" sz="800" dirty="0">
                <a:latin typeface="Comic Sans MS"/>
                <a:cs typeface="Comic Sans MS"/>
              </a:rPr>
              <a:t>Louise Docker</a:t>
            </a:r>
            <a:endParaRPr lang="en-US" sz="800" dirty="0">
              <a:latin typeface="Comic Sans MS"/>
              <a:cs typeface="Comic Sans MS"/>
            </a:endParaRP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30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787236"/>
            <a:ext cx="8062912" cy="42231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Carbohydrates: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dirty="0" smtClean="0"/>
              <a:t>Monomer – </a:t>
            </a:r>
            <a:r>
              <a:rPr lang="en-US" sz="3600" b="1" dirty="0" smtClean="0"/>
              <a:t>monosaccharides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dirty="0" smtClean="0"/>
              <a:t>Covalent bond name – </a:t>
            </a:r>
            <a:r>
              <a:rPr lang="en-US" sz="3600" b="1" dirty="0" err="1" smtClean="0"/>
              <a:t>glycosidic</a:t>
            </a:r>
            <a:r>
              <a:rPr lang="en-US" sz="3600" b="1" dirty="0" smtClean="0"/>
              <a:t> linkage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856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Types of Macromolecules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611218"/>
            <a:ext cx="8229600" cy="13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Monomer – small, similar chemical subunits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Polymer – built by linking </a:t>
            </a:r>
            <a:r>
              <a:rPr lang="en-US" sz="2800" dirty="0" smtClean="0">
                <a:latin typeface="Comic Sans MS"/>
                <a:cs typeface="Comic Sans MS"/>
              </a:rPr>
              <a:t>monomers</a:t>
            </a:r>
            <a:endParaRPr lang="en-US" sz="2800" dirty="0">
              <a:latin typeface="Comic Sans MS"/>
              <a:cs typeface="Comic Sans M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8163" y="3535363"/>
            <a:ext cx="8153400" cy="2590800"/>
            <a:chOff x="538163" y="3405188"/>
            <a:chExt cx="8153400" cy="259080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7667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5099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3481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1863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0245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38163" y="4395788"/>
              <a:ext cx="2057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dirty="0">
                  <a:solidFill>
                    <a:schemeClr val="tx1"/>
                  </a:solidFill>
                  <a:latin typeface="Comic Sans MS"/>
                  <a:ea typeface="Microsoft YaHei" charset="0"/>
                  <a:cs typeface="Comic Sans MS"/>
                </a:rPr>
                <a:t>Monomers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491163" y="4471988"/>
              <a:ext cx="220980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dirty="0">
                  <a:solidFill>
                    <a:schemeClr val="tx1"/>
                  </a:solidFill>
                  <a:latin typeface="Comic Sans MS"/>
                  <a:ea typeface="Microsoft YaHei" charset="0"/>
                  <a:cs typeface="Comic Sans MS"/>
                </a:rPr>
                <a:t>Polymers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842963" y="50053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586163" y="50815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424363" y="50815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8627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7009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52625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1007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69389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7777163" y="50815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222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7425" y="233017"/>
            <a:ext cx="29064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7425" y="1348308"/>
            <a:ext cx="8229600" cy="48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 </a:t>
            </a:r>
            <a:r>
              <a:rPr lang="en-US" sz="32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functions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include: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1. Enzyme catalysis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2. Defense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3. Transport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4. Support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5. Motion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6. Regulation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7.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Storage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4" name="Picture 3" descr="Scheme_facilitated_diffusion_in_cell_membra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90" y="1998201"/>
            <a:ext cx="4059353" cy="177393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</p:pic>
      <p:pic>
        <p:nvPicPr>
          <p:cNvPr id="7" name="Picture 6" descr="Induced_fit_diagr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26" y="233017"/>
            <a:ext cx="3208017" cy="125272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</p:pic>
      <p:pic>
        <p:nvPicPr>
          <p:cNvPr id="8" name="Picture 7" descr="Lipid_Bilayer_With_Various_Component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98" y="4265204"/>
            <a:ext cx="5334000" cy="2438400"/>
          </a:xfrm>
          <a:prstGeom prst="rect">
            <a:avLst/>
          </a:prstGeom>
          <a:ln w="952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00568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47675"/>
            <a:ext cx="8943975" cy="5962650"/>
          </a:xfrm>
          <a:prstGeom prst="rect">
            <a:avLst/>
          </a:prstGeo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2" b="407"/>
          <a:stretch/>
        </p:blipFill>
        <p:spPr>
          <a:xfrm>
            <a:off x="6133414" y="3429000"/>
            <a:ext cx="2648636" cy="1806766"/>
          </a:xfrm>
        </p:spPr>
      </p:pic>
    </p:spTree>
    <p:extLst>
      <p:ext uri="{BB962C8B-B14F-4D97-AF65-F5344CB8AC3E}">
        <p14:creationId xmlns:p14="http://schemas.microsoft.com/office/powerpoint/2010/main" val="7736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4_02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" b="-2005"/>
          <a:stretch/>
        </p:blipFill>
        <p:spPr>
          <a:xfrm>
            <a:off x="127001" y="666042"/>
            <a:ext cx="5859302" cy="557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6006729" y="511472"/>
            <a:ext cx="3080823" cy="6109665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There are 20 common amino acids commonly found in proteins, each with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 different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R group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(blue box)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that determines its chemical nature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pPr>
              <a:buClrTx/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You do not have to memorize all 20 individual amino acids</a:t>
            </a:r>
          </a:p>
          <a:p>
            <a:pPr>
              <a:buClrTx/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You need to know that some are: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Nonpolar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Polar uncharged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Polar charged</a:t>
            </a:r>
            <a:endParaRPr lang="en-US" sz="1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5" y="6124350"/>
            <a:ext cx="4406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f14f21b5eab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67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4_03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" r="-2154"/>
          <a:stretch/>
        </p:blipFill>
        <p:spPr>
          <a:xfrm>
            <a:off x="1744137" y="1201325"/>
            <a:ext cx="5554133" cy="38524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0133" y="5605969"/>
            <a:ext cx="8703734" cy="1117558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Peptide bond formation is a dehydration synthesis reaction. The carboxyl group of </a:t>
            </a:r>
            <a:r>
              <a:rPr lang="en-US" sz="2000" dirty="0" smtClean="0">
                <a:latin typeface="Comic Sans MS"/>
                <a:cs typeface="Comic Sans MS"/>
              </a:rPr>
              <a:t>one amino </a:t>
            </a:r>
            <a:r>
              <a:rPr lang="en-US" sz="2000" dirty="0">
                <a:latin typeface="Comic Sans MS"/>
                <a:cs typeface="Comic Sans MS"/>
              </a:rPr>
              <a:t>acid is linked to the amino group of the incoming amino acid. In the process, a molecule </a:t>
            </a:r>
            <a:r>
              <a:rPr lang="en-US" sz="2000" dirty="0" smtClean="0">
                <a:latin typeface="Comic Sans MS"/>
                <a:cs typeface="Comic Sans MS"/>
              </a:rPr>
              <a:t>of water </a:t>
            </a:r>
            <a:r>
              <a:rPr lang="en-US" sz="2000" dirty="0">
                <a:latin typeface="Comic Sans MS"/>
                <a:cs typeface="Comic Sans MS"/>
              </a:rPr>
              <a:t>is released.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9078" y="5053751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f14f2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51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9888" y="1068965"/>
            <a:ext cx="82296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Proteins are polymers made of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Amino Acid </a:t>
            </a: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monomers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There are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20 amino acids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Combinations of these 20 AA make up long chains from 2 to over 5,000 or more AA in length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Each chain is a polypeptide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AA link together by a </a:t>
            </a:r>
            <a:r>
              <a:rPr lang="en-US" sz="2600" b="1" u="sng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peptide bond</a:t>
            </a: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to form the long chain polymers of proteins</a:t>
            </a:r>
            <a:endParaRPr lang="en-US" sz="2600" b="1" u="sng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	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4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2398804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593" y="256817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4 Levels of Protein Structure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3593" y="909363"/>
            <a:ext cx="8686800" cy="29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800"/>
              </a:spcBef>
            </a:pPr>
            <a:r>
              <a:rPr lang="en-US" sz="2000" b="1" u="sng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Primary structure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sequence of amino acids</a:t>
            </a:r>
          </a:p>
          <a:p>
            <a:pPr marL="457200" indent="-457200" eaLnBrk="1" hangingPunct="1">
              <a:spcBef>
                <a:spcPts val="800"/>
              </a:spcBef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Amino acids linked by peptide bonds</a:t>
            </a:r>
          </a:p>
          <a:p>
            <a:pPr marL="457200" indent="-457200" eaLnBrk="1" hangingPunct="1">
              <a:spcBef>
                <a:spcPts val="800"/>
              </a:spcBef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Millions of different proteins made from the 20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A.A.</a:t>
            </a:r>
            <a:endParaRPr lang="en-US" sz="2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457200" indent="-457200" eaLnBrk="1" hangingPunct="1">
              <a:spcBef>
                <a:spcPts val="8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A.A.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sequence: amino acids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given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3 or 1 letter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abbreviation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2801648"/>
            <a:ext cx="6391275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93606" y="6534925"/>
            <a:ext cx="46602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Primary Protein Structure </a:t>
            </a:r>
            <a:r>
              <a:rPr lang="en-US" sz="800" dirty="0" smtClean="0"/>
              <a:t>(c) National Human Genome Research Institute,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32694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8438"/>
            <a:ext cx="8062912" cy="659535"/>
          </a:xfrm>
        </p:spPr>
        <p:txBody>
          <a:bodyPr/>
          <a:lstStyle/>
          <a:p>
            <a:pPr marL="0" indent="0" algn="l">
              <a:buNone/>
            </a:pP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Secondary Protein Structure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7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" r="-1603"/>
          <a:stretch/>
        </p:blipFill>
        <p:spPr>
          <a:xfrm>
            <a:off x="1651001" y="903528"/>
            <a:ext cx="5630250" cy="406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2400" y="5431216"/>
            <a:ext cx="8788400" cy="1352076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1900" i="1" dirty="0">
                <a:solidFill>
                  <a:schemeClr val="tx1"/>
                </a:solidFill>
                <a:latin typeface="Comic Sans MS"/>
                <a:cs typeface="Comic Sans MS"/>
              </a:rPr>
              <a:t>α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-helix and </a:t>
            </a:r>
            <a:r>
              <a:rPr lang="en-US" sz="1900" i="1" dirty="0">
                <a:solidFill>
                  <a:schemeClr val="tx1"/>
                </a:solidFill>
                <a:latin typeface="Comic Sans MS"/>
                <a:cs typeface="Comic Sans MS"/>
              </a:rPr>
              <a:t>β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-pleated sheet are </a:t>
            </a:r>
            <a:r>
              <a:rPr lang="en-US" sz="1900" b="1" u="sng" dirty="0">
                <a:solidFill>
                  <a:schemeClr val="tx1"/>
                </a:solidFill>
                <a:latin typeface="Comic Sans MS"/>
                <a:cs typeface="Comic Sans MS"/>
              </a:rPr>
              <a:t>secondary structures</a:t>
            </a:r>
            <a:r>
              <a:rPr lang="en-US" sz="19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of proteins that form </a:t>
            </a:r>
            <a:r>
              <a:rPr lang="en-US" sz="1900" dirty="0" smtClean="0">
                <a:solidFill>
                  <a:schemeClr val="tx1"/>
                </a:solidFill>
                <a:latin typeface="Comic Sans MS"/>
                <a:cs typeface="Comic Sans MS"/>
              </a:rPr>
              <a:t>because of 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hydrogen bonding between carbonyl and amino groups in the peptide backbone. Certain </a:t>
            </a:r>
            <a:r>
              <a:rPr lang="en-US" sz="1900" dirty="0" smtClean="0">
                <a:solidFill>
                  <a:schemeClr val="tx1"/>
                </a:solidFill>
                <a:latin typeface="Comic Sans MS"/>
                <a:cs typeface="Comic Sans MS"/>
              </a:rPr>
              <a:t>amino acids 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have a propensity to form an </a:t>
            </a:r>
            <a:r>
              <a:rPr lang="en-US" sz="1900" i="1" dirty="0">
                <a:solidFill>
                  <a:schemeClr val="tx1"/>
                </a:solidFill>
                <a:latin typeface="Comic Sans MS"/>
                <a:cs typeface="Comic Sans MS"/>
              </a:rPr>
              <a:t>α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-helix, while others have a propensity to form a </a:t>
            </a:r>
            <a:r>
              <a:rPr lang="en-US" sz="1900" i="1" dirty="0">
                <a:solidFill>
                  <a:schemeClr val="tx1"/>
                </a:solidFill>
                <a:latin typeface="Comic Sans MS"/>
                <a:cs typeface="Comic Sans MS"/>
              </a:rPr>
              <a:t>β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-pleated sheet.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9314" y="4934223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f14f2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18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4_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" r="-468"/>
          <a:stretch/>
        </p:blipFill>
        <p:spPr>
          <a:xfrm>
            <a:off x="1009015" y="977819"/>
            <a:ext cx="7185229" cy="403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8778" y="5388661"/>
            <a:ext cx="8889999" cy="1166382"/>
          </a:xfrm>
        </p:spPr>
        <p:txBody>
          <a:bodyPr>
            <a:noAutofit/>
          </a:bodyPr>
          <a:lstStyle/>
          <a:p>
            <a:pPr marL="331470" lvl="1" indent="-285750">
              <a:buClrTx/>
              <a:buFont typeface="Arial"/>
              <a:buChar char="•"/>
            </a:pPr>
            <a:r>
              <a:rPr lang="en-US" sz="1800" dirty="0">
                <a:latin typeface="Comic Sans MS"/>
                <a:cs typeface="Comic Sans MS"/>
              </a:rPr>
              <a:t>The </a:t>
            </a:r>
            <a:r>
              <a:rPr lang="en-US" sz="2400" b="1" u="sng" dirty="0">
                <a:latin typeface="Comic Sans MS"/>
                <a:cs typeface="Comic Sans MS"/>
              </a:rPr>
              <a:t>tertiary structure </a:t>
            </a:r>
            <a:r>
              <a:rPr lang="en-US" sz="1800" dirty="0">
                <a:latin typeface="Comic Sans MS"/>
                <a:cs typeface="Comic Sans MS"/>
              </a:rPr>
              <a:t>of proteins is determined by a variety of chemical </a:t>
            </a:r>
            <a:r>
              <a:rPr lang="en-US" sz="1800" dirty="0" smtClean="0">
                <a:latin typeface="Comic Sans MS"/>
                <a:cs typeface="Comic Sans MS"/>
              </a:rPr>
              <a:t>interactions. These </a:t>
            </a:r>
            <a:r>
              <a:rPr lang="en-US" sz="1800" dirty="0">
                <a:latin typeface="Comic Sans MS"/>
                <a:cs typeface="Comic Sans MS"/>
              </a:rPr>
              <a:t>include hydrophobic interactions, ionic bonding, hydrogen bonding and disulfide linkages</a:t>
            </a:r>
            <a:r>
              <a:rPr lang="en-US" sz="1800" dirty="0" smtClean="0">
                <a:latin typeface="Comic Sans MS"/>
                <a:cs typeface="Comic Sans MS"/>
              </a:rPr>
              <a:t>. The f</a:t>
            </a:r>
            <a:r>
              <a:rPr lang="en-US" altLang="en-US" sz="1800" dirty="0" smtClean="0">
                <a:latin typeface="Comic Sans MS"/>
                <a:cs typeface="Comic Sans MS"/>
              </a:rPr>
              <a:t>inal </a:t>
            </a:r>
            <a:r>
              <a:rPr lang="en-US" altLang="en-US" sz="1800" dirty="0">
                <a:latin typeface="Comic Sans MS"/>
                <a:cs typeface="Comic Sans MS"/>
              </a:rPr>
              <a:t>level of structure for proteins </a:t>
            </a:r>
            <a:r>
              <a:rPr lang="en-US" altLang="en-US" sz="1800" dirty="0" smtClean="0">
                <a:latin typeface="Comic Sans MS"/>
                <a:cs typeface="Comic Sans MS"/>
              </a:rPr>
              <a:t>that consists </a:t>
            </a:r>
            <a:r>
              <a:rPr lang="en-US" altLang="en-US" sz="1800" dirty="0">
                <a:latin typeface="Comic Sans MS"/>
                <a:cs typeface="Comic Sans MS"/>
              </a:rPr>
              <a:t>of only a single polypeptide </a:t>
            </a:r>
            <a:r>
              <a:rPr lang="en-US" altLang="en-US" sz="1800" dirty="0" smtClean="0">
                <a:latin typeface="Comic Sans MS"/>
                <a:cs typeface="Comic Sans MS"/>
              </a:rPr>
              <a:t>chain.</a:t>
            </a:r>
            <a:endParaRPr lang="en-US" altLang="en-US" sz="1800" dirty="0">
              <a:latin typeface="Comic Sans MS"/>
              <a:cs typeface="Comic Sans MS"/>
            </a:endParaRPr>
          </a:p>
          <a:p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074" y="5023869"/>
            <a:ext cx="71852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58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7187" y="175696"/>
            <a:ext cx="84150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800"/>
              </a:spcBef>
            </a:pPr>
            <a:r>
              <a:rPr lang="en-US" sz="3200" b="1" u="sng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Quaternary structure: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arrangement of individual chains (subunits) in a protein with </a:t>
            </a:r>
            <a:r>
              <a:rPr lang="en-US" sz="32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 or more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polypeptide 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chains.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12" name="Picture 11" descr="587px-Main_protein_structure_level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4" r="45943"/>
          <a:stretch/>
        </p:blipFill>
        <p:spPr>
          <a:xfrm>
            <a:off x="2853432" y="1785622"/>
            <a:ext cx="3284871" cy="460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15191" y="6363402"/>
            <a:ext cx="2870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Main Protein Structure Levels</a:t>
            </a:r>
            <a:r>
              <a:rPr lang="en-US" sz="8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(c)</a:t>
            </a:r>
            <a:r>
              <a:rPr lang="en-US" sz="800" dirty="0" err="1" smtClean="0">
                <a:latin typeface="Comic Sans MS"/>
                <a:cs typeface="Comic Sans MS"/>
              </a:rPr>
              <a:t>LadyofHats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68605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4_0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3" r="-2349"/>
          <a:stretch/>
        </p:blipFill>
        <p:spPr>
          <a:xfrm>
            <a:off x="3877736" y="146943"/>
            <a:ext cx="4950438" cy="630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79028" y="1024107"/>
            <a:ext cx="3632194" cy="3939221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The four levels of protein structure can be observed in these illustrations. (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credit: modification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of work by National Human Genome Research Institute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>
              <a:buClrTx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Know the names of all four levels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7037" y="6424832"/>
            <a:ext cx="36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086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0690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Types of Macromolecules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460500"/>
            <a:ext cx="8813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71550" indent="-5143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Macromolecules: large biological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molecules</a:t>
            </a:r>
          </a:p>
          <a:p>
            <a:pPr>
              <a:spcBef>
                <a:spcPts val="700"/>
              </a:spcBef>
            </a:pP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Proteins: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polymers of 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amino acids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monomers</a:t>
            </a:r>
          </a:p>
          <a:p>
            <a:pPr marL="457200" lvl="1" indent="0">
              <a:spcBef>
                <a:spcPts val="700"/>
              </a:spcBef>
            </a:pP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Carbohydrates: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polymers of 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monosaccharides</a:t>
            </a:r>
          </a:p>
          <a:p>
            <a:pPr marL="457200" lvl="1" indent="0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3. Nucleic </a:t>
            </a: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acids: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polymers of 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nucleotides</a:t>
            </a:r>
          </a:p>
          <a:p>
            <a:pPr marL="457200" lvl="1" indent="0">
              <a:spcBef>
                <a:spcPts val="700"/>
              </a:spcBef>
            </a:pP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4. Lipids: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aren’t built of monomers but form large complexes considered macromolecules 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7399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39889" y="152400"/>
            <a:ext cx="8692444" cy="8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Additional Structural Characteristics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1082" y="1409514"/>
            <a:ext cx="8510058" cy="409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Domains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Functional units within a larger structure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Often each tertiary structure has its own single domain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Most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proteins made of multiple domains that perform different parts of the protein’s function</a:t>
            </a:r>
          </a:p>
          <a:p>
            <a:pPr lvl="3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Example: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enzyme’s active site</a:t>
            </a:r>
          </a:p>
          <a:p>
            <a:pPr lvl="3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Example:  bind substrate</a:t>
            </a:r>
          </a:p>
          <a:p>
            <a:pPr lvl="3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Example:  anchor to membrane, actin, DNA</a:t>
            </a:r>
            <a:endParaRPr lang="en-US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643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4582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Chaperone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proteins: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help proteins fold 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correctly or keep folded properly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Deficiencies in chaperone proteins implicated in certain diseases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Cystic fibrosis is a hereditary disorder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 some individuals, protein appears to have correct amino acid sequence but fails to fold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Chaperones</a:t>
            </a:r>
            <a:r>
              <a:rPr lang="en-US" sz="4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8323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Denaturation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7734" y="1277656"/>
            <a:ext cx="4419600" cy="424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Denature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Protein loses structure and function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Due to environmental conditions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pH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Temperature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Ionic concentration of 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4" y="2232698"/>
            <a:ext cx="4346864" cy="261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7734" y="5771917"/>
            <a:ext cx="876646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omic Sans MS"/>
                <a:cs typeface="Comic Sans MS"/>
              </a:rPr>
              <a:t>Sometimes reversible; usually </a:t>
            </a:r>
            <a:r>
              <a:rPr lang="en-US" altLang="en-US" sz="2800" dirty="0" smtClean="0">
                <a:latin typeface="Comic Sans MS"/>
                <a:cs typeface="Comic Sans MS"/>
              </a:rPr>
              <a:t>not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Think fried eggs, yogurt</a:t>
            </a:r>
            <a:endParaRPr lang="en-US" alt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9183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60777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sz="3200" b="1" dirty="0">
                <a:latin typeface="Comic Sans MS"/>
                <a:ea typeface="Microsoft YaHei" pitchFamily="34" charset="-122"/>
                <a:cs typeface="Comic Sans MS"/>
              </a:rPr>
              <a:t>Dissociation</a:t>
            </a: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Subunits may be dissociated without losing their individual tertiary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3547" y="2450331"/>
            <a:ext cx="183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Hemoglobin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767" y="6293556"/>
            <a:ext cx="520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1904 </a:t>
            </a:r>
            <a:r>
              <a:rPr lang="en-US" sz="800" u="sng" dirty="0" smtClean="0">
                <a:latin typeface="Comic Sans MS"/>
                <a:cs typeface="Comic Sans MS"/>
              </a:rPr>
              <a:t>Hemoglobin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OpenStax</a:t>
            </a:r>
            <a:r>
              <a:rPr lang="en-US" sz="800" dirty="0" smtClean="0">
                <a:latin typeface="Comic Sans MS"/>
                <a:cs typeface="Comic Sans MS"/>
              </a:rPr>
              <a:t> College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1904_Hemoglobi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0" r="44408" b="4983"/>
          <a:stretch/>
        </p:blipFill>
        <p:spPr>
          <a:xfrm>
            <a:off x="1923338" y="2836330"/>
            <a:ext cx="5236494" cy="345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737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4182" y="2585691"/>
            <a:ext cx="8062912" cy="285664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Proteins</a:t>
            </a:r>
          </a:p>
          <a:p>
            <a:pPr lvl="2"/>
            <a:r>
              <a:rPr lang="en-US" sz="3600" b="1" dirty="0" smtClean="0"/>
              <a:t>Monomer – amino acids</a:t>
            </a:r>
          </a:p>
          <a:p>
            <a:pPr lvl="2"/>
            <a:r>
              <a:rPr lang="en-US" sz="3600" b="1" dirty="0" smtClean="0"/>
              <a:t>Covalent bond – peptide bond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23516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2797" y="115479"/>
            <a:ext cx="8229600" cy="9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Nucleic Acids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0175" y="990600"/>
            <a:ext cx="8956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Polymer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nucleic acids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Monomers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nucleotides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 marL="51435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Nucleotide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sugar + phosphate + nitrogenous base</a:t>
            </a:r>
          </a:p>
          <a:p>
            <a:pPr marL="1087437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Sugar is </a:t>
            </a:r>
            <a:r>
              <a:rPr lang="en-US" altLang="en-US" sz="20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deoxyribose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 in DNA or </a:t>
            </a:r>
            <a:r>
              <a:rPr lang="en-US" altLang="en-US" sz="20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ribose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 in RNA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2" r="27189"/>
          <a:stretch/>
        </p:blipFill>
        <p:spPr>
          <a:xfrm>
            <a:off x="2022765" y="3100659"/>
            <a:ext cx="4904508" cy="345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04813" y="6628710"/>
            <a:ext cx="30764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DNA Nucleotides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0586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454" y="187592"/>
            <a:ext cx="7733219" cy="54359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 err="1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Nitrogeneous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 bases in Nucleotides</a:t>
            </a:r>
            <a:endParaRPr lang="en-US" sz="32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5_0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3" r="50552" b="237"/>
          <a:stretch/>
        </p:blipFill>
        <p:spPr>
          <a:xfrm>
            <a:off x="914767" y="3492348"/>
            <a:ext cx="3016228" cy="323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Placeholder 1" descr="Figure_03_05_0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t="240" r="40720" b="53427"/>
          <a:stretch/>
        </p:blipFill>
        <p:spPr>
          <a:xfrm>
            <a:off x="1917565" y="720616"/>
            <a:ext cx="2597515" cy="2771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13"/>
          <p:cNvSpPr>
            <a:spLocks noGrp="1"/>
          </p:cNvSpPr>
          <p:nvPr/>
        </p:nvSpPr>
        <p:spPr>
          <a:xfrm>
            <a:off x="4819959" y="950696"/>
            <a:ext cx="3976930" cy="5771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en-US" sz="1800" b="1" dirty="0">
                <a:solidFill>
                  <a:srgbClr val="C00000"/>
                </a:solidFill>
                <a:latin typeface="Comic Sans MS"/>
                <a:cs typeface="Comic Sans MS"/>
              </a:rPr>
              <a:t>nucleotide</a:t>
            </a:r>
            <a:r>
              <a:rPr lang="en-US" sz="1800" dirty="0">
                <a:solidFill>
                  <a:srgbClr val="000000"/>
                </a:solidFill>
                <a:latin typeface="Comic Sans MS"/>
                <a:cs typeface="Comic Sans MS"/>
              </a:rPr>
              <a:t> is made up of three components: </a:t>
            </a:r>
            <a:endParaRPr lang="en-US" sz="18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en-US" sz="1800" dirty="0">
                <a:solidFill>
                  <a:srgbClr val="000000"/>
                </a:solidFill>
                <a:latin typeface="Comic Sans MS"/>
                <a:cs typeface="Comic Sans MS"/>
              </a:rPr>
              <a:t>nitrogenous 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base (A, T, G, C, U)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en-US" sz="1800" dirty="0">
                <a:solidFill>
                  <a:srgbClr val="000000"/>
                </a:solidFill>
                <a:latin typeface="Comic Sans MS"/>
                <a:cs typeface="Comic Sans MS"/>
              </a:rPr>
              <a:t>pentose 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sugar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One </a:t>
            </a:r>
            <a:r>
              <a:rPr lang="en-US" sz="1800" dirty="0">
                <a:solidFill>
                  <a:srgbClr val="000000"/>
                </a:solidFill>
                <a:latin typeface="Comic Sans MS"/>
                <a:cs typeface="Comic Sans MS"/>
              </a:rPr>
              <a:t>or more phosphate groups. </a:t>
            </a:r>
            <a:endParaRPr lang="en-US" sz="18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Carbon </a:t>
            </a:r>
            <a:r>
              <a:rPr lang="en-US" sz="1800" dirty="0">
                <a:solidFill>
                  <a:srgbClr val="000000"/>
                </a:solidFill>
                <a:latin typeface="Comic Sans MS"/>
                <a:cs typeface="Comic Sans MS"/>
              </a:rPr>
              <a:t>residues in the pentose are numbered 1′ through 5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′ (the prime distinguishes these residues from those in the base, which are numbered without using a prime notation). </a:t>
            </a:r>
          </a:p>
          <a:p>
            <a:pPr>
              <a:buClrTx/>
              <a:buFont typeface="Arial"/>
              <a:buChar char="•"/>
            </a:pPr>
            <a:r>
              <a:rPr lang="en-US" sz="1800" b="1" dirty="0" smtClean="0">
                <a:latin typeface="Comic Sans MS"/>
                <a:cs typeface="Comic Sans MS"/>
              </a:rPr>
              <a:t>Bases </a:t>
            </a:r>
            <a:r>
              <a:rPr lang="en-US" sz="1800" b="1" dirty="0">
                <a:latin typeface="Comic Sans MS"/>
                <a:cs typeface="Comic Sans MS"/>
              </a:rPr>
              <a:t>can be divided into two categories: </a:t>
            </a:r>
            <a:endParaRPr lang="en-US" sz="1800" b="1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Purines</a:t>
            </a:r>
            <a:r>
              <a:rPr lang="en-US" sz="1800" dirty="0" smtClean="0">
                <a:latin typeface="Comic Sans MS"/>
                <a:cs typeface="Comic Sans MS"/>
              </a:rPr>
              <a:t> </a:t>
            </a:r>
            <a:r>
              <a:rPr lang="en-US" sz="1800" dirty="0">
                <a:latin typeface="Comic Sans MS"/>
                <a:cs typeface="Comic Sans MS"/>
              </a:rPr>
              <a:t>have a double ring </a:t>
            </a:r>
            <a:r>
              <a:rPr lang="en-US" sz="1800" dirty="0" smtClean="0">
                <a:latin typeface="Comic Sans MS"/>
                <a:cs typeface="Comic Sans MS"/>
              </a:rPr>
              <a:t>structure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Pyrimidines</a:t>
            </a:r>
            <a:r>
              <a:rPr lang="en-US" sz="1800" dirty="0" smtClean="0">
                <a:latin typeface="Comic Sans MS"/>
                <a:cs typeface="Comic Sans MS"/>
              </a:rPr>
              <a:t> </a:t>
            </a:r>
            <a:r>
              <a:rPr lang="en-US" sz="1800" dirty="0">
                <a:latin typeface="Comic Sans MS"/>
                <a:cs typeface="Comic Sans MS"/>
              </a:rPr>
              <a:t>have a </a:t>
            </a:r>
            <a:r>
              <a:rPr lang="da-DK" sz="1800" dirty="0">
                <a:latin typeface="Comic Sans MS"/>
                <a:cs typeface="Comic Sans MS"/>
              </a:rPr>
              <a:t>single ring.</a:t>
            </a:r>
            <a:endParaRPr lang="en-US" sz="1800" dirty="0">
              <a:latin typeface="Comic Sans MS"/>
              <a:cs typeface="Comic Sans MS"/>
            </a:endParaRPr>
          </a:p>
          <a:p>
            <a:endParaRPr lang="en-US" sz="1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30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/>
          <p:cNvSpPr txBox="1">
            <a:spLocks/>
          </p:cNvSpPr>
          <p:nvPr/>
        </p:nvSpPr>
        <p:spPr>
          <a:xfrm>
            <a:off x="199351" y="290097"/>
            <a:ext cx="8579556" cy="133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/>
              <a:buChar char="•"/>
            </a:pPr>
            <a:r>
              <a:rPr lang="en-US" sz="3600" b="1" dirty="0" smtClean="0">
                <a:latin typeface="Comic Sans MS"/>
                <a:cs typeface="Comic Sans MS"/>
              </a:rPr>
              <a:t>Sugars in Nucleotides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Two </a:t>
            </a:r>
            <a:r>
              <a:rPr lang="en-US" sz="1800" dirty="0">
                <a:latin typeface="Comic Sans MS"/>
                <a:cs typeface="Comic Sans MS"/>
              </a:rPr>
              <a:t>types of pentose are found in nucleotides, </a:t>
            </a:r>
            <a:r>
              <a:rPr lang="en-US" sz="1800" u="sng" dirty="0">
                <a:latin typeface="Comic Sans MS"/>
                <a:cs typeface="Comic Sans MS"/>
              </a:rPr>
              <a:t>deoxyribose</a:t>
            </a:r>
            <a:r>
              <a:rPr lang="en-US" sz="1800" dirty="0">
                <a:latin typeface="Comic Sans MS"/>
                <a:cs typeface="Comic Sans MS"/>
              </a:rPr>
              <a:t> (found in DNA) and </a:t>
            </a:r>
            <a:r>
              <a:rPr lang="en-US" sz="1800" u="sng" dirty="0">
                <a:latin typeface="Comic Sans MS"/>
                <a:cs typeface="Comic Sans MS"/>
              </a:rPr>
              <a:t>ribose</a:t>
            </a:r>
            <a:r>
              <a:rPr lang="en-US" sz="1800" dirty="0">
                <a:latin typeface="Comic Sans MS"/>
                <a:cs typeface="Comic Sans MS"/>
              </a:rPr>
              <a:t> (found in RNA). Deoxyribose is similar in structure to ribose, but it has an H instead of an OH at the 2′ position. </a:t>
            </a:r>
          </a:p>
        </p:txBody>
      </p:sp>
      <p:pic>
        <p:nvPicPr>
          <p:cNvPr id="8" name="Picture Placeholder 1" descr="Figure_03_05_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6" r="45361" b="-352"/>
          <a:stretch/>
        </p:blipFill>
        <p:spPr>
          <a:xfrm>
            <a:off x="2250170" y="2059821"/>
            <a:ext cx="4477917" cy="448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93102" y="6180035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41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201688"/>
            <a:ext cx="3574473" cy="624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8981" y="6520988"/>
            <a:ext cx="2436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Nucleotide</a:t>
            </a:r>
            <a:r>
              <a:rPr lang="en-US" sz="800" dirty="0" smtClean="0"/>
              <a:t> (c) </a:t>
            </a:r>
            <a:r>
              <a:rPr lang="en-US" sz="800" dirty="0" err="1" smtClean="0"/>
              <a:t>Mirmillon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6" b="48203"/>
          <a:stretch/>
        </p:blipFill>
        <p:spPr>
          <a:xfrm>
            <a:off x="5171348" y="617325"/>
            <a:ext cx="3516860" cy="536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5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5_03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7" r="-2037"/>
          <a:stretch/>
        </p:blipFill>
        <p:spPr>
          <a:xfrm>
            <a:off x="1037540" y="121136"/>
            <a:ext cx="6577401" cy="3840480"/>
          </a:xfrm>
          <a:solidFill>
            <a:schemeClr val="bg1"/>
          </a:solidFill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4673" y="4352846"/>
            <a:ext cx="8839193" cy="1646820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600" dirty="0">
                <a:latin typeface="Comic Sans MS"/>
                <a:cs typeface="Comic Sans MS"/>
              </a:rPr>
              <a:t>In a double stranded DNA molecule, the two strands run </a:t>
            </a:r>
            <a:r>
              <a:rPr lang="en-US" sz="1600" u="sng" dirty="0">
                <a:latin typeface="Comic Sans MS"/>
                <a:cs typeface="Comic Sans MS"/>
              </a:rPr>
              <a:t>antiparallel</a:t>
            </a:r>
            <a:r>
              <a:rPr lang="en-US" sz="1600" dirty="0">
                <a:latin typeface="Comic Sans MS"/>
                <a:cs typeface="Comic Sans MS"/>
              </a:rPr>
              <a:t> to one </a:t>
            </a:r>
            <a:r>
              <a:rPr lang="en-US" sz="1600" dirty="0" smtClean="0">
                <a:latin typeface="Comic Sans MS"/>
                <a:cs typeface="Comic Sans MS"/>
              </a:rPr>
              <a:t>another so </a:t>
            </a:r>
            <a:r>
              <a:rPr lang="en-US" sz="1600" dirty="0">
                <a:latin typeface="Comic Sans MS"/>
                <a:cs typeface="Comic Sans MS"/>
              </a:rPr>
              <a:t>that one strand runs 5′ to 3′ and the other 3′ to 5′. </a:t>
            </a:r>
            <a:endParaRPr lang="en-US" sz="1600" dirty="0" smtClean="0"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</a:t>
            </a:r>
            <a:r>
              <a:rPr lang="en-US" sz="1600" dirty="0">
                <a:latin typeface="Comic Sans MS"/>
                <a:cs typeface="Comic Sans MS"/>
              </a:rPr>
              <a:t>phosphate backbone is located on </a:t>
            </a:r>
            <a:r>
              <a:rPr lang="en-US" sz="1600" dirty="0" smtClean="0">
                <a:latin typeface="Comic Sans MS"/>
                <a:cs typeface="Comic Sans MS"/>
              </a:rPr>
              <a:t>the outside</a:t>
            </a:r>
            <a:r>
              <a:rPr lang="en-US" sz="1600" dirty="0">
                <a:latin typeface="Comic Sans MS"/>
                <a:cs typeface="Comic Sans MS"/>
              </a:rPr>
              <a:t>, and the bases are in the </a:t>
            </a:r>
            <a:r>
              <a:rPr lang="en-US" sz="1600" dirty="0" smtClean="0">
                <a:latin typeface="Comic Sans MS"/>
                <a:cs typeface="Comic Sans MS"/>
              </a:rPr>
              <a:t>middle, aligned like stairs stacked on top of one another along a spiral staircase.</a:t>
            </a:r>
          </a:p>
          <a:p>
            <a:pPr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Adenine </a:t>
            </a:r>
            <a:r>
              <a:rPr lang="en-US" sz="1600" dirty="0">
                <a:latin typeface="Comic Sans MS"/>
                <a:cs typeface="Comic Sans MS"/>
              </a:rPr>
              <a:t>forms hydrogen bonds (or base pairs) </a:t>
            </a:r>
            <a:r>
              <a:rPr lang="en-US" sz="1600" dirty="0" smtClean="0">
                <a:latin typeface="Comic Sans MS"/>
                <a:cs typeface="Comic Sans MS"/>
              </a:rPr>
              <a:t>with thymine</a:t>
            </a:r>
            <a:r>
              <a:rPr lang="en-US" sz="1600" dirty="0">
                <a:latin typeface="Comic Sans MS"/>
                <a:cs typeface="Comic Sans MS"/>
              </a:rPr>
              <a:t>, and guanine base pairs with cytosine.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32896" y="3188680"/>
            <a:ext cx="533040" cy="13796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797734" y="1258341"/>
            <a:ext cx="669869" cy="1520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7540" y="4049509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853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4813" y="13716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spcBef>
                <a:spcPts val="700"/>
              </a:spcBef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Dehydration Synthesis</a:t>
            </a:r>
          </a:p>
          <a:p>
            <a:pPr marL="40005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Formation of large molecules by the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removal of water</a:t>
            </a:r>
          </a:p>
          <a:p>
            <a:pPr marL="40005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Monomers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are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joined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to form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polymers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07259" y="230187"/>
            <a:ext cx="8229600" cy="1141413"/>
          </a:xfrm>
        </p:spPr>
        <p:txBody>
          <a:bodyPr/>
          <a:lstStyle/>
          <a:p>
            <a:pPr marL="0" indent="0" algn="l">
              <a:buNone/>
            </a:pPr>
            <a:r>
              <a:rPr lang="en-US" sz="3800" b="1" i="1" u="sng" dirty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Building</a:t>
            </a:r>
            <a:r>
              <a:rPr lang="en-US" sz="3800" b="1" dirty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 Macromolecules </a:t>
            </a:r>
          </a:p>
        </p:txBody>
      </p:sp>
      <p:pic>
        <p:nvPicPr>
          <p:cNvPr id="12" name="Picture 11" descr="Dehydration-Synthesi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9" y="4301643"/>
            <a:ext cx="8739187" cy="212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14401" y="3863734"/>
            <a:ext cx="2643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Monomers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7986" y="3870823"/>
            <a:ext cx="1433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Polymer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13" y="6628710"/>
            <a:ext cx="40222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Dehydration Synthesis and Hydrolysis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7502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Deoxyribonucleic Acid (DNA)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9738" y="12954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Genes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Encodes information for amino acid sequence of proteins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Sequence of bases (A, T, C, G)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Double helix 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Base-pairing rules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 with T (or U in RNA)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 with G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6800" y="5053013"/>
            <a:ext cx="74815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DNA Strand 1:  T T A   C G G   A T C</a:t>
            </a:r>
          </a:p>
          <a:p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DNA Strand 2:  _ _ _     _ _ _    _ _ _</a:t>
            </a:r>
          </a:p>
        </p:txBody>
      </p:sp>
    </p:spTree>
    <p:extLst>
      <p:ext uri="{BB962C8B-B14F-4D97-AF65-F5344CB8AC3E}">
        <p14:creationId xmlns:p14="http://schemas.microsoft.com/office/powerpoint/2010/main" val="1211214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94073" y="368424"/>
            <a:ext cx="8958185" cy="3968195"/>
            <a:chOff x="96018" y="1397000"/>
            <a:chExt cx="9144000" cy="4050506"/>
          </a:xfrm>
        </p:grpSpPr>
        <p:pic>
          <p:nvPicPr>
            <p:cNvPr id="6" name="Picture 5" descr="DNA_chemical_structure_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8" y="1397000"/>
              <a:ext cx="9144000" cy="40505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385369" y="3354104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82009" y="4056698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/>
                  <a:cs typeface="Comic Sans MS"/>
                </a:rPr>
                <a:t>T</a:t>
              </a:r>
              <a:endParaRPr lang="en-US" sz="1000" dirty="0"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4857" y="4072378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29355" y="3012767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7971" y="3012767"/>
              <a:ext cx="2552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/>
                  <a:cs typeface="Comic Sans MS"/>
                </a:rPr>
                <a:t>T</a:t>
              </a:r>
              <a:endParaRPr lang="en-US" sz="1000" dirty="0">
                <a:latin typeface="Comic Sans MS"/>
                <a:cs typeface="Comic Sans M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1165" y="3322744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70937" y="3779117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2321" y="3792625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G</a:t>
              </a: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61240" y="4785529"/>
            <a:ext cx="8667750" cy="16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Nucleotides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: sugar + phosphate + nitrogenous base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   </a:t>
            </a:r>
            <a:r>
              <a:rPr lang="en-US" altLang="en-US" sz="2400" u="sng" dirty="0" smtClean="0">
                <a:solidFill>
                  <a:schemeClr val="tx1"/>
                </a:solidFill>
                <a:latin typeface="Comic Sans MS"/>
                <a:cs typeface="Comic Sans MS"/>
              </a:rPr>
              <a:t>Nitrogenous bases include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Purines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: </a:t>
            </a:r>
            <a:r>
              <a:rPr lang="en-US" alt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adenine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and </a:t>
            </a:r>
            <a:r>
              <a:rPr lang="en-US" alt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guanine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Pyrimidines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: </a:t>
            </a:r>
            <a:r>
              <a:rPr lang="en-US" alt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thymine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alt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cytosine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alt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uracil (RNA only)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654" y="4289839"/>
            <a:ext cx="7377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The Chemical Structure of a Four Base Pair Fragment of a DNA Double Helix </a:t>
            </a:r>
            <a:r>
              <a:rPr lang="en-US" sz="800" dirty="0" smtClean="0">
                <a:latin typeface="Comic Sans MS"/>
                <a:cs typeface="Comic Sans MS"/>
              </a:rPr>
              <a:t> (c)Thomas </a:t>
            </a:r>
            <a:r>
              <a:rPr lang="en-US" sz="800" dirty="0" err="1" smtClean="0">
                <a:latin typeface="Comic Sans MS"/>
                <a:cs typeface="Comic Sans MS"/>
              </a:rPr>
              <a:t>Shafee</a:t>
            </a:r>
            <a:r>
              <a:rPr lang="en-US" sz="800" dirty="0" smtClean="0">
                <a:latin typeface="Comic Sans MS"/>
                <a:cs typeface="Comic Sans MS"/>
              </a:rPr>
              <a:t>, </a:t>
            </a:r>
            <a:r>
              <a:rPr lang="en-US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92751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43" y="153452"/>
            <a:ext cx="8229600" cy="83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Ribonucleic Acid (RNA)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43" y="980501"/>
            <a:ext cx="870110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RNA similar to DNA except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Contains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ribose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instead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deoxyribose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Contains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uracil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instead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thymine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Single stranded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RNA  plays many roles in the cell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Messenger RNA (mRNA)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DNA encodes the information to make proteins, mRNA relays this info to the structures that make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DNA is protected from the protein production process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Ribosomal RNA (rRNA) and Transfer RNA (</a:t>
            </a:r>
            <a:r>
              <a:rPr lang="en-US" sz="2800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tRNA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) also needed for protein production</a:t>
            </a: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7573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5_0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9" r="-621"/>
          <a:stretch/>
        </p:blipFill>
        <p:spPr>
          <a:xfrm>
            <a:off x="397253" y="252869"/>
            <a:ext cx="8274906" cy="387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9339" y="4625625"/>
            <a:ext cx="8839194" cy="1587888"/>
          </a:xfrm>
        </p:spPr>
        <p:txBody>
          <a:bodyPr anchor="ctr"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700" dirty="0">
                <a:effectLst/>
                <a:latin typeface="Comic Sans MS"/>
                <a:cs typeface="Comic Sans MS"/>
              </a:rPr>
              <a:t>A ribosome has two parts: a large subunit and a small subunit. </a:t>
            </a:r>
            <a:endParaRPr lang="en-US" sz="1700" dirty="0" smtClean="0">
              <a:effectLst/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1700" dirty="0" smtClean="0">
                <a:effectLst/>
                <a:latin typeface="Comic Sans MS"/>
                <a:cs typeface="Comic Sans MS"/>
              </a:rPr>
              <a:t>The </a:t>
            </a:r>
            <a:r>
              <a:rPr lang="en-US" sz="1700" u="sng" dirty="0">
                <a:effectLst/>
                <a:latin typeface="Comic Sans MS"/>
                <a:cs typeface="Comic Sans MS"/>
              </a:rPr>
              <a:t>mRNA</a:t>
            </a:r>
            <a:r>
              <a:rPr lang="en-US" sz="1700" dirty="0">
                <a:effectLst/>
                <a:latin typeface="Comic Sans MS"/>
                <a:cs typeface="Comic Sans MS"/>
              </a:rPr>
              <a:t> sits </a:t>
            </a:r>
            <a:r>
              <a:rPr lang="en-US" sz="1700" dirty="0" smtClean="0">
                <a:effectLst/>
                <a:latin typeface="Comic Sans MS"/>
                <a:cs typeface="Comic Sans MS"/>
              </a:rPr>
              <a:t>in between </a:t>
            </a:r>
            <a:r>
              <a:rPr lang="en-US" sz="1700" dirty="0">
                <a:effectLst/>
                <a:latin typeface="Comic Sans MS"/>
                <a:cs typeface="Comic Sans MS"/>
              </a:rPr>
              <a:t>the two </a:t>
            </a:r>
            <a:r>
              <a:rPr lang="en-US" sz="1700" dirty="0" smtClean="0">
                <a:effectLst/>
                <a:latin typeface="Comic Sans MS"/>
                <a:cs typeface="Comic Sans MS"/>
              </a:rPr>
              <a:t>subunits, anchored and oriented by the small subunit. </a:t>
            </a:r>
          </a:p>
          <a:p>
            <a:pPr>
              <a:buClrTx/>
              <a:buFont typeface="Arial"/>
              <a:buChar char="•"/>
            </a:pPr>
            <a:r>
              <a:rPr lang="en-US" sz="1700" dirty="0" smtClean="0">
                <a:effectLst/>
                <a:latin typeface="Comic Sans MS"/>
                <a:cs typeface="Comic Sans MS"/>
              </a:rPr>
              <a:t>A </a:t>
            </a:r>
            <a:r>
              <a:rPr lang="en-US" sz="1700" u="sng" dirty="0" err="1">
                <a:effectLst/>
                <a:latin typeface="Comic Sans MS"/>
                <a:cs typeface="Comic Sans MS"/>
              </a:rPr>
              <a:t>tRNA</a:t>
            </a:r>
            <a:r>
              <a:rPr lang="en-US" sz="1700" dirty="0">
                <a:effectLst/>
                <a:latin typeface="Comic Sans MS"/>
                <a:cs typeface="Comic Sans MS"/>
              </a:rPr>
              <a:t> molecule recognizes a codon on the mRNA, binds to it </a:t>
            </a:r>
            <a:r>
              <a:rPr lang="en-US" sz="1700" dirty="0" smtClean="0">
                <a:effectLst/>
                <a:latin typeface="Comic Sans MS"/>
                <a:cs typeface="Comic Sans MS"/>
              </a:rPr>
              <a:t>by complementary </a:t>
            </a:r>
            <a:r>
              <a:rPr lang="en-US" sz="1700" dirty="0">
                <a:effectLst/>
                <a:latin typeface="Comic Sans MS"/>
                <a:cs typeface="Comic Sans MS"/>
              </a:rPr>
              <a:t>base pairing, and adds the correct amino acid to the growing peptide </a:t>
            </a:r>
            <a:r>
              <a:rPr lang="en-US" sz="1700" dirty="0" smtClean="0">
                <a:effectLst/>
                <a:latin typeface="Comic Sans MS"/>
                <a:cs typeface="Comic Sans MS"/>
              </a:rPr>
              <a:t>chain. </a:t>
            </a:r>
            <a:endParaRPr lang="en-US" sz="1700" dirty="0">
              <a:effectLst/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889" y="4270753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488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9px-Difference_DNA_RNA-E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3" y="112888"/>
            <a:ext cx="8003671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0540" y="6505266"/>
            <a:ext cx="7377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Caption: </a:t>
            </a:r>
            <a:r>
              <a:rPr lang="en-US" sz="1000" u="sng" dirty="0" smtClean="0">
                <a:latin typeface="Comic Sans MS"/>
                <a:cs typeface="Comic Sans MS"/>
              </a:rPr>
              <a:t>Difference in DNA and RNA </a:t>
            </a:r>
            <a:r>
              <a:rPr lang="en-US" sz="1000" dirty="0" smtClean="0">
                <a:latin typeface="Comic Sans MS"/>
                <a:cs typeface="Comic Sans MS"/>
              </a:rPr>
              <a:t> (c)</a:t>
            </a:r>
            <a:r>
              <a:rPr lang="en-US" sz="1000" dirty="0" err="1" smtClean="0">
                <a:latin typeface="Comic Sans MS"/>
                <a:cs typeface="Comic Sans MS"/>
              </a:rPr>
              <a:t>Sponk</a:t>
            </a:r>
            <a:r>
              <a:rPr lang="en-US" sz="1000" dirty="0" smtClean="0">
                <a:latin typeface="Comic Sans MS"/>
                <a:cs typeface="Comic Sans MS"/>
              </a:rPr>
              <a:t>, </a:t>
            </a:r>
            <a:r>
              <a:rPr lang="en-US" sz="1000" u="sng" dirty="0" smtClean="0">
                <a:latin typeface="Comic Sans MS"/>
                <a:cs typeface="Comic Sans MS"/>
              </a:rPr>
              <a:t>Public domain</a:t>
            </a:r>
            <a:endParaRPr lang="en-US" sz="10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54991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8925" y="87507"/>
            <a:ext cx="8229600" cy="85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Other nucleotides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7838" y="961673"/>
            <a:ext cx="8229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ATP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  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denosine </a:t>
            </a:r>
            <a:r>
              <a:rPr lang="en-US" sz="3200" b="1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</a:t>
            </a:r>
            <a:r>
              <a:rPr lang="en-US" sz="3200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</a:t>
            </a:r>
            <a:r>
              <a:rPr lang="en-US" sz="3200" b="1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</a:t>
            </a:r>
            <a:r>
              <a:rPr lang="en-US" sz="3200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hosphate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Primary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energy currency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of the cell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175464" y="2005646"/>
            <a:ext cx="6962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Figure 06 04 01 – </a:t>
            </a:r>
            <a:r>
              <a:rPr lang="en-US" sz="800" u="sng" dirty="0" smtClean="0">
                <a:latin typeface="Comic Sans MS"/>
                <a:cs typeface="Comic Sans MS"/>
              </a:rPr>
              <a:t>Adenosine</a:t>
            </a:r>
            <a:r>
              <a:rPr lang="en-US" sz="1100" u="sng" dirty="0" smtClean="0">
                <a:latin typeface="Comic Sans MS"/>
                <a:cs typeface="Comic Sans MS"/>
              </a:rPr>
              <a:t> Triphosphate</a:t>
            </a:r>
            <a:r>
              <a:rPr lang="en-US" sz="1100" dirty="0" smtClean="0">
                <a:latin typeface="Comic Sans MS"/>
                <a:cs typeface="Comic Sans MS"/>
              </a:rPr>
              <a:t> (c)CNX </a:t>
            </a:r>
            <a:r>
              <a:rPr lang="en-US" sz="1100" dirty="0" err="1" smtClean="0">
                <a:latin typeface="Comic Sans MS"/>
                <a:cs typeface="Comic Sans MS"/>
              </a:rPr>
              <a:t>Openstax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AT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2" y="2434309"/>
            <a:ext cx="6128466" cy="361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6" name="Right Brace 3"/>
          <p:cNvSpPr>
            <a:spLocks/>
          </p:cNvSpPr>
          <p:nvPr/>
        </p:nvSpPr>
        <p:spPr bwMode="auto">
          <a:xfrm rot="5400000">
            <a:off x="5578330" y="4974957"/>
            <a:ext cx="366033" cy="1917880"/>
          </a:xfrm>
          <a:prstGeom prst="rightBrace">
            <a:avLst>
              <a:gd name="adj1" fmla="val 8334"/>
              <a:gd name="adj2" fmla="val 5044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87" name="TextBox 4"/>
          <p:cNvSpPr txBox="1">
            <a:spLocks noChangeArrowheads="1"/>
          </p:cNvSpPr>
          <p:nvPr/>
        </p:nvSpPr>
        <p:spPr bwMode="auto">
          <a:xfrm>
            <a:off x="5023251" y="6287800"/>
            <a:ext cx="1697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adenosine</a:t>
            </a:r>
          </a:p>
        </p:txBody>
      </p:sp>
    </p:spTree>
    <p:extLst>
      <p:ext uri="{BB962C8B-B14F-4D97-AF65-F5344CB8AC3E}">
        <p14:creationId xmlns:p14="http://schemas.microsoft.com/office/powerpoint/2010/main" val="2424607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8925" y="87507"/>
            <a:ext cx="8229600" cy="85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Other nucleotides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7838" y="961673"/>
            <a:ext cx="8229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GTP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   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uanosine </a:t>
            </a:r>
            <a:r>
              <a:rPr lang="en-US" sz="3200" b="1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</a:t>
            </a:r>
            <a:r>
              <a:rPr lang="en-US" sz="32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</a:t>
            </a:r>
            <a:r>
              <a:rPr lang="en-US" sz="3200" b="1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</a:t>
            </a:r>
            <a:r>
              <a:rPr lang="en-US" sz="32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hosphate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Signal transduction activating molecule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7838" y="2502935"/>
            <a:ext cx="8229600" cy="23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NAD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    Nicotine </a:t>
            </a: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denine </a:t>
            </a: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inucleotide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Cofactor for oxidation/reduction reactions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endParaRPr lang="en-US" sz="3200" b="1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FAD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lavin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denine </a:t>
            </a: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inucleotide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Cofactor for oxidation/reduction reactions</a:t>
            </a:r>
          </a:p>
        </p:txBody>
      </p:sp>
    </p:spTree>
    <p:extLst>
      <p:ext uri="{BB962C8B-B14F-4D97-AF65-F5344CB8AC3E}">
        <p14:creationId xmlns:p14="http://schemas.microsoft.com/office/powerpoint/2010/main" val="1116863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3_05_02.jpg"/>
          <p:cNvPicPr>
            <a:picLocks noGrp="1"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r="-307"/>
          <a:stretch/>
        </p:blipFill>
        <p:spPr>
          <a:xfrm rot="18836569">
            <a:off x="1872868" y="-116404"/>
            <a:ext cx="4946574" cy="52620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031506"/>
            <a:ext cx="8062912" cy="2413361"/>
          </a:xfrm>
        </p:spPr>
        <p:txBody>
          <a:bodyPr>
            <a:normAutofit/>
          </a:bodyPr>
          <a:lstStyle/>
          <a:p>
            <a:r>
              <a:rPr lang="en-US" dirty="0" smtClean="0"/>
              <a:t>Nucleic Acids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Monomer – nucleotides (made up of phosphate group, sugar and </a:t>
            </a:r>
            <a:r>
              <a:rPr lang="en-US" dirty="0" err="1" smtClean="0"/>
              <a:t>nitrogeneous</a:t>
            </a:r>
            <a:r>
              <a:rPr lang="en-US" dirty="0" smtClean="0"/>
              <a:t> base)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Covalent bond linking one nucleotide to another – phosphodiester bond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Remember that hydrogen bonds hold the 2 strands of DNA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89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>
                <a:latin typeface="Comic Sans MS"/>
                <a:cs typeface="Comic Sans MS"/>
              </a:rPr>
              <a:t>Lipids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1601081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Group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nonpolar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 compounds  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hydrophobic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insoluble in water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b="1" i="1" dirty="0">
                <a:solidFill>
                  <a:schemeClr val="tx1"/>
                </a:solidFill>
                <a:latin typeface="Comic Sans MS"/>
                <a:cs typeface="Comic Sans MS"/>
              </a:rPr>
              <a:t>Not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polymers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Examples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: Fats, oils, waxes, cholesterol, hormones, some vitamins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Excellent for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energy storage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Due to </a:t>
            </a:r>
            <a:r>
              <a:rPr lang="en-US" b="1" i="1" dirty="0">
                <a:solidFill>
                  <a:schemeClr val="tx1"/>
                </a:solidFill>
                <a:latin typeface="Comic Sans MS"/>
                <a:cs typeface="Comic Sans MS"/>
              </a:rPr>
              <a:t>high number of C-H bonds</a:t>
            </a:r>
          </a:p>
        </p:txBody>
      </p:sp>
    </p:spTree>
    <p:extLst>
      <p:ext uri="{BB962C8B-B14F-4D97-AF65-F5344CB8AC3E}">
        <p14:creationId xmlns:p14="http://schemas.microsoft.com/office/powerpoint/2010/main" val="2783579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4000" y="5869233"/>
            <a:ext cx="8636000" cy="811771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Hydrophobic lipids </a:t>
            </a:r>
            <a:r>
              <a:rPr lang="en-US" sz="2000" dirty="0" smtClean="0">
                <a:latin typeface="Comic Sans MS"/>
                <a:cs typeface="Comic Sans MS"/>
              </a:rPr>
              <a:t>in the blubber of </a:t>
            </a:r>
            <a:r>
              <a:rPr lang="en-US" sz="2000" dirty="0">
                <a:latin typeface="Comic Sans MS"/>
                <a:cs typeface="Comic Sans MS"/>
              </a:rPr>
              <a:t>aquatic mammals, such as this </a:t>
            </a:r>
            <a:r>
              <a:rPr lang="en-US" sz="2000" dirty="0" smtClean="0">
                <a:latin typeface="Comic Sans MS"/>
                <a:cs typeface="Comic Sans MS"/>
              </a:rPr>
              <a:t>whale, </a:t>
            </a:r>
            <a:r>
              <a:rPr lang="en-US" sz="2000" dirty="0">
                <a:latin typeface="Comic Sans MS"/>
                <a:cs typeface="Comic Sans MS"/>
              </a:rPr>
              <a:t>protect </a:t>
            </a:r>
            <a:r>
              <a:rPr lang="en-US" sz="2000" dirty="0" smtClean="0">
                <a:latin typeface="Comic Sans MS"/>
                <a:cs typeface="Comic Sans MS"/>
              </a:rPr>
              <a:t>them from </a:t>
            </a:r>
            <a:r>
              <a:rPr lang="en-US" sz="2000" dirty="0">
                <a:latin typeface="Comic Sans MS"/>
                <a:cs typeface="Comic Sans MS"/>
              </a:rPr>
              <a:t>the elements. 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275359"/>
            <a:ext cx="642937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4931" y="5452310"/>
            <a:ext cx="7377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dirty="0" smtClean="0">
                <a:latin typeface="Comic Sans MS"/>
                <a:cs typeface="Comic Sans MS"/>
                <a:hlinkClick r:id="rId3"/>
              </a:rPr>
              <a:t>Premier Beluga </a:t>
            </a:r>
            <a:r>
              <a:rPr lang="en-US" sz="800" dirty="0" smtClean="0">
                <a:latin typeface="Comic Sans MS"/>
                <a:cs typeface="Comic Sans MS"/>
              </a:rPr>
              <a:t>(c) Premier, </a:t>
            </a:r>
            <a:r>
              <a:rPr lang="en-US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589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spcBef>
                <a:spcPts val="700"/>
              </a:spcBef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Hydrolysis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Breakdown of large molecules by the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addition of water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(hydro=water, </a:t>
            </a:r>
            <a:r>
              <a:rPr lang="en-US" altLang="en-US" sz="28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lysis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=break)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Polymers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are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broken down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to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monomers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27702" y="215677"/>
            <a:ext cx="8297328" cy="1141413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b="1" i="1" u="sng" dirty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Breaking</a:t>
            </a:r>
            <a:r>
              <a:rPr lang="en-US" sz="3600" b="1" dirty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Macromolecules</a:t>
            </a:r>
            <a:endParaRPr lang="en-US" sz="3600" b="1" dirty="0">
              <a:solidFill>
                <a:schemeClr val="tx1"/>
              </a:solidFill>
              <a:effectLst/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6056544" y="3785485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/>
                <a:cs typeface="Comic Sans MS"/>
              </a:rPr>
              <a:t>M</a:t>
            </a:r>
            <a:r>
              <a:rPr lang="en-US" sz="2200" dirty="0" smtClean="0">
                <a:latin typeface="Comic Sans MS"/>
                <a:cs typeface="Comic Sans MS"/>
              </a:rPr>
              <a:t>onomers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733428" y="3761234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/>
                <a:cs typeface="Comic Sans MS"/>
              </a:rPr>
              <a:t>P</a:t>
            </a:r>
            <a:r>
              <a:rPr lang="en-US" sz="2200" dirty="0" smtClean="0">
                <a:latin typeface="Comic Sans MS"/>
                <a:cs typeface="Comic Sans MS"/>
              </a:rPr>
              <a:t>olymer</a:t>
            </a:r>
            <a:endParaRPr lang="en-US" sz="2200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1" r="10319"/>
          <a:stretch/>
        </p:blipFill>
        <p:spPr>
          <a:xfrm>
            <a:off x="344930" y="4263213"/>
            <a:ext cx="845073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6413266"/>
            <a:ext cx="40222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Dehydration Synthesis and Hydrolysis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22542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391743"/>
            <a:ext cx="82296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Fatty acids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n-US" altLang="en-US" sz="1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51435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Saturated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no double bonds between carbon atoms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Higher melting point, usually animal origin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Solid at room temperature</a:t>
            </a:r>
          </a:p>
          <a:p>
            <a:pPr marL="51435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Unsaturated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1 or more double bonds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Low melting point, usually plant origin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Liquid at room temperature</a:t>
            </a:r>
          </a:p>
          <a:p>
            <a:pPr marL="51435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Trans fats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produced industrially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5775" y="87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</a:pPr>
            <a:r>
              <a:rPr lang="en-US" sz="4400" b="1" dirty="0">
                <a:latin typeface="Comic Sans MS"/>
                <a:cs typeface="Comic Sans MS"/>
              </a:rPr>
              <a:t>Lipids: Fats</a:t>
            </a:r>
          </a:p>
        </p:txBody>
      </p:sp>
    </p:spTree>
    <p:extLst>
      <p:ext uri="{BB962C8B-B14F-4D97-AF65-F5344CB8AC3E}">
        <p14:creationId xmlns:p14="http://schemas.microsoft.com/office/powerpoint/2010/main" val="4242322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76800" y="1814513"/>
            <a:ext cx="41211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sz="3200" b="1" dirty="0">
                <a:latin typeface="Comic Sans MS"/>
                <a:ea typeface="Microsoft YaHei" pitchFamily="34" charset="-122"/>
                <a:cs typeface="Comic Sans MS"/>
              </a:rPr>
              <a:t>Saturated</a:t>
            </a: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No double bonds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Solid at room </a:t>
            </a:r>
            <a:r>
              <a:rPr lang="en-US" altLang="en-US" sz="3200" dirty="0" smtClean="0">
                <a:latin typeface="Comic Sans MS"/>
                <a:ea typeface="Microsoft YaHei" pitchFamily="34" charset="-122"/>
                <a:cs typeface="Comic Sans MS"/>
              </a:rPr>
              <a:t>temperature</a:t>
            </a: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Animal origin</a:t>
            </a:r>
          </a:p>
          <a:p>
            <a:pPr>
              <a:buFont typeface="Times New Roman" pitchFamily="18" charset="0"/>
              <a:buNone/>
              <a:defRPr/>
            </a:pP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</p:txBody>
      </p:sp>
      <p:pic>
        <p:nvPicPr>
          <p:cNvPr id="8" name="Picture 7" descr="Saturated fa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5" y="3228109"/>
            <a:ext cx="3464225" cy="303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2815" y="2701450"/>
            <a:ext cx="333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Cow Female Black White</a:t>
            </a:r>
            <a:endParaRPr lang="en-US" sz="800" dirty="0" smtClean="0">
              <a:latin typeface="Comic Sans MS"/>
              <a:cs typeface="Comic Sans MS"/>
            </a:endParaRPr>
          </a:p>
          <a:p>
            <a:r>
              <a:rPr lang="en-US" sz="800" dirty="0" smtClean="0">
                <a:latin typeface="Comic Sans MS"/>
                <a:cs typeface="Comic Sans MS"/>
              </a:rPr>
              <a:t>(c)</a:t>
            </a:r>
            <a:r>
              <a:rPr lang="de-DE" sz="800" dirty="0">
                <a:latin typeface="Comic Sans MS"/>
                <a:cs typeface="Comic Sans MS"/>
              </a:rPr>
              <a:t> </a:t>
            </a:r>
            <a:r>
              <a:rPr lang="de-DE" sz="800" dirty="0" smtClean="0">
                <a:latin typeface="Comic Sans MS"/>
                <a:cs typeface="Comic Sans MS"/>
              </a:rPr>
              <a:t>Keith Weller,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75" y="6296960"/>
            <a:ext cx="331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Saturated Fatty Acid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de-DE" sz="800" dirty="0" smtClean="0">
                <a:latin typeface="Comic Sans MS"/>
                <a:cs typeface="Comic Sans MS"/>
              </a:rPr>
              <a:t>BruceBlaus,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4" y="260002"/>
            <a:ext cx="3657600" cy="244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322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724400" y="1349883"/>
            <a:ext cx="415148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sz="3200" b="1" dirty="0">
                <a:latin typeface="Comic Sans MS"/>
                <a:ea typeface="Microsoft YaHei" pitchFamily="34" charset="-122"/>
                <a:cs typeface="Comic Sans MS"/>
              </a:rPr>
              <a:t>Unsaturated</a:t>
            </a: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1 or more double bonds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Liquid at room </a:t>
            </a:r>
            <a:r>
              <a:rPr lang="en-US" altLang="en-US" sz="3200" dirty="0" smtClean="0">
                <a:latin typeface="Comic Sans MS"/>
                <a:ea typeface="Microsoft YaHei" pitchFamily="34" charset="-122"/>
                <a:cs typeface="Comic Sans MS"/>
              </a:rPr>
              <a:t>temperature due to “kinks”</a:t>
            </a: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Plant origin</a:t>
            </a:r>
          </a:p>
          <a:p>
            <a:pPr>
              <a:buFont typeface="Times New Roman" pitchFamily="18" charset="0"/>
              <a:buNone/>
              <a:defRPr/>
            </a:pP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173" y="3185614"/>
            <a:ext cx="3301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Extra Virgin Olive Oil</a:t>
            </a:r>
            <a:r>
              <a:rPr lang="en-US" sz="800" dirty="0" smtClean="0">
                <a:latin typeface="Comic Sans MS"/>
                <a:cs typeface="Comic Sans MS"/>
              </a:rPr>
              <a:t> (c)USDA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7" name="Picture 6" descr="olive o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3" y="459945"/>
            <a:ext cx="4007132" cy="265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3354891"/>
            <a:ext cx="4627419" cy="345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6981" y="6357378"/>
            <a:ext cx="3301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</a:t>
            </a:r>
            <a:r>
              <a:rPr lang="en-US" sz="800" b="1" dirty="0">
                <a:hlinkClick r:id="rId4"/>
              </a:rPr>
              <a:t>Alpha-Linolenic-acid-3D-spacefill</a:t>
            </a:r>
            <a:r>
              <a:rPr lang="en-US" sz="800" dirty="0" smtClean="0">
                <a:latin typeface="Comic Sans MS"/>
                <a:cs typeface="Comic Sans MS"/>
              </a:rPr>
              <a:t>  (c) </a:t>
            </a:r>
            <a:r>
              <a:rPr lang="en-US" sz="800" dirty="0" err="1" smtClean="0">
                <a:latin typeface="Comic Sans MS"/>
                <a:cs typeface="Comic Sans MS"/>
              </a:rPr>
              <a:t>Jynto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259097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03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80" b="-11831"/>
          <a:stretch/>
        </p:blipFill>
        <p:spPr>
          <a:xfrm>
            <a:off x="203204" y="3619238"/>
            <a:ext cx="8779618" cy="165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6272" y="1993532"/>
            <a:ext cx="8796550" cy="9641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800" dirty="0">
                <a:latin typeface="Comic Sans MS"/>
                <a:cs typeface="Comic Sans MS"/>
              </a:rPr>
              <a:t>Stearic acid is a common saturated fatty acid</a:t>
            </a:r>
            <a:r>
              <a:rPr lang="en-US" sz="2800" dirty="0" smtClean="0">
                <a:latin typeface="Comic Sans MS"/>
                <a:cs typeface="Comic Sans MS"/>
              </a:rPr>
              <a:t>. 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(N</a:t>
            </a:r>
            <a:r>
              <a:rPr lang="en-US" altLang="en-US" sz="2000" dirty="0" smtClean="0">
                <a:latin typeface="Comic Sans MS"/>
                <a:cs typeface="Comic Sans MS"/>
              </a:rPr>
              <a:t>o </a:t>
            </a:r>
            <a:r>
              <a:rPr lang="en-US" altLang="en-US" sz="2000" dirty="0">
                <a:latin typeface="Comic Sans MS"/>
                <a:cs typeface="Comic Sans MS"/>
              </a:rPr>
              <a:t>double bonds between carbon </a:t>
            </a:r>
            <a:r>
              <a:rPr lang="en-US" altLang="en-US" sz="2000" dirty="0" smtClean="0">
                <a:latin typeface="Comic Sans MS"/>
                <a:cs typeface="Comic Sans MS"/>
              </a:rPr>
              <a:t>atoms)</a:t>
            </a:r>
            <a:endParaRPr lang="en-US" altLang="en-US" sz="2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4" y="5118019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607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8" b="-87808"/>
          <a:stretch>
            <a:fillRect/>
          </a:stretch>
        </p:blipFill>
        <p:spPr>
          <a:xfrm>
            <a:off x="203201" y="2506230"/>
            <a:ext cx="8827226" cy="383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3201" y="2031998"/>
            <a:ext cx="8827226" cy="1171222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Arial"/>
              <a:buChar char="•"/>
            </a:pPr>
            <a:r>
              <a:rPr lang="en-US" sz="3300" dirty="0">
                <a:latin typeface="Comic Sans MS"/>
                <a:cs typeface="Comic Sans MS"/>
              </a:rPr>
              <a:t>Oleic acid is a common unsaturated fatty acid</a:t>
            </a:r>
            <a:r>
              <a:rPr lang="en-US" sz="3300" dirty="0" smtClean="0">
                <a:latin typeface="Comic Sans MS"/>
                <a:cs typeface="Comic Sans MS"/>
              </a:rPr>
              <a:t>.</a:t>
            </a:r>
          </a:p>
          <a:p>
            <a:pPr marL="4572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(One or more</a:t>
            </a:r>
            <a:r>
              <a:rPr lang="en-US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en-US" sz="2400" dirty="0">
                <a:latin typeface="Comic Sans MS"/>
                <a:cs typeface="Comic Sans MS"/>
              </a:rPr>
              <a:t>double bonds between carbon atoms)</a:t>
            </a:r>
          </a:p>
          <a:p>
            <a:pPr marL="45720" indent="0">
              <a:buNone/>
            </a:pP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87333" y="3497890"/>
            <a:ext cx="155222" cy="6914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378" y="5093675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58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1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6" r="-7283"/>
          <a:stretch/>
        </p:blipFill>
        <p:spPr>
          <a:xfrm>
            <a:off x="1397000" y="987662"/>
            <a:ext cx="6251222" cy="410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597" y="5815961"/>
            <a:ext cx="8062912" cy="669659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Waxy coverings on some leaves are made of lipids.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7370" y="5075982"/>
            <a:ext cx="657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</a:t>
            </a:r>
            <a:r>
              <a:rPr lang="en-US" sz="800" u="sng" dirty="0" smtClean="0">
                <a:latin typeface="Comic Sans MS"/>
                <a:cs typeface="Comic Sans MS"/>
              </a:rPr>
              <a:t>cnx.org/contents/185cbf87-c72e-48f5-b51ef14f21b5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eabd@10.61</a:t>
            </a:r>
            <a:endParaRPr lang="en-US" sz="800" dirty="0" smtClean="0">
              <a:latin typeface="Comic Sans MS"/>
              <a:cs typeface="Comic Sans MS"/>
            </a:endParaRPr>
          </a:p>
          <a:p>
            <a:r>
              <a:rPr lang="en-US" sz="800" dirty="0">
                <a:latin typeface="Comic Sans MS"/>
                <a:cs typeface="Comic Sans MS"/>
              </a:rPr>
              <a:t>C</a:t>
            </a:r>
            <a:r>
              <a:rPr lang="en-US" sz="800" dirty="0" smtClean="0">
                <a:latin typeface="Comic Sans MS"/>
                <a:cs typeface="Comic Sans MS"/>
              </a:rPr>
              <a:t>redit</a:t>
            </a:r>
            <a:r>
              <a:rPr lang="en-US" sz="800" dirty="0">
                <a:latin typeface="Comic Sans MS"/>
                <a:cs typeface="Comic Sans MS"/>
              </a:rPr>
              <a:t>: Roger </a:t>
            </a:r>
            <a:r>
              <a:rPr lang="en-US" sz="800" dirty="0" smtClean="0">
                <a:latin typeface="Comic Sans MS"/>
                <a:cs typeface="Comic Sans MS"/>
              </a:rPr>
              <a:t>Griffith</a:t>
            </a:r>
            <a:endParaRPr lang="en-US" sz="800" dirty="0">
              <a:latin typeface="Comic Sans MS"/>
              <a:cs typeface="Comic Sans MS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20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9100" y="46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</a:pPr>
            <a:r>
              <a:rPr lang="en-US" sz="4400" b="1" dirty="0">
                <a:latin typeface="Comic Sans MS"/>
                <a:cs typeface="Comic Sans MS"/>
              </a:rPr>
              <a:t>Lipids: Fats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1410782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Triglycerides</a:t>
            </a:r>
          </a:p>
          <a:p>
            <a:pPr marL="457200" lvl="1" indent="0">
              <a:lnSpc>
                <a:spcPct val="90000"/>
              </a:lnSpc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Composed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of 1 glycerol and 3 fatty acids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00434" y="2663823"/>
            <a:ext cx="7212027" cy="2047558"/>
            <a:chOff x="-111809" y="3793793"/>
            <a:chExt cx="7804665" cy="2333062"/>
          </a:xfrm>
        </p:grpSpPr>
        <p:pic>
          <p:nvPicPr>
            <p:cNvPr id="19" name="Picture 18" descr="Triglycerides diagram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809" y="3793793"/>
              <a:ext cx="7804665" cy="2333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5462408" y="3924941"/>
              <a:ext cx="851234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22" name="Picture 21" descr="Trimyristi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04" y="4951268"/>
            <a:ext cx="225552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3667" y="6194015"/>
            <a:ext cx="185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err="1" smtClean="0">
                <a:latin typeface="Comic Sans MS"/>
                <a:cs typeface="Comic Sans MS"/>
              </a:rPr>
              <a:t>Trimyristin</a:t>
            </a:r>
            <a:r>
              <a:rPr lang="en-US" sz="800" u="sng" dirty="0" smtClean="0">
                <a:latin typeface="Comic Sans MS"/>
                <a:cs typeface="Comic Sans MS"/>
              </a:rPr>
              <a:t> 3D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de-DE" sz="800" dirty="0" err="1" smtClean="0">
                <a:latin typeface="Comic Sans MS"/>
                <a:cs typeface="Comic Sans MS"/>
              </a:rPr>
              <a:t>Wikimedia</a:t>
            </a:r>
            <a:r>
              <a:rPr lang="de-DE" sz="800" dirty="0" smtClean="0">
                <a:latin typeface="Comic Sans MS"/>
                <a:cs typeface="Comic Sans MS"/>
              </a:rPr>
              <a:t> </a:t>
            </a:r>
            <a:r>
              <a:rPr lang="de-DE" sz="800" dirty="0" err="1" smtClean="0">
                <a:latin typeface="Comic Sans MS"/>
                <a:cs typeface="Comic Sans MS"/>
              </a:rPr>
              <a:t>Commons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34" y="4708283"/>
            <a:ext cx="6595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Triglycerides </a:t>
            </a:r>
            <a:r>
              <a:rPr lang="en-US" sz="800" dirty="0" smtClean="0">
                <a:latin typeface="Comic Sans MS"/>
                <a:cs typeface="Comic Sans MS"/>
              </a:rPr>
              <a:t>(c)</a:t>
            </a:r>
            <a:r>
              <a:rPr lang="de-DE" sz="800" dirty="0" err="1" smtClean="0">
                <a:latin typeface="Comic Sans MS"/>
                <a:cs typeface="Comic Sans MS"/>
              </a:rPr>
              <a:t>OpenStax</a:t>
            </a:r>
            <a:r>
              <a:rPr lang="de-DE" sz="800" dirty="0" smtClean="0">
                <a:latin typeface="Comic Sans MS"/>
                <a:cs typeface="Comic Sans MS"/>
              </a:rPr>
              <a:t> College,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948621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0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8" r="-3332"/>
          <a:stretch/>
        </p:blipFill>
        <p:spPr>
          <a:xfrm>
            <a:off x="95964" y="115112"/>
            <a:ext cx="5155803" cy="635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243697" y="1204937"/>
            <a:ext cx="3776124" cy="5256973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Triacylglycerol is formed by the joining of three fatty acids to a glycerol backbone in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a dehydration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reaction. Three molecules of water are released in the process.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321" y="6405550"/>
            <a:ext cx="4999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e</a:t>
            </a:r>
            <a:r>
              <a:rPr lang="en-US" sz="1100" u="sng" dirty="0">
                <a:latin typeface="Comic Sans MS"/>
                <a:cs typeface="Comic Sans MS"/>
              </a:rPr>
              <a:t>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93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 descr="Figure_05_01_0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" r="3677" b="51"/>
          <a:stretch/>
        </p:blipFill>
        <p:spPr>
          <a:xfrm>
            <a:off x="122003" y="99153"/>
            <a:ext cx="5265245" cy="611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2003" y="5985070"/>
            <a:ext cx="3746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-f14f21b5eabd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  <p:sp>
        <p:nvSpPr>
          <p:cNvPr id="4" name="Text Placeholder 13"/>
          <p:cNvSpPr>
            <a:spLocks noGrp="1"/>
          </p:cNvSpPr>
          <p:nvPr/>
        </p:nvSpPr>
        <p:spPr>
          <a:xfrm>
            <a:off x="5490808" y="538034"/>
            <a:ext cx="3543024" cy="5447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en-US" sz="2000" b="1" dirty="0">
                <a:solidFill>
                  <a:srgbClr val="7030A0"/>
                </a:solidFill>
                <a:latin typeface="Comic Sans MS"/>
                <a:cs typeface="Comic Sans MS"/>
              </a:rPr>
              <a:t>phospholipid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is a molecule with two fatty acids and a modified phosphate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group attached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to a glycerol backbone. </a:t>
            </a:r>
            <a:endParaRPr lang="en-US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phosphate may be modified by the addition of charged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or polar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chemical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groups (The R group). </a:t>
            </a: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our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chemical groups that may modify the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phosphate (choline, ethanolamine, serine, and inositol), attach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to the phosphate group at the position labeled R via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hydroxyl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group indicated in green.</a:t>
            </a:r>
          </a:p>
        </p:txBody>
      </p:sp>
    </p:spTree>
    <p:extLst>
      <p:ext uri="{BB962C8B-B14F-4D97-AF65-F5344CB8AC3E}">
        <p14:creationId xmlns:p14="http://schemas.microsoft.com/office/powerpoint/2010/main" val="12848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0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1" r="-11191"/>
          <a:stretch>
            <a:fillRect/>
          </a:stretch>
        </p:blipFill>
        <p:spPr>
          <a:xfrm>
            <a:off x="135473" y="384950"/>
            <a:ext cx="8765853" cy="380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6798" y="4651759"/>
            <a:ext cx="8754528" cy="1166382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900" dirty="0">
                <a:latin typeface="Comic Sans MS"/>
                <a:cs typeface="Comic Sans MS"/>
              </a:rPr>
              <a:t>The phospholipid bilayer is the major component of all cellular membranes. </a:t>
            </a:r>
            <a:r>
              <a:rPr lang="en-US" sz="1900" dirty="0" smtClean="0">
                <a:latin typeface="Comic Sans MS"/>
                <a:cs typeface="Comic Sans MS"/>
              </a:rPr>
              <a:t>The hydrophilic </a:t>
            </a:r>
            <a:r>
              <a:rPr lang="en-US" sz="1900" dirty="0">
                <a:latin typeface="Comic Sans MS"/>
                <a:cs typeface="Comic Sans MS"/>
              </a:rPr>
              <a:t>head groups of the phospholipids face the aqueous solution. The hydrophobic tails </a:t>
            </a:r>
            <a:r>
              <a:rPr lang="en-US" sz="1900" dirty="0" smtClean="0">
                <a:latin typeface="Comic Sans MS"/>
                <a:cs typeface="Comic Sans MS"/>
              </a:rPr>
              <a:t>are sequestered </a:t>
            </a:r>
            <a:r>
              <a:rPr lang="en-US" sz="1900" dirty="0">
                <a:latin typeface="Comic Sans MS"/>
                <a:cs typeface="Comic Sans MS"/>
              </a:rPr>
              <a:t>in the middle of the bilayer</a:t>
            </a:r>
            <a:r>
              <a:rPr lang="en-US" sz="1900" dirty="0" smtClean="0">
                <a:latin typeface="Comic Sans MS"/>
                <a:cs typeface="Comic Sans MS"/>
              </a:rPr>
              <a:t>.  This provides a continuous molecular interface separating the two aqueous regions so any molecule can contact the membrane (necessary to transport).</a:t>
            </a:r>
            <a:endParaRPr lang="en-US" sz="19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346" y="4284130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48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Carbohydrates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481669"/>
            <a:ext cx="8229600" cy="520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Molecules with a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1:2:1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 ratio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carbon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hydrogen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oxygen</a:t>
            </a:r>
          </a:p>
          <a:p>
            <a:pPr marL="0" indent="0">
              <a:spcBef>
                <a:spcPts val="800"/>
              </a:spcBef>
            </a:pPr>
            <a:endParaRPr lang="en-US" sz="1600" b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Empirical formula (CH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O)</a:t>
            </a:r>
            <a:r>
              <a:rPr lang="en-US" sz="2800" i="1" baseline="-25000" dirty="0" smtClean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</a:p>
          <a:p>
            <a:pPr marL="0" indent="0">
              <a:spcBef>
                <a:spcPts val="800"/>
              </a:spcBef>
            </a:pPr>
            <a:endParaRPr lang="en-US" sz="1800" i="1" baseline="-250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C-H covalent bonds hold </a:t>
            </a:r>
            <a:r>
              <a:rPr 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a lot of energy</a:t>
            </a:r>
            <a:r>
              <a:rPr lang="en-US" sz="2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and are </a:t>
            </a:r>
            <a:r>
              <a:rPr 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quickly broken down</a:t>
            </a:r>
            <a:endParaRPr lang="en-US" sz="2800" b="1" i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Carbohydrates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are good </a:t>
            </a:r>
            <a:r>
              <a:rPr lang="en-US" b="1" i="1" dirty="0">
                <a:solidFill>
                  <a:schemeClr val="tx1"/>
                </a:solidFill>
                <a:latin typeface="Comic Sans MS"/>
                <a:cs typeface="Comic Sans MS"/>
              </a:rPr>
              <a:t>energy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storage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molecules</a:t>
            </a:r>
          </a:p>
          <a:p>
            <a:pPr marL="457200" lvl="1" indent="0">
              <a:spcBef>
                <a:spcPts val="700"/>
              </a:spcBef>
            </a:pPr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en-US" b="1" i="1" u="sng" dirty="0">
                <a:solidFill>
                  <a:schemeClr val="tx1"/>
                </a:solidFill>
                <a:latin typeface="Comic Sans MS"/>
                <a:cs typeface="Comic Sans MS"/>
              </a:rPr>
              <a:t>Examples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starch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glycogen, glucose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None/>
            </a:pP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482734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10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4" r="-6214"/>
          <a:stretch>
            <a:fillRect/>
          </a:stretch>
        </p:blipFill>
        <p:spPr>
          <a:xfrm>
            <a:off x="4065594" y="501379"/>
            <a:ext cx="4945307" cy="513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152406" y="508333"/>
            <a:ext cx="4109914" cy="5826366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Steroids such as cholesterol and cortisol are composed of </a:t>
            </a:r>
            <a:r>
              <a:rPr lang="en-US" u="sng" dirty="0">
                <a:solidFill>
                  <a:srgbClr val="000000"/>
                </a:solidFill>
                <a:latin typeface="Comic Sans MS"/>
                <a:cs typeface="Comic Sans MS"/>
              </a:rPr>
              <a:t>four fused hydrocarbon rings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Cholesterol is mainly synthesized in the liver and is the precursor to many steroid hormones such as </a:t>
            </a:r>
            <a:r>
              <a:rPr lang="en-US" b="1" dirty="0" smtClean="0">
                <a:latin typeface="Comic Sans MS" panose="030F0702030302020204" pitchFamily="66" charset="0"/>
              </a:rPr>
              <a:t>testosterone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n-US" b="1" dirty="0" smtClean="0">
                <a:latin typeface="Comic Sans MS" panose="030F0702030302020204" pitchFamily="66" charset="0"/>
              </a:rPr>
              <a:t>cortisol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n-US" dirty="0">
                <a:latin typeface="Comic Sans MS" panose="030F0702030302020204" pitchFamily="66" charset="0"/>
              </a:rPr>
              <a:t>and </a:t>
            </a:r>
            <a:r>
              <a:rPr lang="en-US" b="1" dirty="0" smtClean="0">
                <a:latin typeface="Comic Sans MS" panose="030F0702030302020204" pitchFamily="66" charset="0"/>
              </a:rPr>
              <a:t>estradiol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Cholesterol is also the precursor for digestive detergents called </a:t>
            </a:r>
            <a:r>
              <a:rPr lang="en-US" b="1" dirty="0" smtClean="0">
                <a:latin typeface="Comic Sans MS" panose="030F0702030302020204" pitchFamily="66" charset="0"/>
              </a:rPr>
              <a:t>bile salts</a:t>
            </a: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Cholesterol </a:t>
            </a:r>
            <a:r>
              <a:rPr lang="en-US" dirty="0">
                <a:latin typeface="Comic Sans MS" panose="030F0702030302020204" pitchFamily="66" charset="0"/>
              </a:rPr>
              <a:t>is precursor to </a:t>
            </a:r>
            <a:r>
              <a:rPr lang="en-US" b="1" dirty="0">
                <a:latin typeface="Comic Sans MS" panose="030F0702030302020204" pitchFamily="66" charset="0"/>
              </a:rPr>
              <a:t>vitamin D </a:t>
            </a:r>
            <a:r>
              <a:rPr lang="en-US" dirty="0">
                <a:latin typeface="Comic Sans MS" panose="030F0702030302020204" pitchFamily="66" charset="0"/>
              </a:rPr>
              <a:t>and important in plasma membranes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  <a:cs typeface="Comic Sans MS"/>
            </a:endParaRPr>
          </a:p>
          <a:p>
            <a:pPr>
              <a:buClrTx/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2320" y="6152185"/>
            <a:ext cx="3361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800" u="sng" dirty="0" smtClean="0">
                <a:latin typeface="Comic Sans MS"/>
                <a:cs typeface="Comic Sans MS"/>
              </a:rPr>
              <a:t>48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f5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-f14f21b5eabd@10.61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007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Carbohydrates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" y="1219200"/>
            <a:ext cx="8229600" cy="54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Three Major Groups: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Monosaccharaides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Disaccharides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Polysaccharides</a:t>
            </a: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400" b="1" i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Know definition, example, functions, and how they form for each.</a:t>
            </a: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400" b="1" i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Example: 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Starch is an energy storage molecule that is formed of glucose molecules linked by covalent bonds through dehydration synthesis.</a:t>
            </a:r>
            <a:endParaRPr lang="en-US" altLang="en-US" sz="2400" b="1" i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02_12Figure-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594034" y="76200"/>
            <a:ext cx="4444961" cy="359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2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9031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cs typeface="Comic Sans MS"/>
              </a:rPr>
              <a:t>Monosaccharides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423988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Simplest carbohydrate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6 carbon </a:t>
            </a:r>
            <a:r>
              <a:rPr lang="en-US" sz="3200" b="1" i="1">
                <a:solidFill>
                  <a:srgbClr val="000000"/>
                </a:solidFill>
                <a:latin typeface="Comic Sans MS"/>
                <a:cs typeface="Comic Sans MS"/>
              </a:rPr>
              <a:t>sugars</a:t>
            </a: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 play important roles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Comic Sans MS"/>
                <a:cs typeface="Comic Sans MS"/>
              </a:rPr>
              <a:t>Glucose</a:t>
            </a: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 C</a:t>
            </a:r>
            <a:r>
              <a:rPr lang="en-US" sz="3200" baseline="-2500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H</a:t>
            </a:r>
            <a:r>
              <a:rPr lang="en-US" sz="3200" baseline="-25000">
                <a:solidFill>
                  <a:srgbClr val="000000"/>
                </a:solidFill>
                <a:latin typeface="Comic Sans MS"/>
                <a:cs typeface="Comic Sans MS"/>
              </a:rPr>
              <a:t>12</a:t>
            </a: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baseline="-2500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67834" y="4344988"/>
            <a:ext cx="274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omic Sans MS"/>
                <a:cs typeface="Comic Sans MS"/>
              </a:rPr>
              <a:t>Glucose (C</a:t>
            </a:r>
            <a:r>
              <a:rPr lang="en-US" sz="2400" b="1" baseline="-25000" dirty="0">
                <a:latin typeface="Comic Sans MS"/>
                <a:cs typeface="Comic Sans MS"/>
              </a:rPr>
              <a:t>6</a:t>
            </a:r>
            <a:r>
              <a:rPr lang="en-US" sz="2400" b="1" dirty="0">
                <a:latin typeface="Comic Sans MS"/>
                <a:cs typeface="Comic Sans MS"/>
              </a:rPr>
              <a:t>H</a:t>
            </a:r>
            <a:r>
              <a:rPr lang="en-US" sz="2400" b="1" baseline="-25000" dirty="0">
                <a:latin typeface="Comic Sans MS"/>
                <a:cs typeface="Comic Sans MS"/>
              </a:rPr>
              <a:t>12</a:t>
            </a:r>
            <a:r>
              <a:rPr lang="en-US" sz="2400" b="1" dirty="0">
                <a:latin typeface="Comic Sans MS"/>
                <a:cs typeface="Comic Sans MS"/>
              </a:rPr>
              <a:t>O</a:t>
            </a:r>
            <a:r>
              <a:rPr lang="en-US" sz="2400" b="1" baseline="-25000" dirty="0">
                <a:latin typeface="Comic Sans MS"/>
                <a:cs typeface="Comic Sans MS"/>
              </a:rPr>
              <a:t>6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5" name="Picture 4" descr="gluco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3338513"/>
            <a:ext cx="28575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14637" y="6234566"/>
            <a:ext cx="3102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Alpha–D-glucose </a:t>
            </a:r>
            <a:r>
              <a:rPr lang="en-US" sz="800" dirty="0" smtClean="0">
                <a:latin typeface="Comic Sans MS"/>
                <a:cs typeface="Comic Sans MS"/>
              </a:rPr>
              <a:t>(c)Ben Mills, </a:t>
            </a:r>
            <a:r>
              <a:rPr lang="en-US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303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1106761"/>
            <a:ext cx="86106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800"/>
              </a:spcBef>
              <a:buFont typeface="Times New Roman" pitchFamily="18" charset="0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Examples of </a:t>
            </a:r>
            <a:r>
              <a:rPr lang="en-US" altLang="en-US" sz="2800" dirty="0" err="1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Monosaccharides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: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Glucose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Fructose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is a structural isomer of glucose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Galactose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is a stereoisomer of 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glucose – used for structural needs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Ribose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is a chemically different sugar - used for nucleic acids</a:t>
            </a:r>
            <a:endParaRPr lang="en-US" altLang="en-US" sz="2800" dirty="0">
              <a:solidFill>
                <a:srgbClr val="000000"/>
              </a:solidFill>
              <a:latin typeface="Comic Sans MS"/>
              <a:ea typeface="ＭＳ Ｐゴシック" pitchFamily="34" charset="-128"/>
              <a:cs typeface="Comic Sans MS"/>
            </a:endParaRPr>
          </a:p>
          <a:p>
            <a:pPr>
              <a:spcBef>
                <a:spcPts val="800"/>
              </a:spcBef>
              <a:buFont typeface="Times New Roman" pitchFamily="18" charset="0"/>
              <a:buNone/>
              <a:defRPr/>
            </a:pPr>
            <a:endParaRPr lang="en-US" altLang="en-US" sz="2800" dirty="0">
              <a:solidFill>
                <a:srgbClr val="000000"/>
              </a:solidFill>
              <a:latin typeface="Comic Sans MS"/>
              <a:ea typeface="ＭＳ Ｐゴシック" pitchFamily="34" charset="-128"/>
              <a:cs typeface="Comic Sans MS"/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Enzymes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that act on different sugars can distinguish structural and stereoisomers of this basic six-carbon 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skeleton</a:t>
            </a:r>
            <a:endParaRPr lang="en-US" altLang="en-US" sz="2800" dirty="0">
              <a:solidFill>
                <a:srgbClr val="000000"/>
              </a:solidFill>
              <a:latin typeface="Comic Sans MS"/>
              <a:ea typeface="ＭＳ Ｐゴシック" pitchFamily="34" charset="-128"/>
              <a:cs typeface="Comic Sans M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3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cs typeface="Comic Sans MS"/>
              </a:rPr>
              <a:t>Monosaccharides</a:t>
            </a:r>
          </a:p>
        </p:txBody>
      </p:sp>
    </p:spTree>
    <p:extLst>
      <p:ext uri="{BB962C8B-B14F-4D97-AF65-F5344CB8AC3E}">
        <p14:creationId xmlns:p14="http://schemas.microsoft.com/office/powerpoint/2010/main" val="283297121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19707</TotalTime>
  <Words>2378</Words>
  <Application>Microsoft Office PowerPoint</Application>
  <PresentationFormat>On-screen Show (4:3)</PresentationFormat>
  <Paragraphs>326</Paragraphs>
  <Slides>60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Microsoft YaHei</vt:lpstr>
      <vt:lpstr>ＭＳ Ｐゴシック</vt:lpstr>
      <vt:lpstr>Arial</vt:lpstr>
      <vt:lpstr>Calibri</vt:lpstr>
      <vt:lpstr>Comic Sans MS</vt:lpstr>
      <vt:lpstr>Georgia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Building Macromolecules </vt:lpstr>
      <vt:lpstr>Breaking Macromolecules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Secondary Protein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Nitrogeneous bases in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SLWS219</cp:lastModifiedBy>
  <cp:revision>248</cp:revision>
  <dcterms:created xsi:type="dcterms:W3CDTF">2012-06-04T02:13:36Z</dcterms:created>
  <dcterms:modified xsi:type="dcterms:W3CDTF">2018-01-29T18:25:49Z</dcterms:modified>
</cp:coreProperties>
</file>