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62" r:id="rId3"/>
    <p:sldId id="297" r:id="rId4"/>
    <p:sldId id="298" r:id="rId5"/>
    <p:sldId id="299" r:id="rId6"/>
    <p:sldId id="300" r:id="rId7"/>
    <p:sldId id="301" r:id="rId8"/>
    <p:sldId id="303" r:id="rId9"/>
    <p:sldId id="304" r:id="rId10"/>
    <p:sldId id="343" r:id="rId11"/>
    <p:sldId id="305" r:id="rId12"/>
    <p:sldId id="344" r:id="rId13"/>
    <p:sldId id="306" r:id="rId14"/>
    <p:sldId id="345" r:id="rId15"/>
    <p:sldId id="308" r:id="rId16"/>
    <p:sldId id="311" r:id="rId17"/>
    <p:sldId id="312" r:id="rId18"/>
    <p:sldId id="313" r:id="rId19"/>
    <p:sldId id="349" r:id="rId20"/>
    <p:sldId id="350" r:id="rId21"/>
    <p:sldId id="321" r:id="rId22"/>
    <p:sldId id="347" r:id="rId23"/>
    <p:sldId id="309" r:id="rId24"/>
    <p:sldId id="320" r:id="rId25"/>
    <p:sldId id="346" r:id="rId26"/>
    <p:sldId id="323" r:id="rId27"/>
    <p:sldId id="358" r:id="rId28"/>
    <p:sldId id="357" r:id="rId29"/>
    <p:sldId id="325" r:id="rId30"/>
    <p:sldId id="348" r:id="rId31"/>
    <p:sldId id="324" r:id="rId32"/>
    <p:sldId id="319" r:id="rId33"/>
    <p:sldId id="328" r:id="rId34"/>
    <p:sldId id="330" r:id="rId35"/>
    <p:sldId id="329" r:id="rId36"/>
    <p:sldId id="331" r:id="rId37"/>
    <p:sldId id="327" r:id="rId38"/>
    <p:sldId id="332" r:id="rId39"/>
    <p:sldId id="351" r:id="rId40"/>
    <p:sldId id="352" r:id="rId41"/>
    <p:sldId id="315" r:id="rId42"/>
    <p:sldId id="316" r:id="rId43"/>
    <p:sldId id="318" r:id="rId44"/>
    <p:sldId id="333" r:id="rId45"/>
    <p:sldId id="353" r:id="rId46"/>
    <p:sldId id="334" r:id="rId47"/>
    <p:sldId id="337" r:id="rId48"/>
    <p:sldId id="338" r:id="rId49"/>
    <p:sldId id="355" r:id="rId50"/>
    <p:sldId id="339" r:id="rId51"/>
    <p:sldId id="354" r:id="rId52"/>
    <p:sldId id="340" r:id="rId53"/>
    <p:sldId id="341" r:id="rId54"/>
    <p:sldId id="359" r:id="rId55"/>
    <p:sldId id="34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612" y="96"/>
      </p:cViewPr>
      <p:guideLst>
        <p:guide orient="horz" pos="2160"/>
        <p:guide pos="2880"/>
      </p:guideLst>
    </p:cSldViewPr>
  </p:slideViewPr>
  <p:notesTextViewPr>
    <p:cViewPr>
      <p:scale>
        <a:sx n="1" d="1"/>
        <a:sy n="1" d="1"/>
      </p:scale>
      <p:origin x="0" y="0"/>
    </p:cViewPr>
  </p:notesTextViewPr>
  <p:sorterViewPr>
    <p:cViewPr>
      <p:scale>
        <a:sx n="80" d="100"/>
        <a:sy n="80" d="100"/>
      </p:scale>
      <p:origin x="0" y="-52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1F77B-8F9C-4A25-83B4-313F9892E632}" type="datetimeFigureOut">
              <a:rPr lang="en-US" smtClean="0"/>
              <a:t>8/26/2018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BEC60-8CF0-4EEE-B9D0-230AC90BDE8D}" type="slidenum">
              <a:rPr lang="en-US" smtClean="0"/>
              <a:t>‹#›</a:t>
            </a:fld>
            <a:endParaRPr lang="en-US"/>
          </a:p>
        </p:txBody>
      </p:sp>
    </p:spTree>
    <p:extLst>
      <p:ext uri="{BB962C8B-B14F-4D97-AF65-F5344CB8AC3E}">
        <p14:creationId xmlns:p14="http://schemas.microsoft.com/office/powerpoint/2010/main" val="3897150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F32D5-D576-5140-BB8F-4B1893AC9E1D}" type="slidenum">
              <a:rPr lang="en-US" smtClean="0"/>
              <a:t>51</a:t>
            </a:fld>
            <a:endParaRPr lang="en-US"/>
          </a:p>
        </p:txBody>
      </p:sp>
    </p:spTree>
    <p:extLst>
      <p:ext uri="{BB962C8B-B14F-4D97-AF65-F5344CB8AC3E}">
        <p14:creationId xmlns:p14="http://schemas.microsoft.com/office/powerpoint/2010/main" val="82850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93379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8264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526867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26,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828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40331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6FFA79-504A-46FD-967E-7AC78BC678A0}"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61826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6FFA79-504A-46FD-967E-7AC78BC678A0}"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50608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6FFA79-504A-46FD-967E-7AC78BC678A0}"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125240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6FFA79-504A-46FD-967E-7AC78BC678A0}"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22823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FFA79-504A-46FD-967E-7AC78BC678A0}"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570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FFA79-504A-46FD-967E-7AC78BC678A0}"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77467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FFA79-504A-46FD-967E-7AC78BC678A0}"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75480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FFA79-504A-46FD-967E-7AC78BC678A0}" type="datetimeFigureOut">
              <a:rPr lang="en-US" smtClean="0"/>
              <a:t>8/26/2018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D9679-3969-4A7B-8E59-2EEAE6A748BA}" type="slidenum">
              <a:rPr lang="en-US" smtClean="0"/>
              <a:t>‹#›</a:t>
            </a:fld>
            <a:endParaRPr lang="en-US"/>
          </a:p>
        </p:txBody>
      </p:sp>
    </p:spTree>
    <p:extLst>
      <p:ext uri="{BB962C8B-B14F-4D97-AF65-F5344CB8AC3E}">
        <p14:creationId xmlns:p14="http://schemas.microsoft.com/office/powerpoint/2010/main" val="1225635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cnx.org/contents/185cbf87-c72e-48f5-b51e-f14f21b5eabd@10.61"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Blausen_0530_HydrogenIsotopes.pn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publicdomain/mark/1.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KJMk2Oiod0" TargetMode="External"/><Relationship Id="rId2" Type="http://schemas.openxmlformats.org/officeDocument/2006/relationships/image" Target="../media/image10.tiff"/><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hyperlink" Target="https://www.youtube.com/watch?v=s0TtHjuEE5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2io5opwhQMQ"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s://creativecommons.org/publicdomain/mark/1.0/" TargetMode="External"/><Relationship Id="rId5" Type="http://schemas.openxmlformats.org/officeDocument/2006/relationships/hyperlink" Target="https://commons.wikimedia.org/wiki/File:Transpiration_Overview.svg" TargetMode="Externa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hyperlink" Target="https://www.youtube.com/watch?v=X3VdcLD6h9w"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2.jpg"/><Relationship Id="rId4" Type="http://schemas.openxmlformats.org/officeDocument/2006/relationships/image" Target="../media/image51.jp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hyperlink" Target="http://cnx.org/contents/185cbf87-c72e-48f5-b51e-f14f21b5eabd@10.61"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54.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creativecommons.org/publicdomain/mark/1.0/" TargetMode="External"/><Relationship Id="rId5" Type="http://schemas.openxmlformats.org/officeDocument/2006/relationships/hyperlink" Target="https://commons.wikimedia.org/wiki/File:Atom_clipart_violet.svg"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smtClean="0">
                <a:effectLst>
                  <a:outerShdw blurRad="38100" dist="38100" dir="2700000" algn="tl">
                    <a:srgbClr val="000000">
                      <a:alpha val="43137"/>
                    </a:srgbClr>
                  </a:outerShdw>
                </a:effectLst>
              </a:rPr>
              <a:t>Chapter 2 - Chemistry</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43000" y="3602038"/>
            <a:ext cx="7315200" cy="1655762"/>
          </a:xfrm>
        </p:spPr>
        <p:txBody>
          <a:bodyPr>
            <a:normAutofit/>
          </a:bodyPr>
          <a:lstStyle/>
          <a:p>
            <a:pPr algn="r"/>
            <a:r>
              <a:rPr lang="en-US" dirty="0" smtClean="0">
                <a:effectLst>
                  <a:outerShdw blurRad="38100" dist="38100" dir="2700000" algn="tl">
                    <a:srgbClr val="000000">
                      <a:alpha val="43137"/>
                    </a:srgbClr>
                  </a:outerShdw>
                </a:effectLst>
              </a:rPr>
              <a:t>General Biology I</a:t>
            </a:r>
          </a:p>
          <a:p>
            <a:pPr algn="r"/>
            <a:r>
              <a:rPr lang="en-US" dirty="0" smtClean="0">
                <a:effectLst>
                  <a:outerShdw blurRad="38100" dist="38100" dir="2700000" algn="tl">
                    <a:srgbClr val="000000">
                      <a:alpha val="43137"/>
                    </a:srgbClr>
                  </a:outerShdw>
                </a:effectLst>
              </a:rPr>
              <a:t>BSC 2010</a:t>
            </a:r>
          </a:p>
          <a:p>
            <a:pPr algn="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967" y="284417"/>
            <a:ext cx="2539682" cy="203174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314" y="3534167"/>
            <a:ext cx="4530680" cy="2443650"/>
          </a:xfrm>
          <a:prstGeom prst="rect">
            <a:avLst/>
          </a:prstGeom>
          <a:ln>
            <a:noFill/>
          </a:ln>
          <a:effectLst>
            <a:outerShdw blurRad="292100" dist="139700" dir="2700000" algn="tl" rotWithShape="0">
              <a:srgbClr val="333333">
                <a:alpha val="65000"/>
              </a:srgbClr>
            </a:outerShdw>
          </a:effectLst>
        </p:spPr>
      </p:pic>
      <p:sp>
        <p:nvSpPr>
          <p:cNvPr id="8" name="TextBox 4"/>
          <p:cNvSpPr txBox="1"/>
          <p:nvPr/>
        </p:nvSpPr>
        <p:spPr>
          <a:xfrm>
            <a:off x="685800" y="6193304"/>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4"/>
              </a:rPr>
              <a:t>http://cnx.org/contents/185cbf87-c72e-48f5-b51e-f14f21b5eabd@10.61</a:t>
            </a:r>
            <a:endParaRPr lang="en-US" sz="800" dirty="0"/>
          </a:p>
        </p:txBody>
      </p:sp>
    </p:spTree>
    <p:extLst>
      <p:ext uri="{BB962C8B-B14F-4D97-AF65-F5344CB8AC3E}">
        <p14:creationId xmlns:p14="http://schemas.microsoft.com/office/powerpoint/2010/main" val="985109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Isotopes of Hydrogen</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103" y="1838295"/>
            <a:ext cx="7886700" cy="3759327"/>
          </a:xfrm>
          <a:prstGeom prst="rect">
            <a:avLst/>
          </a:prstGeom>
          <a:ln>
            <a:noFill/>
          </a:ln>
          <a:effectLst>
            <a:outerShdw blurRad="292100" dist="139700" dir="2700000" algn="tl" rotWithShape="0">
              <a:srgbClr val="333333">
                <a:alpha val="65000"/>
              </a:srgbClr>
            </a:outerShdw>
          </a:effectLst>
        </p:spPr>
      </p:pic>
      <p:sp>
        <p:nvSpPr>
          <p:cNvPr id="5" name="TextBox 6"/>
          <p:cNvSpPr txBox="1"/>
          <p:nvPr/>
        </p:nvSpPr>
        <p:spPr>
          <a:xfrm>
            <a:off x="474103" y="6016259"/>
            <a:ext cx="2601994"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t>Caption: </a:t>
            </a:r>
            <a:r>
              <a:rPr lang="en-US" sz="800" dirty="0" smtClean="0">
                <a:hlinkClick r:id="rId3"/>
              </a:rPr>
              <a:t>Hydrogen Isotopes </a:t>
            </a:r>
            <a:r>
              <a:rPr lang="en-US" sz="800" dirty="0" smtClean="0"/>
              <a:t>(c) </a:t>
            </a:r>
            <a:r>
              <a:rPr lang="en-US" sz="800" dirty="0" err="1" smtClean="0"/>
              <a:t>BruceBlaus</a:t>
            </a:r>
            <a:r>
              <a:rPr lang="en-US" sz="800" dirty="0" smtClean="0"/>
              <a:t>,</a:t>
            </a:r>
            <a:r>
              <a:rPr lang="en-US" sz="800" dirty="0"/>
              <a:t> </a:t>
            </a:r>
            <a:r>
              <a:rPr lang="en-US" sz="800" u="sng" dirty="0" smtClean="0">
                <a:hlinkClick r:id="rId4"/>
              </a:rPr>
              <a:t>Public </a:t>
            </a:r>
            <a:r>
              <a:rPr lang="en-US" sz="800" u="sng" dirty="0">
                <a:hlinkClick r:id="rId4"/>
              </a:rPr>
              <a:t>domain</a:t>
            </a:r>
            <a:endParaRPr lang="en-US" sz="800" dirty="0"/>
          </a:p>
        </p:txBody>
      </p:sp>
    </p:spTree>
    <p:extLst>
      <p:ext uri="{BB962C8B-B14F-4D97-AF65-F5344CB8AC3E}">
        <p14:creationId xmlns:p14="http://schemas.microsoft.com/office/powerpoint/2010/main" val="942775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25" y="365127"/>
            <a:ext cx="8782550" cy="836950"/>
          </a:xfrm>
        </p:spPr>
        <p:txBody>
          <a:bodyPr>
            <a:normAutofit/>
          </a:bodyPr>
          <a:lstStyle/>
          <a:p>
            <a:r>
              <a:rPr lang="en-US" sz="4300" b="1" dirty="0" smtClean="0"/>
              <a:t>Two Nonradioactive Isotopes of Carbon</a:t>
            </a:r>
            <a:endParaRPr lang="en-US" sz="4300" b="1" dirty="0"/>
          </a:p>
        </p:txBody>
      </p:sp>
      <p:pic>
        <p:nvPicPr>
          <p:cNvPr id="4" name="Picture 3"/>
          <p:cNvPicPr>
            <a:picLocks noChangeAspect="1"/>
          </p:cNvPicPr>
          <p:nvPr/>
        </p:nvPicPr>
        <p:blipFill rotWithShape="1">
          <a:blip r:embed="rId2"/>
          <a:srcRect l="3434" t="67768" r="4891" b="4081"/>
          <a:stretch/>
        </p:blipFill>
        <p:spPr>
          <a:xfrm>
            <a:off x="180724" y="3983276"/>
            <a:ext cx="8812963" cy="1368699"/>
          </a:xfrm>
          <a:prstGeom prst="rect">
            <a:avLst/>
          </a:prstGeom>
          <a:ln w="19050">
            <a:solidFill>
              <a:schemeClr val="tx1"/>
            </a:solidFill>
          </a:ln>
          <a:effectLst>
            <a:outerShdw blurRad="292100" dist="139700" dir="2700000" algn="tl" rotWithShape="0">
              <a:srgbClr val="333333">
                <a:alpha val="65000"/>
              </a:srgbClr>
            </a:outerShdw>
          </a:effectLst>
        </p:spPr>
      </p:pic>
      <p:sp>
        <p:nvSpPr>
          <p:cNvPr id="6" name="TextBox 4"/>
          <p:cNvSpPr txBox="1"/>
          <p:nvPr/>
        </p:nvSpPr>
        <p:spPr>
          <a:xfrm>
            <a:off x="180725" y="6037287"/>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
        <p:nvSpPr>
          <p:cNvPr id="3" name="TextBox 2"/>
          <p:cNvSpPr txBox="1"/>
          <p:nvPr/>
        </p:nvSpPr>
        <p:spPr>
          <a:xfrm>
            <a:off x="3845490" y="3604345"/>
            <a:ext cx="4095993"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Atomic number (often not included)</a:t>
            </a:r>
            <a:endParaRPr lang="en-US" b="1" dirty="0">
              <a:latin typeface="Arial" panose="020B0604020202020204" pitchFamily="34" charset="0"/>
              <a:cs typeface="Arial" panose="020B0604020202020204" pitchFamily="34" charset="0"/>
            </a:endParaRPr>
          </a:p>
        </p:txBody>
      </p:sp>
      <p:sp>
        <p:nvSpPr>
          <p:cNvPr id="7" name="TextBox 6"/>
          <p:cNvSpPr txBox="1"/>
          <p:nvPr/>
        </p:nvSpPr>
        <p:spPr>
          <a:xfrm>
            <a:off x="4063472" y="2288514"/>
            <a:ext cx="1210588" cy="646331"/>
          </a:xfrm>
          <a:prstGeom prst="rect">
            <a:avLst/>
          </a:prstGeom>
          <a:noFill/>
        </p:spPr>
        <p:txBody>
          <a:bodyPr wrap="none" rtlCol="0">
            <a:spAutoFit/>
          </a:bodyPr>
          <a:lstStyle/>
          <a:p>
            <a:pPr algn="ctr"/>
            <a:r>
              <a:rPr lang="en-US" b="1" dirty="0" smtClean="0">
                <a:latin typeface="Arial" panose="020B0604020202020204" pitchFamily="34" charset="0"/>
                <a:cs typeface="Arial" panose="020B0604020202020204" pitchFamily="34" charset="0"/>
              </a:rPr>
              <a:t>Chemical</a:t>
            </a:r>
          </a:p>
          <a:p>
            <a:pPr algn="ctr"/>
            <a:r>
              <a:rPr lang="en-US" b="1" dirty="0" smtClean="0">
                <a:latin typeface="Arial" panose="020B0604020202020204" pitchFamily="34" charset="0"/>
                <a:cs typeface="Arial" panose="020B0604020202020204" pitchFamily="34" charset="0"/>
              </a:rPr>
              <a:t>symbol</a:t>
            </a:r>
            <a:endParaRPr lang="en-US" b="1" dirty="0">
              <a:latin typeface="Arial" panose="020B0604020202020204" pitchFamily="34" charset="0"/>
              <a:cs typeface="Arial" panose="020B0604020202020204" pitchFamily="34" charset="0"/>
            </a:endParaRPr>
          </a:p>
        </p:txBody>
      </p:sp>
      <p:sp>
        <p:nvSpPr>
          <p:cNvPr id="8" name="TextBox 7"/>
          <p:cNvSpPr txBox="1"/>
          <p:nvPr/>
        </p:nvSpPr>
        <p:spPr>
          <a:xfrm>
            <a:off x="3751078" y="1324111"/>
            <a:ext cx="1672253"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Mass number</a:t>
            </a:r>
            <a:endParaRPr lang="en-US" b="1" dirty="0">
              <a:latin typeface="Arial" panose="020B0604020202020204" pitchFamily="34" charset="0"/>
              <a:cs typeface="Arial" panose="020B0604020202020204" pitchFamily="34" charset="0"/>
            </a:endParaRPr>
          </a:p>
        </p:txBody>
      </p:sp>
      <p:grpSp>
        <p:nvGrpSpPr>
          <p:cNvPr id="10" name="Group 9"/>
          <p:cNvGrpSpPr/>
          <p:nvPr/>
        </p:nvGrpSpPr>
        <p:grpSpPr>
          <a:xfrm>
            <a:off x="2379946" y="2288515"/>
            <a:ext cx="861133" cy="729367"/>
            <a:chOff x="7628351" y="3469710"/>
            <a:chExt cx="861133" cy="729367"/>
          </a:xfrm>
        </p:grpSpPr>
        <p:sp>
          <p:nvSpPr>
            <p:cNvPr id="5" name="TextBox 4"/>
            <p:cNvSpPr txBox="1"/>
            <p:nvPr/>
          </p:nvSpPr>
          <p:spPr>
            <a:xfrm>
              <a:off x="7628351" y="3469710"/>
              <a:ext cx="861133" cy="646331"/>
            </a:xfrm>
            <a:prstGeom prst="rect">
              <a:avLst/>
            </a:prstGeom>
            <a:noFill/>
          </p:spPr>
          <p:txBody>
            <a:bodyPr wrap="none" rtlCol="0">
              <a:spAutoFit/>
            </a:bodyPr>
            <a:lstStyle/>
            <a:p>
              <a:r>
                <a:rPr lang="en-US" sz="3600" b="1" baseline="50000" dirty="0" smtClean="0">
                  <a:latin typeface="Arial" panose="020B0604020202020204" pitchFamily="34" charset="0"/>
                  <a:cs typeface="Arial" panose="020B0604020202020204" pitchFamily="34" charset="0"/>
                </a:rPr>
                <a:t>12</a:t>
              </a:r>
              <a:r>
                <a:rPr lang="en-US" sz="3600" b="1" dirty="0" smtClean="0">
                  <a:solidFill>
                    <a:srgbClr val="FF0000"/>
                  </a:solidFill>
                  <a:latin typeface="Arial" panose="020B0604020202020204" pitchFamily="34" charset="0"/>
                  <a:cs typeface="Arial" panose="020B0604020202020204" pitchFamily="34" charset="0"/>
                </a:rPr>
                <a:t>C</a:t>
              </a:r>
              <a:endParaRPr lang="en-US" sz="36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7783589" y="3737412"/>
              <a:ext cx="356188" cy="461665"/>
            </a:xfrm>
            <a:prstGeom prst="rect">
              <a:avLst/>
            </a:prstGeom>
            <a:noFill/>
          </p:spPr>
          <p:txBody>
            <a:bodyPr wrap="none" rtlCol="0">
              <a:spAutoFit/>
            </a:bodyPr>
            <a:lstStyle/>
            <a:p>
              <a:r>
                <a:rPr lang="en-US" sz="2400" b="1" dirty="0" smtClean="0">
                  <a:latin typeface="Arial" panose="020B0604020202020204" pitchFamily="34" charset="0"/>
                  <a:cs typeface="Arial" panose="020B0604020202020204" pitchFamily="34" charset="0"/>
                </a:rPr>
                <a:t>6</a:t>
              </a:r>
              <a:endParaRPr lang="en-US" sz="2400" b="1" dirty="0">
                <a:latin typeface="Arial" panose="020B0604020202020204" pitchFamily="34" charset="0"/>
                <a:cs typeface="Arial" panose="020B0604020202020204" pitchFamily="34" charset="0"/>
              </a:endParaRPr>
            </a:p>
          </p:txBody>
        </p:sp>
      </p:grpSp>
      <p:grpSp>
        <p:nvGrpSpPr>
          <p:cNvPr id="11" name="Group 10"/>
          <p:cNvGrpSpPr/>
          <p:nvPr/>
        </p:nvGrpSpPr>
        <p:grpSpPr>
          <a:xfrm>
            <a:off x="5956973" y="2327531"/>
            <a:ext cx="861133" cy="729367"/>
            <a:chOff x="7628351" y="3469710"/>
            <a:chExt cx="861133" cy="729367"/>
          </a:xfrm>
        </p:grpSpPr>
        <p:sp>
          <p:nvSpPr>
            <p:cNvPr id="12" name="TextBox 11"/>
            <p:cNvSpPr txBox="1"/>
            <p:nvPr/>
          </p:nvSpPr>
          <p:spPr>
            <a:xfrm>
              <a:off x="7628351" y="3469710"/>
              <a:ext cx="861133" cy="646331"/>
            </a:xfrm>
            <a:prstGeom prst="rect">
              <a:avLst/>
            </a:prstGeom>
            <a:noFill/>
          </p:spPr>
          <p:txBody>
            <a:bodyPr wrap="none" rtlCol="0">
              <a:spAutoFit/>
            </a:bodyPr>
            <a:lstStyle/>
            <a:p>
              <a:r>
                <a:rPr lang="en-US" sz="3600" b="1" baseline="50000" dirty="0" smtClean="0">
                  <a:latin typeface="Arial" panose="020B0604020202020204" pitchFamily="34" charset="0"/>
                  <a:cs typeface="Arial" panose="020B0604020202020204" pitchFamily="34" charset="0"/>
                </a:rPr>
                <a:t>13</a:t>
              </a:r>
              <a:r>
                <a:rPr lang="en-US" sz="3600" b="1" dirty="0" smtClean="0">
                  <a:solidFill>
                    <a:srgbClr val="FF0000"/>
                  </a:solidFill>
                  <a:latin typeface="Arial" panose="020B0604020202020204" pitchFamily="34" charset="0"/>
                  <a:cs typeface="Arial" panose="020B0604020202020204" pitchFamily="34" charset="0"/>
                </a:rPr>
                <a:t>C</a:t>
              </a:r>
              <a:endParaRPr lang="en-US" sz="3600" b="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7783589" y="3737412"/>
              <a:ext cx="356188" cy="461665"/>
            </a:xfrm>
            <a:prstGeom prst="rect">
              <a:avLst/>
            </a:prstGeom>
            <a:noFill/>
          </p:spPr>
          <p:txBody>
            <a:bodyPr wrap="none" rtlCol="0">
              <a:spAutoFit/>
            </a:bodyPr>
            <a:lstStyle/>
            <a:p>
              <a:r>
                <a:rPr lang="en-US" sz="2400" b="1" dirty="0" smtClean="0">
                  <a:latin typeface="Arial" panose="020B0604020202020204" pitchFamily="34" charset="0"/>
                  <a:cs typeface="Arial" panose="020B0604020202020204" pitchFamily="34" charset="0"/>
                </a:rPr>
                <a:t>6</a:t>
              </a:r>
              <a:endParaRPr lang="en-US" sz="2400" b="1" dirty="0">
                <a:latin typeface="Arial" panose="020B0604020202020204" pitchFamily="34" charset="0"/>
                <a:cs typeface="Arial" panose="020B0604020202020204" pitchFamily="34" charset="0"/>
              </a:endParaRPr>
            </a:p>
          </p:txBody>
        </p:sp>
      </p:grpSp>
      <p:cxnSp>
        <p:nvCxnSpPr>
          <p:cNvPr id="15" name="Straight Connector 14"/>
          <p:cNvCxnSpPr>
            <a:stCxn id="7" idx="1"/>
            <a:endCxn id="5" idx="3"/>
          </p:cNvCxnSpPr>
          <p:nvPr/>
        </p:nvCxnSpPr>
        <p:spPr>
          <a:xfrm flipH="1">
            <a:off x="3241079" y="2611680"/>
            <a:ext cx="822393" cy="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09089" y="2627709"/>
            <a:ext cx="1178450" cy="2449"/>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670412" y="1627449"/>
            <a:ext cx="3619893" cy="671629"/>
            <a:chOff x="2670412" y="1646303"/>
            <a:chExt cx="3619893" cy="671629"/>
          </a:xfrm>
        </p:grpSpPr>
        <p:grpSp>
          <p:nvGrpSpPr>
            <p:cNvPr id="28" name="Group 27"/>
            <p:cNvGrpSpPr/>
            <p:nvPr/>
          </p:nvGrpSpPr>
          <p:grpSpPr>
            <a:xfrm>
              <a:off x="2670412" y="1884297"/>
              <a:ext cx="3619893" cy="433635"/>
              <a:chOff x="2978870" y="2073900"/>
              <a:chExt cx="3619893" cy="433635"/>
            </a:xfrm>
          </p:grpSpPr>
          <p:cxnSp>
            <p:nvCxnSpPr>
              <p:cNvPr id="20" name="Straight Connector 19"/>
              <p:cNvCxnSpPr/>
              <p:nvPr/>
            </p:nvCxnSpPr>
            <p:spPr>
              <a:xfrm flipV="1">
                <a:off x="2988297" y="2073900"/>
                <a:ext cx="0" cy="433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78870" y="2073900"/>
                <a:ext cx="3619893" cy="94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598763" y="2073900"/>
                <a:ext cx="0" cy="4297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flipV="1">
              <a:off x="4587205" y="1646303"/>
              <a:ext cx="0" cy="247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flipV="1">
            <a:off x="2691845" y="2951847"/>
            <a:ext cx="3619893" cy="688943"/>
            <a:chOff x="2670412" y="1834852"/>
            <a:chExt cx="3619893" cy="662193"/>
          </a:xfrm>
        </p:grpSpPr>
        <p:grpSp>
          <p:nvGrpSpPr>
            <p:cNvPr id="33" name="Group 32"/>
            <p:cNvGrpSpPr/>
            <p:nvPr/>
          </p:nvGrpSpPr>
          <p:grpSpPr>
            <a:xfrm>
              <a:off x="2670412" y="2063410"/>
              <a:ext cx="3619893" cy="433635"/>
              <a:chOff x="2978870" y="2073900"/>
              <a:chExt cx="3619893" cy="433635"/>
            </a:xfrm>
          </p:grpSpPr>
          <p:cxnSp>
            <p:nvCxnSpPr>
              <p:cNvPr id="35" name="Straight Connector 34"/>
              <p:cNvCxnSpPr/>
              <p:nvPr/>
            </p:nvCxnSpPr>
            <p:spPr>
              <a:xfrm flipV="1">
                <a:off x="2988297" y="2073900"/>
                <a:ext cx="0" cy="433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978870" y="2073900"/>
                <a:ext cx="3619893" cy="94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598763" y="2073900"/>
                <a:ext cx="0" cy="4297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V="1">
              <a:off x="4587205" y="1834852"/>
              <a:ext cx="0" cy="247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472581" y="2286316"/>
            <a:ext cx="1511952" cy="646331"/>
          </a:xfrm>
          <a:prstGeom prst="rect">
            <a:avLst/>
          </a:prstGeom>
          <a:noFill/>
        </p:spPr>
        <p:txBody>
          <a:bodyPr wrap="none" rtlCol="0">
            <a:spAutoFit/>
          </a:bodyPr>
          <a:lstStyle/>
          <a:p>
            <a:pPr algn="ctr"/>
            <a:r>
              <a:rPr lang="en-US" b="1" dirty="0" smtClean="0">
                <a:latin typeface="Arial" panose="020B0604020202020204" pitchFamily="34" charset="0"/>
                <a:cs typeface="Arial" panose="020B0604020202020204" pitchFamily="34" charset="0"/>
              </a:rPr>
              <a:t>read as:</a:t>
            </a:r>
          </a:p>
          <a:p>
            <a:pPr algn="ctr"/>
            <a:r>
              <a:rPr lang="en-US" b="1" dirty="0" smtClean="0">
                <a:latin typeface="Arial" panose="020B0604020202020204" pitchFamily="34" charset="0"/>
                <a:cs typeface="Arial" panose="020B0604020202020204" pitchFamily="34" charset="0"/>
              </a:rPr>
              <a:t>“carbon-12”</a:t>
            </a:r>
            <a:endParaRPr lang="en-US" b="1" dirty="0">
              <a:latin typeface="Arial" panose="020B0604020202020204" pitchFamily="34" charset="0"/>
              <a:cs typeface="Arial" panose="020B0604020202020204" pitchFamily="34" charset="0"/>
            </a:endParaRPr>
          </a:p>
        </p:txBody>
      </p:sp>
      <p:sp>
        <p:nvSpPr>
          <p:cNvPr id="40" name="TextBox 39"/>
          <p:cNvSpPr txBox="1"/>
          <p:nvPr/>
        </p:nvSpPr>
        <p:spPr>
          <a:xfrm>
            <a:off x="6805638" y="2272702"/>
            <a:ext cx="1511952" cy="646331"/>
          </a:xfrm>
          <a:prstGeom prst="rect">
            <a:avLst/>
          </a:prstGeom>
          <a:noFill/>
        </p:spPr>
        <p:txBody>
          <a:bodyPr wrap="none" rtlCol="0">
            <a:spAutoFit/>
          </a:bodyPr>
          <a:lstStyle/>
          <a:p>
            <a:pPr algn="ctr"/>
            <a:r>
              <a:rPr lang="en-US" b="1" dirty="0" smtClean="0">
                <a:latin typeface="Arial" panose="020B0604020202020204" pitchFamily="34" charset="0"/>
                <a:cs typeface="Arial" panose="020B0604020202020204" pitchFamily="34" charset="0"/>
              </a:rPr>
              <a:t>read as:</a:t>
            </a:r>
          </a:p>
          <a:p>
            <a:pPr algn="ctr"/>
            <a:r>
              <a:rPr lang="en-US" b="1" dirty="0" smtClean="0">
                <a:latin typeface="Arial" panose="020B0604020202020204" pitchFamily="34" charset="0"/>
                <a:cs typeface="Arial" panose="020B0604020202020204" pitchFamily="34" charset="0"/>
              </a:rPr>
              <a:t>“carbon-13”</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449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7516" y="3130062"/>
            <a:ext cx="3960397" cy="3630753"/>
          </a:xfrm>
          <a:prstGeom prst="rect">
            <a:avLst/>
          </a:prstGeom>
        </p:spPr>
      </p:pic>
      <p:sp>
        <p:nvSpPr>
          <p:cNvPr id="2" name="Title 1"/>
          <p:cNvSpPr>
            <a:spLocks noGrp="1"/>
          </p:cNvSpPr>
          <p:nvPr>
            <p:ph type="title"/>
          </p:nvPr>
        </p:nvSpPr>
        <p:spPr>
          <a:xfrm>
            <a:off x="628650" y="134015"/>
            <a:ext cx="7886700" cy="1043492"/>
          </a:xfrm>
        </p:spPr>
        <p:txBody>
          <a:bodyPr/>
          <a:lstStyle/>
          <a:p>
            <a:r>
              <a:rPr lang="en-US" b="1" dirty="0" smtClean="0"/>
              <a:t>Radioisotopes</a:t>
            </a:r>
            <a:endParaRPr lang="en-US" b="1" dirty="0"/>
          </a:p>
        </p:txBody>
      </p:sp>
      <p:sp>
        <p:nvSpPr>
          <p:cNvPr id="3" name="Content Placeholder 2"/>
          <p:cNvSpPr>
            <a:spLocks noGrp="1"/>
          </p:cNvSpPr>
          <p:nvPr>
            <p:ph idx="1"/>
          </p:nvPr>
        </p:nvSpPr>
        <p:spPr>
          <a:xfrm>
            <a:off x="437731" y="1082044"/>
            <a:ext cx="7886700" cy="2475070"/>
          </a:xfrm>
        </p:spPr>
        <p:txBody>
          <a:bodyPr>
            <a:normAutofit/>
          </a:bodyPr>
          <a:lstStyle/>
          <a:p>
            <a:r>
              <a:rPr lang="en-US" dirty="0" smtClean="0"/>
              <a:t>Further information:</a:t>
            </a:r>
            <a:endParaRPr lang="en-US" dirty="0" smtClean="0">
              <a:hlinkClick r:id="rId3"/>
            </a:endParaRPr>
          </a:p>
          <a:p>
            <a:pPr lvl="1"/>
            <a:r>
              <a:rPr lang="en-US" dirty="0" smtClean="0">
                <a:hlinkClick r:id="rId3"/>
              </a:rPr>
              <a:t>https</a:t>
            </a:r>
            <a:r>
              <a:rPr lang="en-US" dirty="0">
                <a:hlinkClick r:id="rId3"/>
              </a:rPr>
              <a:t>://</a:t>
            </a:r>
            <a:r>
              <a:rPr lang="en-US" dirty="0" smtClean="0">
                <a:hlinkClick r:id="rId3"/>
              </a:rPr>
              <a:t>www.youtube.com/watch?v=cKJMk2Oiod0</a:t>
            </a:r>
            <a:r>
              <a:rPr lang="en-US" dirty="0" smtClean="0"/>
              <a:t> </a:t>
            </a:r>
          </a:p>
          <a:p>
            <a:pPr lvl="1"/>
            <a:r>
              <a:rPr lang="en-US" dirty="0">
                <a:hlinkClick r:id="rId4"/>
              </a:rPr>
              <a:t>https://</a:t>
            </a:r>
            <a:r>
              <a:rPr lang="en-US" dirty="0" smtClean="0">
                <a:hlinkClick r:id="rId4"/>
              </a:rPr>
              <a:t>www.youtube.com/watch?v=s0TtHjuEE5Y</a:t>
            </a:r>
            <a:endParaRPr lang="en-US" dirty="0" smtClean="0"/>
          </a:p>
          <a:p>
            <a:r>
              <a:rPr lang="en-US" dirty="0" smtClean="0"/>
              <a:t>Every radioisotope has a half life – that half life can be measured,  and never changes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894" y="3692770"/>
            <a:ext cx="4853678" cy="3068044"/>
          </a:xfrm>
          <a:prstGeom prst="rect">
            <a:avLst/>
          </a:prstGeom>
        </p:spPr>
      </p:pic>
    </p:spTree>
    <p:extLst>
      <p:ext uri="{BB962C8B-B14F-4D97-AF65-F5344CB8AC3E}">
        <p14:creationId xmlns:p14="http://schemas.microsoft.com/office/powerpoint/2010/main" val="680437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30" y="172740"/>
            <a:ext cx="8750740" cy="1325563"/>
          </a:xfrm>
        </p:spPr>
        <p:txBody>
          <a:bodyPr/>
          <a:lstStyle/>
          <a:p>
            <a:r>
              <a:rPr lang="en-US" b="1" dirty="0" smtClean="0"/>
              <a:t>Using Radioactive Decay to Date Fossils and Rocks</a:t>
            </a:r>
            <a:endParaRPr lang="en-US" b="1" dirty="0"/>
          </a:p>
        </p:txBody>
      </p:sp>
      <p:pic>
        <p:nvPicPr>
          <p:cNvPr id="4" name="Picture 3"/>
          <p:cNvPicPr>
            <a:picLocks noChangeAspect="1"/>
          </p:cNvPicPr>
          <p:nvPr/>
        </p:nvPicPr>
        <p:blipFill rotWithShape="1">
          <a:blip r:embed="rId2"/>
          <a:srcRect l="14819" r="18321" b="14148"/>
          <a:stretch/>
        </p:blipFill>
        <p:spPr>
          <a:xfrm>
            <a:off x="374015" y="1825625"/>
            <a:ext cx="3802456" cy="3076390"/>
          </a:xfrm>
          <a:prstGeom prst="rect">
            <a:avLst/>
          </a:prstGeom>
          <a:ln>
            <a:noFill/>
          </a:ln>
          <a:effectLst>
            <a:outerShdw blurRad="292100" dist="139700" dir="2700000" algn="tl" rotWithShape="0">
              <a:srgbClr val="333333">
                <a:alpha val="65000"/>
              </a:srgbClr>
            </a:outerShdw>
          </a:effectLst>
        </p:spPr>
      </p:pic>
      <p:sp>
        <p:nvSpPr>
          <p:cNvPr id="7" name="TextBox 4"/>
          <p:cNvSpPr txBox="1"/>
          <p:nvPr/>
        </p:nvSpPr>
        <p:spPr>
          <a:xfrm>
            <a:off x="196630" y="5229337"/>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
        <p:nvSpPr>
          <p:cNvPr id="8" name="Content Placeholder 7"/>
          <p:cNvSpPr>
            <a:spLocks noGrp="1"/>
          </p:cNvSpPr>
          <p:nvPr>
            <p:ph idx="1"/>
          </p:nvPr>
        </p:nvSpPr>
        <p:spPr>
          <a:xfrm>
            <a:off x="4323081" y="835521"/>
            <a:ext cx="4726651" cy="5893358"/>
          </a:xfrm>
        </p:spPr>
        <p:txBody>
          <a:bodyPr>
            <a:normAutofit fontScale="92500" lnSpcReduction="10000"/>
          </a:bodyPr>
          <a:lstStyle/>
          <a:p>
            <a:pPr marL="0" indent="0">
              <a:buNone/>
            </a:pPr>
            <a:r>
              <a:rPr lang="en-US" baseline="30000" dirty="0" smtClean="0"/>
              <a:t>12</a:t>
            </a:r>
            <a:r>
              <a:rPr lang="en-US" dirty="0" smtClean="0"/>
              <a:t>C has a radioisotope: </a:t>
            </a:r>
            <a:r>
              <a:rPr lang="en-US" baseline="30000" dirty="0" smtClean="0"/>
              <a:t>14</a:t>
            </a:r>
            <a:r>
              <a:rPr lang="en-US" dirty="0" smtClean="0"/>
              <a:t>C</a:t>
            </a:r>
          </a:p>
          <a:p>
            <a:pPr marL="461963" lvl="1" indent="-234950"/>
            <a:r>
              <a:rPr lang="en-US" baseline="30000" dirty="0" smtClean="0"/>
              <a:t>14</a:t>
            </a:r>
            <a:r>
              <a:rPr lang="en-US" dirty="0" smtClean="0"/>
              <a:t>C is constantly made on our planet</a:t>
            </a:r>
          </a:p>
          <a:p>
            <a:pPr marL="461963" lvl="1" indent="-234950"/>
            <a:r>
              <a:rPr lang="en-US" baseline="30000" dirty="0" smtClean="0"/>
              <a:t>14</a:t>
            </a:r>
            <a:r>
              <a:rPr lang="en-US" dirty="0" smtClean="0"/>
              <a:t>C is made when </a:t>
            </a:r>
            <a:r>
              <a:rPr lang="en-US" baseline="30000" dirty="0" smtClean="0"/>
              <a:t>14</a:t>
            </a:r>
            <a:r>
              <a:rPr lang="en-US" dirty="0" smtClean="0"/>
              <a:t>N within N</a:t>
            </a:r>
            <a:r>
              <a:rPr lang="en-US" baseline="-25000" dirty="0" smtClean="0"/>
              <a:t>2</a:t>
            </a:r>
            <a:r>
              <a:rPr lang="en-US" dirty="0" smtClean="0"/>
              <a:t> in our atmosphere is hit with cosmic rays and gains a neutron </a:t>
            </a:r>
            <a:r>
              <a:rPr lang="en-US" dirty="0" smtClean="0"/>
              <a:t>by fusing a proton and an electron</a:t>
            </a:r>
            <a:endParaRPr lang="en-US" dirty="0" smtClean="0"/>
          </a:p>
          <a:p>
            <a:pPr marL="461963" lvl="1" indent="-234950"/>
            <a:r>
              <a:rPr lang="en-US" dirty="0" smtClean="0"/>
              <a:t>Organisms take in </a:t>
            </a:r>
            <a:r>
              <a:rPr lang="en-US" baseline="30000" dirty="0" smtClean="0"/>
              <a:t>12</a:t>
            </a:r>
            <a:r>
              <a:rPr lang="en-US" dirty="0" smtClean="0"/>
              <a:t>C and </a:t>
            </a:r>
            <a:r>
              <a:rPr lang="en-US" baseline="30000" dirty="0" smtClean="0"/>
              <a:t>14</a:t>
            </a:r>
            <a:r>
              <a:rPr lang="en-US" dirty="0" smtClean="0"/>
              <a:t>C throughout their lifetime</a:t>
            </a:r>
          </a:p>
          <a:p>
            <a:pPr marL="461963" lvl="1" indent="-234950"/>
            <a:r>
              <a:rPr lang="en-US" dirty="0" smtClean="0"/>
              <a:t>We all have the same amount of </a:t>
            </a:r>
            <a:r>
              <a:rPr lang="en-US" baseline="30000" dirty="0"/>
              <a:t>14</a:t>
            </a:r>
            <a:r>
              <a:rPr lang="en-US" dirty="0"/>
              <a:t>C</a:t>
            </a:r>
            <a:r>
              <a:rPr lang="en-US" dirty="0" smtClean="0"/>
              <a:t> in our bodies (about 1 part per trillion carbon atoms)….we are all slightly radioactive</a:t>
            </a:r>
            <a:r>
              <a:rPr lang="en-US" dirty="0" smtClean="0"/>
              <a:t>!</a:t>
            </a:r>
          </a:p>
          <a:p>
            <a:pPr marL="919163" lvl="2" indent="-234950"/>
            <a:r>
              <a:rPr lang="en-US" dirty="0" smtClean="0"/>
              <a:t>0.01</a:t>
            </a:r>
            <a:r>
              <a:rPr lang="en-US" dirty="0" smtClean="0"/>
              <a:t>% of K in the body </a:t>
            </a:r>
            <a:r>
              <a:rPr lang="en-US" dirty="0" smtClean="0"/>
              <a:t>is the radioactive </a:t>
            </a:r>
            <a:r>
              <a:rPr lang="en-US" baseline="30000" dirty="0" smtClean="0"/>
              <a:t>40</a:t>
            </a:r>
            <a:r>
              <a:rPr lang="en-US" dirty="0" smtClean="0"/>
              <a:t>K</a:t>
            </a:r>
            <a:endParaRPr lang="en-US" dirty="0" smtClean="0"/>
          </a:p>
          <a:p>
            <a:pPr marL="461963" lvl="1" indent="-234950"/>
            <a:r>
              <a:rPr lang="en-US" dirty="0" smtClean="0"/>
              <a:t>When an organism dies, it stops taking in carbon, including </a:t>
            </a:r>
            <a:r>
              <a:rPr lang="en-US" baseline="30000" dirty="0" smtClean="0"/>
              <a:t>14</a:t>
            </a:r>
            <a:r>
              <a:rPr lang="en-US" dirty="0" smtClean="0"/>
              <a:t>C</a:t>
            </a:r>
          </a:p>
          <a:p>
            <a:pPr marL="461963" lvl="1" indent="-234950"/>
            <a:r>
              <a:rPr lang="en-US" dirty="0" smtClean="0"/>
              <a:t>The </a:t>
            </a:r>
            <a:r>
              <a:rPr lang="en-US" baseline="30000" dirty="0" smtClean="0"/>
              <a:t>14</a:t>
            </a:r>
            <a:r>
              <a:rPr lang="en-US" dirty="0" smtClean="0"/>
              <a:t>C that is in the body will begin to decay, then the level can be measured</a:t>
            </a:r>
            <a:endParaRPr lang="en-US" dirty="0"/>
          </a:p>
        </p:txBody>
      </p:sp>
    </p:spTree>
    <p:extLst>
      <p:ext uri="{BB962C8B-B14F-4D97-AF65-F5344CB8AC3E}">
        <p14:creationId xmlns:p14="http://schemas.microsoft.com/office/powerpoint/2010/main" val="1148665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Carbon Dating Video:</a:t>
            </a:r>
          </a:p>
          <a:p>
            <a:r>
              <a:rPr lang="en-US" sz="2000" dirty="0">
                <a:hlinkClick r:id="rId2"/>
              </a:rPr>
              <a:t>https://</a:t>
            </a:r>
            <a:r>
              <a:rPr lang="en-US" sz="2000" dirty="0" smtClean="0">
                <a:hlinkClick r:id="rId2"/>
              </a:rPr>
              <a:t>www.youtube.com/watch?v=2io5opwhQMQ</a:t>
            </a:r>
            <a:r>
              <a:rPr lang="en-US" sz="2000" dirty="0" smtClean="0"/>
              <a:t> </a:t>
            </a:r>
          </a:p>
          <a:p>
            <a:endParaRPr lang="en-US" sz="2000" dirty="0"/>
          </a:p>
          <a:p>
            <a:r>
              <a:rPr lang="en-US" sz="2000" dirty="0" smtClean="0"/>
              <a:t>Fossils that might be older (let’s say million of years old) have to be aged using different elements found in the body (potassium for instance) that have longer half lives or by dating rocks and soil that are near the fossils, that contain material from outer space.</a:t>
            </a:r>
          </a:p>
        </p:txBody>
      </p:sp>
    </p:spTree>
    <p:extLst>
      <p:ext uri="{BB962C8B-B14F-4D97-AF65-F5344CB8AC3E}">
        <p14:creationId xmlns:p14="http://schemas.microsoft.com/office/powerpoint/2010/main" val="2324548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5003"/>
            <a:ext cx="7886700" cy="739397"/>
          </a:xfrm>
        </p:spPr>
        <p:txBody>
          <a:bodyPr>
            <a:normAutofit/>
          </a:bodyPr>
          <a:lstStyle/>
          <a:p>
            <a:pPr algn="ctr"/>
            <a:r>
              <a:rPr lang="en-US" sz="4000" b="1" dirty="0" smtClean="0"/>
              <a:t>The Periodic Table of the Elements</a:t>
            </a:r>
            <a:endParaRPr lang="en-US" sz="4000" b="1" dirty="0"/>
          </a:p>
        </p:txBody>
      </p:sp>
      <p:pic>
        <p:nvPicPr>
          <p:cNvPr id="4" name="Picture 3"/>
          <p:cNvPicPr>
            <a:picLocks noChangeAspect="1"/>
          </p:cNvPicPr>
          <p:nvPr/>
        </p:nvPicPr>
        <p:blipFill>
          <a:blip r:embed="rId2"/>
          <a:stretch>
            <a:fillRect/>
          </a:stretch>
        </p:blipFill>
        <p:spPr>
          <a:xfrm>
            <a:off x="681524" y="899516"/>
            <a:ext cx="7780952" cy="500952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5812969" y="1487155"/>
            <a:ext cx="909376" cy="31652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16093" y="1803678"/>
            <a:ext cx="909376" cy="30814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15883" y="1799686"/>
            <a:ext cx="586157" cy="59684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10859" y="1183708"/>
            <a:ext cx="309828" cy="29842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09570" y="2111827"/>
            <a:ext cx="309828" cy="29842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15641" y="2410250"/>
            <a:ext cx="309828" cy="29842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9539" y="6053975"/>
            <a:ext cx="8772041" cy="646331"/>
          </a:xfrm>
          <a:prstGeom prst="rect">
            <a:avLst/>
          </a:prstGeom>
          <a:noFill/>
        </p:spPr>
        <p:txBody>
          <a:bodyPr wrap="square" rtlCol="0">
            <a:spAutoFit/>
          </a:bodyPr>
          <a:lstStyle/>
          <a:p>
            <a:r>
              <a:rPr lang="en-US" b="1" dirty="0" smtClean="0">
                <a:solidFill>
                  <a:srgbClr val="FF0000"/>
                </a:solidFill>
              </a:rPr>
              <a:t>Memorize the elements boxed in </a:t>
            </a:r>
            <a:r>
              <a:rPr lang="en-US" b="1" dirty="0" smtClean="0"/>
              <a:t>black</a:t>
            </a:r>
            <a:r>
              <a:rPr lang="en-US" b="1" dirty="0" smtClean="0">
                <a:solidFill>
                  <a:srgbClr val="FF0000"/>
                </a:solidFill>
              </a:rPr>
              <a:t>:  hydrogen, sodium, potassium, magnesium, calcium, iron, carbon, nitrogen, oxygen, phosphorous, sulfur, chlorine, and iodine</a:t>
            </a:r>
            <a:endParaRPr lang="en-US" b="1" dirty="0">
              <a:solidFill>
                <a:srgbClr val="FF0000"/>
              </a:solidFill>
            </a:endParaRPr>
          </a:p>
        </p:txBody>
      </p:sp>
    </p:spTree>
    <p:extLst>
      <p:ext uri="{BB962C8B-B14F-4D97-AF65-F5344CB8AC3E}">
        <p14:creationId xmlns:p14="http://schemas.microsoft.com/office/powerpoint/2010/main" val="190498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2759" y="423620"/>
            <a:ext cx="9008248" cy="6147661"/>
          </a:xfrm>
          <a:prstGeom prst="rect">
            <a:avLst/>
          </a:prstGeom>
        </p:spPr>
      </p:pic>
      <p:sp>
        <p:nvSpPr>
          <p:cNvPr id="2" name="TextBox 1"/>
          <p:cNvSpPr txBox="1"/>
          <p:nvPr/>
        </p:nvSpPr>
        <p:spPr>
          <a:xfrm>
            <a:off x="628650" y="3454830"/>
            <a:ext cx="1776064" cy="369332"/>
          </a:xfrm>
          <a:prstGeom prst="rect">
            <a:avLst/>
          </a:prstGeom>
          <a:noFill/>
        </p:spPr>
        <p:txBody>
          <a:bodyPr wrap="none" rtlCol="0">
            <a:spAutoFit/>
          </a:bodyPr>
          <a:lstStyle/>
          <a:p>
            <a:r>
              <a:rPr lang="en-US" b="1" dirty="0" smtClean="0">
                <a:solidFill>
                  <a:srgbClr val="FF0000"/>
                </a:solidFill>
              </a:rPr>
              <a:t>H obeys this rule</a:t>
            </a:r>
            <a:endParaRPr lang="en-US" b="1" dirty="0">
              <a:solidFill>
                <a:srgbClr val="FF0000"/>
              </a:solidFill>
            </a:endParaRPr>
          </a:p>
        </p:txBody>
      </p:sp>
      <p:sp>
        <p:nvSpPr>
          <p:cNvPr id="5" name="TextBox 4"/>
          <p:cNvSpPr txBox="1"/>
          <p:nvPr/>
        </p:nvSpPr>
        <p:spPr>
          <a:xfrm>
            <a:off x="1055333" y="1320043"/>
            <a:ext cx="7143100" cy="646331"/>
          </a:xfrm>
          <a:prstGeom prst="rect">
            <a:avLst/>
          </a:prstGeom>
          <a:noFill/>
        </p:spPr>
        <p:txBody>
          <a:bodyPr wrap="square" rtlCol="0">
            <a:spAutoFit/>
          </a:bodyPr>
          <a:lstStyle/>
          <a:p>
            <a:pPr algn="ctr"/>
            <a:r>
              <a:rPr lang="en-US" b="1" dirty="0">
                <a:solidFill>
                  <a:srgbClr val="FF0000"/>
                </a:solidFill>
              </a:rPr>
              <a:t>a</a:t>
            </a:r>
            <a:r>
              <a:rPr lang="en-US" b="1" dirty="0" smtClean="0">
                <a:solidFill>
                  <a:srgbClr val="FF0000"/>
                </a:solidFill>
              </a:rPr>
              <a:t>toms interact with each other, or give/take </a:t>
            </a:r>
            <a:r>
              <a:rPr lang="en-US" b="1" dirty="0" smtClean="0">
                <a:solidFill>
                  <a:srgbClr val="FF0000"/>
                </a:solidFill>
              </a:rPr>
              <a:t>electrons </a:t>
            </a:r>
            <a:r>
              <a:rPr lang="en-US" b="1" dirty="0" smtClean="0">
                <a:solidFill>
                  <a:srgbClr val="FF0000"/>
                </a:solidFill>
              </a:rPr>
              <a:t>from one another to fill their shells or empty them completely</a:t>
            </a:r>
            <a:endParaRPr lang="en-US" b="1" dirty="0">
              <a:solidFill>
                <a:srgbClr val="FF0000"/>
              </a:solidFill>
            </a:endParaRPr>
          </a:p>
        </p:txBody>
      </p:sp>
    </p:spTree>
    <p:extLst>
      <p:ext uri="{BB962C8B-B14F-4D97-AF65-F5344CB8AC3E}">
        <p14:creationId xmlns:p14="http://schemas.microsoft.com/office/powerpoint/2010/main" val="1723608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58938"/>
            <a:ext cx="7886700" cy="818215"/>
          </a:xfrm>
        </p:spPr>
        <p:txBody>
          <a:bodyPr>
            <a:normAutofit/>
          </a:bodyPr>
          <a:lstStyle/>
          <a:p>
            <a:r>
              <a:rPr lang="en-US" sz="4000" dirty="0" smtClean="0"/>
              <a:t>Electrons Fill the Innermost Shell First</a:t>
            </a:r>
            <a:endParaRPr lang="en-US" sz="4000" dirty="0"/>
          </a:p>
        </p:txBody>
      </p:sp>
      <p:pic>
        <p:nvPicPr>
          <p:cNvPr id="4" name="Picture 3"/>
          <p:cNvPicPr>
            <a:picLocks noChangeAspect="1"/>
          </p:cNvPicPr>
          <p:nvPr/>
        </p:nvPicPr>
        <p:blipFill rotWithShape="1">
          <a:blip r:embed="rId2"/>
          <a:srcRect b="20862"/>
          <a:stretch/>
        </p:blipFill>
        <p:spPr>
          <a:xfrm>
            <a:off x="628649" y="977153"/>
            <a:ext cx="6732494" cy="424030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741458" y="2061882"/>
            <a:ext cx="2008094" cy="923330"/>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dirty="0" smtClean="0"/>
              <a:t>The outermost shell is the </a:t>
            </a:r>
            <a:r>
              <a:rPr lang="en-US" b="1" i="1" dirty="0" smtClean="0"/>
              <a:t>valence</a:t>
            </a:r>
            <a:r>
              <a:rPr lang="en-US" dirty="0" smtClean="0"/>
              <a:t> shell.</a:t>
            </a:r>
            <a:endParaRPr lang="en-US" dirty="0"/>
          </a:p>
        </p:txBody>
      </p:sp>
      <p:sp>
        <p:nvSpPr>
          <p:cNvPr id="7" name="TextBox 4"/>
          <p:cNvSpPr txBox="1"/>
          <p:nvPr/>
        </p:nvSpPr>
        <p:spPr>
          <a:xfrm>
            <a:off x="681524"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1107989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425" y="17474"/>
            <a:ext cx="7448156" cy="713660"/>
          </a:xfrm>
        </p:spPr>
        <p:txBody>
          <a:bodyPr/>
          <a:lstStyle/>
          <a:p>
            <a:r>
              <a:rPr lang="en-US" b="1" dirty="0" smtClean="0"/>
              <a:t>Atoms:  neutral but incomplete!</a:t>
            </a:r>
            <a:endParaRPr lang="en-US" b="1" dirty="0"/>
          </a:p>
        </p:txBody>
      </p:sp>
      <p:sp>
        <p:nvSpPr>
          <p:cNvPr id="3" name="Content Placeholder 2"/>
          <p:cNvSpPr>
            <a:spLocks noGrp="1"/>
          </p:cNvSpPr>
          <p:nvPr>
            <p:ph idx="1"/>
          </p:nvPr>
        </p:nvSpPr>
        <p:spPr>
          <a:xfrm>
            <a:off x="238231" y="680030"/>
            <a:ext cx="8736435" cy="2452428"/>
          </a:xfrm>
        </p:spPr>
        <p:txBody>
          <a:bodyPr>
            <a:normAutofit fontScale="92500"/>
          </a:bodyPr>
          <a:lstStyle/>
          <a:p>
            <a:r>
              <a:rPr lang="en-US" dirty="0" smtClean="0"/>
              <a:t>A typical atom is “neutral” (has no overall charge) because the number of protons (+) matches the number of electrons (-).</a:t>
            </a:r>
          </a:p>
          <a:p>
            <a:pPr lvl="1"/>
            <a:r>
              <a:rPr lang="en-US" dirty="0" smtClean="0"/>
              <a:t>The equal numbers of plus and minus cancel each other.</a:t>
            </a:r>
          </a:p>
          <a:p>
            <a:pPr lvl="1"/>
            <a:r>
              <a:rPr lang="en-US" dirty="0" smtClean="0"/>
              <a:t>Because of the octet rule and because most atoms do not have </a:t>
            </a:r>
            <a:r>
              <a:rPr lang="en-US" dirty="0" smtClean="0">
                <a:solidFill>
                  <a:srgbClr val="FF0000"/>
                </a:solidFill>
              </a:rPr>
              <a:t>filled electron shells</a:t>
            </a:r>
            <a:r>
              <a:rPr lang="en-US" dirty="0" smtClean="0"/>
              <a:t>, most atoms do not enjoy being </a:t>
            </a:r>
            <a:r>
              <a:rPr lang="en-US" dirty="0" smtClean="0"/>
              <a:t>isolated, and so interact with each other to satisfy their octet rules, forming </a:t>
            </a:r>
            <a:r>
              <a:rPr lang="en-US" b="1" dirty="0" smtClean="0"/>
              <a:t>molecules</a:t>
            </a:r>
            <a:r>
              <a:rPr lang="en-US" dirty="0" smtClean="0"/>
              <a:t> in the process </a:t>
            </a:r>
            <a:endParaRPr lang="en-US" dirty="0" smtClean="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941" t="16029" r="5173" b="36031"/>
          <a:stretch/>
        </p:blipFill>
        <p:spPr>
          <a:xfrm>
            <a:off x="628650" y="3570269"/>
            <a:ext cx="7972746" cy="3287731"/>
          </a:xfrm>
          <a:prstGeom prst="rect">
            <a:avLst/>
          </a:prstGeom>
        </p:spPr>
      </p:pic>
      <p:sp>
        <p:nvSpPr>
          <p:cNvPr id="5" name="TextBox 4"/>
          <p:cNvSpPr txBox="1"/>
          <p:nvPr/>
        </p:nvSpPr>
        <p:spPr>
          <a:xfrm>
            <a:off x="1020464" y="3081344"/>
            <a:ext cx="1011536" cy="461665"/>
          </a:xfrm>
          <a:prstGeom prst="rect">
            <a:avLst/>
          </a:prstGeom>
          <a:solidFill>
            <a:schemeClr val="bg1"/>
          </a:solidFill>
        </p:spPr>
        <p:txBody>
          <a:bodyPr wrap="square" rtlCol="0">
            <a:spAutoFit/>
          </a:bodyPr>
          <a:lstStyle/>
          <a:p>
            <a:r>
              <a:rPr lang="en-US" sz="1200" b="1" dirty="0" smtClean="0"/>
              <a:t>1 electron in outer shell</a:t>
            </a:r>
            <a:endParaRPr lang="en-US" sz="1200" b="1" dirty="0"/>
          </a:p>
        </p:txBody>
      </p:sp>
      <p:sp>
        <p:nvSpPr>
          <p:cNvPr id="11" name="TextBox 10"/>
          <p:cNvSpPr txBox="1"/>
          <p:nvPr/>
        </p:nvSpPr>
        <p:spPr>
          <a:xfrm>
            <a:off x="1419346" y="3618348"/>
            <a:ext cx="1107777" cy="461665"/>
          </a:xfrm>
          <a:prstGeom prst="rect">
            <a:avLst/>
          </a:prstGeom>
          <a:solidFill>
            <a:schemeClr val="bg1"/>
          </a:solidFill>
        </p:spPr>
        <p:txBody>
          <a:bodyPr wrap="square" rtlCol="0">
            <a:spAutoFit/>
          </a:bodyPr>
          <a:lstStyle/>
          <a:p>
            <a:r>
              <a:rPr lang="en-US" sz="1200" b="1" dirty="0" smtClean="0"/>
              <a:t>2 electrons in outer shell</a:t>
            </a:r>
            <a:endParaRPr lang="en-US" sz="1200" b="1" dirty="0"/>
          </a:p>
        </p:txBody>
      </p:sp>
      <p:sp>
        <p:nvSpPr>
          <p:cNvPr id="18" name="TextBox 17"/>
          <p:cNvSpPr txBox="1"/>
          <p:nvPr/>
        </p:nvSpPr>
        <p:spPr>
          <a:xfrm>
            <a:off x="5357883" y="2900777"/>
            <a:ext cx="1033031" cy="461665"/>
          </a:xfrm>
          <a:prstGeom prst="rect">
            <a:avLst/>
          </a:prstGeom>
          <a:solidFill>
            <a:schemeClr val="bg1"/>
          </a:solidFill>
        </p:spPr>
        <p:txBody>
          <a:bodyPr wrap="square" rtlCol="0">
            <a:spAutoFit/>
          </a:bodyPr>
          <a:lstStyle/>
          <a:p>
            <a:r>
              <a:rPr lang="en-US" sz="1200" b="1" dirty="0" smtClean="0"/>
              <a:t>3 electrons in outer shell</a:t>
            </a:r>
            <a:endParaRPr lang="en-US" sz="1200" b="1" dirty="0"/>
          </a:p>
        </p:txBody>
      </p:sp>
      <p:sp>
        <p:nvSpPr>
          <p:cNvPr id="21" name="TextBox 20"/>
          <p:cNvSpPr txBox="1"/>
          <p:nvPr/>
        </p:nvSpPr>
        <p:spPr>
          <a:xfrm>
            <a:off x="6054412" y="3400991"/>
            <a:ext cx="1023722" cy="461665"/>
          </a:xfrm>
          <a:prstGeom prst="rect">
            <a:avLst/>
          </a:prstGeom>
          <a:solidFill>
            <a:schemeClr val="bg1"/>
          </a:solidFill>
        </p:spPr>
        <p:txBody>
          <a:bodyPr wrap="square" rtlCol="0">
            <a:spAutoFit/>
          </a:bodyPr>
          <a:lstStyle/>
          <a:p>
            <a:r>
              <a:rPr lang="en-US" sz="1200" b="1" dirty="0" smtClean="0"/>
              <a:t>4 electrons in outer shell</a:t>
            </a:r>
            <a:endParaRPr lang="en-US" sz="1200" b="1" dirty="0"/>
          </a:p>
        </p:txBody>
      </p:sp>
      <p:sp>
        <p:nvSpPr>
          <p:cNvPr id="25" name="TextBox 24"/>
          <p:cNvSpPr txBox="1"/>
          <p:nvPr/>
        </p:nvSpPr>
        <p:spPr>
          <a:xfrm>
            <a:off x="6426081" y="2906789"/>
            <a:ext cx="1019728" cy="461665"/>
          </a:xfrm>
          <a:prstGeom prst="rect">
            <a:avLst/>
          </a:prstGeom>
          <a:solidFill>
            <a:schemeClr val="bg1"/>
          </a:solidFill>
        </p:spPr>
        <p:txBody>
          <a:bodyPr wrap="square" rtlCol="0">
            <a:spAutoFit/>
          </a:bodyPr>
          <a:lstStyle/>
          <a:p>
            <a:r>
              <a:rPr lang="en-US" sz="1200" b="1" dirty="0" smtClean="0"/>
              <a:t>5 electrons in outer shell</a:t>
            </a:r>
            <a:endParaRPr lang="en-US" sz="1200" b="1" dirty="0"/>
          </a:p>
        </p:txBody>
      </p:sp>
      <p:sp>
        <p:nvSpPr>
          <p:cNvPr id="27" name="TextBox 26"/>
          <p:cNvSpPr txBox="1"/>
          <p:nvPr/>
        </p:nvSpPr>
        <p:spPr>
          <a:xfrm>
            <a:off x="6953276" y="3395714"/>
            <a:ext cx="1027969" cy="461665"/>
          </a:xfrm>
          <a:prstGeom prst="rect">
            <a:avLst/>
          </a:prstGeom>
          <a:solidFill>
            <a:schemeClr val="bg1"/>
          </a:solidFill>
        </p:spPr>
        <p:txBody>
          <a:bodyPr wrap="square" rtlCol="0">
            <a:spAutoFit/>
          </a:bodyPr>
          <a:lstStyle/>
          <a:p>
            <a:r>
              <a:rPr lang="en-US" sz="1200" b="1" dirty="0" smtClean="0"/>
              <a:t>6 electrons in outer shell</a:t>
            </a:r>
            <a:endParaRPr lang="en-US" sz="1200" b="1" dirty="0"/>
          </a:p>
        </p:txBody>
      </p:sp>
      <p:sp>
        <p:nvSpPr>
          <p:cNvPr id="31" name="TextBox 30"/>
          <p:cNvSpPr txBox="1"/>
          <p:nvPr/>
        </p:nvSpPr>
        <p:spPr>
          <a:xfrm>
            <a:off x="7479031" y="2907581"/>
            <a:ext cx="1027969" cy="461665"/>
          </a:xfrm>
          <a:prstGeom prst="rect">
            <a:avLst/>
          </a:prstGeom>
          <a:solidFill>
            <a:schemeClr val="bg1"/>
          </a:solidFill>
        </p:spPr>
        <p:txBody>
          <a:bodyPr wrap="square" rtlCol="0">
            <a:spAutoFit/>
          </a:bodyPr>
          <a:lstStyle/>
          <a:p>
            <a:r>
              <a:rPr lang="en-US" sz="1200" b="1" dirty="0"/>
              <a:t>7</a:t>
            </a:r>
            <a:r>
              <a:rPr lang="en-US" sz="1200" b="1" dirty="0" smtClean="0"/>
              <a:t> electrons in outer shell</a:t>
            </a:r>
            <a:endParaRPr lang="en-US" sz="1200" b="1" dirty="0"/>
          </a:p>
        </p:txBody>
      </p:sp>
      <p:cxnSp>
        <p:nvCxnSpPr>
          <p:cNvPr id="7" name="Straight Arrow Connector 6"/>
          <p:cNvCxnSpPr/>
          <p:nvPr/>
        </p:nvCxnSpPr>
        <p:spPr>
          <a:xfrm flipH="1">
            <a:off x="1020464" y="3539491"/>
            <a:ext cx="398882" cy="317888"/>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464502" y="4036616"/>
            <a:ext cx="303936" cy="311813"/>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122146" y="3361762"/>
            <a:ext cx="7722" cy="82638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573090" y="3816392"/>
            <a:ext cx="7722" cy="37175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987143" y="3390352"/>
            <a:ext cx="7722" cy="82638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438087" y="3844982"/>
            <a:ext cx="7722" cy="37175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854987" y="3367405"/>
            <a:ext cx="7722" cy="82638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449119" y="2952737"/>
            <a:ext cx="5003" cy="789492"/>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896469" y="2432170"/>
            <a:ext cx="1027969" cy="461665"/>
          </a:xfrm>
          <a:prstGeom prst="rect">
            <a:avLst/>
          </a:prstGeom>
          <a:solidFill>
            <a:schemeClr val="bg1"/>
          </a:solidFill>
        </p:spPr>
        <p:txBody>
          <a:bodyPr wrap="square" rtlCol="0">
            <a:spAutoFit/>
          </a:bodyPr>
          <a:lstStyle/>
          <a:p>
            <a:r>
              <a:rPr lang="en-US" sz="1200" b="1" dirty="0" smtClean="0">
                <a:solidFill>
                  <a:srgbClr val="FF0000"/>
                </a:solidFill>
              </a:rPr>
              <a:t>8 electrons in outer shell</a:t>
            </a:r>
            <a:endParaRPr lang="en-US" sz="1200" b="1" dirty="0">
              <a:solidFill>
                <a:srgbClr val="FF0000"/>
              </a:solidFill>
            </a:endParaRPr>
          </a:p>
        </p:txBody>
      </p:sp>
    </p:spTree>
    <p:extLst>
      <p:ext uri="{BB962C8B-B14F-4D97-AF65-F5344CB8AC3E}">
        <p14:creationId xmlns:p14="http://schemas.microsoft.com/office/powerpoint/2010/main" val="3925116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16" y="135860"/>
            <a:ext cx="7886700" cy="750697"/>
          </a:xfrm>
        </p:spPr>
        <p:txBody>
          <a:bodyPr/>
          <a:lstStyle/>
          <a:p>
            <a:r>
              <a:rPr lang="en-US" b="1" dirty="0" smtClean="0"/>
              <a:t>Neutral vs. Charged Atoms</a:t>
            </a:r>
            <a:endParaRPr lang="en-US" b="1" dirty="0"/>
          </a:p>
        </p:txBody>
      </p:sp>
      <p:sp>
        <p:nvSpPr>
          <p:cNvPr id="3" name="Content Placeholder 2"/>
          <p:cNvSpPr>
            <a:spLocks noGrp="1"/>
          </p:cNvSpPr>
          <p:nvPr>
            <p:ph idx="1"/>
          </p:nvPr>
        </p:nvSpPr>
        <p:spPr>
          <a:xfrm>
            <a:off x="256114" y="886557"/>
            <a:ext cx="8078613" cy="5847645"/>
          </a:xfrm>
        </p:spPr>
        <p:txBody>
          <a:bodyPr anchor="ctr">
            <a:normAutofit fontScale="92500" lnSpcReduction="10000"/>
          </a:bodyPr>
          <a:lstStyle/>
          <a:p>
            <a:r>
              <a:rPr lang="en-US" dirty="0" smtClean="0"/>
              <a:t>Because atoms need to fill or empty their                    electron shells, they will </a:t>
            </a:r>
            <a:r>
              <a:rPr lang="en-US" dirty="0" smtClean="0"/>
              <a:t>either: </a:t>
            </a:r>
            <a:endParaRPr lang="en-US" dirty="0" smtClean="0"/>
          </a:p>
          <a:p>
            <a:pPr lvl="1"/>
            <a:r>
              <a:rPr lang="en-US" u="sng" dirty="0" smtClean="0"/>
              <a:t>give or take</a:t>
            </a:r>
            <a:r>
              <a:rPr lang="en-US" dirty="0" smtClean="0"/>
              <a:t> electrons from other atoms, or</a:t>
            </a:r>
          </a:p>
          <a:p>
            <a:pPr lvl="1"/>
            <a:r>
              <a:rPr lang="en-US" u="sng" dirty="0" smtClean="0"/>
              <a:t>share</a:t>
            </a:r>
            <a:r>
              <a:rPr lang="en-US" dirty="0" smtClean="0"/>
              <a:t> electrons with </a:t>
            </a:r>
            <a:r>
              <a:rPr lang="en-US" dirty="0" smtClean="0"/>
              <a:t>other atoms</a:t>
            </a:r>
          </a:p>
          <a:p>
            <a:r>
              <a:rPr lang="en-US" dirty="0"/>
              <a:t>Atoms that gain or lose electrons become </a:t>
            </a:r>
            <a:r>
              <a:rPr lang="en-US" b="1" i="1" dirty="0"/>
              <a:t>ions</a:t>
            </a:r>
            <a:r>
              <a:rPr lang="en-US" dirty="0"/>
              <a:t> (charged particles</a:t>
            </a:r>
            <a:r>
              <a:rPr lang="en-US" dirty="0" smtClean="0"/>
              <a:t>).</a:t>
            </a:r>
            <a:endParaRPr lang="en-US" dirty="0"/>
          </a:p>
          <a:p>
            <a:pPr lvl="1"/>
            <a:r>
              <a:rPr lang="en-US" dirty="0"/>
              <a:t>An extra electron results in an overall negative charge (</a:t>
            </a:r>
            <a:r>
              <a:rPr lang="en-US" b="1" dirty="0"/>
              <a:t>anion</a:t>
            </a:r>
            <a:r>
              <a:rPr lang="en-US" dirty="0"/>
              <a:t>).</a:t>
            </a:r>
          </a:p>
          <a:p>
            <a:pPr lvl="1"/>
            <a:r>
              <a:rPr lang="en-US" dirty="0"/>
              <a:t>Loss of an electron results in an overall positive charge (</a:t>
            </a:r>
            <a:r>
              <a:rPr lang="en-US" b="1" dirty="0"/>
              <a:t>cation</a:t>
            </a:r>
            <a:r>
              <a:rPr lang="en-US" dirty="0"/>
              <a:t>).</a:t>
            </a:r>
          </a:p>
          <a:p>
            <a:pPr lvl="1"/>
            <a:r>
              <a:rPr lang="en-US" dirty="0"/>
              <a:t>They gain or lose electrons to fill or empty shells</a:t>
            </a:r>
          </a:p>
          <a:p>
            <a:pPr lvl="1"/>
            <a:r>
              <a:rPr lang="en-US" dirty="0"/>
              <a:t>For H:  1 to 0 electrons, 1 to 2 electrons</a:t>
            </a:r>
          </a:p>
          <a:p>
            <a:pPr lvl="1"/>
            <a:r>
              <a:rPr lang="en-US" dirty="0"/>
              <a:t>For most other atoms:  [1,2,3,4] to 0 electrons, [4,5,6,7] to 8 electrons)</a:t>
            </a:r>
          </a:p>
          <a:p>
            <a:r>
              <a:rPr lang="en-US" dirty="0" smtClean="0"/>
              <a:t>Anions and cations attract each </a:t>
            </a:r>
            <a:r>
              <a:rPr lang="en-US" dirty="0" smtClean="0"/>
              <a:t>other in order to balance their opposite charges, </a:t>
            </a:r>
            <a:r>
              <a:rPr lang="en-US" dirty="0" smtClean="0"/>
              <a:t>forming an </a:t>
            </a:r>
            <a:r>
              <a:rPr lang="en-US" b="1" dirty="0" smtClean="0"/>
              <a:t>ionic bond</a:t>
            </a:r>
            <a:r>
              <a:rPr lang="en-US" dirty="0" smtClean="0"/>
              <a:t> between the ions.  They separate “only in water”.</a:t>
            </a:r>
          </a:p>
          <a:p>
            <a:pPr marL="457200" lvl="1" indent="0">
              <a:buNone/>
            </a:pPr>
            <a:r>
              <a:rPr lang="en-US" dirty="0" smtClean="0"/>
              <a:t>Ex:  	Na</a:t>
            </a:r>
            <a:r>
              <a:rPr lang="en-US" baseline="30000" dirty="0" smtClean="0"/>
              <a:t>+</a:t>
            </a:r>
            <a:r>
              <a:rPr lang="en-US" dirty="0" smtClean="0"/>
              <a:t> + Cl</a:t>
            </a:r>
            <a:r>
              <a:rPr lang="en-US" baseline="30000" dirty="0" smtClean="0"/>
              <a:t>-</a:t>
            </a:r>
            <a:r>
              <a:rPr lang="en-US" dirty="0" smtClean="0"/>
              <a:t> = </a:t>
            </a:r>
            <a:r>
              <a:rPr lang="en-US" dirty="0" err="1" smtClean="0"/>
              <a:t>NaCl</a:t>
            </a:r>
            <a:r>
              <a:rPr lang="en-US" dirty="0"/>
              <a:t>	</a:t>
            </a:r>
            <a:r>
              <a:rPr lang="en-US" dirty="0" smtClean="0"/>
              <a:t>	</a:t>
            </a:r>
            <a:r>
              <a:rPr lang="en-US" dirty="0" smtClean="0"/>
              <a:t>Ca</a:t>
            </a:r>
            <a:r>
              <a:rPr lang="en-US" baseline="30000" dirty="0" smtClean="0"/>
              <a:t>2</a:t>
            </a:r>
            <a:r>
              <a:rPr lang="en-US" baseline="30000" dirty="0" smtClean="0"/>
              <a:t>+</a:t>
            </a:r>
            <a:r>
              <a:rPr lang="en-US" dirty="0" smtClean="0"/>
              <a:t> + 2OH</a:t>
            </a:r>
            <a:r>
              <a:rPr lang="en-US" baseline="30000" dirty="0" smtClean="0"/>
              <a:t>-</a:t>
            </a:r>
            <a:r>
              <a:rPr lang="en-US" dirty="0" smtClean="0"/>
              <a:t> = Ca(OH)</a:t>
            </a:r>
            <a:r>
              <a:rPr lang="en-US" baseline="-25000" dirty="0" smtClean="0"/>
              <a:t>2</a:t>
            </a:r>
            <a:endParaRPr lang="en-US" dirty="0" smtClean="0"/>
          </a:p>
        </p:txBody>
      </p:sp>
      <p:pic>
        <p:nvPicPr>
          <p:cNvPr id="5" name="Picture 4"/>
          <p:cNvPicPr>
            <a:picLocks noChangeAspect="1"/>
          </p:cNvPicPr>
          <p:nvPr/>
        </p:nvPicPr>
        <p:blipFill rotWithShape="1">
          <a:blip r:embed="rId2"/>
          <a:srcRect t="5062"/>
          <a:stretch/>
        </p:blipFill>
        <p:spPr>
          <a:xfrm>
            <a:off x="6254044" y="118547"/>
            <a:ext cx="2743199" cy="2346258"/>
          </a:xfrm>
          <a:prstGeom prst="rect">
            <a:avLst/>
          </a:prstGeom>
        </p:spPr>
      </p:pic>
    </p:spTree>
    <p:extLst>
      <p:ext uri="{BB962C8B-B14F-4D97-AF65-F5344CB8AC3E}">
        <p14:creationId xmlns:p14="http://schemas.microsoft.com/office/powerpoint/2010/main" val="69172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42611"/>
            <a:ext cx="7886700" cy="1145512"/>
          </a:xfrm>
        </p:spPr>
        <p:txBody>
          <a:bodyPr/>
          <a:lstStyle/>
          <a:p>
            <a:pPr marL="0" indent="0">
              <a:buNone/>
            </a:pPr>
            <a:r>
              <a:rPr lang="en-US" sz="3200" dirty="0" smtClean="0"/>
              <a:t>Atoms are the Building Blocks</a:t>
            </a:r>
          </a:p>
        </p:txBody>
      </p:sp>
      <p:sp>
        <p:nvSpPr>
          <p:cNvPr id="8" name="Content Placeholder 4"/>
          <p:cNvSpPr txBox="1">
            <a:spLocks/>
          </p:cNvSpPr>
          <p:nvPr/>
        </p:nvSpPr>
        <p:spPr>
          <a:xfrm>
            <a:off x="628650" y="4717969"/>
            <a:ext cx="8301318" cy="184419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Atoms are the building blocks of molecules found in the universe—air, soil, water, rocks . . . and </a:t>
            </a:r>
            <a:r>
              <a:rPr lang="en-US" sz="2400" dirty="0" smtClean="0"/>
              <a:t>the macromolecules found in living things. </a:t>
            </a:r>
          </a:p>
          <a:p>
            <a:r>
              <a:rPr lang="en-US" sz="2400" dirty="0" smtClean="0"/>
              <a:t>All biological processes follow the laws of physics and chemistry.</a:t>
            </a:r>
          </a:p>
          <a:p>
            <a:r>
              <a:rPr lang="en-US" sz="2400" dirty="0" smtClean="0"/>
              <a:t>Therefore, it is important to understand some basic chemistry.</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463" y="1141125"/>
            <a:ext cx="6093073" cy="32863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690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548"/>
            <a:ext cx="7886700" cy="713660"/>
          </a:xfrm>
        </p:spPr>
        <p:txBody>
          <a:bodyPr/>
          <a:lstStyle/>
          <a:p>
            <a:r>
              <a:rPr lang="en-US" b="1" dirty="0" smtClean="0"/>
              <a:t>Which ions form?</a:t>
            </a:r>
            <a:endParaRPr lang="en-US" b="1" dirty="0"/>
          </a:p>
        </p:txBody>
      </p:sp>
      <p:sp>
        <p:nvSpPr>
          <p:cNvPr id="3" name="Content Placeholder 2"/>
          <p:cNvSpPr>
            <a:spLocks noGrp="1"/>
          </p:cNvSpPr>
          <p:nvPr>
            <p:ph idx="1"/>
          </p:nvPr>
        </p:nvSpPr>
        <p:spPr>
          <a:xfrm>
            <a:off x="947426" y="796576"/>
            <a:ext cx="7886700" cy="1601859"/>
          </a:xfrm>
        </p:spPr>
        <p:txBody>
          <a:bodyPr>
            <a:normAutofit lnSpcReduction="10000"/>
          </a:bodyPr>
          <a:lstStyle/>
          <a:p>
            <a:r>
              <a:rPr lang="en-US" dirty="0" smtClean="0"/>
              <a:t>What type of charges form on these atoms to become ions:  H, K, Ca, Cl, Na, O?</a:t>
            </a:r>
          </a:p>
          <a:p>
            <a:r>
              <a:rPr lang="en-US" dirty="0"/>
              <a:t>W</a:t>
            </a:r>
            <a:r>
              <a:rPr lang="en-US" dirty="0" smtClean="0"/>
              <a:t>hat kind of ion do each above become – cation or anion?</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941" t="16029" r="5173" b="36031"/>
          <a:stretch/>
        </p:blipFill>
        <p:spPr>
          <a:xfrm>
            <a:off x="628650" y="3220310"/>
            <a:ext cx="7972746" cy="3287731"/>
          </a:xfrm>
          <a:prstGeom prst="rect">
            <a:avLst/>
          </a:prstGeom>
        </p:spPr>
      </p:pic>
      <p:sp>
        <p:nvSpPr>
          <p:cNvPr id="5" name="TextBox 4"/>
          <p:cNvSpPr txBox="1"/>
          <p:nvPr/>
        </p:nvSpPr>
        <p:spPr>
          <a:xfrm>
            <a:off x="1020464" y="2731385"/>
            <a:ext cx="1011536" cy="461665"/>
          </a:xfrm>
          <a:prstGeom prst="rect">
            <a:avLst/>
          </a:prstGeom>
          <a:solidFill>
            <a:schemeClr val="bg1"/>
          </a:solidFill>
        </p:spPr>
        <p:txBody>
          <a:bodyPr wrap="square" rtlCol="0">
            <a:spAutoFit/>
          </a:bodyPr>
          <a:lstStyle/>
          <a:p>
            <a:r>
              <a:rPr lang="en-US" sz="1200" b="1" dirty="0" smtClean="0"/>
              <a:t>1 electron in outer shell</a:t>
            </a:r>
            <a:endParaRPr lang="en-US" sz="1200" b="1" dirty="0"/>
          </a:p>
        </p:txBody>
      </p:sp>
      <p:sp>
        <p:nvSpPr>
          <p:cNvPr id="11" name="TextBox 10"/>
          <p:cNvSpPr txBox="1"/>
          <p:nvPr/>
        </p:nvSpPr>
        <p:spPr>
          <a:xfrm>
            <a:off x="1419346" y="3268389"/>
            <a:ext cx="1107777" cy="461665"/>
          </a:xfrm>
          <a:prstGeom prst="rect">
            <a:avLst/>
          </a:prstGeom>
          <a:solidFill>
            <a:schemeClr val="bg1"/>
          </a:solidFill>
        </p:spPr>
        <p:txBody>
          <a:bodyPr wrap="square" rtlCol="0">
            <a:spAutoFit/>
          </a:bodyPr>
          <a:lstStyle/>
          <a:p>
            <a:r>
              <a:rPr lang="en-US" sz="1200" b="1" dirty="0" smtClean="0"/>
              <a:t>2 electrons in outer shell</a:t>
            </a:r>
            <a:endParaRPr lang="en-US" sz="1200" b="1" dirty="0"/>
          </a:p>
        </p:txBody>
      </p:sp>
      <p:sp>
        <p:nvSpPr>
          <p:cNvPr id="18" name="TextBox 17"/>
          <p:cNvSpPr txBox="1"/>
          <p:nvPr/>
        </p:nvSpPr>
        <p:spPr>
          <a:xfrm>
            <a:off x="5357882" y="2584685"/>
            <a:ext cx="1028686" cy="461665"/>
          </a:xfrm>
          <a:prstGeom prst="rect">
            <a:avLst/>
          </a:prstGeom>
          <a:solidFill>
            <a:schemeClr val="bg1"/>
          </a:solidFill>
        </p:spPr>
        <p:txBody>
          <a:bodyPr wrap="square" rtlCol="0">
            <a:spAutoFit/>
          </a:bodyPr>
          <a:lstStyle/>
          <a:p>
            <a:r>
              <a:rPr lang="en-US" sz="1200" b="1" dirty="0" smtClean="0"/>
              <a:t>3 electrons in outer shell</a:t>
            </a:r>
            <a:endParaRPr lang="en-US" sz="1200" b="1" dirty="0"/>
          </a:p>
        </p:txBody>
      </p:sp>
      <p:sp>
        <p:nvSpPr>
          <p:cNvPr id="21" name="TextBox 20"/>
          <p:cNvSpPr txBox="1"/>
          <p:nvPr/>
        </p:nvSpPr>
        <p:spPr>
          <a:xfrm>
            <a:off x="6054412" y="3051032"/>
            <a:ext cx="1023722" cy="461665"/>
          </a:xfrm>
          <a:prstGeom prst="rect">
            <a:avLst/>
          </a:prstGeom>
          <a:solidFill>
            <a:schemeClr val="bg1"/>
          </a:solidFill>
        </p:spPr>
        <p:txBody>
          <a:bodyPr wrap="square" rtlCol="0">
            <a:spAutoFit/>
          </a:bodyPr>
          <a:lstStyle/>
          <a:p>
            <a:r>
              <a:rPr lang="en-US" sz="1200" b="1" dirty="0" smtClean="0"/>
              <a:t>4 electrons in outer shell</a:t>
            </a:r>
            <a:endParaRPr lang="en-US" sz="1200" b="1" dirty="0"/>
          </a:p>
        </p:txBody>
      </p:sp>
      <p:sp>
        <p:nvSpPr>
          <p:cNvPr id="25" name="TextBox 24"/>
          <p:cNvSpPr txBox="1"/>
          <p:nvPr/>
        </p:nvSpPr>
        <p:spPr>
          <a:xfrm>
            <a:off x="6403503" y="2590697"/>
            <a:ext cx="1019728" cy="461665"/>
          </a:xfrm>
          <a:prstGeom prst="rect">
            <a:avLst/>
          </a:prstGeom>
          <a:solidFill>
            <a:schemeClr val="bg1"/>
          </a:solidFill>
        </p:spPr>
        <p:txBody>
          <a:bodyPr wrap="square" rtlCol="0">
            <a:spAutoFit/>
          </a:bodyPr>
          <a:lstStyle/>
          <a:p>
            <a:r>
              <a:rPr lang="en-US" sz="1200" b="1" dirty="0" smtClean="0"/>
              <a:t>5 electrons in outer shell</a:t>
            </a:r>
            <a:endParaRPr lang="en-US" sz="1200" b="1" dirty="0"/>
          </a:p>
        </p:txBody>
      </p:sp>
      <p:sp>
        <p:nvSpPr>
          <p:cNvPr id="27" name="TextBox 26"/>
          <p:cNvSpPr txBox="1"/>
          <p:nvPr/>
        </p:nvSpPr>
        <p:spPr>
          <a:xfrm>
            <a:off x="6953276" y="3045755"/>
            <a:ext cx="1027969" cy="461665"/>
          </a:xfrm>
          <a:prstGeom prst="rect">
            <a:avLst/>
          </a:prstGeom>
          <a:solidFill>
            <a:schemeClr val="bg1"/>
          </a:solidFill>
        </p:spPr>
        <p:txBody>
          <a:bodyPr wrap="square" rtlCol="0">
            <a:spAutoFit/>
          </a:bodyPr>
          <a:lstStyle/>
          <a:p>
            <a:r>
              <a:rPr lang="en-US" sz="1200" b="1" dirty="0" smtClean="0"/>
              <a:t>6 electrons in outer shell</a:t>
            </a:r>
            <a:endParaRPr lang="en-US" sz="1200" b="1" dirty="0"/>
          </a:p>
        </p:txBody>
      </p:sp>
      <p:sp>
        <p:nvSpPr>
          <p:cNvPr id="31" name="TextBox 30"/>
          <p:cNvSpPr txBox="1"/>
          <p:nvPr/>
        </p:nvSpPr>
        <p:spPr>
          <a:xfrm>
            <a:off x="7433875" y="2591489"/>
            <a:ext cx="1027969" cy="461665"/>
          </a:xfrm>
          <a:prstGeom prst="rect">
            <a:avLst/>
          </a:prstGeom>
          <a:solidFill>
            <a:schemeClr val="bg1"/>
          </a:solidFill>
        </p:spPr>
        <p:txBody>
          <a:bodyPr wrap="square" rtlCol="0">
            <a:spAutoFit/>
          </a:bodyPr>
          <a:lstStyle/>
          <a:p>
            <a:r>
              <a:rPr lang="en-US" sz="1200" b="1" dirty="0"/>
              <a:t>7</a:t>
            </a:r>
            <a:r>
              <a:rPr lang="en-US" sz="1200" b="1" dirty="0" smtClean="0"/>
              <a:t> electrons in outer shell</a:t>
            </a:r>
            <a:endParaRPr lang="en-US" sz="1200" b="1" dirty="0"/>
          </a:p>
        </p:txBody>
      </p:sp>
      <p:cxnSp>
        <p:nvCxnSpPr>
          <p:cNvPr id="7" name="Straight Arrow Connector 6"/>
          <p:cNvCxnSpPr/>
          <p:nvPr/>
        </p:nvCxnSpPr>
        <p:spPr>
          <a:xfrm flipH="1">
            <a:off x="1020464" y="3189532"/>
            <a:ext cx="398882" cy="317888"/>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453213" y="3709235"/>
            <a:ext cx="303936" cy="311813"/>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122146" y="3011803"/>
            <a:ext cx="7722" cy="82638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573090" y="3466433"/>
            <a:ext cx="7722" cy="37175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987143" y="3040393"/>
            <a:ext cx="7722" cy="82638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438087" y="3495023"/>
            <a:ext cx="7722" cy="37175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854987" y="3017446"/>
            <a:ext cx="7722" cy="82638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403963" y="2602778"/>
            <a:ext cx="5003" cy="789492"/>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806157" y="2116078"/>
            <a:ext cx="1027969" cy="461665"/>
          </a:xfrm>
          <a:prstGeom prst="rect">
            <a:avLst/>
          </a:prstGeom>
          <a:solidFill>
            <a:schemeClr val="bg1"/>
          </a:solidFill>
        </p:spPr>
        <p:txBody>
          <a:bodyPr wrap="square" rtlCol="0">
            <a:spAutoFit/>
          </a:bodyPr>
          <a:lstStyle/>
          <a:p>
            <a:r>
              <a:rPr lang="en-US" sz="1200" b="1" dirty="0" smtClean="0"/>
              <a:t>8 electrons in outer shell</a:t>
            </a:r>
            <a:endParaRPr lang="en-US" sz="1200" b="1" dirty="0"/>
          </a:p>
        </p:txBody>
      </p:sp>
    </p:spTree>
    <p:extLst>
      <p:ext uri="{BB962C8B-B14F-4D97-AF65-F5344CB8AC3E}">
        <p14:creationId xmlns:p14="http://schemas.microsoft.com/office/powerpoint/2010/main" val="1811001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61" y="128999"/>
            <a:ext cx="8280884" cy="890910"/>
          </a:xfrm>
        </p:spPr>
        <p:txBody>
          <a:bodyPr>
            <a:normAutofit/>
          </a:bodyPr>
          <a:lstStyle/>
          <a:p>
            <a:r>
              <a:rPr lang="en-US" sz="4000" b="1" dirty="0" smtClean="0"/>
              <a:t>Ionic Bonds Have Transferred Electrons</a:t>
            </a:r>
            <a:endParaRPr lang="en-US" sz="4000" b="1" dirty="0"/>
          </a:p>
        </p:txBody>
      </p:sp>
      <p:pic>
        <p:nvPicPr>
          <p:cNvPr id="3" name="Picture 2"/>
          <p:cNvPicPr>
            <a:picLocks noChangeAspect="1"/>
          </p:cNvPicPr>
          <p:nvPr/>
        </p:nvPicPr>
        <p:blipFill>
          <a:blip r:embed="rId2"/>
          <a:stretch>
            <a:fillRect/>
          </a:stretch>
        </p:blipFill>
        <p:spPr>
          <a:xfrm>
            <a:off x="986546" y="981359"/>
            <a:ext cx="7169387" cy="1755006"/>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6863135" y="2700952"/>
            <a:ext cx="1448657" cy="523220"/>
          </a:xfrm>
          <a:prstGeom prst="rect">
            <a:avLst/>
          </a:prstGeom>
          <a:noFill/>
        </p:spPr>
        <p:txBody>
          <a:bodyPr wrap="square" rtlCol="0">
            <a:spAutoFit/>
          </a:bodyPr>
          <a:lstStyle/>
          <a:p>
            <a:r>
              <a:rPr lang="en-US" sz="2800" dirty="0" smtClean="0"/>
              <a:t>Anion </a:t>
            </a:r>
            <a:r>
              <a:rPr lang="en-US" sz="2400" dirty="0" smtClean="0"/>
              <a:t>(-)</a:t>
            </a:r>
            <a:endParaRPr lang="en-US" sz="2400" dirty="0"/>
          </a:p>
        </p:txBody>
      </p:sp>
      <p:sp>
        <p:nvSpPr>
          <p:cNvPr id="21" name="TextBox 20"/>
          <p:cNvSpPr txBox="1"/>
          <p:nvPr/>
        </p:nvSpPr>
        <p:spPr>
          <a:xfrm>
            <a:off x="4944411" y="2700952"/>
            <a:ext cx="1655869" cy="523220"/>
          </a:xfrm>
          <a:prstGeom prst="rect">
            <a:avLst/>
          </a:prstGeom>
          <a:noFill/>
        </p:spPr>
        <p:txBody>
          <a:bodyPr wrap="square" rtlCol="0">
            <a:spAutoFit/>
          </a:bodyPr>
          <a:lstStyle/>
          <a:p>
            <a:r>
              <a:rPr lang="en-US" sz="2800" dirty="0" smtClean="0"/>
              <a:t>Cation </a:t>
            </a:r>
            <a:r>
              <a:rPr lang="en-US" sz="2400" dirty="0" smtClean="0"/>
              <a:t>(+)</a:t>
            </a:r>
            <a:endParaRPr lang="en-US" sz="2400" dirty="0"/>
          </a:p>
        </p:txBody>
      </p:sp>
      <p:sp>
        <p:nvSpPr>
          <p:cNvPr id="22" name="TextBox 21"/>
          <p:cNvSpPr txBox="1"/>
          <p:nvPr/>
        </p:nvSpPr>
        <p:spPr>
          <a:xfrm>
            <a:off x="284861" y="5006638"/>
            <a:ext cx="7989012" cy="1384995"/>
          </a:xfrm>
          <a:prstGeom prst="rect">
            <a:avLst/>
          </a:prstGeom>
          <a:noFill/>
        </p:spPr>
        <p:txBody>
          <a:bodyPr wrap="square" rtlCol="0">
            <a:spAutoFit/>
          </a:bodyPr>
          <a:lstStyle/>
          <a:p>
            <a:r>
              <a:rPr lang="en-US" sz="2800" dirty="0" smtClean="0"/>
              <a:t>Opposite charges attract, holding the atoms together.  An </a:t>
            </a:r>
            <a:r>
              <a:rPr lang="en-US" sz="2800" b="1" dirty="0" smtClean="0"/>
              <a:t>ionic bond</a:t>
            </a:r>
            <a:r>
              <a:rPr lang="en-US" sz="2800" dirty="0" smtClean="0"/>
              <a:t> holds atoms together </a:t>
            </a:r>
            <a:r>
              <a:rPr lang="en-US" sz="2800" u="sng" dirty="0" smtClean="0"/>
              <a:t>through their charges</a:t>
            </a:r>
            <a:endParaRPr lang="en-US" sz="2800" u="sng" dirty="0"/>
          </a:p>
        </p:txBody>
      </p:sp>
      <p:pic>
        <p:nvPicPr>
          <p:cNvPr id="23" name="Picture 22"/>
          <p:cNvPicPr>
            <a:picLocks noChangeAspect="1"/>
          </p:cNvPicPr>
          <p:nvPr/>
        </p:nvPicPr>
        <p:blipFill rotWithShape="1">
          <a:blip r:embed="rId2"/>
          <a:srcRect l="56770" r="24027"/>
          <a:stretch/>
        </p:blipFill>
        <p:spPr>
          <a:xfrm>
            <a:off x="1767156" y="3177557"/>
            <a:ext cx="1376737" cy="1755006"/>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rotWithShape="1">
          <a:blip r:embed="rId2"/>
          <a:srcRect l="78552"/>
          <a:stretch/>
        </p:blipFill>
        <p:spPr>
          <a:xfrm>
            <a:off x="3143893" y="3177557"/>
            <a:ext cx="1537663" cy="1755006"/>
          </a:xfrm>
          <a:prstGeom prst="rect">
            <a:avLst/>
          </a:prstGeom>
          <a:ln>
            <a:noFill/>
          </a:ln>
          <a:effectLst>
            <a:outerShdw blurRad="292100" dist="139700" dir="2700000" algn="tl" rotWithShape="0">
              <a:srgbClr val="333333">
                <a:alpha val="65000"/>
              </a:srgbClr>
            </a:outerShdw>
          </a:effectLst>
        </p:spPr>
      </p:pic>
      <p:sp>
        <p:nvSpPr>
          <p:cNvPr id="25" name="TextBox 24"/>
          <p:cNvSpPr txBox="1"/>
          <p:nvPr/>
        </p:nvSpPr>
        <p:spPr>
          <a:xfrm>
            <a:off x="800521" y="3731894"/>
            <a:ext cx="1407560" cy="646331"/>
          </a:xfrm>
          <a:prstGeom prst="rect">
            <a:avLst/>
          </a:prstGeom>
          <a:noFill/>
        </p:spPr>
        <p:txBody>
          <a:bodyPr wrap="square" rtlCol="0">
            <a:spAutoFit/>
          </a:bodyPr>
          <a:lstStyle/>
          <a:p>
            <a:r>
              <a:rPr lang="en-US" dirty="0" smtClean="0"/>
              <a:t>sodium chloride</a:t>
            </a:r>
            <a:endParaRPr lang="en-US" dirty="0"/>
          </a:p>
        </p:txBody>
      </p:sp>
      <p:sp>
        <p:nvSpPr>
          <p:cNvPr id="12" name="TextBox 4"/>
          <p:cNvSpPr txBox="1"/>
          <p:nvPr/>
        </p:nvSpPr>
        <p:spPr>
          <a:xfrm>
            <a:off x="681524"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3184061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endParaRPr lang="en-US"/>
          </a:p>
        </p:txBody>
      </p:sp>
      <p:pic>
        <p:nvPicPr>
          <p:cNvPr id="15" name="Picture 14"/>
          <p:cNvPicPr>
            <a:picLocks noChangeAspect="1"/>
          </p:cNvPicPr>
          <p:nvPr/>
        </p:nvPicPr>
        <p:blipFill>
          <a:blip r:embed="rId2"/>
          <a:stretch>
            <a:fillRect/>
          </a:stretch>
        </p:blipFill>
        <p:spPr>
          <a:xfrm>
            <a:off x="628650" y="229340"/>
            <a:ext cx="8164535" cy="63934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9469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Atoms Can Bond Together to Make Molecules</a:t>
            </a:r>
            <a:endParaRPr lang="en-US" sz="4000" dirty="0"/>
          </a:p>
        </p:txBody>
      </p:sp>
      <p:sp>
        <p:nvSpPr>
          <p:cNvPr id="3" name="Content Placeholder 2"/>
          <p:cNvSpPr>
            <a:spLocks noGrp="1"/>
          </p:cNvSpPr>
          <p:nvPr>
            <p:ph idx="1"/>
          </p:nvPr>
        </p:nvSpPr>
        <p:spPr>
          <a:xfrm>
            <a:off x="3388011" y="1490543"/>
            <a:ext cx="5297021" cy="4750001"/>
          </a:xfrm>
        </p:spPr>
        <p:txBody>
          <a:bodyPr>
            <a:noAutofit/>
          </a:bodyPr>
          <a:lstStyle/>
          <a:p>
            <a:r>
              <a:rPr lang="en-US" sz="2400" dirty="0"/>
              <a:t>The differences in chemical reactivity between the elements are based on the number and spatial distribution of an atom’s electrons. </a:t>
            </a:r>
            <a:endParaRPr lang="en-US" sz="2400" dirty="0" smtClean="0"/>
          </a:p>
          <a:p>
            <a:r>
              <a:rPr lang="en-US" sz="2400" dirty="0" smtClean="0"/>
              <a:t>Atoms </a:t>
            </a:r>
            <a:r>
              <a:rPr lang="en-US" sz="2400" dirty="0"/>
              <a:t>that chemically react and bond to each other form molecules. </a:t>
            </a:r>
            <a:endParaRPr lang="en-US" sz="2400" dirty="0" smtClean="0"/>
          </a:p>
          <a:p>
            <a:r>
              <a:rPr lang="en-US" sz="2400" dirty="0" smtClean="0"/>
              <a:t>Molecules </a:t>
            </a:r>
            <a:r>
              <a:rPr lang="en-US" sz="2400" dirty="0"/>
              <a:t>are simply two or more atoms chemically bonded together. </a:t>
            </a:r>
            <a:endParaRPr lang="en-US" sz="2400" dirty="0" smtClean="0"/>
          </a:p>
          <a:p>
            <a:r>
              <a:rPr lang="en-US" sz="2400" b="1" i="1" dirty="0" smtClean="0"/>
              <a:t>Sharing </a:t>
            </a:r>
            <a:r>
              <a:rPr lang="en-US" sz="2400" b="1" i="1" dirty="0"/>
              <a:t>e</a:t>
            </a:r>
            <a:r>
              <a:rPr lang="en-US" sz="2400" b="1" i="1" dirty="0" smtClean="0"/>
              <a:t>lectrons</a:t>
            </a:r>
            <a:r>
              <a:rPr lang="en-US" sz="2400" dirty="0" smtClean="0"/>
              <a:t> plays </a:t>
            </a:r>
            <a:r>
              <a:rPr lang="en-US" sz="2400" dirty="0" smtClean="0"/>
              <a:t>a key </a:t>
            </a:r>
            <a:r>
              <a:rPr lang="en-US" sz="2400" dirty="0" smtClean="0"/>
              <a:t>role </a:t>
            </a:r>
            <a:r>
              <a:rPr lang="en-US" sz="2400" dirty="0" smtClean="0"/>
              <a:t>in forming these bonds</a:t>
            </a:r>
            <a:r>
              <a:rPr lang="en-US" sz="2400" dirty="0" smtClean="0"/>
              <a:t>.</a:t>
            </a:r>
          </a:p>
          <a:p>
            <a:r>
              <a:rPr lang="en-US" sz="2400" dirty="0" smtClean="0"/>
              <a:t>Covalent bonds are NOT broken by dissolving in water (vs. ionic bonds)</a:t>
            </a:r>
            <a:endParaRPr lang="en-US" sz="2400" dirty="0"/>
          </a:p>
        </p:txBody>
      </p:sp>
      <p:pic>
        <p:nvPicPr>
          <p:cNvPr id="4" name="Picture 3"/>
          <p:cNvPicPr>
            <a:picLocks noChangeAspect="1"/>
          </p:cNvPicPr>
          <p:nvPr/>
        </p:nvPicPr>
        <p:blipFill>
          <a:blip r:embed="rId2"/>
          <a:stretch>
            <a:fillRect/>
          </a:stretch>
        </p:blipFill>
        <p:spPr>
          <a:xfrm>
            <a:off x="334379" y="2133600"/>
            <a:ext cx="2883950" cy="3534685"/>
          </a:xfrm>
          <a:prstGeom prst="rect">
            <a:avLst/>
          </a:prstGeom>
          <a:ln>
            <a:noFill/>
          </a:ln>
          <a:effectLst>
            <a:outerShdw blurRad="292100" dist="139700" dir="2700000" algn="tl" rotWithShape="0">
              <a:srgbClr val="333333">
                <a:alpha val="65000"/>
              </a:srgbClr>
            </a:outerShdw>
          </a:effectLst>
        </p:spPr>
      </p:pic>
      <p:sp>
        <p:nvSpPr>
          <p:cNvPr id="6" name="TextBox 4"/>
          <p:cNvSpPr txBox="1"/>
          <p:nvPr/>
        </p:nvSpPr>
        <p:spPr>
          <a:xfrm>
            <a:off x="681524"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1634140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9" name="Picture 18"/>
          <p:cNvPicPr>
            <a:picLocks noChangeAspect="1"/>
          </p:cNvPicPr>
          <p:nvPr/>
        </p:nvPicPr>
        <p:blipFill>
          <a:blip r:embed="rId2"/>
          <a:stretch>
            <a:fillRect/>
          </a:stretch>
        </p:blipFill>
        <p:spPr>
          <a:xfrm>
            <a:off x="538498" y="130883"/>
            <a:ext cx="8191500" cy="65568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6661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04" y="82903"/>
            <a:ext cx="8820150" cy="876654"/>
          </a:xfrm>
        </p:spPr>
        <p:txBody>
          <a:bodyPr/>
          <a:lstStyle/>
          <a:p>
            <a:r>
              <a:rPr lang="en-US" b="1" dirty="0" smtClean="0"/>
              <a:t>Sharing electrons to become neighbors</a:t>
            </a:r>
            <a:endParaRPr lang="en-US" b="1" dirty="0"/>
          </a:p>
        </p:txBody>
      </p:sp>
      <p:sp>
        <p:nvSpPr>
          <p:cNvPr id="3" name="Content Placeholder 2"/>
          <p:cNvSpPr>
            <a:spLocks noGrp="1"/>
          </p:cNvSpPr>
          <p:nvPr>
            <p:ph idx="1"/>
          </p:nvPr>
        </p:nvSpPr>
        <p:spPr>
          <a:xfrm>
            <a:off x="493184" y="959557"/>
            <a:ext cx="8041216" cy="5554132"/>
          </a:xfrm>
        </p:spPr>
        <p:txBody>
          <a:bodyPr>
            <a:normAutofit lnSpcReduction="10000"/>
          </a:bodyPr>
          <a:lstStyle/>
          <a:p>
            <a:r>
              <a:rPr lang="en-US" dirty="0" smtClean="0"/>
              <a:t>H and atoms near the upper-right part of the periodic table </a:t>
            </a:r>
            <a:r>
              <a:rPr lang="en-US" u="sng" dirty="0" smtClean="0"/>
              <a:t>share</a:t>
            </a:r>
            <a:r>
              <a:rPr lang="en-US" dirty="0" smtClean="0"/>
              <a:t> valence electrons (C, N, O, P, S, Cl) instead of giving them or taking them completely</a:t>
            </a:r>
          </a:p>
          <a:p>
            <a:r>
              <a:rPr lang="en-US" dirty="0" smtClean="0"/>
              <a:t>The atoms sharing electrons “always” remain next to each other; thus they are bonded to each other, forming a </a:t>
            </a:r>
            <a:r>
              <a:rPr lang="en-US" b="1" dirty="0" smtClean="0"/>
              <a:t>covalent bond</a:t>
            </a:r>
            <a:r>
              <a:rPr lang="en-US" dirty="0" smtClean="0"/>
              <a:t>.</a:t>
            </a:r>
          </a:p>
          <a:p>
            <a:r>
              <a:rPr lang="en-US" dirty="0" smtClean="0"/>
              <a:t>The type of bond formed between two atoms is classified on how much </a:t>
            </a:r>
            <a:r>
              <a:rPr lang="en-US" dirty="0" smtClean="0"/>
              <a:t>time the </a:t>
            </a:r>
            <a:r>
              <a:rPr lang="en-US" dirty="0" smtClean="0"/>
              <a:t>electrons stay with one atom versus the other atom</a:t>
            </a:r>
            <a:endParaRPr lang="en-US" dirty="0" smtClean="0"/>
          </a:p>
          <a:p>
            <a:pPr lvl="1"/>
            <a:r>
              <a:rPr lang="en-US" u="sng" dirty="0" smtClean="0"/>
              <a:t>covalent bond</a:t>
            </a:r>
            <a:r>
              <a:rPr lang="en-US" dirty="0" smtClean="0"/>
              <a:t> - Share </a:t>
            </a:r>
            <a:r>
              <a:rPr lang="en-US" dirty="0" smtClean="0"/>
              <a:t>“evenly” </a:t>
            </a:r>
            <a:endParaRPr lang="en-US" dirty="0" smtClean="0"/>
          </a:p>
          <a:p>
            <a:pPr lvl="1"/>
            <a:r>
              <a:rPr lang="en-US" u="sng" dirty="0" smtClean="0"/>
              <a:t>hydrogen bond</a:t>
            </a:r>
            <a:r>
              <a:rPr lang="en-US" dirty="0" smtClean="0"/>
              <a:t> - </a:t>
            </a:r>
            <a:r>
              <a:rPr lang="en-US" dirty="0" smtClean="0"/>
              <a:t>Share </a:t>
            </a:r>
            <a:r>
              <a:rPr lang="en-US" dirty="0" smtClean="0"/>
              <a:t>“barely” – seen </a:t>
            </a:r>
            <a:r>
              <a:rPr lang="en-US" dirty="0" smtClean="0"/>
              <a:t>with hydrogen in biology – “hybrid” bond between two molecules</a:t>
            </a:r>
            <a:endParaRPr lang="en-US" u="sng" dirty="0" smtClean="0"/>
          </a:p>
          <a:p>
            <a:pPr lvl="1"/>
            <a:r>
              <a:rPr lang="en-US" u="sng" dirty="0" smtClean="0"/>
              <a:t>ionic bond</a:t>
            </a:r>
            <a:r>
              <a:rPr lang="en-US" dirty="0" smtClean="0"/>
              <a:t> - Do </a:t>
            </a:r>
            <a:r>
              <a:rPr lang="en-US" dirty="0" smtClean="0"/>
              <a:t>not share at all – give and take electrons </a:t>
            </a:r>
            <a:r>
              <a:rPr lang="en-US" dirty="0" smtClean="0"/>
              <a:t>permanently</a:t>
            </a:r>
            <a:endParaRPr lang="en-US" u="sng" dirty="0"/>
          </a:p>
        </p:txBody>
      </p:sp>
    </p:spTree>
    <p:extLst>
      <p:ext uri="{BB962C8B-B14F-4D97-AF65-F5344CB8AC3E}">
        <p14:creationId xmlns:p14="http://schemas.microsoft.com/office/powerpoint/2010/main" val="3567442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750"/>
            <a:ext cx="9144000" cy="718956"/>
          </a:xfrm>
        </p:spPr>
        <p:txBody>
          <a:bodyPr/>
          <a:lstStyle/>
          <a:p>
            <a:r>
              <a:rPr lang="en-US" b="1" dirty="0" smtClean="0"/>
              <a:t>Electronegativity: predictor for bonding</a:t>
            </a:r>
            <a:endParaRPr lang="en-US" b="1" dirty="0"/>
          </a:p>
        </p:txBody>
      </p:sp>
      <p:sp>
        <p:nvSpPr>
          <p:cNvPr id="3" name="Content Placeholder 2"/>
          <p:cNvSpPr>
            <a:spLocks noGrp="1"/>
          </p:cNvSpPr>
          <p:nvPr>
            <p:ph idx="1"/>
          </p:nvPr>
        </p:nvSpPr>
        <p:spPr>
          <a:xfrm>
            <a:off x="348792" y="788676"/>
            <a:ext cx="8166558" cy="5975054"/>
          </a:xfrm>
        </p:spPr>
        <p:txBody>
          <a:bodyPr>
            <a:normAutofit fontScale="92500" lnSpcReduction="20000"/>
          </a:bodyPr>
          <a:lstStyle/>
          <a:p>
            <a:r>
              <a:rPr lang="en-US" dirty="0" smtClean="0"/>
              <a:t>Very “electronegative” atoms pull strongly on electrons.</a:t>
            </a:r>
          </a:p>
          <a:p>
            <a:pPr lvl="1"/>
            <a:r>
              <a:rPr lang="en-US" dirty="0" smtClean="0"/>
              <a:t>Tend to be in the upper-right part of the periodic table</a:t>
            </a:r>
          </a:p>
          <a:p>
            <a:pPr lvl="1"/>
            <a:r>
              <a:rPr lang="en-US" dirty="0" smtClean="0"/>
              <a:t>Non-metals</a:t>
            </a:r>
            <a:endParaRPr lang="en-US" dirty="0" smtClean="0"/>
          </a:p>
          <a:p>
            <a:pPr lvl="1"/>
            <a:r>
              <a:rPr lang="en-US" dirty="0" smtClean="0"/>
              <a:t>N, O, F, Cl</a:t>
            </a:r>
            <a:endParaRPr lang="en-US" dirty="0" smtClean="0"/>
          </a:p>
          <a:p>
            <a:r>
              <a:rPr lang="en-US" dirty="0"/>
              <a:t>Some atoms only have a moderate pull on electrons</a:t>
            </a:r>
          </a:p>
          <a:p>
            <a:pPr lvl="1"/>
            <a:r>
              <a:rPr lang="en-US" dirty="0" smtClean="0"/>
              <a:t>Also non-metals</a:t>
            </a:r>
          </a:p>
          <a:p>
            <a:pPr lvl="1"/>
            <a:r>
              <a:rPr lang="en-US" dirty="0" smtClean="0"/>
              <a:t>C</a:t>
            </a:r>
            <a:r>
              <a:rPr lang="en-US" dirty="0"/>
              <a:t>, H, S, P</a:t>
            </a:r>
          </a:p>
          <a:p>
            <a:r>
              <a:rPr lang="en-US" dirty="0" smtClean="0"/>
              <a:t>Metals do not hold onto electrons strongly – they are weakly electronegative</a:t>
            </a:r>
          </a:p>
          <a:p>
            <a:pPr lvl="1"/>
            <a:r>
              <a:rPr lang="en-US" dirty="0" smtClean="0"/>
              <a:t>The left three-fourths of the periodic table</a:t>
            </a:r>
          </a:p>
          <a:p>
            <a:pPr lvl="1"/>
            <a:r>
              <a:rPr lang="en-US" dirty="0"/>
              <a:t>T</a:t>
            </a:r>
            <a:r>
              <a:rPr lang="en-US" dirty="0" smtClean="0"/>
              <a:t>his is why most metals or alloys (combinations of metals) conduct electricity</a:t>
            </a:r>
          </a:p>
          <a:p>
            <a:r>
              <a:rPr lang="en-US" dirty="0" smtClean="0"/>
              <a:t>Electronegative </a:t>
            </a:r>
            <a:r>
              <a:rPr lang="en-US" dirty="0" smtClean="0"/>
              <a:t>atoms </a:t>
            </a:r>
            <a:r>
              <a:rPr lang="en-US" i="1" dirty="0" smtClean="0"/>
              <a:t>do not share well </a:t>
            </a:r>
            <a:r>
              <a:rPr lang="en-US" dirty="0" smtClean="0"/>
              <a:t>with less electronegative atoms.</a:t>
            </a:r>
          </a:p>
          <a:p>
            <a:pPr lvl="1"/>
            <a:r>
              <a:rPr lang="en-US" u="sng" dirty="0" smtClean="0"/>
              <a:t>Ionic bonds</a:t>
            </a:r>
            <a:r>
              <a:rPr lang="en-US" dirty="0" smtClean="0"/>
              <a:t> form between metals and non-metals because the electronegative atom (non-metal) pulls the electrons away, and the metal freely gives them up</a:t>
            </a:r>
          </a:p>
          <a:p>
            <a:pPr lvl="1"/>
            <a:r>
              <a:rPr lang="en-US" u="sng" dirty="0" smtClean="0"/>
              <a:t>Covalent bonds</a:t>
            </a:r>
            <a:r>
              <a:rPr lang="en-US" dirty="0" smtClean="0"/>
              <a:t> form when the two atoms both want to pull on electrons, creating a “tug-of-war”</a:t>
            </a:r>
          </a:p>
        </p:txBody>
      </p:sp>
    </p:spTree>
    <p:extLst>
      <p:ext uri="{BB962C8B-B14F-4D97-AF65-F5344CB8AC3E}">
        <p14:creationId xmlns:p14="http://schemas.microsoft.com/office/powerpoint/2010/main" val="287434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1" y="54042"/>
            <a:ext cx="9144000" cy="718956"/>
          </a:xfrm>
        </p:spPr>
        <p:txBody>
          <a:bodyPr/>
          <a:lstStyle/>
          <a:p>
            <a:r>
              <a:rPr lang="en-US" b="1" dirty="0" smtClean="0"/>
              <a:t>Covalent bonds sub-classified:</a:t>
            </a:r>
            <a:endParaRPr lang="en-US" b="1" dirty="0"/>
          </a:p>
        </p:txBody>
      </p:sp>
      <p:sp>
        <p:nvSpPr>
          <p:cNvPr id="3" name="Content Placeholder 2"/>
          <p:cNvSpPr>
            <a:spLocks noGrp="1"/>
          </p:cNvSpPr>
          <p:nvPr>
            <p:ph idx="1"/>
          </p:nvPr>
        </p:nvSpPr>
        <p:spPr>
          <a:xfrm>
            <a:off x="273378" y="867266"/>
            <a:ext cx="8653806" cy="3629320"/>
          </a:xfrm>
        </p:spPr>
        <p:txBody>
          <a:bodyPr>
            <a:normAutofit/>
          </a:bodyPr>
          <a:lstStyle/>
          <a:p>
            <a:r>
              <a:rPr lang="en-US" dirty="0" smtClean="0"/>
              <a:t>How many “tug-of-</a:t>
            </a:r>
            <a:r>
              <a:rPr lang="en-US" dirty="0" err="1" smtClean="0"/>
              <a:t>war”s</a:t>
            </a:r>
            <a:r>
              <a:rPr lang="en-US" dirty="0" smtClean="0"/>
              <a:t> are evenly matched??????  Not many…</a:t>
            </a:r>
          </a:p>
          <a:p>
            <a:r>
              <a:rPr lang="en-US" dirty="0" smtClean="0"/>
              <a:t>If the two </a:t>
            </a:r>
            <a:r>
              <a:rPr lang="en-US" dirty="0" smtClean="0"/>
              <a:t>atoms have the same pull (C and C, C and H are the most common examples in biology), then the electrons will be evenly shared between the atom pairs.</a:t>
            </a:r>
          </a:p>
          <a:p>
            <a:pPr lvl="1"/>
            <a:r>
              <a:rPr lang="en-US" dirty="0" smtClean="0"/>
              <a:t>This results in a </a:t>
            </a:r>
            <a:r>
              <a:rPr lang="en-US" b="1" dirty="0" smtClean="0"/>
              <a:t>nonpolar covalent bond</a:t>
            </a:r>
            <a:r>
              <a:rPr lang="en-US" dirty="0" smtClean="0"/>
              <a:t>.</a:t>
            </a:r>
          </a:p>
          <a:p>
            <a:pPr lvl="1"/>
            <a:r>
              <a:rPr lang="en-US" dirty="0" smtClean="0"/>
              <a:t>Nonpolar covalent bonds are not chemically reactive, and are great in biology for energy storage and forming stable molecular backbones</a:t>
            </a:r>
          </a:p>
        </p:txBody>
      </p:sp>
      <p:pic>
        <p:nvPicPr>
          <p:cNvPr id="5" name="Picture 4"/>
          <p:cNvPicPr>
            <a:picLocks noChangeAspect="1"/>
          </p:cNvPicPr>
          <p:nvPr/>
        </p:nvPicPr>
        <p:blipFill>
          <a:blip r:embed="rId2"/>
          <a:stretch>
            <a:fillRect/>
          </a:stretch>
        </p:blipFill>
        <p:spPr>
          <a:xfrm>
            <a:off x="225434" y="4109355"/>
            <a:ext cx="5318333" cy="2527843"/>
          </a:xfrm>
          <a:prstGeom prst="rect">
            <a:avLst/>
          </a:prstGeom>
        </p:spPr>
      </p:pic>
      <p:sp>
        <p:nvSpPr>
          <p:cNvPr id="6" name="Oval 5"/>
          <p:cNvSpPr/>
          <p:nvPr/>
        </p:nvSpPr>
        <p:spPr>
          <a:xfrm rot="20973282">
            <a:off x="651016" y="4953221"/>
            <a:ext cx="2585092" cy="14720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98790" y="6141696"/>
            <a:ext cx="2049524" cy="646331"/>
          </a:xfrm>
          <a:prstGeom prst="rect">
            <a:avLst/>
          </a:prstGeom>
          <a:noFill/>
        </p:spPr>
        <p:txBody>
          <a:bodyPr wrap="square" rtlCol="0">
            <a:spAutoFit/>
          </a:bodyPr>
          <a:lstStyle/>
          <a:p>
            <a:r>
              <a:rPr lang="en-US" dirty="0" smtClean="0"/>
              <a:t>Structure of the amino acid arginine</a:t>
            </a:r>
            <a:endParaRPr lang="en-US" dirty="0"/>
          </a:p>
        </p:txBody>
      </p:sp>
      <p:pic>
        <p:nvPicPr>
          <p:cNvPr id="9" name="Picture 8"/>
          <p:cNvPicPr>
            <a:picLocks noChangeAspect="1"/>
          </p:cNvPicPr>
          <p:nvPr/>
        </p:nvPicPr>
        <p:blipFill rotWithShape="1">
          <a:blip r:embed="rId3"/>
          <a:srcRect b="28045"/>
          <a:stretch/>
        </p:blipFill>
        <p:spPr>
          <a:xfrm>
            <a:off x="5948314" y="4725373"/>
            <a:ext cx="2898993" cy="1187536"/>
          </a:xfrm>
          <a:prstGeom prst="rect">
            <a:avLst/>
          </a:prstGeom>
        </p:spPr>
      </p:pic>
      <p:sp>
        <p:nvSpPr>
          <p:cNvPr id="10" name="TextBox 9"/>
          <p:cNvSpPr txBox="1"/>
          <p:nvPr/>
        </p:nvSpPr>
        <p:spPr>
          <a:xfrm>
            <a:off x="6408675" y="4311920"/>
            <a:ext cx="2254557" cy="369332"/>
          </a:xfrm>
          <a:prstGeom prst="rect">
            <a:avLst/>
          </a:prstGeom>
          <a:noFill/>
        </p:spPr>
        <p:txBody>
          <a:bodyPr wrap="square" rtlCol="0">
            <a:spAutoFit/>
          </a:bodyPr>
          <a:lstStyle/>
          <a:p>
            <a:r>
              <a:rPr lang="en-US" dirty="0" smtClean="0"/>
              <a:t>Shorthand structure</a:t>
            </a:r>
            <a:endParaRPr lang="en-US" dirty="0"/>
          </a:p>
        </p:txBody>
      </p:sp>
      <p:sp>
        <p:nvSpPr>
          <p:cNvPr id="11" name="TextBox 10"/>
          <p:cNvSpPr txBox="1"/>
          <p:nvPr/>
        </p:nvSpPr>
        <p:spPr>
          <a:xfrm>
            <a:off x="5953278" y="5912909"/>
            <a:ext cx="2894029" cy="923330"/>
          </a:xfrm>
          <a:prstGeom prst="rect">
            <a:avLst/>
          </a:prstGeom>
          <a:noFill/>
        </p:spPr>
        <p:txBody>
          <a:bodyPr wrap="square" rtlCol="0">
            <a:spAutoFit/>
          </a:bodyPr>
          <a:lstStyle/>
          <a:p>
            <a:pPr algn="ctr"/>
            <a:r>
              <a:rPr lang="en-US" dirty="0" smtClean="0"/>
              <a:t>Carbon atoms not labeled</a:t>
            </a:r>
          </a:p>
          <a:p>
            <a:pPr algn="ctr"/>
            <a:r>
              <a:rPr lang="en-US" dirty="0" smtClean="0"/>
              <a:t>Carbon bonds are “bent”</a:t>
            </a:r>
          </a:p>
          <a:p>
            <a:pPr algn="ctr"/>
            <a:r>
              <a:rPr lang="en-US" dirty="0" smtClean="0"/>
              <a:t>C-H bonds are left out</a:t>
            </a:r>
            <a:endParaRPr lang="en-US" dirty="0"/>
          </a:p>
        </p:txBody>
      </p:sp>
    </p:spTree>
    <p:extLst>
      <p:ext uri="{BB962C8B-B14F-4D97-AF65-F5344CB8AC3E}">
        <p14:creationId xmlns:p14="http://schemas.microsoft.com/office/powerpoint/2010/main" val="3785162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1" y="54042"/>
            <a:ext cx="9144000" cy="718956"/>
          </a:xfrm>
        </p:spPr>
        <p:txBody>
          <a:bodyPr/>
          <a:lstStyle/>
          <a:p>
            <a:r>
              <a:rPr lang="en-US" b="1" dirty="0" smtClean="0"/>
              <a:t>Covalent bonds sub-classified:</a:t>
            </a:r>
            <a:endParaRPr lang="en-US" b="1" dirty="0"/>
          </a:p>
        </p:txBody>
      </p:sp>
      <p:sp>
        <p:nvSpPr>
          <p:cNvPr id="3" name="Content Placeholder 2"/>
          <p:cNvSpPr>
            <a:spLocks noGrp="1"/>
          </p:cNvSpPr>
          <p:nvPr>
            <p:ph idx="1"/>
          </p:nvPr>
        </p:nvSpPr>
        <p:spPr>
          <a:xfrm>
            <a:off x="122549" y="772998"/>
            <a:ext cx="8653806" cy="4798243"/>
          </a:xfrm>
        </p:spPr>
        <p:txBody>
          <a:bodyPr>
            <a:normAutofit fontScale="85000" lnSpcReduction="10000"/>
          </a:bodyPr>
          <a:lstStyle/>
          <a:p>
            <a:r>
              <a:rPr lang="en-US" dirty="0" smtClean="0"/>
              <a:t>When </a:t>
            </a:r>
            <a:r>
              <a:rPr lang="en-US" dirty="0"/>
              <a:t>electron charges are not evenly shared:</a:t>
            </a:r>
          </a:p>
          <a:p>
            <a:pPr lvl="1"/>
            <a:r>
              <a:rPr lang="en-US" dirty="0"/>
              <a:t>The end of the bond with the more electronegative atom has a partial negative </a:t>
            </a:r>
            <a:r>
              <a:rPr lang="en-US" dirty="0" smtClean="0"/>
              <a:t>charge</a:t>
            </a:r>
            <a:r>
              <a:rPr lang="en-US" dirty="0"/>
              <a:t> </a:t>
            </a:r>
            <a:r>
              <a:rPr lang="en-US" dirty="0" smtClean="0"/>
              <a:t>(the more electronegative atoms is labeled with </a:t>
            </a:r>
            <a:r>
              <a:rPr lang="en-US" dirty="0" smtClean="0">
                <a:latin typeface="Symbol" panose="05050102010706020507" pitchFamily="18" charset="2"/>
              </a:rPr>
              <a:t>d</a:t>
            </a:r>
            <a:r>
              <a:rPr lang="en-US" baseline="30000" dirty="0" smtClean="0"/>
              <a:t>-</a:t>
            </a:r>
            <a:r>
              <a:rPr lang="en-US" dirty="0" smtClean="0"/>
              <a:t>) </a:t>
            </a:r>
            <a:endParaRPr lang="en-US" dirty="0"/>
          </a:p>
          <a:p>
            <a:pPr lvl="1"/>
            <a:r>
              <a:rPr lang="en-US" dirty="0"/>
              <a:t>The end of the bond with the less electronegative atom has a partial positive </a:t>
            </a:r>
            <a:r>
              <a:rPr lang="en-US" dirty="0" smtClean="0"/>
              <a:t>charge</a:t>
            </a:r>
            <a:r>
              <a:rPr lang="en-US" dirty="0"/>
              <a:t> </a:t>
            </a:r>
            <a:r>
              <a:rPr lang="en-US" dirty="0" smtClean="0"/>
              <a:t>(the less electronegative atoms is labeled with </a:t>
            </a:r>
            <a:r>
              <a:rPr lang="en-US" dirty="0" smtClean="0">
                <a:latin typeface="Symbol" panose="05050102010706020507" pitchFamily="18" charset="2"/>
              </a:rPr>
              <a:t>d</a:t>
            </a:r>
            <a:r>
              <a:rPr lang="en-US" baseline="30000" dirty="0"/>
              <a:t>+</a:t>
            </a:r>
            <a:r>
              <a:rPr lang="en-US" dirty="0"/>
              <a:t>)</a:t>
            </a:r>
            <a:r>
              <a:rPr lang="en-US" dirty="0" smtClean="0"/>
              <a:t>.</a:t>
            </a:r>
            <a:endParaRPr lang="en-US" dirty="0"/>
          </a:p>
          <a:p>
            <a:pPr lvl="1"/>
            <a:r>
              <a:rPr lang="en-US" dirty="0"/>
              <a:t>This separation of partial charges creates a </a:t>
            </a:r>
            <a:r>
              <a:rPr lang="en-US" b="1" dirty="0"/>
              <a:t>polar covalent bond</a:t>
            </a:r>
            <a:r>
              <a:rPr lang="en-US" dirty="0"/>
              <a:t>.  These are essential for chemical reactions to occur and thus for life to occur</a:t>
            </a:r>
          </a:p>
          <a:p>
            <a:r>
              <a:rPr lang="en-US" dirty="0" smtClean="0"/>
              <a:t>Bonds between different atoms (C and N somewhat, C and O, more readily in biology) will not share electrons evenly.  Electrons spend more time with the more electronegative atom than the less electronegative atom.</a:t>
            </a:r>
          </a:p>
          <a:p>
            <a:r>
              <a:rPr lang="en-US" dirty="0" smtClean="0"/>
              <a:t>Bonds between either N and H and especially O and H in biology share electrons even less readily, especially because hydrogen has such a small atomic mass (1) compared to O (16) or N (14)</a:t>
            </a:r>
            <a:endParaRPr lang="en-US"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231" y="5058281"/>
            <a:ext cx="3789575" cy="1733731"/>
          </a:xfrm>
          <a:prstGeom prst="rect">
            <a:avLst/>
          </a:prstGeom>
        </p:spPr>
      </p:pic>
      <p:sp>
        <p:nvSpPr>
          <p:cNvPr id="6" name="TextBox 5"/>
          <p:cNvSpPr txBox="1"/>
          <p:nvPr/>
        </p:nvSpPr>
        <p:spPr>
          <a:xfrm>
            <a:off x="3898790" y="6141696"/>
            <a:ext cx="2049524" cy="646331"/>
          </a:xfrm>
          <a:prstGeom prst="rect">
            <a:avLst/>
          </a:prstGeom>
          <a:noFill/>
        </p:spPr>
        <p:txBody>
          <a:bodyPr wrap="square" rtlCol="0">
            <a:spAutoFit/>
          </a:bodyPr>
          <a:lstStyle/>
          <a:p>
            <a:r>
              <a:rPr lang="en-US" dirty="0" smtClean="0"/>
              <a:t>Structure of the sugar glucose</a:t>
            </a:r>
            <a:endParaRPr lang="en-US" dirty="0"/>
          </a:p>
        </p:txBody>
      </p:sp>
      <p:sp>
        <p:nvSpPr>
          <p:cNvPr id="7" name="Rectangle 6"/>
          <p:cNvSpPr/>
          <p:nvPr/>
        </p:nvSpPr>
        <p:spPr>
          <a:xfrm>
            <a:off x="3319059" y="5772364"/>
            <a:ext cx="375424" cy="369332"/>
          </a:xfrm>
          <a:prstGeom prst="rect">
            <a:avLst/>
          </a:prstGeom>
        </p:spPr>
        <p:txBody>
          <a:bodyPr wrap="none">
            <a:spAutoFit/>
          </a:bodyPr>
          <a:lstStyle/>
          <a:p>
            <a:r>
              <a:rPr lang="en-US" dirty="0">
                <a:latin typeface="Symbol" panose="05050102010706020507" pitchFamily="18" charset="2"/>
              </a:rPr>
              <a:t>d</a:t>
            </a:r>
            <a:r>
              <a:rPr lang="en-US" baseline="30000" dirty="0"/>
              <a:t>+</a:t>
            </a:r>
            <a:endParaRPr lang="en-US" dirty="0"/>
          </a:p>
        </p:txBody>
      </p:sp>
      <p:sp>
        <p:nvSpPr>
          <p:cNvPr id="8" name="Rectangle 7"/>
          <p:cNvSpPr/>
          <p:nvPr/>
        </p:nvSpPr>
        <p:spPr>
          <a:xfrm>
            <a:off x="2858794" y="5711223"/>
            <a:ext cx="375424" cy="369332"/>
          </a:xfrm>
          <a:prstGeom prst="rect">
            <a:avLst/>
          </a:prstGeom>
        </p:spPr>
        <p:txBody>
          <a:bodyPr wrap="none">
            <a:spAutoFit/>
          </a:bodyPr>
          <a:lstStyle/>
          <a:p>
            <a:r>
              <a:rPr lang="en-US" dirty="0">
                <a:latin typeface="Symbol" panose="05050102010706020507" pitchFamily="18" charset="2"/>
              </a:rPr>
              <a:t>d</a:t>
            </a:r>
            <a:r>
              <a:rPr lang="en-US" baseline="30000" dirty="0"/>
              <a:t>+</a:t>
            </a:r>
            <a:endParaRPr lang="en-US" dirty="0"/>
          </a:p>
        </p:txBody>
      </p:sp>
      <p:sp>
        <p:nvSpPr>
          <p:cNvPr id="9" name="Rectangle 8"/>
          <p:cNvSpPr/>
          <p:nvPr/>
        </p:nvSpPr>
        <p:spPr>
          <a:xfrm>
            <a:off x="2381217" y="5771720"/>
            <a:ext cx="375424" cy="369332"/>
          </a:xfrm>
          <a:prstGeom prst="rect">
            <a:avLst/>
          </a:prstGeom>
        </p:spPr>
        <p:txBody>
          <a:bodyPr wrap="none">
            <a:spAutoFit/>
          </a:bodyPr>
          <a:lstStyle/>
          <a:p>
            <a:r>
              <a:rPr lang="en-US" dirty="0">
                <a:latin typeface="Symbol" panose="05050102010706020507" pitchFamily="18" charset="2"/>
              </a:rPr>
              <a:t>d</a:t>
            </a:r>
            <a:r>
              <a:rPr lang="en-US" baseline="30000" dirty="0"/>
              <a:t>+</a:t>
            </a:r>
            <a:endParaRPr lang="en-US" dirty="0"/>
          </a:p>
        </p:txBody>
      </p:sp>
      <p:sp>
        <p:nvSpPr>
          <p:cNvPr id="10" name="Rectangle 9"/>
          <p:cNvSpPr/>
          <p:nvPr/>
        </p:nvSpPr>
        <p:spPr>
          <a:xfrm>
            <a:off x="1463214" y="5771720"/>
            <a:ext cx="375424" cy="369332"/>
          </a:xfrm>
          <a:prstGeom prst="rect">
            <a:avLst/>
          </a:prstGeom>
        </p:spPr>
        <p:txBody>
          <a:bodyPr wrap="none">
            <a:spAutoFit/>
          </a:bodyPr>
          <a:lstStyle/>
          <a:p>
            <a:r>
              <a:rPr lang="en-US" dirty="0">
                <a:latin typeface="Symbol" panose="05050102010706020507" pitchFamily="18" charset="2"/>
              </a:rPr>
              <a:t>d</a:t>
            </a:r>
            <a:r>
              <a:rPr lang="en-US" baseline="30000" dirty="0"/>
              <a:t>+</a:t>
            </a:r>
            <a:endParaRPr lang="en-US" dirty="0"/>
          </a:p>
        </p:txBody>
      </p:sp>
      <p:sp>
        <p:nvSpPr>
          <p:cNvPr id="11" name="Rectangle 10"/>
          <p:cNvSpPr/>
          <p:nvPr/>
        </p:nvSpPr>
        <p:spPr>
          <a:xfrm>
            <a:off x="1010118" y="5740480"/>
            <a:ext cx="375424" cy="369332"/>
          </a:xfrm>
          <a:prstGeom prst="rect">
            <a:avLst/>
          </a:prstGeom>
        </p:spPr>
        <p:txBody>
          <a:bodyPr wrap="none">
            <a:spAutoFit/>
          </a:bodyPr>
          <a:lstStyle/>
          <a:p>
            <a:r>
              <a:rPr lang="en-US" dirty="0">
                <a:latin typeface="Symbol" panose="05050102010706020507" pitchFamily="18" charset="2"/>
              </a:rPr>
              <a:t>d</a:t>
            </a:r>
            <a:r>
              <a:rPr lang="en-US" baseline="30000" dirty="0"/>
              <a:t>+</a:t>
            </a:r>
            <a:endParaRPr lang="en-US" dirty="0"/>
          </a:p>
        </p:txBody>
      </p:sp>
      <p:sp>
        <p:nvSpPr>
          <p:cNvPr id="12" name="Rectangle 11"/>
          <p:cNvSpPr/>
          <p:nvPr/>
        </p:nvSpPr>
        <p:spPr>
          <a:xfrm>
            <a:off x="3265078" y="6418695"/>
            <a:ext cx="375424" cy="369332"/>
          </a:xfrm>
          <a:prstGeom prst="rect">
            <a:avLst/>
          </a:prstGeom>
        </p:spPr>
        <p:txBody>
          <a:bodyPr wrap="none">
            <a:spAutoFit/>
          </a:bodyPr>
          <a:lstStyle/>
          <a:p>
            <a:r>
              <a:rPr lang="en-US" dirty="0">
                <a:latin typeface="Symbol" panose="05050102010706020507" pitchFamily="18" charset="2"/>
              </a:rPr>
              <a:t>d</a:t>
            </a:r>
            <a:r>
              <a:rPr lang="en-US" baseline="30000" dirty="0"/>
              <a:t>+</a:t>
            </a:r>
            <a:endParaRPr lang="en-US" dirty="0"/>
          </a:p>
        </p:txBody>
      </p:sp>
      <p:sp>
        <p:nvSpPr>
          <p:cNvPr id="13" name="Rectangle 12"/>
          <p:cNvSpPr/>
          <p:nvPr/>
        </p:nvSpPr>
        <p:spPr>
          <a:xfrm>
            <a:off x="2781015" y="5058281"/>
            <a:ext cx="375424" cy="369332"/>
          </a:xfrm>
          <a:prstGeom prst="rect">
            <a:avLst/>
          </a:prstGeom>
        </p:spPr>
        <p:txBody>
          <a:bodyPr wrap="none">
            <a:spAutoFit/>
          </a:bodyPr>
          <a:lstStyle/>
          <a:p>
            <a:r>
              <a:rPr lang="en-US" dirty="0">
                <a:latin typeface="Symbol" panose="05050102010706020507" pitchFamily="18" charset="2"/>
              </a:rPr>
              <a:t>d</a:t>
            </a:r>
            <a:r>
              <a:rPr lang="en-US" baseline="30000" dirty="0"/>
              <a:t>+</a:t>
            </a:r>
            <a:endParaRPr lang="en-US" dirty="0"/>
          </a:p>
        </p:txBody>
      </p:sp>
      <p:sp>
        <p:nvSpPr>
          <p:cNvPr id="14" name="Rectangle 13"/>
          <p:cNvSpPr/>
          <p:nvPr/>
        </p:nvSpPr>
        <p:spPr>
          <a:xfrm>
            <a:off x="1811594" y="5271900"/>
            <a:ext cx="375424" cy="369332"/>
          </a:xfrm>
          <a:prstGeom prst="rect">
            <a:avLst/>
          </a:prstGeom>
        </p:spPr>
        <p:txBody>
          <a:bodyPr wrap="none">
            <a:spAutoFit/>
          </a:bodyPr>
          <a:lstStyle/>
          <a:p>
            <a:r>
              <a:rPr lang="en-US" dirty="0">
                <a:latin typeface="Symbol" panose="05050102010706020507" pitchFamily="18" charset="2"/>
              </a:rPr>
              <a:t>d</a:t>
            </a:r>
            <a:r>
              <a:rPr lang="en-US" baseline="30000" dirty="0"/>
              <a:t>+</a:t>
            </a:r>
            <a:endParaRPr lang="en-US" dirty="0"/>
          </a:p>
        </p:txBody>
      </p:sp>
      <p:sp>
        <p:nvSpPr>
          <p:cNvPr id="15" name="Rectangle 14"/>
          <p:cNvSpPr/>
          <p:nvPr/>
        </p:nvSpPr>
        <p:spPr>
          <a:xfrm>
            <a:off x="2298731" y="6181671"/>
            <a:ext cx="375424" cy="369332"/>
          </a:xfrm>
          <a:prstGeom prst="rect">
            <a:avLst/>
          </a:prstGeom>
        </p:spPr>
        <p:txBody>
          <a:bodyPr wrap="none">
            <a:spAutoFit/>
          </a:bodyPr>
          <a:lstStyle/>
          <a:p>
            <a:r>
              <a:rPr lang="en-US" dirty="0">
                <a:latin typeface="Symbol" panose="05050102010706020507" pitchFamily="18" charset="2"/>
              </a:rPr>
              <a:t>d</a:t>
            </a:r>
            <a:r>
              <a:rPr lang="en-US" baseline="30000" dirty="0"/>
              <a:t>+</a:t>
            </a:r>
            <a:endParaRPr lang="en-US" dirty="0"/>
          </a:p>
        </p:txBody>
      </p:sp>
      <p:sp>
        <p:nvSpPr>
          <p:cNvPr id="16" name="Rectangle 15"/>
          <p:cNvSpPr/>
          <p:nvPr/>
        </p:nvSpPr>
        <p:spPr>
          <a:xfrm>
            <a:off x="104519" y="5810302"/>
            <a:ext cx="375424" cy="369332"/>
          </a:xfrm>
          <a:prstGeom prst="rect">
            <a:avLst/>
          </a:prstGeom>
        </p:spPr>
        <p:txBody>
          <a:bodyPr wrap="none">
            <a:spAutoFit/>
          </a:bodyPr>
          <a:lstStyle/>
          <a:p>
            <a:r>
              <a:rPr lang="en-US" dirty="0">
                <a:latin typeface="Symbol" panose="05050102010706020507" pitchFamily="18" charset="2"/>
              </a:rPr>
              <a:t>d</a:t>
            </a:r>
            <a:r>
              <a:rPr lang="en-US" baseline="30000" dirty="0"/>
              <a:t>+</a:t>
            </a:r>
            <a:endParaRPr lang="en-US" dirty="0"/>
          </a:p>
        </p:txBody>
      </p:sp>
      <p:sp>
        <p:nvSpPr>
          <p:cNvPr id="17" name="Rectangle 16"/>
          <p:cNvSpPr/>
          <p:nvPr/>
        </p:nvSpPr>
        <p:spPr>
          <a:xfrm>
            <a:off x="3506771" y="4996033"/>
            <a:ext cx="344966" cy="369332"/>
          </a:xfrm>
          <a:prstGeom prst="rect">
            <a:avLst/>
          </a:prstGeom>
        </p:spPr>
        <p:txBody>
          <a:bodyPr wrap="none">
            <a:spAutoFit/>
          </a:bodyPr>
          <a:lstStyle/>
          <a:p>
            <a:r>
              <a:rPr lang="en-US" dirty="0" smtClean="0">
                <a:latin typeface="Symbol" panose="05050102010706020507" pitchFamily="18" charset="2"/>
              </a:rPr>
              <a:t>d</a:t>
            </a:r>
            <a:r>
              <a:rPr lang="en-US" baseline="30000" dirty="0" smtClean="0"/>
              <a:t>-</a:t>
            </a:r>
            <a:endParaRPr lang="en-US" dirty="0"/>
          </a:p>
        </p:txBody>
      </p:sp>
      <p:sp>
        <p:nvSpPr>
          <p:cNvPr id="18" name="Rectangle 17"/>
          <p:cNvSpPr/>
          <p:nvPr/>
        </p:nvSpPr>
        <p:spPr>
          <a:xfrm>
            <a:off x="2661824" y="6506319"/>
            <a:ext cx="344966" cy="369332"/>
          </a:xfrm>
          <a:prstGeom prst="rect">
            <a:avLst/>
          </a:prstGeom>
        </p:spPr>
        <p:txBody>
          <a:bodyPr wrap="none">
            <a:spAutoFit/>
          </a:bodyPr>
          <a:lstStyle/>
          <a:p>
            <a:r>
              <a:rPr lang="en-US" dirty="0" smtClean="0">
                <a:latin typeface="Symbol" panose="05050102010706020507" pitchFamily="18" charset="2"/>
              </a:rPr>
              <a:t>d</a:t>
            </a:r>
            <a:r>
              <a:rPr lang="en-US" baseline="30000" dirty="0" smtClean="0"/>
              <a:t>-</a:t>
            </a:r>
            <a:endParaRPr lang="en-US" dirty="0"/>
          </a:p>
        </p:txBody>
      </p:sp>
      <p:sp>
        <p:nvSpPr>
          <p:cNvPr id="19" name="Rectangle 18"/>
          <p:cNvSpPr/>
          <p:nvPr/>
        </p:nvSpPr>
        <p:spPr>
          <a:xfrm>
            <a:off x="2206865" y="4913666"/>
            <a:ext cx="344966" cy="369332"/>
          </a:xfrm>
          <a:prstGeom prst="rect">
            <a:avLst/>
          </a:prstGeom>
        </p:spPr>
        <p:txBody>
          <a:bodyPr wrap="none">
            <a:spAutoFit/>
          </a:bodyPr>
          <a:lstStyle/>
          <a:p>
            <a:r>
              <a:rPr lang="en-US" dirty="0" smtClean="0">
                <a:latin typeface="Symbol" panose="05050102010706020507" pitchFamily="18" charset="2"/>
              </a:rPr>
              <a:t>d</a:t>
            </a:r>
            <a:r>
              <a:rPr lang="en-US" baseline="30000" dirty="0" smtClean="0"/>
              <a:t>-</a:t>
            </a:r>
            <a:endParaRPr lang="en-US" dirty="0"/>
          </a:p>
        </p:txBody>
      </p:sp>
      <p:sp>
        <p:nvSpPr>
          <p:cNvPr id="20" name="Rectangle 19"/>
          <p:cNvSpPr/>
          <p:nvPr/>
        </p:nvSpPr>
        <p:spPr>
          <a:xfrm>
            <a:off x="1762153" y="6553168"/>
            <a:ext cx="344966" cy="369332"/>
          </a:xfrm>
          <a:prstGeom prst="rect">
            <a:avLst/>
          </a:prstGeom>
        </p:spPr>
        <p:txBody>
          <a:bodyPr wrap="none">
            <a:spAutoFit/>
          </a:bodyPr>
          <a:lstStyle/>
          <a:p>
            <a:r>
              <a:rPr lang="en-US" dirty="0" smtClean="0">
                <a:latin typeface="Symbol" panose="05050102010706020507" pitchFamily="18" charset="2"/>
              </a:rPr>
              <a:t>d</a:t>
            </a:r>
            <a:r>
              <a:rPr lang="en-US" baseline="30000" dirty="0" smtClean="0"/>
              <a:t>-</a:t>
            </a:r>
            <a:endParaRPr lang="en-US" dirty="0"/>
          </a:p>
        </p:txBody>
      </p:sp>
      <p:sp>
        <p:nvSpPr>
          <p:cNvPr id="21" name="Rectangle 20"/>
          <p:cNvSpPr/>
          <p:nvPr/>
        </p:nvSpPr>
        <p:spPr>
          <a:xfrm>
            <a:off x="1325015" y="4936094"/>
            <a:ext cx="344966" cy="369332"/>
          </a:xfrm>
          <a:prstGeom prst="rect">
            <a:avLst/>
          </a:prstGeom>
        </p:spPr>
        <p:txBody>
          <a:bodyPr wrap="none">
            <a:spAutoFit/>
          </a:bodyPr>
          <a:lstStyle/>
          <a:p>
            <a:r>
              <a:rPr lang="en-US" dirty="0" smtClean="0">
                <a:latin typeface="Symbol" panose="05050102010706020507" pitchFamily="18" charset="2"/>
              </a:rPr>
              <a:t>d</a:t>
            </a:r>
            <a:r>
              <a:rPr lang="en-US" baseline="30000" dirty="0" smtClean="0"/>
              <a:t>-</a:t>
            </a:r>
            <a:endParaRPr lang="en-US" dirty="0"/>
          </a:p>
        </p:txBody>
      </p:sp>
      <p:sp>
        <p:nvSpPr>
          <p:cNvPr id="22" name="Rectangle 21"/>
          <p:cNvSpPr/>
          <p:nvPr/>
        </p:nvSpPr>
        <p:spPr>
          <a:xfrm>
            <a:off x="1949267" y="5708762"/>
            <a:ext cx="375424" cy="369332"/>
          </a:xfrm>
          <a:prstGeom prst="rect">
            <a:avLst/>
          </a:prstGeom>
        </p:spPr>
        <p:txBody>
          <a:bodyPr wrap="none">
            <a:spAutoFit/>
          </a:bodyPr>
          <a:lstStyle/>
          <a:p>
            <a:r>
              <a:rPr lang="en-US" dirty="0">
                <a:latin typeface="Symbol" panose="05050102010706020507" pitchFamily="18" charset="2"/>
              </a:rPr>
              <a:t>d</a:t>
            </a:r>
            <a:r>
              <a:rPr lang="en-US" baseline="30000" dirty="0"/>
              <a:t>+</a:t>
            </a:r>
            <a:endParaRPr lang="en-US" dirty="0"/>
          </a:p>
        </p:txBody>
      </p:sp>
      <p:sp>
        <p:nvSpPr>
          <p:cNvPr id="23" name="Rectangle 22"/>
          <p:cNvSpPr/>
          <p:nvPr/>
        </p:nvSpPr>
        <p:spPr>
          <a:xfrm>
            <a:off x="642022" y="5386575"/>
            <a:ext cx="344966" cy="369332"/>
          </a:xfrm>
          <a:prstGeom prst="rect">
            <a:avLst/>
          </a:prstGeom>
        </p:spPr>
        <p:txBody>
          <a:bodyPr wrap="none">
            <a:spAutoFit/>
          </a:bodyPr>
          <a:lstStyle/>
          <a:p>
            <a:r>
              <a:rPr lang="en-US" dirty="0" smtClean="0">
                <a:latin typeface="Symbol" panose="05050102010706020507" pitchFamily="18" charset="2"/>
              </a:rPr>
              <a:t>d</a:t>
            </a:r>
            <a:r>
              <a:rPr lang="en-US" baseline="30000" dirty="0" smtClean="0"/>
              <a:t>-</a:t>
            </a:r>
            <a:endParaRPr lang="en-US" dirty="0"/>
          </a:p>
        </p:txBody>
      </p:sp>
    </p:spTree>
    <p:extLst>
      <p:ext uri="{BB962C8B-B14F-4D97-AF65-F5344CB8AC3E}">
        <p14:creationId xmlns:p14="http://schemas.microsoft.com/office/powerpoint/2010/main" val="1889636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Nonpolar vs. Polar Covalent Bonds</a:t>
            </a:r>
            <a:endParaRPr lang="en-US" sz="4000" dirty="0"/>
          </a:p>
        </p:txBody>
      </p:sp>
      <p:pic>
        <p:nvPicPr>
          <p:cNvPr id="4" name="Picture 3"/>
          <p:cNvPicPr>
            <a:picLocks noChangeAspect="1"/>
          </p:cNvPicPr>
          <p:nvPr/>
        </p:nvPicPr>
        <p:blipFill rotWithShape="1">
          <a:blip r:embed="rId2"/>
          <a:srcRect l="420" t="10444" r="54875" b="1092"/>
          <a:stretch/>
        </p:blipFill>
        <p:spPr>
          <a:xfrm>
            <a:off x="2931075" y="1622782"/>
            <a:ext cx="3281849" cy="4141021"/>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5229546" y="3719245"/>
            <a:ext cx="482885" cy="216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399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p:txBody>
          <a:bodyPr/>
          <a:lstStyle/>
          <a:p>
            <a:endParaRPr lang="en-US"/>
          </a:p>
        </p:txBody>
      </p:sp>
      <p:pic>
        <p:nvPicPr>
          <p:cNvPr id="19" name="Picture 18"/>
          <p:cNvPicPr>
            <a:picLocks noChangeAspect="1"/>
          </p:cNvPicPr>
          <p:nvPr/>
        </p:nvPicPr>
        <p:blipFill>
          <a:blip r:embed="rId2"/>
          <a:stretch>
            <a:fillRect/>
          </a:stretch>
        </p:blipFill>
        <p:spPr>
          <a:xfrm>
            <a:off x="602490" y="703992"/>
            <a:ext cx="7939020" cy="557855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842481" y="2167848"/>
            <a:ext cx="407484" cy="461665"/>
          </a:xfrm>
          <a:prstGeom prst="rect">
            <a:avLst/>
          </a:prstGeom>
          <a:noFill/>
        </p:spPr>
        <p:txBody>
          <a:bodyPr wrap="none" rtlCol="0">
            <a:spAutoFit/>
          </a:bodyPr>
          <a:lstStyle/>
          <a:p>
            <a:r>
              <a:rPr lang="en-US" sz="2400" b="1" dirty="0" smtClean="0">
                <a:latin typeface="Arial" panose="020B0604020202020204" pitchFamily="34" charset="0"/>
                <a:cs typeface="Arial" panose="020B0604020202020204" pitchFamily="34" charset="0"/>
              </a:rPr>
              <a:t>C</a:t>
            </a:r>
            <a:endParaRPr lang="en-US" sz="2400" b="1" dirty="0">
              <a:latin typeface="Arial" panose="020B0604020202020204" pitchFamily="34" charset="0"/>
              <a:cs typeface="Arial" panose="020B0604020202020204" pitchFamily="34" charset="0"/>
            </a:endParaRPr>
          </a:p>
        </p:txBody>
      </p:sp>
      <p:sp>
        <p:nvSpPr>
          <p:cNvPr id="5" name="TextBox 4"/>
          <p:cNvSpPr txBox="1"/>
          <p:nvPr/>
        </p:nvSpPr>
        <p:spPr>
          <a:xfrm>
            <a:off x="802449" y="4172405"/>
            <a:ext cx="423514" cy="461665"/>
          </a:xfrm>
          <a:prstGeom prst="rect">
            <a:avLst/>
          </a:prstGeom>
          <a:noFill/>
        </p:spPr>
        <p:txBody>
          <a:bodyPr wrap="none" rtlCol="0">
            <a:spAutoFit/>
          </a:bodyPr>
          <a:lstStyle/>
          <a:p>
            <a:r>
              <a:rPr lang="en-US" sz="2400" b="1" dirty="0" smtClean="0">
                <a:latin typeface="Arial" panose="020B0604020202020204" pitchFamily="34" charset="0"/>
                <a:cs typeface="Arial" panose="020B0604020202020204" pitchFamily="34" charset="0"/>
              </a:rPr>
              <a:t>O</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7621712" y="2151734"/>
            <a:ext cx="407484" cy="461665"/>
          </a:xfrm>
          <a:prstGeom prst="rect">
            <a:avLst/>
          </a:prstGeom>
          <a:noFill/>
        </p:spPr>
        <p:txBody>
          <a:bodyPr wrap="none" rtlCol="0">
            <a:spAutoFit/>
          </a:bodyPr>
          <a:lstStyle/>
          <a:p>
            <a:r>
              <a:rPr lang="en-US" sz="2400" b="1" dirty="0" smtClean="0">
                <a:latin typeface="Arial" panose="020B0604020202020204" pitchFamily="34" charset="0"/>
                <a:cs typeface="Arial" panose="020B0604020202020204" pitchFamily="34" charset="0"/>
              </a:rPr>
              <a:t>N</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7621712" y="3262434"/>
            <a:ext cx="407484" cy="461665"/>
          </a:xfrm>
          <a:prstGeom prst="rect">
            <a:avLst/>
          </a:prstGeom>
          <a:noFill/>
        </p:spPr>
        <p:txBody>
          <a:bodyPr wrap="none" rtlCol="0">
            <a:spAutoFit/>
          </a:bodyPr>
          <a:lstStyle/>
          <a:p>
            <a:r>
              <a:rPr lang="en-US" sz="2400" b="1" dirty="0" smtClean="0">
                <a:latin typeface="Arial" panose="020B0604020202020204" pitchFamily="34" charset="0"/>
                <a:cs typeface="Arial" panose="020B0604020202020204" pitchFamily="34" charset="0"/>
              </a:rPr>
              <a:t>H</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9091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323850" y="256157"/>
            <a:ext cx="8820150" cy="6448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689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37" y="365127"/>
            <a:ext cx="8616098" cy="803798"/>
          </a:xfrm>
        </p:spPr>
        <p:txBody>
          <a:bodyPr>
            <a:normAutofit fontScale="90000"/>
          </a:bodyPr>
          <a:lstStyle/>
          <a:p>
            <a:r>
              <a:rPr lang="en-US" b="1" dirty="0" smtClean="0"/>
              <a:t>Polar Covalent </a:t>
            </a:r>
            <a:r>
              <a:rPr lang="en-US" b="1" dirty="0" smtClean="0"/>
              <a:t>Bonds and </a:t>
            </a:r>
            <a:r>
              <a:rPr lang="en-US" b="1" dirty="0"/>
              <a:t>P</a:t>
            </a:r>
            <a:r>
              <a:rPr lang="en-US" b="1" dirty="0" smtClean="0"/>
              <a:t>olar Molecules</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Except for lipids </a:t>
            </a:r>
            <a:r>
              <a:rPr lang="en-US" dirty="0"/>
              <a:t>(</a:t>
            </a:r>
            <a:r>
              <a:rPr lang="en-US" dirty="0" smtClean="0"/>
              <a:t>see later) Most biological molecules have many polar covalent bonds.</a:t>
            </a:r>
          </a:p>
          <a:p>
            <a:pPr marL="0" indent="0">
              <a:buNone/>
            </a:pPr>
            <a:r>
              <a:rPr lang="en-US" dirty="0" smtClean="0"/>
              <a:t>If the polar bonds do not balance each other out, then </a:t>
            </a:r>
            <a:r>
              <a:rPr lang="en-US" dirty="0" smtClean="0"/>
              <a:t>the </a:t>
            </a:r>
            <a:r>
              <a:rPr lang="en-US" dirty="0" smtClean="0"/>
              <a:t>resulting molecule will have </a:t>
            </a:r>
            <a:r>
              <a:rPr lang="en-US" i="1" dirty="0" smtClean="0"/>
              <a:t>polarity</a:t>
            </a:r>
            <a:r>
              <a:rPr lang="en-US" dirty="0" smtClean="0"/>
              <a:t> – regions with </a:t>
            </a:r>
            <a:r>
              <a:rPr lang="en-US" dirty="0" smtClean="0"/>
              <a:t>partial positive (</a:t>
            </a:r>
            <a:r>
              <a:rPr lang="en-US" dirty="0" smtClean="0">
                <a:latin typeface="Symbol" panose="05050102010706020507" pitchFamily="18" charset="2"/>
              </a:rPr>
              <a:t>d</a:t>
            </a:r>
            <a:r>
              <a:rPr lang="en-US" baseline="30000" dirty="0" smtClean="0"/>
              <a:t>+</a:t>
            </a:r>
            <a:r>
              <a:rPr lang="en-US" dirty="0" smtClean="0"/>
              <a:t>) and partial </a:t>
            </a:r>
            <a:r>
              <a:rPr lang="en-US" dirty="0"/>
              <a:t>negative (</a:t>
            </a:r>
            <a:r>
              <a:rPr lang="en-US" dirty="0" smtClean="0">
                <a:latin typeface="Symbol" panose="05050102010706020507" pitchFamily="18" charset="2"/>
              </a:rPr>
              <a:t>d</a:t>
            </a:r>
            <a:r>
              <a:rPr lang="en-US" baseline="30000" dirty="0" smtClean="0"/>
              <a:t>-</a:t>
            </a:r>
            <a:r>
              <a:rPr lang="en-US" dirty="0" smtClean="0"/>
              <a:t>) </a:t>
            </a:r>
            <a:r>
              <a:rPr lang="en-US" dirty="0"/>
              <a:t>charges</a:t>
            </a:r>
            <a:r>
              <a:rPr lang="en-US" dirty="0" smtClean="0"/>
              <a:t>.</a:t>
            </a:r>
            <a:endParaRPr lang="en-US" i="1" dirty="0"/>
          </a:p>
        </p:txBody>
      </p:sp>
    </p:spTree>
    <p:extLst>
      <p:ext uri="{BB962C8B-B14F-4D97-AF65-F5344CB8AC3E}">
        <p14:creationId xmlns:p14="http://schemas.microsoft.com/office/powerpoint/2010/main" val="227139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168" y="1207"/>
            <a:ext cx="5744401" cy="615123"/>
          </a:xfrm>
        </p:spPr>
        <p:txBody>
          <a:bodyPr>
            <a:normAutofit fontScale="90000"/>
          </a:bodyPr>
          <a:lstStyle/>
          <a:p>
            <a:pPr algn="ctr"/>
            <a:r>
              <a:rPr lang="en-US" b="1" dirty="0" smtClean="0"/>
              <a:t>Flavors of Covalent </a:t>
            </a:r>
            <a:r>
              <a:rPr lang="en-US" b="1" dirty="0"/>
              <a:t>B</a:t>
            </a:r>
            <a:r>
              <a:rPr lang="en-US" b="1" dirty="0" smtClean="0"/>
              <a:t>onds</a:t>
            </a:r>
            <a:endParaRPr lang="en-US"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616330"/>
                <a:ext cx="7723287" cy="6029567"/>
              </a:xfrm>
            </p:spPr>
            <p:txBody>
              <a:bodyPr anchor="t">
                <a:normAutofit fontScale="92500" lnSpcReduction="10000"/>
              </a:bodyPr>
              <a:lstStyle/>
              <a:p>
                <a:r>
                  <a:rPr lang="en-US" sz="2400" dirty="0" smtClean="0"/>
                  <a:t>Not all covalent bonds share electrons evenly</a:t>
                </a:r>
              </a:p>
              <a:p>
                <a:r>
                  <a:rPr lang="en-US" sz="2400" u="sng" dirty="0"/>
                  <a:t>Nonpolar covalent bonds</a:t>
                </a:r>
                <a:r>
                  <a:rPr lang="en-US" sz="2400" dirty="0"/>
                  <a:t> – electrons equally </a:t>
                </a:r>
                <a:r>
                  <a:rPr lang="en-US" sz="2400" dirty="0" smtClean="0"/>
                  <a:t>shared</a:t>
                </a:r>
                <a:endParaRPr lang="en-US" sz="2400" dirty="0"/>
              </a:p>
              <a:p>
                <a:pPr lvl="1"/>
                <a:r>
                  <a:rPr lang="en-US" sz="2000" dirty="0"/>
                  <a:t>These are </a:t>
                </a:r>
                <a:r>
                  <a:rPr lang="en-US" sz="2000" dirty="0" smtClean="0"/>
                  <a:t>predominant </a:t>
                </a:r>
                <a:r>
                  <a:rPr lang="en-US" sz="2000" dirty="0"/>
                  <a:t>in hydrophobic </a:t>
                </a:r>
                <a:r>
                  <a:rPr lang="en-US" sz="2000" dirty="0" smtClean="0"/>
                  <a:t>compounds</a:t>
                </a:r>
              </a:p>
              <a:p>
                <a:pPr lvl="1"/>
                <a:r>
                  <a:rPr lang="en-US" sz="2000" dirty="0" smtClean="0"/>
                  <a:t>C-H bonds, C-C </a:t>
                </a:r>
                <a:r>
                  <a:rPr lang="en-US" sz="2000" dirty="0" smtClean="0"/>
                  <a:t>bonds within the same molecule</a:t>
                </a:r>
                <a:endParaRPr lang="en-US" sz="2000" dirty="0"/>
              </a:p>
              <a:p>
                <a:r>
                  <a:rPr lang="en-US" sz="2400" u="sng" dirty="0" smtClean="0"/>
                  <a:t>Polar covalent bonds</a:t>
                </a:r>
                <a:r>
                  <a:rPr lang="en-US" sz="2400" dirty="0" smtClean="0"/>
                  <a:t> – electrons are unequally shared</a:t>
                </a:r>
              </a:p>
              <a:p>
                <a:pPr lvl="1"/>
                <a:r>
                  <a:rPr lang="en-US" sz="2000" dirty="0" smtClean="0"/>
                  <a:t>These are prevalent in hydrophilic compounds</a:t>
                </a:r>
              </a:p>
              <a:p>
                <a:pPr lvl="1"/>
                <a:r>
                  <a:rPr lang="en-US" sz="2000" dirty="0" smtClean="0"/>
                  <a:t>Partial charges form on atoms that unevenly share electrons</a:t>
                </a:r>
              </a:p>
              <a:p>
                <a:pPr lvl="1"/>
                <a:r>
                  <a:rPr lang="en-US" sz="2000" dirty="0" smtClean="0"/>
                  <a:t>C-N bonds, C-O </a:t>
                </a:r>
                <a:r>
                  <a:rPr lang="en-US" sz="2000" dirty="0" smtClean="0"/>
                  <a:t>bonds within the same molecule</a:t>
                </a:r>
                <a:endParaRPr lang="en-US" sz="2000" dirty="0" smtClean="0"/>
              </a:p>
              <a:p>
                <a:pPr lvl="1"/>
                <a:r>
                  <a:rPr lang="en-US" sz="2000" dirty="0" smtClean="0"/>
                  <a:t>Partial charges of opposite sign (</a:t>
                </a:r>
                <a:r>
                  <a:rPr lang="en-US" sz="2000" dirty="0" smtClean="0">
                    <a:latin typeface="Symbol" panose="05050102010706020507" pitchFamily="18" charset="2"/>
                  </a:rPr>
                  <a:t>d</a:t>
                </a:r>
                <a:r>
                  <a:rPr lang="en-US" sz="2000" baseline="30000" dirty="0" smtClean="0"/>
                  <a:t>+</a:t>
                </a:r>
                <a:r>
                  <a:rPr lang="en-US" sz="2000" dirty="0" smtClean="0"/>
                  <a:t>, </a:t>
                </a:r>
                <a:r>
                  <a:rPr lang="en-US" sz="2000" dirty="0" smtClean="0">
                    <a:latin typeface="Symbol" panose="05050102010706020507" pitchFamily="18" charset="2"/>
                  </a:rPr>
                  <a:t>d</a:t>
                </a:r>
                <a:r>
                  <a:rPr lang="en-US" sz="2000" baseline="30000" dirty="0" smtClean="0"/>
                  <a:t>-</a:t>
                </a:r>
                <a:r>
                  <a:rPr lang="en-US" sz="2000" dirty="0" smtClean="0"/>
                  <a:t>) attract each other, albeit weaker than how ions with full charges (</a:t>
                </a:r>
                <a14:m>
                  <m:oMath xmlns:m="http://schemas.openxmlformats.org/officeDocument/2006/math">
                    <m:r>
                      <a:rPr lang="en-US" sz="170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 </m:t>
                    </m:r>
                    <m:r>
                      <a:rPr lang="en-US" sz="1700" i="1" smtClean="0">
                        <a:latin typeface="Cambria Math" panose="02040503050406030204" pitchFamily="18" charset="0"/>
                        <a:ea typeface="Cambria Math" panose="02040503050406030204" pitchFamily="18" charset="0"/>
                      </a:rPr>
                      <m:t>⊝</m:t>
                    </m:r>
                  </m:oMath>
                </a14:m>
                <a:r>
                  <a:rPr lang="en-US" sz="2000" dirty="0" smtClean="0"/>
                  <a:t>) attract </a:t>
                </a:r>
                <a:r>
                  <a:rPr lang="en-US" sz="2000" dirty="0" smtClean="0"/>
                  <a:t>each other</a:t>
                </a:r>
              </a:p>
              <a:p>
                <a:r>
                  <a:rPr lang="en-US" sz="2800" b="1" dirty="0" smtClean="0"/>
                  <a:t>Hydrogen</a:t>
                </a:r>
                <a:r>
                  <a:rPr lang="en-US" sz="2800" dirty="0" smtClean="0"/>
                  <a:t> </a:t>
                </a:r>
                <a:r>
                  <a:rPr lang="en-US" sz="2800" b="1" dirty="0" smtClean="0"/>
                  <a:t>bonds</a:t>
                </a:r>
                <a:r>
                  <a:rPr lang="en-US" sz="2800" dirty="0" smtClean="0"/>
                  <a:t> are a special type of polar covalent bond</a:t>
                </a:r>
              </a:p>
              <a:p>
                <a:pPr lvl="1"/>
                <a:r>
                  <a:rPr lang="en-US" sz="2000" dirty="0"/>
                  <a:t>N-H bonds, O-H bonds</a:t>
                </a:r>
              </a:p>
              <a:p>
                <a:pPr lvl="2"/>
                <a:r>
                  <a:rPr lang="en-US" sz="1600" dirty="0" smtClean="0"/>
                  <a:t>Partial positive charges </a:t>
                </a:r>
                <a:r>
                  <a:rPr lang="en-US" sz="1600" dirty="0"/>
                  <a:t>involving H are considerably stronger</a:t>
                </a:r>
              </a:p>
              <a:p>
                <a:pPr lvl="1"/>
                <a:r>
                  <a:rPr lang="en-US" sz="2000" dirty="0" smtClean="0"/>
                  <a:t>Very </a:t>
                </a:r>
                <a:r>
                  <a:rPr lang="en-US" sz="2000" dirty="0"/>
                  <a:t>s</a:t>
                </a:r>
                <a:r>
                  <a:rPr lang="en-US" sz="2000" dirty="0" smtClean="0"/>
                  <a:t>trong partial positive charge on H interacts </a:t>
                </a:r>
                <a:r>
                  <a:rPr lang="en-US" sz="2000" dirty="0" smtClean="0"/>
                  <a:t>with                      lone  </a:t>
                </a:r>
                <a:r>
                  <a:rPr lang="en-US" sz="2000" dirty="0" smtClean="0"/>
                  <a:t>pair of electrons </a:t>
                </a:r>
                <a:r>
                  <a:rPr lang="en-US" sz="2000" u="sng" dirty="0" smtClean="0"/>
                  <a:t>on a </a:t>
                </a:r>
                <a:r>
                  <a:rPr lang="en-US" sz="2000" u="sng" dirty="0" smtClean="0"/>
                  <a:t>DIFFERENT O </a:t>
                </a:r>
                <a:r>
                  <a:rPr lang="en-US" sz="2000" u="sng" dirty="0" smtClean="0"/>
                  <a:t>or </a:t>
                </a:r>
                <a:r>
                  <a:rPr lang="en-US" sz="2000" u="sng" dirty="0" smtClean="0"/>
                  <a:t>N atom </a:t>
                </a:r>
                <a:endParaRPr lang="en-US" sz="2000" u="sng" dirty="0" smtClean="0"/>
              </a:p>
              <a:p>
                <a:pPr lvl="1"/>
                <a:r>
                  <a:rPr lang="en-US" sz="2000" dirty="0" smtClean="0"/>
                  <a:t>It has both ionic and covalent bonding properties</a:t>
                </a:r>
              </a:p>
              <a:p>
                <a:pPr lvl="1"/>
                <a:r>
                  <a:rPr lang="en-US" sz="2000" dirty="0" smtClean="0"/>
                  <a:t>Most often, they form </a:t>
                </a:r>
                <a:r>
                  <a:rPr lang="en-US" sz="2000" b="1" u="sng" dirty="0" smtClean="0"/>
                  <a:t>between two molecules</a:t>
                </a:r>
              </a:p>
              <a:p>
                <a:pPr lvl="1"/>
                <a:r>
                  <a:rPr lang="en-US" sz="2000" dirty="0" smtClean="0"/>
                  <a:t>Play </a:t>
                </a:r>
                <a:r>
                  <a:rPr lang="en-US" sz="2000" dirty="0" smtClean="0"/>
                  <a:t>a MAJOR role in biochemistry and </a:t>
                </a:r>
                <a:r>
                  <a:rPr lang="en-US" sz="2000" dirty="0" smtClean="0"/>
                  <a:t>protein structure</a:t>
                </a:r>
                <a:endParaRPr lang="en-US"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616330"/>
                <a:ext cx="7723287" cy="6029567"/>
              </a:xfrm>
              <a:blipFill rotWithShape="0">
                <a:blip r:embed="rId2"/>
                <a:stretch>
                  <a:fillRect l="-1184" t="-1719"/>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6410227" y="5167326"/>
            <a:ext cx="2643462" cy="1566496"/>
          </a:xfrm>
          <a:prstGeom prst="rect">
            <a:avLst/>
          </a:prstGeom>
        </p:spPr>
      </p:pic>
      <p:pic>
        <p:nvPicPr>
          <p:cNvPr id="7" name="Picture 6"/>
          <p:cNvPicPr>
            <a:picLocks noChangeAspect="1"/>
          </p:cNvPicPr>
          <p:nvPr/>
        </p:nvPicPr>
        <p:blipFill>
          <a:blip r:embed="rId4"/>
          <a:stretch>
            <a:fillRect/>
          </a:stretch>
        </p:blipFill>
        <p:spPr>
          <a:xfrm>
            <a:off x="7582881" y="877900"/>
            <a:ext cx="1470808" cy="1280232"/>
          </a:xfrm>
          <a:prstGeom prst="rect">
            <a:avLst/>
          </a:prstGeom>
        </p:spPr>
      </p:pic>
      <p:pic>
        <p:nvPicPr>
          <p:cNvPr id="8" name="Picture 7"/>
          <p:cNvPicPr>
            <a:picLocks noChangeAspect="1"/>
          </p:cNvPicPr>
          <p:nvPr/>
        </p:nvPicPr>
        <p:blipFill>
          <a:blip r:embed="rId5"/>
          <a:stretch>
            <a:fillRect/>
          </a:stretch>
        </p:blipFill>
        <p:spPr>
          <a:xfrm>
            <a:off x="7771110" y="3736650"/>
            <a:ext cx="1275722" cy="529330"/>
          </a:xfrm>
          <a:prstGeom prst="rect">
            <a:avLst/>
          </a:prstGeom>
        </p:spPr>
      </p:pic>
      <p:pic>
        <p:nvPicPr>
          <p:cNvPr id="10" name="Picture 9"/>
          <p:cNvPicPr>
            <a:picLocks noChangeAspect="1"/>
          </p:cNvPicPr>
          <p:nvPr/>
        </p:nvPicPr>
        <p:blipFill>
          <a:blip r:embed="rId6"/>
          <a:stretch>
            <a:fillRect/>
          </a:stretch>
        </p:blipFill>
        <p:spPr>
          <a:xfrm>
            <a:off x="7610516" y="2291723"/>
            <a:ext cx="1422400" cy="113080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10516" y="168209"/>
            <a:ext cx="1284612" cy="448121"/>
          </a:xfrm>
          <a:prstGeom prst="rect">
            <a:avLst/>
          </a:prstGeom>
        </p:spPr>
      </p:pic>
      <p:sp>
        <p:nvSpPr>
          <p:cNvPr id="4" name="TextBox 3"/>
          <p:cNvSpPr txBox="1"/>
          <p:nvPr/>
        </p:nvSpPr>
        <p:spPr>
          <a:xfrm rot="17636529">
            <a:off x="6862714" y="5448692"/>
            <a:ext cx="247184" cy="369332"/>
          </a:xfrm>
          <a:prstGeom prst="rect">
            <a:avLst/>
          </a:prstGeom>
          <a:noFill/>
        </p:spPr>
        <p:txBody>
          <a:bodyPr wrap="none" rtlCol="0">
            <a:spAutoFit/>
          </a:bodyPr>
          <a:lstStyle/>
          <a:p>
            <a:r>
              <a:rPr lang="en-US" b="1" dirty="0" smtClean="0"/>
              <a:t>:</a:t>
            </a:r>
            <a:endParaRPr lang="en-US" b="1" dirty="0"/>
          </a:p>
        </p:txBody>
      </p:sp>
      <p:sp>
        <p:nvSpPr>
          <p:cNvPr id="12" name="TextBox 11"/>
          <p:cNvSpPr txBox="1"/>
          <p:nvPr/>
        </p:nvSpPr>
        <p:spPr>
          <a:xfrm>
            <a:off x="7060678" y="5678066"/>
            <a:ext cx="91440" cy="182880"/>
          </a:xfrm>
          <a:prstGeom prst="rect">
            <a:avLst/>
          </a:prstGeom>
          <a:solidFill>
            <a:schemeClr val="bg1"/>
          </a:solidFill>
        </p:spPr>
        <p:txBody>
          <a:bodyPr wrap="square" rtlCol="0" anchor="ctr">
            <a:spAutoFit/>
          </a:bodyPr>
          <a:lstStyle/>
          <a:p>
            <a:pPr algn="ctr"/>
            <a:r>
              <a:rPr lang="en-US" b="1" dirty="0" smtClean="0"/>
              <a:t>:</a:t>
            </a:r>
            <a:endParaRPr lang="en-US" b="1" dirty="0"/>
          </a:p>
        </p:txBody>
      </p:sp>
      <p:sp>
        <p:nvSpPr>
          <p:cNvPr id="13" name="TextBox 12"/>
          <p:cNvSpPr txBox="1"/>
          <p:nvPr/>
        </p:nvSpPr>
        <p:spPr>
          <a:xfrm>
            <a:off x="8559457" y="5659212"/>
            <a:ext cx="91440" cy="182880"/>
          </a:xfrm>
          <a:prstGeom prst="rect">
            <a:avLst/>
          </a:prstGeom>
          <a:solidFill>
            <a:schemeClr val="bg1"/>
          </a:solidFill>
        </p:spPr>
        <p:txBody>
          <a:bodyPr wrap="square" rtlCol="0" anchor="ctr">
            <a:spAutoFit/>
          </a:bodyPr>
          <a:lstStyle/>
          <a:p>
            <a:pPr algn="ctr"/>
            <a:r>
              <a:rPr lang="en-US" b="1" dirty="0" smtClean="0"/>
              <a:t>:</a:t>
            </a:r>
            <a:endParaRPr lang="en-US" b="1" dirty="0"/>
          </a:p>
        </p:txBody>
      </p:sp>
      <p:sp>
        <p:nvSpPr>
          <p:cNvPr id="14" name="TextBox 13"/>
          <p:cNvSpPr txBox="1"/>
          <p:nvPr/>
        </p:nvSpPr>
        <p:spPr>
          <a:xfrm rot="17636529">
            <a:off x="8260550" y="5705708"/>
            <a:ext cx="247184" cy="369332"/>
          </a:xfrm>
          <a:prstGeom prst="rect">
            <a:avLst/>
          </a:prstGeom>
          <a:noFill/>
        </p:spPr>
        <p:txBody>
          <a:bodyPr wrap="none" rtlCol="0">
            <a:spAutoFit/>
          </a:bodyPr>
          <a:lstStyle/>
          <a:p>
            <a:r>
              <a:rPr lang="en-US" b="1" dirty="0" smtClean="0"/>
              <a:t>:</a:t>
            </a:r>
            <a:endParaRPr lang="en-US" b="1" dirty="0"/>
          </a:p>
        </p:txBody>
      </p:sp>
      <p:sp>
        <p:nvSpPr>
          <p:cNvPr id="15" name="TextBox 14"/>
          <p:cNvSpPr txBox="1"/>
          <p:nvPr/>
        </p:nvSpPr>
        <p:spPr>
          <a:xfrm rot="16200000">
            <a:off x="8552604" y="4139213"/>
            <a:ext cx="247184" cy="369332"/>
          </a:xfrm>
          <a:prstGeom prst="rect">
            <a:avLst/>
          </a:prstGeom>
          <a:noFill/>
        </p:spPr>
        <p:txBody>
          <a:bodyPr wrap="none" rtlCol="0">
            <a:spAutoFit/>
          </a:bodyPr>
          <a:lstStyle/>
          <a:p>
            <a:r>
              <a:rPr lang="en-US" b="1" dirty="0" smtClean="0"/>
              <a:t>:</a:t>
            </a:r>
            <a:endParaRPr lang="en-US" b="1" dirty="0"/>
          </a:p>
        </p:txBody>
      </p:sp>
      <p:sp>
        <p:nvSpPr>
          <p:cNvPr id="16" name="TextBox 15"/>
          <p:cNvSpPr txBox="1"/>
          <p:nvPr/>
        </p:nvSpPr>
        <p:spPr>
          <a:xfrm rot="16200000">
            <a:off x="8620531" y="3773015"/>
            <a:ext cx="247184" cy="369332"/>
          </a:xfrm>
          <a:prstGeom prst="rect">
            <a:avLst/>
          </a:prstGeom>
          <a:noFill/>
        </p:spPr>
        <p:txBody>
          <a:bodyPr wrap="none" rtlCol="0">
            <a:spAutoFit/>
          </a:bodyPr>
          <a:lstStyle/>
          <a:p>
            <a:r>
              <a:rPr lang="en-US" b="1" dirty="0" smtClean="0"/>
              <a:t>:</a:t>
            </a:r>
            <a:endParaRPr lang="en-US" b="1" dirty="0"/>
          </a:p>
        </p:txBody>
      </p:sp>
      <p:sp>
        <p:nvSpPr>
          <p:cNvPr id="17" name="TextBox 16"/>
          <p:cNvSpPr txBox="1"/>
          <p:nvPr/>
        </p:nvSpPr>
        <p:spPr>
          <a:xfrm>
            <a:off x="8789268" y="3902927"/>
            <a:ext cx="247184" cy="369332"/>
          </a:xfrm>
          <a:prstGeom prst="rect">
            <a:avLst/>
          </a:prstGeom>
          <a:noFill/>
        </p:spPr>
        <p:txBody>
          <a:bodyPr wrap="none" rtlCol="0">
            <a:spAutoFit/>
          </a:bodyPr>
          <a:lstStyle/>
          <a:p>
            <a:r>
              <a:rPr lang="en-US" b="1" dirty="0" smtClean="0"/>
              <a:t>:</a:t>
            </a:r>
            <a:endParaRPr lang="en-US" b="1" dirty="0"/>
          </a:p>
        </p:txBody>
      </p:sp>
    </p:spTree>
    <p:extLst>
      <p:ext uri="{BB962C8B-B14F-4D97-AF65-F5344CB8AC3E}">
        <p14:creationId xmlns:p14="http://schemas.microsoft.com/office/powerpoint/2010/main" val="2774013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80144" y="209622"/>
            <a:ext cx="8373438" cy="1072423"/>
          </a:xfrm>
        </p:spPr>
        <p:txBody>
          <a:bodyPr>
            <a:normAutofit/>
          </a:bodyPr>
          <a:lstStyle/>
          <a:p>
            <a:r>
              <a:rPr lang="en-US" sz="3200" b="1" dirty="0" smtClean="0"/>
              <a:t>Hydrogen Bonding Between Water Molecules Gives </a:t>
            </a:r>
            <a:r>
              <a:rPr lang="en-US" sz="3200" b="1" dirty="0"/>
              <a:t>W</a:t>
            </a:r>
            <a:r>
              <a:rPr lang="en-US" sz="3200" b="1" dirty="0" smtClean="0"/>
              <a:t>ater </a:t>
            </a:r>
            <a:r>
              <a:rPr lang="en-US" sz="3200" b="1" dirty="0" smtClean="0"/>
              <a:t>Properties Essential to Life</a:t>
            </a:r>
            <a:endParaRPr lang="en-US" sz="3200" b="1" dirty="0"/>
          </a:p>
        </p:txBody>
      </p:sp>
      <p:sp>
        <p:nvSpPr>
          <p:cNvPr id="16" name="Content Placeholder 2"/>
          <p:cNvSpPr>
            <a:spLocks noGrp="1"/>
          </p:cNvSpPr>
          <p:nvPr>
            <p:ph idx="1"/>
          </p:nvPr>
        </p:nvSpPr>
        <p:spPr>
          <a:xfrm>
            <a:off x="330698" y="1282045"/>
            <a:ext cx="8422884" cy="5505254"/>
          </a:xfrm>
        </p:spPr>
        <p:txBody>
          <a:bodyPr>
            <a:normAutofit fontScale="92500" lnSpcReduction="10000"/>
          </a:bodyPr>
          <a:lstStyle/>
          <a:p>
            <a:pPr marL="0" indent="0">
              <a:buNone/>
            </a:pPr>
            <a:r>
              <a:rPr lang="en-US" dirty="0" smtClean="0"/>
              <a:t>Water:</a:t>
            </a:r>
          </a:p>
          <a:p>
            <a:pPr lvl="1"/>
            <a:r>
              <a:rPr lang="en-US" dirty="0"/>
              <a:t>i</a:t>
            </a:r>
            <a:r>
              <a:rPr lang="en-US" sz="2400" dirty="0" smtClean="0"/>
              <a:t>s </a:t>
            </a:r>
            <a:r>
              <a:rPr lang="en-US" sz="2400" b="1" dirty="0" smtClean="0"/>
              <a:t>cohesive </a:t>
            </a:r>
            <a:r>
              <a:rPr lang="en-US" sz="2400" dirty="0" smtClean="0"/>
              <a:t>(bonds to itself).</a:t>
            </a:r>
          </a:p>
          <a:p>
            <a:pPr lvl="2"/>
            <a:r>
              <a:rPr lang="en-US" dirty="0" smtClean="0"/>
              <a:t>This results in surface tension.</a:t>
            </a:r>
            <a:endParaRPr lang="en-US" sz="2000" dirty="0" smtClean="0"/>
          </a:p>
          <a:p>
            <a:pPr lvl="1"/>
            <a:r>
              <a:rPr lang="en-US" dirty="0"/>
              <a:t>i</a:t>
            </a:r>
            <a:r>
              <a:rPr lang="en-US" sz="2400" dirty="0" smtClean="0"/>
              <a:t>s </a:t>
            </a:r>
            <a:r>
              <a:rPr lang="en-US" sz="2400" b="1" dirty="0" smtClean="0"/>
              <a:t>adhesive</a:t>
            </a:r>
            <a:r>
              <a:rPr lang="en-US" sz="2400" dirty="0" smtClean="0"/>
              <a:t> (bonds to other charged materials).</a:t>
            </a:r>
          </a:p>
          <a:p>
            <a:pPr lvl="2"/>
            <a:r>
              <a:rPr lang="en-US" sz="2000" dirty="0" smtClean="0"/>
              <a:t>This permits capillary action.</a:t>
            </a:r>
          </a:p>
          <a:p>
            <a:pPr lvl="1"/>
            <a:r>
              <a:rPr lang="en-US" dirty="0"/>
              <a:t>i</a:t>
            </a:r>
            <a:r>
              <a:rPr lang="en-US" dirty="0" smtClean="0"/>
              <a:t>s </a:t>
            </a:r>
            <a:r>
              <a:rPr lang="en-US" b="1" dirty="0" smtClean="0"/>
              <a:t>less dense</a:t>
            </a:r>
            <a:r>
              <a:rPr lang="en-US" dirty="0" smtClean="0"/>
              <a:t> when frozen (solid ice floats in liquid water).</a:t>
            </a:r>
          </a:p>
          <a:p>
            <a:pPr lvl="1"/>
            <a:r>
              <a:rPr lang="en-US" dirty="0"/>
              <a:t>h</a:t>
            </a:r>
            <a:r>
              <a:rPr lang="en-US" dirty="0" smtClean="0"/>
              <a:t>as </a:t>
            </a:r>
            <a:r>
              <a:rPr lang="en-US" b="1" dirty="0" smtClean="0"/>
              <a:t>high specific heat </a:t>
            </a:r>
            <a:r>
              <a:rPr lang="en-US" dirty="0" smtClean="0"/>
              <a:t>capacity</a:t>
            </a:r>
            <a:r>
              <a:rPr lang="en-US" b="1" dirty="0" smtClean="0"/>
              <a:t> </a:t>
            </a:r>
            <a:r>
              <a:rPr lang="en-US" dirty="0" smtClean="0"/>
              <a:t>(it takes a lot of energy to cool it down or heat it up).</a:t>
            </a:r>
          </a:p>
          <a:p>
            <a:pPr lvl="2"/>
            <a:r>
              <a:rPr lang="en-US" dirty="0" smtClean="0"/>
              <a:t>1 calorie of energy will raise the temperature of 1 gram of water by 1 degree Celsius.</a:t>
            </a:r>
          </a:p>
          <a:p>
            <a:pPr lvl="1"/>
            <a:r>
              <a:rPr lang="en-US" dirty="0" smtClean="0"/>
              <a:t>has high </a:t>
            </a:r>
            <a:r>
              <a:rPr lang="en-US" b="1" dirty="0" smtClean="0"/>
              <a:t>heat of vaporization </a:t>
            </a:r>
            <a:r>
              <a:rPr lang="en-US" dirty="0" smtClean="0"/>
              <a:t>(which results in evaporative cooling removing a LOT of heat from the body).</a:t>
            </a:r>
          </a:p>
          <a:p>
            <a:pPr lvl="1"/>
            <a:r>
              <a:rPr lang="en-US" dirty="0"/>
              <a:t>i</a:t>
            </a:r>
            <a:r>
              <a:rPr lang="en-US" dirty="0" smtClean="0"/>
              <a:t>s an excellent </a:t>
            </a:r>
            <a:r>
              <a:rPr lang="en-US" b="1" dirty="0" smtClean="0"/>
              <a:t>solvent</a:t>
            </a:r>
            <a:r>
              <a:rPr lang="en-US" dirty="0" smtClean="0"/>
              <a:t> for </a:t>
            </a:r>
            <a:r>
              <a:rPr lang="en-US" i="1" dirty="0" smtClean="0"/>
              <a:t>hydrophilic</a:t>
            </a:r>
            <a:r>
              <a:rPr lang="en-US" dirty="0" smtClean="0"/>
              <a:t> materials.</a:t>
            </a:r>
          </a:p>
          <a:p>
            <a:pPr lvl="2"/>
            <a:r>
              <a:rPr lang="en-US" dirty="0" smtClean="0"/>
              <a:t>The charges of water can dissociate polar materials, and ionic materials like table salt.</a:t>
            </a:r>
          </a:p>
          <a:p>
            <a:pPr lvl="2"/>
            <a:r>
              <a:rPr lang="en-US" i="1" dirty="0" smtClean="0"/>
              <a:t>Hydrophobic</a:t>
            </a:r>
            <a:r>
              <a:rPr lang="en-US" dirty="0" smtClean="0"/>
              <a:t> materials like oil are nonpolar, have no charges, do not dissolve well in water, and will aggregate in </a:t>
            </a:r>
            <a:r>
              <a:rPr lang="en-US" dirty="0" smtClean="0"/>
              <a:t>water</a:t>
            </a:r>
          </a:p>
          <a:p>
            <a:pPr lvl="3"/>
            <a:r>
              <a:rPr lang="en-US" dirty="0" smtClean="0"/>
              <a:t>E.g., </a:t>
            </a:r>
            <a:r>
              <a:rPr lang="en-US" dirty="0" smtClean="0"/>
              <a:t>oil droplets, phospholipids into plasma membranes.</a:t>
            </a:r>
            <a:endParaRPr lang="en-US" dirty="0"/>
          </a:p>
        </p:txBody>
      </p:sp>
    </p:spTree>
    <p:extLst>
      <p:ext uri="{BB962C8B-B14F-4D97-AF65-F5344CB8AC3E}">
        <p14:creationId xmlns:p14="http://schemas.microsoft.com/office/powerpoint/2010/main" val="2783821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582" y="503434"/>
            <a:ext cx="8630292" cy="1304818"/>
          </a:xfrm>
        </p:spPr>
        <p:txBody>
          <a:bodyPr>
            <a:normAutofit/>
          </a:bodyPr>
          <a:lstStyle/>
          <a:p>
            <a:pPr marL="0" indent="0" algn="ctr">
              <a:buNone/>
            </a:pPr>
            <a:r>
              <a:rPr lang="en-US" dirty="0" smtClean="0"/>
              <a:t>Hydrogen bonding results in surface tension;</a:t>
            </a:r>
          </a:p>
          <a:p>
            <a:pPr marL="0" indent="0" algn="ctr">
              <a:buNone/>
            </a:pPr>
            <a:r>
              <a:rPr lang="en-US" dirty="0" smtClean="0"/>
              <a:t>This tension helps keep some thin </a:t>
            </a:r>
            <a:r>
              <a:rPr lang="en-US" dirty="0" smtClean="0"/>
              <a:t>things </a:t>
            </a:r>
            <a:r>
              <a:rPr lang="en-US" dirty="0" smtClean="0"/>
              <a:t>floating!</a:t>
            </a:r>
            <a:endParaRPr lang="en-US" dirty="0"/>
          </a:p>
        </p:txBody>
      </p:sp>
      <p:pic>
        <p:nvPicPr>
          <p:cNvPr id="2" name="Picture 1"/>
          <p:cNvPicPr>
            <a:picLocks noChangeAspect="1"/>
          </p:cNvPicPr>
          <p:nvPr/>
        </p:nvPicPr>
        <p:blipFill rotWithShape="1">
          <a:blip r:embed="rId2"/>
          <a:srcRect l="2837" t="3631" r="2367" b="4277"/>
          <a:stretch/>
        </p:blipFill>
        <p:spPr>
          <a:xfrm>
            <a:off x="422507" y="1712889"/>
            <a:ext cx="4829578" cy="261441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81524"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6994" y="3342758"/>
            <a:ext cx="4019879" cy="26676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7099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582" y="243315"/>
            <a:ext cx="8630292" cy="1164245"/>
          </a:xfrm>
        </p:spPr>
        <p:txBody>
          <a:bodyPr>
            <a:normAutofit/>
          </a:bodyPr>
          <a:lstStyle/>
          <a:p>
            <a:pPr marL="0" indent="0" algn="ctr">
              <a:buNone/>
            </a:pPr>
            <a:r>
              <a:rPr lang="en-US" dirty="0" smtClean="0"/>
              <a:t>Hydrogen bonding makes ice less dense than liquid water</a:t>
            </a:r>
          </a:p>
          <a:p>
            <a:pPr marL="0" indent="0" algn="ctr">
              <a:buNone/>
            </a:pPr>
            <a:r>
              <a:rPr lang="en-US" dirty="0" smtClean="0"/>
              <a:t>(nearly all solids sink in their liquid)</a:t>
            </a:r>
            <a:endParaRPr lang="en-US" dirty="0"/>
          </a:p>
        </p:txBody>
      </p:sp>
      <p:pic>
        <p:nvPicPr>
          <p:cNvPr id="4" name="Picture 3"/>
          <p:cNvPicPr>
            <a:picLocks noChangeAspect="1"/>
          </p:cNvPicPr>
          <p:nvPr/>
        </p:nvPicPr>
        <p:blipFill rotWithShape="1">
          <a:blip r:embed="rId2"/>
          <a:srcRect l="22588" r="19936" b="25184"/>
          <a:stretch/>
        </p:blipFill>
        <p:spPr>
          <a:xfrm>
            <a:off x="383950" y="1520575"/>
            <a:ext cx="8355556" cy="366787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81524"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3836122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753" y="619887"/>
            <a:ext cx="8022220" cy="626723"/>
          </a:xfrm>
        </p:spPr>
        <p:txBody>
          <a:bodyPr>
            <a:normAutofit/>
          </a:bodyPr>
          <a:lstStyle/>
          <a:p>
            <a:pPr marL="0" indent="0">
              <a:buNone/>
            </a:pPr>
            <a:r>
              <a:rPr lang="en-US" dirty="0" smtClean="0"/>
              <a:t>Hydrogen bonding results in capillary action </a:t>
            </a:r>
            <a:endParaRPr lang="en-US" dirty="0"/>
          </a:p>
        </p:txBody>
      </p:sp>
      <p:pic>
        <p:nvPicPr>
          <p:cNvPr id="2" name="Picture 1"/>
          <p:cNvPicPr>
            <a:picLocks noChangeAspect="1"/>
          </p:cNvPicPr>
          <p:nvPr/>
        </p:nvPicPr>
        <p:blipFill>
          <a:blip r:embed="rId2"/>
          <a:stretch>
            <a:fillRect/>
          </a:stretch>
        </p:blipFill>
        <p:spPr>
          <a:xfrm>
            <a:off x="290753" y="1508714"/>
            <a:ext cx="3622220" cy="4432787"/>
          </a:xfrm>
          <a:prstGeom prst="rect">
            <a:avLst/>
          </a:prstGeom>
        </p:spPr>
      </p:pic>
      <p:sp>
        <p:nvSpPr>
          <p:cNvPr id="6" name="TextBox 5"/>
          <p:cNvSpPr txBox="1"/>
          <p:nvPr/>
        </p:nvSpPr>
        <p:spPr>
          <a:xfrm>
            <a:off x="290753"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975" y="2356834"/>
            <a:ext cx="3936595" cy="331637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910140" y="6465709"/>
            <a:ext cx="2834430"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t>Caption: </a:t>
            </a:r>
            <a:r>
              <a:rPr lang="en-US" sz="800" dirty="0" smtClean="0">
                <a:hlinkClick r:id="rId5"/>
              </a:rPr>
              <a:t>Transpiration Overview  </a:t>
            </a:r>
            <a:r>
              <a:rPr lang="en-US" sz="800" dirty="0" smtClean="0"/>
              <a:t>(c) Laurel Jules,</a:t>
            </a:r>
            <a:r>
              <a:rPr lang="en-US" sz="800" dirty="0"/>
              <a:t> </a:t>
            </a:r>
            <a:r>
              <a:rPr lang="en-US" sz="800" u="sng" dirty="0" smtClean="0">
                <a:hlinkClick r:id="rId6"/>
              </a:rPr>
              <a:t>Public </a:t>
            </a:r>
            <a:r>
              <a:rPr lang="en-US" sz="800" u="sng" dirty="0">
                <a:hlinkClick r:id="rId6"/>
              </a:rPr>
              <a:t>domain</a:t>
            </a:r>
            <a:endParaRPr lang="en-US" sz="800" dirty="0"/>
          </a:p>
        </p:txBody>
      </p:sp>
    </p:spTree>
    <p:extLst>
      <p:ext uri="{BB962C8B-B14F-4D97-AF65-F5344CB8AC3E}">
        <p14:creationId xmlns:p14="http://schemas.microsoft.com/office/powerpoint/2010/main" val="3610416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04800" y="409575"/>
            <a:ext cx="8534400" cy="6038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0925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174" y="585628"/>
            <a:ext cx="7767264" cy="626723"/>
          </a:xfrm>
        </p:spPr>
        <p:txBody>
          <a:bodyPr>
            <a:normAutofit/>
          </a:bodyPr>
          <a:lstStyle/>
          <a:p>
            <a:pPr marL="0" indent="0">
              <a:buNone/>
            </a:pPr>
            <a:r>
              <a:rPr lang="en-US" dirty="0" smtClean="0"/>
              <a:t>Hydrogen bonding makes water act as a solvent</a:t>
            </a:r>
            <a:endParaRPr lang="en-US" dirty="0"/>
          </a:p>
        </p:txBody>
      </p:sp>
      <p:pic>
        <p:nvPicPr>
          <p:cNvPr id="2" name="Picture 1"/>
          <p:cNvPicPr>
            <a:picLocks noChangeAspect="1"/>
          </p:cNvPicPr>
          <p:nvPr/>
        </p:nvPicPr>
        <p:blipFill>
          <a:blip r:embed="rId2"/>
          <a:stretch>
            <a:fillRect/>
          </a:stretch>
        </p:blipFill>
        <p:spPr>
          <a:xfrm>
            <a:off x="161964" y="2790921"/>
            <a:ext cx="4661516" cy="209621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90753"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2269" y="2596960"/>
            <a:ext cx="3947032" cy="29602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0107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448" y="5469467"/>
            <a:ext cx="7998177" cy="1388533"/>
          </a:xfrm>
        </p:spPr>
        <p:txBody>
          <a:bodyPr>
            <a:normAutofit/>
          </a:bodyPr>
          <a:lstStyle/>
          <a:p>
            <a:pPr algn="ctr"/>
            <a:r>
              <a:rPr lang="en-US" b="1" dirty="0" smtClean="0"/>
              <a:t>sodium </a:t>
            </a:r>
            <a:r>
              <a:rPr lang="en-US" b="1" dirty="0" err="1" smtClean="0"/>
              <a:t>palmitoyloleoylphosphatidylserine</a:t>
            </a:r>
            <a:endParaRPr lang="en-US" b="1" dirty="0"/>
          </a:p>
        </p:txBody>
      </p:sp>
      <p:sp>
        <p:nvSpPr>
          <p:cNvPr id="6" name="Rectangle 5"/>
          <p:cNvSpPr/>
          <p:nvPr/>
        </p:nvSpPr>
        <p:spPr>
          <a:xfrm>
            <a:off x="152401" y="0"/>
            <a:ext cx="4278488" cy="769441"/>
          </a:xfrm>
          <a:prstGeom prst="rect">
            <a:avLst/>
          </a:prstGeom>
        </p:spPr>
        <p:txBody>
          <a:bodyPr wrap="square">
            <a:spAutoFit/>
          </a:bodyPr>
          <a:lstStyle/>
          <a:p>
            <a:r>
              <a:rPr lang="en-US" sz="4400" b="1" dirty="0"/>
              <a:t>Name the bonds</a:t>
            </a:r>
            <a:r>
              <a:rPr lang="en-US" sz="4400" b="1" dirty="0" smtClean="0"/>
              <a:t>:</a:t>
            </a:r>
            <a:endParaRPr lang="en-US" sz="44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02" y="769441"/>
            <a:ext cx="8841724" cy="5563626"/>
          </a:xfrm>
          <a:prstGeom prst="rect">
            <a:avLst/>
          </a:prstGeom>
        </p:spPr>
      </p:pic>
      <p:sp>
        <p:nvSpPr>
          <p:cNvPr id="11" name="TextBox 10"/>
          <p:cNvSpPr txBox="1"/>
          <p:nvPr/>
        </p:nvSpPr>
        <p:spPr>
          <a:xfrm>
            <a:off x="8026399" y="1106311"/>
            <a:ext cx="344966" cy="369332"/>
          </a:xfrm>
          <a:prstGeom prst="rect">
            <a:avLst/>
          </a:prstGeom>
          <a:noFill/>
        </p:spPr>
        <p:txBody>
          <a:bodyPr wrap="none" rtlCol="0">
            <a:spAutoFit/>
          </a:bodyPr>
          <a:lstStyle/>
          <a:p>
            <a:r>
              <a:rPr lang="en-US" b="1" dirty="0">
                <a:solidFill>
                  <a:srgbClr val="FF0000"/>
                </a:solidFill>
                <a:latin typeface="Symbol" panose="05050102010706020507" pitchFamily="18" charset="2"/>
              </a:rPr>
              <a:t>d</a:t>
            </a:r>
            <a:r>
              <a:rPr lang="en-US" b="1" baseline="30000" dirty="0" smtClean="0">
                <a:solidFill>
                  <a:srgbClr val="FF0000"/>
                </a:solidFill>
              </a:rPr>
              <a:t>-</a:t>
            </a:r>
            <a:endParaRPr lang="en-US" b="1" baseline="30000" dirty="0">
              <a:solidFill>
                <a:srgbClr val="FF0000"/>
              </a:solidFill>
            </a:endParaRPr>
          </a:p>
        </p:txBody>
      </p:sp>
      <p:sp>
        <p:nvSpPr>
          <p:cNvPr id="12" name="TextBox 11"/>
          <p:cNvSpPr txBox="1"/>
          <p:nvPr/>
        </p:nvSpPr>
        <p:spPr>
          <a:xfrm>
            <a:off x="8198882" y="4575202"/>
            <a:ext cx="344966" cy="369332"/>
          </a:xfrm>
          <a:prstGeom prst="rect">
            <a:avLst/>
          </a:prstGeom>
          <a:noFill/>
        </p:spPr>
        <p:txBody>
          <a:bodyPr wrap="none" rtlCol="0">
            <a:spAutoFit/>
          </a:bodyPr>
          <a:lstStyle/>
          <a:p>
            <a:r>
              <a:rPr lang="en-US" b="1" dirty="0">
                <a:solidFill>
                  <a:srgbClr val="FF0000"/>
                </a:solidFill>
                <a:latin typeface="Symbol" panose="05050102010706020507" pitchFamily="18" charset="2"/>
              </a:rPr>
              <a:t>d</a:t>
            </a:r>
            <a:r>
              <a:rPr lang="en-US" b="1" baseline="30000" dirty="0" smtClean="0">
                <a:solidFill>
                  <a:srgbClr val="FF0000"/>
                </a:solidFill>
              </a:rPr>
              <a:t>-</a:t>
            </a:r>
            <a:endParaRPr lang="en-US" b="1" baseline="30000" dirty="0">
              <a:solidFill>
                <a:srgbClr val="FF0000"/>
              </a:solidFill>
            </a:endParaRPr>
          </a:p>
        </p:txBody>
      </p:sp>
      <p:sp>
        <p:nvSpPr>
          <p:cNvPr id="13" name="TextBox 12"/>
          <p:cNvSpPr txBox="1"/>
          <p:nvPr/>
        </p:nvSpPr>
        <p:spPr>
          <a:xfrm>
            <a:off x="7004754" y="4390536"/>
            <a:ext cx="344966" cy="369332"/>
          </a:xfrm>
          <a:prstGeom prst="rect">
            <a:avLst/>
          </a:prstGeom>
          <a:noFill/>
        </p:spPr>
        <p:txBody>
          <a:bodyPr wrap="none" rtlCol="0">
            <a:spAutoFit/>
          </a:bodyPr>
          <a:lstStyle/>
          <a:p>
            <a:r>
              <a:rPr lang="en-US" b="1" dirty="0">
                <a:solidFill>
                  <a:srgbClr val="FF0000"/>
                </a:solidFill>
                <a:latin typeface="Symbol" panose="05050102010706020507" pitchFamily="18" charset="2"/>
              </a:rPr>
              <a:t>d</a:t>
            </a:r>
            <a:r>
              <a:rPr lang="en-US" b="1" baseline="30000" dirty="0" smtClean="0">
                <a:solidFill>
                  <a:srgbClr val="FF0000"/>
                </a:solidFill>
              </a:rPr>
              <a:t>-</a:t>
            </a:r>
            <a:endParaRPr lang="en-US" b="1" baseline="30000" dirty="0">
              <a:solidFill>
                <a:srgbClr val="FF0000"/>
              </a:solidFill>
            </a:endParaRPr>
          </a:p>
        </p:txBody>
      </p:sp>
      <p:sp>
        <p:nvSpPr>
          <p:cNvPr id="14" name="TextBox 13"/>
          <p:cNvSpPr txBox="1"/>
          <p:nvPr/>
        </p:nvSpPr>
        <p:spPr>
          <a:xfrm>
            <a:off x="7251269" y="1475643"/>
            <a:ext cx="375424" cy="369332"/>
          </a:xfrm>
          <a:prstGeom prst="rect">
            <a:avLst/>
          </a:prstGeom>
          <a:noFill/>
        </p:spPr>
        <p:txBody>
          <a:bodyPr wrap="none" rtlCol="0">
            <a:spAutoFit/>
          </a:bodyPr>
          <a:lstStyle/>
          <a:p>
            <a:r>
              <a:rPr lang="en-US" b="1" dirty="0" smtClean="0">
                <a:solidFill>
                  <a:srgbClr val="FF0000"/>
                </a:solidFill>
                <a:latin typeface="Symbol" panose="05050102010706020507" pitchFamily="18" charset="2"/>
              </a:rPr>
              <a:t>d</a:t>
            </a:r>
            <a:r>
              <a:rPr lang="en-US" b="1" baseline="30000" dirty="0" smtClean="0">
                <a:solidFill>
                  <a:srgbClr val="FF0000"/>
                </a:solidFill>
              </a:rPr>
              <a:t>+</a:t>
            </a:r>
            <a:endParaRPr lang="en-US" b="1" baseline="30000" dirty="0">
              <a:solidFill>
                <a:srgbClr val="FF0000"/>
              </a:solidFill>
            </a:endParaRPr>
          </a:p>
        </p:txBody>
      </p:sp>
      <p:sp>
        <p:nvSpPr>
          <p:cNvPr id="15" name="TextBox 14"/>
          <p:cNvSpPr txBox="1"/>
          <p:nvPr/>
        </p:nvSpPr>
        <p:spPr>
          <a:xfrm>
            <a:off x="7626693" y="4390536"/>
            <a:ext cx="375424" cy="369332"/>
          </a:xfrm>
          <a:prstGeom prst="rect">
            <a:avLst/>
          </a:prstGeom>
          <a:noFill/>
        </p:spPr>
        <p:txBody>
          <a:bodyPr wrap="none" rtlCol="0">
            <a:spAutoFit/>
          </a:bodyPr>
          <a:lstStyle/>
          <a:p>
            <a:r>
              <a:rPr lang="en-US" b="1" dirty="0" smtClean="0">
                <a:solidFill>
                  <a:srgbClr val="FF0000"/>
                </a:solidFill>
                <a:latin typeface="Symbol" panose="05050102010706020507" pitchFamily="18" charset="2"/>
              </a:rPr>
              <a:t>d</a:t>
            </a:r>
            <a:r>
              <a:rPr lang="en-US" b="1" baseline="30000" dirty="0" smtClean="0">
                <a:solidFill>
                  <a:srgbClr val="FF0000"/>
                </a:solidFill>
              </a:rPr>
              <a:t>+</a:t>
            </a:r>
            <a:endParaRPr lang="en-US" b="1" baseline="30000" dirty="0">
              <a:solidFill>
                <a:srgbClr val="FF0000"/>
              </a:solidFill>
            </a:endParaRPr>
          </a:p>
        </p:txBody>
      </p:sp>
      <p:sp>
        <p:nvSpPr>
          <p:cNvPr id="16" name="TextBox 15"/>
          <p:cNvSpPr txBox="1"/>
          <p:nvPr/>
        </p:nvSpPr>
        <p:spPr>
          <a:xfrm>
            <a:off x="7438981" y="5284801"/>
            <a:ext cx="375424" cy="369332"/>
          </a:xfrm>
          <a:prstGeom prst="rect">
            <a:avLst/>
          </a:prstGeom>
          <a:noFill/>
        </p:spPr>
        <p:txBody>
          <a:bodyPr wrap="none" rtlCol="0">
            <a:spAutoFit/>
          </a:bodyPr>
          <a:lstStyle/>
          <a:p>
            <a:r>
              <a:rPr lang="en-US" b="1" dirty="0" smtClean="0">
                <a:solidFill>
                  <a:srgbClr val="FF0000"/>
                </a:solidFill>
                <a:latin typeface="Symbol" panose="05050102010706020507" pitchFamily="18" charset="2"/>
              </a:rPr>
              <a:t>d</a:t>
            </a:r>
            <a:r>
              <a:rPr lang="en-US" b="1" baseline="30000" dirty="0" smtClean="0">
                <a:solidFill>
                  <a:srgbClr val="FF0000"/>
                </a:solidFill>
              </a:rPr>
              <a:t>+</a:t>
            </a:r>
            <a:endParaRPr lang="en-US" b="1" baseline="30000" dirty="0">
              <a:solidFill>
                <a:srgbClr val="FF0000"/>
              </a:solidFill>
            </a:endParaRPr>
          </a:p>
        </p:txBody>
      </p:sp>
      <p:cxnSp>
        <p:nvCxnSpPr>
          <p:cNvPr id="4" name="Straight Arrow Connector 3"/>
          <p:cNvCxnSpPr/>
          <p:nvPr/>
        </p:nvCxnSpPr>
        <p:spPr>
          <a:xfrm>
            <a:off x="1487156" y="3547068"/>
            <a:ext cx="738554" cy="1130440"/>
          </a:xfrm>
          <a:prstGeom prst="straightConnector1">
            <a:avLst/>
          </a:prstGeom>
          <a:ln w="25400">
            <a:solidFill>
              <a:srgbClr val="00B0F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8475785" y="2034791"/>
            <a:ext cx="68063" cy="1165609"/>
          </a:xfrm>
          <a:prstGeom prst="straightConnector1">
            <a:avLst/>
          </a:prstGeom>
          <a:ln w="25400">
            <a:solidFill>
              <a:srgbClr val="00B0F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002117" y="5074418"/>
            <a:ext cx="830384" cy="939520"/>
          </a:xfrm>
          <a:prstGeom prst="straightConnector1">
            <a:avLst/>
          </a:prstGeom>
          <a:ln w="25400">
            <a:solidFill>
              <a:srgbClr val="00B0F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964075" y="1570763"/>
            <a:ext cx="466814" cy="631799"/>
          </a:xfrm>
          <a:prstGeom prst="straightConnector1">
            <a:avLst/>
          </a:prstGeom>
          <a:ln w="25400">
            <a:solidFill>
              <a:srgbClr val="00B0F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32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Matter</a:t>
            </a:r>
            <a:endParaRPr lang="en-US" dirty="0"/>
          </a:p>
        </p:txBody>
      </p:sp>
      <p:sp>
        <p:nvSpPr>
          <p:cNvPr id="3" name="Content Placeholder 2"/>
          <p:cNvSpPr>
            <a:spLocks noGrp="1"/>
          </p:cNvSpPr>
          <p:nvPr>
            <p:ph idx="1"/>
          </p:nvPr>
        </p:nvSpPr>
        <p:spPr/>
        <p:txBody>
          <a:bodyPr/>
          <a:lstStyle/>
          <a:p>
            <a:r>
              <a:rPr lang="en-US" dirty="0" smtClean="0"/>
              <a:t>Matter is any substance that occupies space and has mass.</a:t>
            </a:r>
          </a:p>
          <a:p>
            <a:r>
              <a:rPr lang="en-US" dirty="0" smtClean="0"/>
              <a:t>Each element is a specific form of matter with specific properties.</a:t>
            </a:r>
          </a:p>
          <a:p>
            <a:pPr lvl="1"/>
            <a:r>
              <a:rPr lang="en-US" dirty="0" smtClean="0"/>
              <a:t>The atoms of an element cannot be broken down into smaller parts by ordinary chemical reactions.</a:t>
            </a:r>
          </a:p>
          <a:p>
            <a:pPr lvl="1"/>
            <a:r>
              <a:rPr lang="en-US" dirty="0" smtClean="0"/>
              <a:t>There are over 100 known elements.</a:t>
            </a:r>
          </a:p>
          <a:p>
            <a:pPr lvl="2"/>
            <a:r>
              <a:rPr lang="en-US" dirty="0" smtClean="0"/>
              <a:t>Some are man-made.</a:t>
            </a:r>
          </a:p>
          <a:p>
            <a:pPr lvl="2"/>
            <a:r>
              <a:rPr lang="en-US" dirty="0" smtClean="0"/>
              <a:t>Some are unstable.</a:t>
            </a:r>
          </a:p>
          <a:p>
            <a:pPr lvl="1"/>
            <a:r>
              <a:rPr lang="en-US" dirty="0" smtClean="0"/>
              <a:t>Each element is designated by a chemical symbol.</a:t>
            </a:r>
            <a:endParaRPr lang="en-US" dirty="0"/>
          </a:p>
        </p:txBody>
      </p:sp>
    </p:spTree>
    <p:extLst>
      <p:ext uri="{BB962C8B-B14F-4D97-AF65-F5344CB8AC3E}">
        <p14:creationId xmlns:p14="http://schemas.microsoft.com/office/powerpoint/2010/main" val="2110629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4" y="116771"/>
            <a:ext cx="9031110" cy="1325563"/>
          </a:xfrm>
        </p:spPr>
        <p:txBody>
          <a:bodyPr/>
          <a:lstStyle/>
          <a:p>
            <a:pPr algn="ctr"/>
            <a:r>
              <a:rPr lang="en-US" b="1" dirty="0" smtClean="0"/>
              <a:t>Chemical Reactions:</a:t>
            </a:r>
            <a:br>
              <a:rPr lang="en-US" b="1" dirty="0" smtClean="0"/>
            </a:br>
            <a:r>
              <a:rPr lang="en-US" b="1" dirty="0" smtClean="0"/>
              <a:t>Moving electrons and moving neighbors</a:t>
            </a:r>
            <a:endParaRPr lang="en-US" b="1" dirty="0"/>
          </a:p>
        </p:txBody>
      </p:sp>
      <p:sp>
        <p:nvSpPr>
          <p:cNvPr id="3" name="Content Placeholder 2"/>
          <p:cNvSpPr>
            <a:spLocks noGrp="1"/>
          </p:cNvSpPr>
          <p:nvPr>
            <p:ph idx="1"/>
          </p:nvPr>
        </p:nvSpPr>
        <p:spPr>
          <a:xfrm>
            <a:off x="685095" y="1848734"/>
            <a:ext cx="7886700" cy="4734629"/>
          </a:xfrm>
        </p:spPr>
        <p:txBody>
          <a:bodyPr anchor="ctr">
            <a:normAutofit/>
          </a:bodyPr>
          <a:lstStyle/>
          <a:p>
            <a:r>
              <a:rPr lang="en-US" dirty="0" smtClean="0"/>
              <a:t>A chemical reaction involves the migration of electrons (and any associated atoms) from one molecule to another</a:t>
            </a:r>
          </a:p>
          <a:p>
            <a:pPr lvl="1"/>
            <a:r>
              <a:rPr lang="en-US" dirty="0" smtClean="0"/>
              <a:t>Cl + e</a:t>
            </a:r>
            <a:r>
              <a:rPr lang="en-US" baseline="30000" dirty="0" smtClean="0"/>
              <a:t>-</a:t>
            </a:r>
            <a:r>
              <a:rPr lang="en-US" dirty="0" smtClean="0"/>
              <a:t> → Cl</a:t>
            </a:r>
            <a:r>
              <a:rPr lang="en-US" baseline="30000" dirty="0" smtClean="0"/>
              <a:t>-</a:t>
            </a:r>
          </a:p>
          <a:p>
            <a:pPr lvl="1"/>
            <a:r>
              <a:rPr lang="en-US" dirty="0" smtClean="0"/>
              <a:t>H</a:t>
            </a:r>
            <a:r>
              <a:rPr lang="en-US" baseline="30000" dirty="0" smtClean="0"/>
              <a:t>+</a:t>
            </a:r>
            <a:r>
              <a:rPr lang="en-US" dirty="0" smtClean="0"/>
              <a:t> + OH</a:t>
            </a:r>
            <a:r>
              <a:rPr lang="en-US" baseline="30000" dirty="0" smtClean="0"/>
              <a:t>-</a:t>
            </a:r>
            <a:r>
              <a:rPr lang="en-US" dirty="0" smtClean="0"/>
              <a:t> → H</a:t>
            </a:r>
            <a:r>
              <a:rPr lang="en-US" baseline="-25000" dirty="0" smtClean="0"/>
              <a:t>2</a:t>
            </a:r>
            <a:r>
              <a:rPr lang="en-US" dirty="0" smtClean="0"/>
              <a:t>O</a:t>
            </a:r>
          </a:p>
          <a:p>
            <a:r>
              <a:rPr lang="en-US" dirty="0" smtClean="0"/>
              <a:t>In most of chemistry and nearly all of biology, biochemical reactions involve the breaking of old bonds and the formation of new covalent bonds between molecules.  Atoms often move with these electrons from molecule to molecule</a:t>
            </a:r>
          </a:p>
          <a:p>
            <a:pPr lvl="1"/>
            <a:r>
              <a:rPr lang="en-US" dirty="0" smtClean="0">
                <a:solidFill>
                  <a:srgbClr val="92D050"/>
                </a:solidFill>
              </a:rPr>
              <a:t>CH</a:t>
            </a:r>
            <a:r>
              <a:rPr lang="en-US" baseline="-25000" dirty="0" smtClean="0">
                <a:solidFill>
                  <a:srgbClr val="92D050"/>
                </a:solidFill>
              </a:rPr>
              <a:t>3</a:t>
            </a:r>
            <a:r>
              <a:rPr lang="en-US" dirty="0" smtClean="0">
                <a:solidFill>
                  <a:srgbClr val="92D050"/>
                </a:solidFill>
              </a:rPr>
              <a:t>CH</a:t>
            </a:r>
            <a:r>
              <a:rPr lang="en-US" baseline="-25000" dirty="0" smtClean="0">
                <a:solidFill>
                  <a:srgbClr val="92D050"/>
                </a:solidFill>
              </a:rPr>
              <a:t>2</a:t>
            </a:r>
            <a:r>
              <a:rPr lang="en-US" dirty="0" smtClean="0">
                <a:solidFill>
                  <a:srgbClr val="92D050"/>
                </a:solidFill>
              </a:rPr>
              <a:t>O</a:t>
            </a:r>
            <a:r>
              <a:rPr lang="en-US" dirty="0" smtClean="0">
                <a:solidFill>
                  <a:srgbClr val="FF0000"/>
                </a:solidFill>
              </a:rPr>
              <a:t>H</a:t>
            </a:r>
            <a:r>
              <a:rPr lang="en-US" dirty="0" smtClean="0"/>
              <a:t> + </a:t>
            </a:r>
            <a:r>
              <a:rPr lang="en-US" dirty="0" smtClean="0">
                <a:solidFill>
                  <a:srgbClr val="FFFF00"/>
                </a:solidFill>
              </a:rPr>
              <a:t>CH</a:t>
            </a:r>
            <a:r>
              <a:rPr lang="en-US" baseline="-25000" dirty="0" smtClean="0">
                <a:solidFill>
                  <a:srgbClr val="FFFF00"/>
                </a:solidFill>
              </a:rPr>
              <a:t>3</a:t>
            </a:r>
            <a:r>
              <a:rPr lang="en-US" dirty="0" smtClean="0">
                <a:solidFill>
                  <a:srgbClr val="FFFF00"/>
                </a:solidFill>
              </a:rPr>
              <a:t>CO</a:t>
            </a:r>
            <a:r>
              <a:rPr lang="en-US" dirty="0" smtClean="0">
                <a:solidFill>
                  <a:srgbClr val="6699FF"/>
                </a:solidFill>
              </a:rPr>
              <a:t>OH</a:t>
            </a:r>
            <a:r>
              <a:rPr lang="en-US" dirty="0" smtClean="0"/>
              <a:t> ↔ </a:t>
            </a:r>
            <a:r>
              <a:rPr lang="en-US" dirty="0" smtClean="0">
                <a:solidFill>
                  <a:srgbClr val="FFFF00"/>
                </a:solidFill>
              </a:rPr>
              <a:t>CH</a:t>
            </a:r>
            <a:r>
              <a:rPr lang="en-US" baseline="-25000" dirty="0" smtClean="0">
                <a:solidFill>
                  <a:srgbClr val="FFFF00"/>
                </a:solidFill>
              </a:rPr>
              <a:t>3</a:t>
            </a:r>
            <a:r>
              <a:rPr lang="en-US" dirty="0" smtClean="0">
                <a:solidFill>
                  <a:srgbClr val="FFFF00"/>
                </a:solidFill>
              </a:rPr>
              <a:t>CO</a:t>
            </a:r>
            <a:r>
              <a:rPr lang="en-US" dirty="0" smtClean="0">
                <a:solidFill>
                  <a:srgbClr val="92D050"/>
                </a:solidFill>
              </a:rPr>
              <a:t>OCH</a:t>
            </a:r>
            <a:r>
              <a:rPr lang="en-US" baseline="-25000" dirty="0" smtClean="0">
                <a:solidFill>
                  <a:srgbClr val="92D050"/>
                </a:solidFill>
              </a:rPr>
              <a:t>2</a:t>
            </a:r>
            <a:r>
              <a:rPr lang="en-US" dirty="0" smtClean="0">
                <a:solidFill>
                  <a:srgbClr val="92D050"/>
                </a:solidFill>
              </a:rPr>
              <a:t>CH</a:t>
            </a:r>
            <a:r>
              <a:rPr lang="en-US" baseline="-25000" dirty="0" smtClean="0">
                <a:solidFill>
                  <a:srgbClr val="92D050"/>
                </a:solidFill>
              </a:rPr>
              <a:t>3</a:t>
            </a:r>
            <a:r>
              <a:rPr lang="en-US" dirty="0" smtClean="0"/>
              <a:t> + </a:t>
            </a:r>
            <a:r>
              <a:rPr lang="en-US" dirty="0" smtClean="0">
                <a:solidFill>
                  <a:srgbClr val="6699FF"/>
                </a:solidFill>
              </a:rPr>
              <a:t>HO</a:t>
            </a:r>
            <a:r>
              <a:rPr lang="en-US" dirty="0" smtClean="0">
                <a:solidFill>
                  <a:srgbClr val="FF0000"/>
                </a:solidFill>
              </a:rPr>
              <a:t>H</a:t>
            </a:r>
          </a:p>
        </p:txBody>
      </p:sp>
    </p:spTree>
    <p:extLst>
      <p:ext uri="{BB962C8B-B14F-4D97-AF65-F5344CB8AC3E}">
        <p14:creationId xmlns:p14="http://schemas.microsoft.com/office/powerpoint/2010/main" val="4193500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10" name="Content Placeholder 9"/>
          <p:cNvSpPr>
            <a:spLocks noGrp="1"/>
          </p:cNvSpPr>
          <p:nvPr>
            <p:ph idx="1"/>
          </p:nvPr>
        </p:nvSpPr>
        <p:spPr/>
        <p:txBody>
          <a:bodyPr/>
          <a:lstStyle/>
          <a:p>
            <a:endParaRPr lang="en-US"/>
          </a:p>
        </p:txBody>
      </p:sp>
      <p:pic>
        <p:nvPicPr>
          <p:cNvPr id="13" name="Picture 12"/>
          <p:cNvPicPr>
            <a:picLocks noChangeAspect="1"/>
          </p:cNvPicPr>
          <p:nvPr/>
        </p:nvPicPr>
        <p:blipFill>
          <a:blip r:embed="rId2"/>
          <a:stretch>
            <a:fillRect/>
          </a:stretch>
        </p:blipFill>
        <p:spPr>
          <a:xfrm>
            <a:off x="190500" y="109537"/>
            <a:ext cx="8763000" cy="6638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1409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t="12353" b="7520"/>
          <a:stretch/>
        </p:blipFill>
        <p:spPr>
          <a:xfrm>
            <a:off x="391937" y="3607354"/>
            <a:ext cx="8048625" cy="299943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91937" y="93821"/>
            <a:ext cx="7886700" cy="805507"/>
          </a:xfrm>
        </p:spPr>
        <p:txBody>
          <a:bodyPr/>
          <a:lstStyle/>
          <a:p>
            <a:r>
              <a:rPr lang="en-US" b="1" dirty="0" smtClean="0"/>
              <a:t>Reversible reactions</a:t>
            </a:r>
            <a:endParaRPr lang="en-US" b="1" dirty="0"/>
          </a:p>
        </p:txBody>
      </p:sp>
      <p:sp>
        <p:nvSpPr>
          <p:cNvPr id="3" name="Content Placeholder 2"/>
          <p:cNvSpPr>
            <a:spLocks noGrp="1"/>
          </p:cNvSpPr>
          <p:nvPr>
            <p:ph idx="1"/>
          </p:nvPr>
        </p:nvSpPr>
        <p:spPr>
          <a:xfrm>
            <a:off x="241788" y="849085"/>
            <a:ext cx="8550519" cy="2667837"/>
          </a:xfrm>
        </p:spPr>
        <p:txBody>
          <a:bodyPr anchor="ctr">
            <a:normAutofit fontScale="92500" lnSpcReduction="20000"/>
          </a:bodyPr>
          <a:lstStyle/>
          <a:p>
            <a:r>
              <a:rPr lang="en-US" dirty="0" smtClean="0"/>
              <a:t>Biology depends on reactions being reversible</a:t>
            </a:r>
          </a:p>
          <a:p>
            <a:pPr lvl="1"/>
            <a:r>
              <a:rPr lang="en-US" dirty="0" smtClean="0"/>
              <a:t>Sugars → energy + CO</a:t>
            </a:r>
            <a:r>
              <a:rPr lang="en-US" baseline="-25000" dirty="0" smtClean="0"/>
              <a:t>2</a:t>
            </a:r>
            <a:r>
              <a:rPr lang="en-US" dirty="0" smtClean="0"/>
              <a:t> (everyone) and energy + CO</a:t>
            </a:r>
            <a:r>
              <a:rPr lang="en-US" baseline="-25000" dirty="0" smtClean="0"/>
              <a:t>2</a:t>
            </a:r>
            <a:r>
              <a:rPr lang="en-US" dirty="0" smtClean="0"/>
              <a:t> → sugars (plants, green algae, and some photosynthetic bacteria)</a:t>
            </a:r>
          </a:p>
          <a:p>
            <a:pPr lvl="1"/>
            <a:r>
              <a:rPr lang="en-US" dirty="0" smtClean="0"/>
              <a:t>Therefore, biologically, sugars ↔ energy + CO</a:t>
            </a:r>
            <a:r>
              <a:rPr lang="en-US" baseline="-25000" dirty="0" smtClean="0"/>
              <a:t>2</a:t>
            </a:r>
          </a:p>
          <a:p>
            <a:pPr lvl="1"/>
            <a:endParaRPr lang="en-US" dirty="0" smtClean="0"/>
          </a:p>
          <a:p>
            <a:pPr lvl="1"/>
            <a:r>
              <a:rPr lang="en-US" dirty="0" smtClean="0"/>
              <a:t>When sugar gone, amino acids are broken down for energy, and some amino acids we make from excess energy molecules</a:t>
            </a:r>
          </a:p>
          <a:p>
            <a:pPr lvl="1"/>
            <a:r>
              <a:rPr lang="en-US" dirty="0" smtClean="0"/>
              <a:t>Therefore, amino acids + H</a:t>
            </a:r>
            <a:r>
              <a:rPr lang="en-US" baseline="-25000" dirty="0" smtClean="0"/>
              <a:t>2</a:t>
            </a:r>
            <a:r>
              <a:rPr lang="en-US" dirty="0" smtClean="0"/>
              <a:t>0 </a:t>
            </a:r>
            <a:r>
              <a:rPr lang="en-US" dirty="0"/>
              <a:t>↔</a:t>
            </a:r>
            <a:r>
              <a:rPr lang="en-US" dirty="0" smtClean="0"/>
              <a:t> energy molecules + NH</a:t>
            </a:r>
            <a:r>
              <a:rPr lang="en-US" baseline="-25000" dirty="0" smtClean="0"/>
              <a:t>3</a:t>
            </a:r>
            <a:r>
              <a:rPr lang="en-US" dirty="0" smtClean="0"/>
              <a:t> (ammonia)</a:t>
            </a:r>
            <a:endParaRPr lang="en-US" dirty="0"/>
          </a:p>
        </p:txBody>
      </p:sp>
    </p:spTree>
    <p:extLst>
      <p:ext uri="{BB962C8B-B14F-4D97-AF65-F5344CB8AC3E}">
        <p14:creationId xmlns:p14="http://schemas.microsoft.com/office/powerpoint/2010/main" val="3768589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847" y="66115"/>
            <a:ext cx="7886700" cy="869473"/>
          </a:xfrm>
        </p:spPr>
        <p:txBody>
          <a:bodyPr/>
          <a:lstStyle/>
          <a:p>
            <a:r>
              <a:rPr lang="en-US" b="1" dirty="0" smtClean="0"/>
              <a:t>Equilibrium</a:t>
            </a:r>
            <a:endParaRPr lang="en-US" b="1" dirty="0"/>
          </a:p>
        </p:txBody>
      </p:sp>
      <p:sp>
        <p:nvSpPr>
          <p:cNvPr id="3" name="Content Placeholder 2"/>
          <p:cNvSpPr>
            <a:spLocks noGrp="1"/>
          </p:cNvSpPr>
          <p:nvPr>
            <p:ph idx="1"/>
          </p:nvPr>
        </p:nvSpPr>
        <p:spPr>
          <a:xfrm>
            <a:off x="482885" y="875905"/>
            <a:ext cx="8209052" cy="867484"/>
          </a:xfrm>
        </p:spPr>
        <p:txBody>
          <a:bodyPr/>
          <a:lstStyle/>
          <a:p>
            <a:pPr marL="0" indent="0">
              <a:buNone/>
            </a:pPr>
            <a:r>
              <a:rPr lang="en-US" dirty="0" smtClean="0"/>
              <a:t>Reversible reactions proceed in one direction or the other toward </a:t>
            </a:r>
            <a:r>
              <a:rPr lang="en-US" i="1" dirty="0" smtClean="0"/>
              <a:t>equilibrium </a:t>
            </a:r>
            <a:r>
              <a:rPr lang="en-US" sz="2000" dirty="0" smtClean="0"/>
              <a:t>(based on “the law of mass action”)</a:t>
            </a:r>
            <a:r>
              <a:rPr lang="en-US" dirty="0" smtClean="0"/>
              <a:t>.</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4729244" y="130227"/>
            <a:ext cx="3959816" cy="741247"/>
          </a:xfrm>
          <a:prstGeom prst="rect">
            <a:avLst/>
          </a:prstGeom>
        </p:spPr>
      </p:pic>
      <p:pic>
        <p:nvPicPr>
          <p:cNvPr id="5" name="Picture 4"/>
          <p:cNvPicPr>
            <a:picLocks noChangeAspect="1"/>
          </p:cNvPicPr>
          <p:nvPr/>
        </p:nvPicPr>
        <p:blipFill>
          <a:blip r:embed="rId3"/>
          <a:stretch>
            <a:fillRect/>
          </a:stretch>
        </p:blipFill>
        <p:spPr>
          <a:xfrm>
            <a:off x="882091" y="1699035"/>
            <a:ext cx="6958151" cy="854144"/>
          </a:xfrm>
          <a:prstGeom prst="rect">
            <a:avLst/>
          </a:prstGeom>
        </p:spPr>
      </p:pic>
      <p:sp>
        <p:nvSpPr>
          <p:cNvPr id="6" name="TextBox 5"/>
          <p:cNvSpPr txBox="1"/>
          <p:nvPr/>
        </p:nvSpPr>
        <p:spPr>
          <a:xfrm>
            <a:off x="645585" y="2697759"/>
            <a:ext cx="7883649" cy="1477328"/>
          </a:xfrm>
          <a:prstGeom prst="rect">
            <a:avLst/>
          </a:prstGeom>
          <a:noFill/>
        </p:spPr>
        <p:txBody>
          <a:bodyPr wrap="square" rtlCol="0">
            <a:spAutoFit/>
          </a:bodyPr>
          <a:lstStyle/>
          <a:p>
            <a:pPr algn="ctr"/>
            <a:r>
              <a:rPr lang="en-US" dirty="0" smtClean="0"/>
              <a:t>In human blood, excess hydrogen ions (generated through glycolysis) bind with bicarbonate to form carbonic acid and prevent acidification of the blood. Adding carbonic acid to the system (through CO</a:t>
            </a:r>
            <a:r>
              <a:rPr lang="en-US" baseline="-25000" dirty="0" smtClean="0"/>
              <a:t>2</a:t>
            </a:r>
            <a:r>
              <a:rPr lang="en-US" dirty="0" smtClean="0"/>
              <a:t> generation in watery tissues) would drive the reaction toward the left. Loss of carbonic acid (by expiration at the lungs) would drive </a:t>
            </a:r>
            <a:r>
              <a:rPr lang="en-US" dirty="0" smtClean="0"/>
              <a:t>the reaction </a:t>
            </a:r>
            <a:r>
              <a:rPr lang="en-US" dirty="0" smtClean="0"/>
              <a:t>to the right</a:t>
            </a:r>
            <a:r>
              <a:rPr lang="en-US" dirty="0" smtClean="0"/>
              <a:t>.</a:t>
            </a:r>
          </a:p>
        </p:txBody>
      </p:sp>
      <p:sp>
        <p:nvSpPr>
          <p:cNvPr id="7" name="Rectangle 6"/>
          <p:cNvSpPr/>
          <p:nvPr/>
        </p:nvSpPr>
        <p:spPr>
          <a:xfrm>
            <a:off x="420213" y="5038269"/>
            <a:ext cx="8109021" cy="1477328"/>
          </a:xfrm>
          <a:prstGeom prst="rect">
            <a:avLst/>
          </a:prstGeom>
        </p:spPr>
        <p:txBody>
          <a:bodyPr wrap="square">
            <a:spAutoFit/>
          </a:bodyPr>
          <a:lstStyle/>
          <a:p>
            <a:pPr algn="ctr"/>
            <a:r>
              <a:rPr lang="en-US" dirty="0"/>
              <a:t>Our body secretes large amounts of carbonate into our gut to neutralize stomach acid </a:t>
            </a:r>
            <a:r>
              <a:rPr lang="en-US" dirty="0" smtClean="0"/>
              <a:t>(</a:t>
            </a:r>
            <a:r>
              <a:rPr lang="en-US" dirty="0" err="1" smtClean="0"/>
              <a:t>HCl</a:t>
            </a:r>
            <a:r>
              <a:rPr lang="en-US" dirty="0" smtClean="0"/>
              <a:t>, which in water is H</a:t>
            </a:r>
            <a:r>
              <a:rPr lang="en-US" baseline="30000" dirty="0" smtClean="0"/>
              <a:t>+</a:t>
            </a:r>
            <a:r>
              <a:rPr lang="en-US" dirty="0" smtClean="0"/>
              <a:t> and Cl</a:t>
            </a:r>
            <a:r>
              <a:rPr lang="en-US" baseline="30000" dirty="0" smtClean="0"/>
              <a:t>-</a:t>
            </a:r>
            <a:r>
              <a:rPr lang="en-US" dirty="0" smtClean="0"/>
              <a:t>) so </a:t>
            </a:r>
            <a:r>
              <a:rPr lang="en-US" dirty="0"/>
              <a:t>it does not burn our intestines.  What happens when our gut </a:t>
            </a:r>
            <a:r>
              <a:rPr lang="en-US" dirty="0" smtClean="0"/>
              <a:t>generates </a:t>
            </a:r>
            <a:r>
              <a:rPr lang="en-US" dirty="0"/>
              <a:t>carbon </a:t>
            </a:r>
            <a:r>
              <a:rPr lang="en-US" dirty="0" smtClean="0"/>
              <a:t>dioxide from large amounts of acidity (e.g., digesting large meals</a:t>
            </a:r>
            <a:r>
              <a:rPr lang="en-US" dirty="0" smtClean="0"/>
              <a:t>) that it neutralizes?? </a:t>
            </a:r>
            <a:endParaRPr lang="en-US" dirty="0"/>
          </a:p>
          <a:p>
            <a:pPr algn="ctr"/>
            <a:r>
              <a:rPr lang="en-US" dirty="0"/>
              <a:t>Video: </a:t>
            </a:r>
            <a:r>
              <a:rPr lang="en-US" dirty="0">
                <a:hlinkClick r:id="rId4"/>
              </a:rPr>
              <a:t>https://www.youtube.com/watch?v=X3VdcLD6h9w</a:t>
            </a:r>
            <a:r>
              <a:rPr lang="en-US" dirty="0"/>
              <a:t> </a:t>
            </a:r>
          </a:p>
        </p:txBody>
      </p:sp>
      <p:sp>
        <p:nvSpPr>
          <p:cNvPr id="8" name="Rectangle 7"/>
          <p:cNvSpPr/>
          <p:nvPr/>
        </p:nvSpPr>
        <p:spPr>
          <a:xfrm>
            <a:off x="1769074" y="4422012"/>
            <a:ext cx="6071168" cy="369332"/>
          </a:xfrm>
          <a:prstGeom prst="rect">
            <a:avLst/>
          </a:prstGeom>
        </p:spPr>
        <p:txBody>
          <a:bodyPr wrap="square">
            <a:spAutoFit/>
          </a:bodyPr>
          <a:lstStyle/>
          <a:p>
            <a:pPr algn="ctr"/>
            <a:r>
              <a:rPr lang="en-US" dirty="0"/>
              <a:t>Does blood get more or less acidic after leaving the lungs??</a:t>
            </a:r>
          </a:p>
        </p:txBody>
      </p:sp>
    </p:spTree>
    <p:extLst>
      <p:ext uri="{BB962C8B-B14F-4D97-AF65-F5344CB8AC3E}">
        <p14:creationId xmlns:p14="http://schemas.microsoft.com/office/powerpoint/2010/main" val="3815605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70" y="219425"/>
            <a:ext cx="7886700" cy="1325563"/>
          </a:xfrm>
        </p:spPr>
        <p:txBody>
          <a:bodyPr/>
          <a:lstStyle/>
          <a:p>
            <a:r>
              <a:rPr lang="en-US" b="1" dirty="0" smtClean="0"/>
              <a:t>pH, Buffers, Acids and Bases</a:t>
            </a:r>
            <a:endParaRPr lang="en-US" b="1" dirty="0"/>
          </a:p>
        </p:txBody>
      </p:sp>
      <p:sp>
        <p:nvSpPr>
          <p:cNvPr id="3" name="Content Placeholder 2"/>
          <p:cNvSpPr>
            <a:spLocks noGrp="1"/>
          </p:cNvSpPr>
          <p:nvPr>
            <p:ph idx="1"/>
          </p:nvPr>
        </p:nvSpPr>
        <p:spPr>
          <a:xfrm>
            <a:off x="190919" y="1313159"/>
            <a:ext cx="8802356" cy="1267687"/>
          </a:xfrm>
        </p:spPr>
        <p:txBody>
          <a:bodyPr>
            <a:noAutofit/>
          </a:bodyPr>
          <a:lstStyle/>
          <a:p>
            <a:pPr marL="0" indent="0">
              <a:buNone/>
            </a:pPr>
            <a:r>
              <a:rPr lang="en-US" dirty="0" smtClean="0"/>
              <a:t>A small number of water molecules (about 1 in 100 trillion) spontaneously come apart, generating hydrogen (cat)ions and hydroxide (an)ions.</a:t>
            </a:r>
          </a:p>
          <a:p>
            <a:pPr marL="0" indent="0">
              <a:buNone/>
            </a:pPr>
            <a:endParaRPr lang="en-US" dirty="0"/>
          </a:p>
          <a:p>
            <a:pPr marL="0" indent="0">
              <a:buNone/>
            </a:pPr>
            <a:r>
              <a:rPr lang="en-US" sz="4800" b="1" dirty="0" smtClean="0">
                <a:solidFill>
                  <a:srgbClr val="0070C0"/>
                </a:solidFill>
              </a:rPr>
              <a:t>	</a:t>
            </a:r>
            <a:endParaRPr lang="en-US" sz="4800" b="1" baseline="30000" dirty="0" smtClean="0">
              <a:solidFill>
                <a:srgbClr val="0070C0"/>
              </a:solidFill>
              <a:sym typeface="Wingdings" panose="05000000000000000000" pitchFamily="2" charset="2"/>
            </a:endParaRPr>
          </a:p>
        </p:txBody>
      </p:sp>
      <p:cxnSp>
        <p:nvCxnSpPr>
          <p:cNvPr id="5" name="Straight Arrow Connector 4"/>
          <p:cNvCxnSpPr/>
          <p:nvPr/>
        </p:nvCxnSpPr>
        <p:spPr>
          <a:xfrm flipH="1">
            <a:off x="4132922" y="2330008"/>
            <a:ext cx="318498" cy="6061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17767" y="3554851"/>
            <a:ext cx="9037922" cy="3108543"/>
          </a:xfrm>
          <a:prstGeom prst="rect">
            <a:avLst/>
          </a:prstGeom>
        </p:spPr>
        <p:txBody>
          <a:bodyPr wrap="square">
            <a:spAutoFit/>
          </a:bodyPr>
          <a:lstStyle/>
          <a:p>
            <a:r>
              <a:rPr lang="en-US" sz="2800" dirty="0"/>
              <a:t>Hydrogen ions consist of naked protons (no electrons, no neutrons), and have a positive charge present on a very TINY particle.</a:t>
            </a:r>
          </a:p>
          <a:p>
            <a:r>
              <a:rPr lang="en-US" sz="2800" dirty="0"/>
              <a:t>That makes these little ions very reactive (like an angry </a:t>
            </a:r>
            <a:r>
              <a:rPr lang="en-US" sz="2800" dirty="0" smtClean="0"/>
              <a:t>Chihuahua)</a:t>
            </a:r>
          </a:p>
          <a:p>
            <a:r>
              <a:rPr lang="en-US" sz="2800" dirty="0" smtClean="0"/>
              <a:t>thus we have the age-old term </a:t>
            </a:r>
            <a:r>
              <a:rPr lang="en-US" sz="2800" b="1" dirty="0"/>
              <a:t>acid</a:t>
            </a:r>
            <a:r>
              <a:rPr lang="en-US" sz="2800" dirty="0"/>
              <a:t> when referring to hydrogen </a:t>
            </a:r>
            <a:r>
              <a:rPr lang="en-US" sz="2800" dirty="0" smtClean="0"/>
              <a:t>cations and the molecules that release them easily.</a:t>
            </a:r>
            <a:endParaRPr lang="en-US" sz="2800" dirty="0"/>
          </a:p>
        </p:txBody>
      </p:sp>
      <p:sp>
        <p:nvSpPr>
          <p:cNvPr id="6" name="Rectangle 5"/>
          <p:cNvSpPr/>
          <p:nvPr/>
        </p:nvSpPr>
        <p:spPr>
          <a:xfrm>
            <a:off x="1991318" y="2723854"/>
            <a:ext cx="4466287" cy="830997"/>
          </a:xfrm>
          <a:prstGeom prst="rect">
            <a:avLst/>
          </a:prstGeom>
        </p:spPr>
        <p:txBody>
          <a:bodyPr wrap="none">
            <a:spAutoFit/>
          </a:bodyPr>
          <a:lstStyle/>
          <a:p>
            <a:r>
              <a:rPr lang="en-US" sz="4800" b="1" dirty="0">
                <a:solidFill>
                  <a:srgbClr val="0070C0"/>
                </a:solidFill>
              </a:rPr>
              <a:t>H</a:t>
            </a:r>
            <a:r>
              <a:rPr lang="en-US" sz="4800" b="1" baseline="-25000" dirty="0">
                <a:solidFill>
                  <a:srgbClr val="0070C0"/>
                </a:solidFill>
              </a:rPr>
              <a:t>2</a:t>
            </a:r>
            <a:r>
              <a:rPr lang="en-US" sz="4800" b="1" dirty="0">
                <a:solidFill>
                  <a:srgbClr val="0070C0"/>
                </a:solidFill>
              </a:rPr>
              <a:t>O </a:t>
            </a:r>
            <a:r>
              <a:rPr lang="en-US" sz="4800" b="1" dirty="0">
                <a:solidFill>
                  <a:srgbClr val="0070C0"/>
                </a:solidFill>
                <a:sym typeface="Wingdings" panose="05000000000000000000" pitchFamily="2" charset="2"/>
              </a:rPr>
              <a:t> H</a:t>
            </a:r>
            <a:r>
              <a:rPr lang="en-US" sz="4800" b="1" baseline="30000" dirty="0">
                <a:solidFill>
                  <a:srgbClr val="0070C0"/>
                </a:solidFill>
                <a:sym typeface="Wingdings" panose="05000000000000000000" pitchFamily="2" charset="2"/>
              </a:rPr>
              <a:t>+</a:t>
            </a:r>
            <a:r>
              <a:rPr lang="en-US" sz="4800" b="1" dirty="0">
                <a:solidFill>
                  <a:srgbClr val="0070C0"/>
                </a:solidFill>
                <a:sym typeface="Wingdings" panose="05000000000000000000" pitchFamily="2" charset="2"/>
              </a:rPr>
              <a:t>  +  OH</a:t>
            </a:r>
            <a:r>
              <a:rPr lang="en-US" sz="4800" b="1" baseline="30000" dirty="0">
                <a:solidFill>
                  <a:srgbClr val="0070C0"/>
                </a:solidFill>
                <a:sym typeface="Wingdings" panose="05000000000000000000" pitchFamily="2" charset="2"/>
              </a:rPr>
              <a:t>-</a:t>
            </a:r>
          </a:p>
        </p:txBody>
      </p:sp>
    </p:spTree>
    <p:extLst>
      <p:ext uri="{BB962C8B-B14F-4D97-AF65-F5344CB8AC3E}">
        <p14:creationId xmlns:p14="http://schemas.microsoft.com/office/powerpoint/2010/main" val="37520994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056" y="133564"/>
            <a:ext cx="8358528" cy="739739"/>
          </a:xfrm>
        </p:spPr>
        <p:txBody>
          <a:bodyPr>
            <a:normAutofit fontScale="90000"/>
          </a:bodyPr>
          <a:lstStyle/>
          <a:p>
            <a:r>
              <a:rPr lang="en-US" b="1" dirty="0" smtClean="0"/>
              <a:t>Acid concentration and the pH concept</a:t>
            </a:r>
            <a:endParaRPr lang="en-US" b="1" dirty="0"/>
          </a:p>
        </p:txBody>
      </p:sp>
      <p:sp>
        <p:nvSpPr>
          <p:cNvPr id="3" name="Content Placeholder 2"/>
          <p:cNvSpPr>
            <a:spLocks noGrp="1"/>
          </p:cNvSpPr>
          <p:nvPr>
            <p:ph idx="1"/>
          </p:nvPr>
        </p:nvSpPr>
        <p:spPr>
          <a:xfrm>
            <a:off x="180645" y="873601"/>
            <a:ext cx="8802356" cy="2076990"/>
          </a:xfrm>
        </p:spPr>
        <p:txBody>
          <a:bodyPr>
            <a:noAutofit/>
          </a:bodyPr>
          <a:lstStyle/>
          <a:p>
            <a:pPr marL="0" indent="0">
              <a:buNone/>
            </a:pPr>
            <a:r>
              <a:rPr lang="en-US" dirty="0" smtClean="0"/>
              <a:t>Because of the importance of H</a:t>
            </a:r>
            <a:r>
              <a:rPr lang="en-US" baseline="30000" dirty="0" smtClean="0"/>
              <a:t>+</a:t>
            </a:r>
            <a:r>
              <a:rPr lang="en-US" dirty="0" smtClean="0"/>
              <a:t> in chemistry and because its concentration can vary by factors of </a:t>
            </a:r>
            <a:r>
              <a:rPr lang="en-US" dirty="0" smtClean="0"/>
              <a:t>trillions depending on the molecule that releases H</a:t>
            </a:r>
            <a:r>
              <a:rPr lang="en-US" baseline="30000" dirty="0"/>
              <a:t> +</a:t>
            </a:r>
            <a:r>
              <a:rPr lang="en-US" dirty="0" smtClean="0"/>
              <a:t>, </a:t>
            </a:r>
            <a:r>
              <a:rPr lang="en-US" dirty="0" smtClean="0"/>
              <a:t>a term called pH is used to describe the amount of acidity in a aqueous solution on a scale </a:t>
            </a:r>
            <a:r>
              <a:rPr lang="en-US" u="sng" dirty="0" smtClean="0"/>
              <a:t>we can understand</a:t>
            </a:r>
            <a:r>
              <a:rPr lang="en-US" dirty="0" smtClean="0"/>
              <a:t>.</a:t>
            </a: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75142575"/>
              </p:ext>
            </p:extLst>
          </p:nvPr>
        </p:nvGraphicFramePr>
        <p:xfrm>
          <a:off x="1667777" y="3688719"/>
          <a:ext cx="5828091" cy="2209675"/>
        </p:xfrm>
        <a:graphic>
          <a:graphicData uri="http://schemas.openxmlformats.org/drawingml/2006/table">
            <a:tbl>
              <a:tblPr firstRow="1" bandRow="1">
                <a:tableStyleId>{5940675A-B579-460E-94D1-54222C63F5DA}</a:tableStyleId>
              </a:tblPr>
              <a:tblGrid>
                <a:gridCol w="2057475">
                  <a:extLst>
                    <a:ext uri="{9D8B030D-6E8A-4147-A177-3AD203B41FA5}">
                      <a16:colId xmlns:a16="http://schemas.microsoft.com/office/drawing/2014/main" xmlns="" val="20000"/>
                    </a:ext>
                  </a:extLst>
                </a:gridCol>
                <a:gridCol w="1910993">
                  <a:extLst>
                    <a:ext uri="{9D8B030D-6E8A-4147-A177-3AD203B41FA5}">
                      <a16:colId xmlns:a16="http://schemas.microsoft.com/office/drawing/2014/main" xmlns="" val="20001"/>
                    </a:ext>
                  </a:extLst>
                </a:gridCol>
                <a:gridCol w="1859623">
                  <a:extLst>
                    <a:ext uri="{9D8B030D-6E8A-4147-A177-3AD203B41FA5}">
                      <a16:colId xmlns:a16="http://schemas.microsoft.com/office/drawing/2014/main" xmlns="" val="20002"/>
                    </a:ext>
                  </a:extLst>
                </a:gridCol>
              </a:tblGrid>
              <a:tr h="370840">
                <a:tc>
                  <a:txBody>
                    <a:bodyPr/>
                    <a:lstStyle/>
                    <a:p>
                      <a:r>
                        <a:rPr lang="en-US" sz="1600" b="1" dirty="0" smtClean="0"/>
                        <a:t>H</a:t>
                      </a:r>
                      <a:r>
                        <a:rPr lang="en-US" sz="1600" b="1" baseline="30000" dirty="0" smtClean="0"/>
                        <a:t>+</a:t>
                      </a:r>
                      <a:r>
                        <a:rPr lang="en-US" sz="1600" b="1" dirty="0" smtClean="0"/>
                        <a:t> concentration</a:t>
                      </a:r>
                      <a:endParaRPr lang="en-US" sz="1600" b="1" dirty="0"/>
                    </a:p>
                  </a:txBody>
                  <a:tcPr/>
                </a:tc>
                <a:tc>
                  <a:txBody>
                    <a:bodyPr/>
                    <a:lstStyle/>
                    <a:p>
                      <a:r>
                        <a:rPr lang="en-US" sz="1600" b="1" dirty="0" smtClean="0"/>
                        <a:t>log</a:t>
                      </a:r>
                      <a:r>
                        <a:rPr lang="en-US" sz="1600" b="1" baseline="-25000" dirty="0" smtClean="0"/>
                        <a:t>10</a:t>
                      </a:r>
                      <a:r>
                        <a:rPr lang="en-US" sz="1600" b="1" dirty="0" smtClean="0"/>
                        <a:t>(concentration)</a:t>
                      </a:r>
                      <a:endParaRPr lang="en-US" sz="1600" b="1" dirty="0"/>
                    </a:p>
                  </a:txBody>
                  <a:tcPr/>
                </a:tc>
                <a:tc>
                  <a:txBody>
                    <a:bodyPr/>
                    <a:lstStyle/>
                    <a:p>
                      <a:r>
                        <a:rPr lang="en-US" sz="1600" b="1" dirty="0" smtClean="0"/>
                        <a:t>-log(concentration)</a:t>
                      </a:r>
                      <a:endParaRPr lang="en-US" sz="1600" b="1" dirty="0"/>
                    </a:p>
                  </a:txBody>
                  <a:tcPr/>
                </a:tc>
                <a:extLst>
                  <a:ext uri="{0D108BD9-81ED-4DB2-BD59-A6C34878D82A}">
                    <a16:rowId xmlns:a16="http://schemas.microsoft.com/office/drawing/2014/main" xmlns="" val="10000"/>
                  </a:ext>
                </a:extLst>
              </a:tr>
              <a:tr h="370840">
                <a:tc>
                  <a:txBody>
                    <a:bodyPr/>
                    <a:lstStyle/>
                    <a:p>
                      <a:r>
                        <a:rPr lang="en-US" sz="1600" b="1" dirty="0" smtClean="0"/>
                        <a:t>0.01M =</a:t>
                      </a:r>
                      <a:r>
                        <a:rPr lang="en-US" sz="1600" b="1" baseline="0" dirty="0" smtClean="0"/>
                        <a:t> 1×10</a:t>
                      </a:r>
                      <a:r>
                        <a:rPr lang="en-US" sz="1600" b="1" baseline="30000" dirty="0" smtClean="0"/>
                        <a:t>-2</a:t>
                      </a:r>
                      <a:r>
                        <a:rPr lang="en-US" sz="1600" b="1" baseline="0" dirty="0" smtClean="0"/>
                        <a:t>M</a:t>
                      </a:r>
                    </a:p>
                    <a:p>
                      <a:r>
                        <a:rPr lang="en-US" sz="1600" b="1" baseline="0" dirty="0" smtClean="0"/>
                        <a:t>(full stomach acid)</a:t>
                      </a:r>
                      <a:endParaRPr lang="en-US" sz="1600" b="1" dirty="0"/>
                    </a:p>
                  </a:txBody>
                  <a:tcPr/>
                </a:tc>
                <a:tc>
                  <a:txBody>
                    <a:bodyPr/>
                    <a:lstStyle/>
                    <a:p>
                      <a:r>
                        <a:rPr lang="en-US" sz="1600" b="1" dirty="0" smtClean="0"/>
                        <a:t>-2</a:t>
                      </a:r>
                      <a:endParaRPr lang="en-US" sz="1600" b="1" dirty="0"/>
                    </a:p>
                  </a:txBody>
                  <a:tcPr/>
                </a:tc>
                <a:tc>
                  <a:txBody>
                    <a:bodyPr/>
                    <a:lstStyle/>
                    <a:p>
                      <a:r>
                        <a:rPr lang="en-US" sz="1600" b="1" dirty="0" smtClean="0"/>
                        <a:t>2</a:t>
                      </a:r>
                      <a:endParaRPr lang="en-US" sz="1600" b="1" dirty="0"/>
                    </a:p>
                  </a:txBody>
                  <a:tcPr/>
                </a:tc>
                <a:extLst>
                  <a:ext uri="{0D108BD9-81ED-4DB2-BD59-A6C34878D82A}">
                    <a16:rowId xmlns:a16="http://schemas.microsoft.com/office/drawing/2014/main" xmlns="" val="10001"/>
                  </a:ext>
                </a:extLst>
              </a:tr>
              <a:tr h="436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t>0.00001M = </a:t>
                      </a:r>
                      <a:r>
                        <a:rPr lang="en-US" sz="1600" b="1" baseline="0" dirty="0" smtClean="0"/>
                        <a:t>1×10</a:t>
                      </a:r>
                      <a:r>
                        <a:rPr lang="en-US" sz="1600" b="1" baseline="30000" dirty="0" smtClean="0"/>
                        <a:t>-5</a:t>
                      </a:r>
                      <a:r>
                        <a:rPr lang="en-US" sz="1600" b="1" baseline="0" dirty="0" smtClean="0"/>
                        <a:t>M</a:t>
                      </a:r>
                    </a:p>
                  </a:txBody>
                  <a:tcPr/>
                </a:tc>
                <a:tc>
                  <a:txBody>
                    <a:bodyPr/>
                    <a:lstStyle/>
                    <a:p>
                      <a:r>
                        <a:rPr lang="en-US" sz="1600" b="1" dirty="0" smtClean="0"/>
                        <a:t>-5</a:t>
                      </a:r>
                      <a:endParaRPr lang="en-US" sz="1600" b="1" dirty="0"/>
                    </a:p>
                  </a:txBody>
                  <a:tcPr/>
                </a:tc>
                <a:tc>
                  <a:txBody>
                    <a:bodyPr/>
                    <a:lstStyle/>
                    <a:p>
                      <a:r>
                        <a:rPr lang="en-US" sz="1600" b="1" dirty="0" smtClean="0"/>
                        <a:t>5</a:t>
                      </a:r>
                      <a:endParaRPr lang="en-US" sz="1600" b="1" dirty="0"/>
                    </a:p>
                  </a:txBody>
                  <a:tcPr/>
                </a:tc>
                <a:extLst>
                  <a:ext uri="{0D108BD9-81ED-4DB2-BD59-A6C34878D82A}">
                    <a16:rowId xmlns:a16="http://schemas.microsoft.com/office/drawing/2014/main" xmlns=""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t>0.0000000398M = </a:t>
                      </a:r>
                      <a:r>
                        <a:rPr lang="en-US" sz="1600" b="1" baseline="0" dirty="0" smtClean="0"/>
                        <a:t>3.98×10</a:t>
                      </a:r>
                      <a:r>
                        <a:rPr lang="en-US" sz="1600" b="1" baseline="30000" dirty="0" smtClean="0"/>
                        <a:t>-8</a:t>
                      </a:r>
                      <a:r>
                        <a:rPr lang="en-US" sz="1600" b="1" baseline="0" dirty="0" smtClean="0"/>
                        <a:t>M</a:t>
                      </a:r>
                    </a:p>
                    <a:p>
                      <a:r>
                        <a:rPr lang="en-US" sz="1600" b="1" baseline="0" dirty="0" smtClean="0"/>
                        <a:t>(empty stomach acid)</a:t>
                      </a:r>
                      <a:endParaRPr lang="en-US" sz="1600" b="1" dirty="0"/>
                    </a:p>
                  </a:txBody>
                  <a:tcPr/>
                </a:tc>
                <a:tc>
                  <a:txBody>
                    <a:bodyPr/>
                    <a:lstStyle/>
                    <a:p>
                      <a:r>
                        <a:rPr lang="en-US" sz="1600" b="1" dirty="0" smtClean="0"/>
                        <a:t>-7.4</a:t>
                      </a:r>
                      <a:endParaRPr lang="en-US" sz="1600" b="1" dirty="0"/>
                    </a:p>
                  </a:txBody>
                  <a:tcPr/>
                </a:tc>
                <a:tc>
                  <a:txBody>
                    <a:bodyPr/>
                    <a:lstStyle/>
                    <a:p>
                      <a:r>
                        <a:rPr lang="en-US" sz="1600" b="1" dirty="0" smtClean="0"/>
                        <a:t>7.4</a:t>
                      </a:r>
                      <a:endParaRPr lang="en-US" sz="1600" b="1" dirty="0"/>
                    </a:p>
                  </a:txBody>
                  <a:tcPr/>
                </a:tc>
                <a:extLst>
                  <a:ext uri="{0D108BD9-81ED-4DB2-BD59-A6C34878D82A}">
                    <a16:rowId xmlns:a16="http://schemas.microsoft.com/office/drawing/2014/main" xmlns="" val="10003"/>
                  </a:ext>
                </a:extLst>
              </a:tr>
            </a:tbl>
          </a:graphicData>
        </a:graphic>
      </p:graphicFrame>
      <p:sp>
        <p:nvSpPr>
          <p:cNvPr id="5" name="Rectangle 4"/>
          <p:cNvSpPr/>
          <p:nvPr/>
        </p:nvSpPr>
        <p:spPr>
          <a:xfrm>
            <a:off x="180645" y="3146951"/>
            <a:ext cx="8284625" cy="3293209"/>
          </a:xfrm>
          <a:prstGeom prst="rect">
            <a:avLst/>
          </a:prstGeom>
        </p:spPr>
        <p:txBody>
          <a:bodyPr wrap="square">
            <a:spAutoFit/>
          </a:bodyPr>
          <a:lstStyle/>
          <a:p>
            <a:r>
              <a:rPr lang="en-US" sz="2800" b="1" dirty="0"/>
              <a:t>pH = -log(hydrogen ion concentration)</a:t>
            </a:r>
          </a:p>
          <a:p>
            <a:endParaRPr lang="en-US" sz="2800" dirty="0"/>
          </a:p>
          <a:p>
            <a:endParaRPr lang="en-US" sz="2800" dirty="0"/>
          </a:p>
          <a:p>
            <a:endParaRPr lang="en-US" sz="4800" b="1" baseline="30000" dirty="0">
              <a:solidFill>
                <a:srgbClr val="0070C0"/>
              </a:solidFill>
              <a:sym typeface="Wingdings" panose="05000000000000000000" pitchFamily="2" charset="2"/>
            </a:endParaRPr>
          </a:p>
          <a:p>
            <a:endParaRPr lang="en-US" sz="4800" b="1" baseline="30000" dirty="0">
              <a:solidFill>
                <a:srgbClr val="0070C0"/>
              </a:solidFill>
              <a:sym typeface="Wingdings" panose="05000000000000000000" pitchFamily="2" charset="2"/>
            </a:endParaRPr>
          </a:p>
          <a:p>
            <a:endParaRPr lang="en-US" sz="4800" b="1" baseline="30000" dirty="0">
              <a:solidFill>
                <a:srgbClr val="0070C0"/>
              </a:solidFill>
              <a:sym typeface="Wingdings" panose="05000000000000000000" pitchFamily="2" charset="2"/>
            </a:endParaRPr>
          </a:p>
          <a:p>
            <a:r>
              <a:rPr lang="en-US" sz="2800" dirty="0"/>
              <a:t>Most living things do best at near-neutral pH (6.0 - 8.0).</a:t>
            </a:r>
          </a:p>
        </p:txBody>
      </p:sp>
    </p:spTree>
    <p:extLst>
      <p:ext uri="{BB962C8B-B14F-4D97-AF65-F5344CB8AC3E}">
        <p14:creationId xmlns:p14="http://schemas.microsoft.com/office/powerpoint/2010/main" val="20017866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376" y="143265"/>
            <a:ext cx="3532384" cy="884152"/>
          </a:xfrm>
        </p:spPr>
        <p:txBody>
          <a:bodyPr/>
          <a:lstStyle/>
          <a:p>
            <a:r>
              <a:rPr lang="en-US" b="1" dirty="0" smtClean="0"/>
              <a:t>The pH Scale</a:t>
            </a:r>
            <a:endParaRPr lang="en-US" b="1" dirty="0"/>
          </a:p>
        </p:txBody>
      </p:sp>
      <p:sp>
        <p:nvSpPr>
          <p:cNvPr id="3" name="Content Placeholder 2"/>
          <p:cNvSpPr>
            <a:spLocks noGrp="1"/>
          </p:cNvSpPr>
          <p:nvPr>
            <p:ph idx="1"/>
          </p:nvPr>
        </p:nvSpPr>
        <p:spPr>
          <a:xfrm>
            <a:off x="405141" y="1059082"/>
            <a:ext cx="4742173" cy="4294533"/>
          </a:xfrm>
        </p:spPr>
        <p:txBody>
          <a:bodyPr>
            <a:normAutofit/>
          </a:bodyPr>
          <a:lstStyle/>
          <a:p>
            <a:pPr marL="0" indent="0">
              <a:buNone/>
            </a:pPr>
            <a:r>
              <a:rPr lang="en-US" sz="2400" dirty="0" smtClean="0"/>
              <a:t>pH is defined as </a:t>
            </a:r>
            <a:r>
              <a:rPr lang="en-US" sz="2400" b="1" i="1" dirty="0" smtClean="0"/>
              <a:t>the negative log of the hydrogen ion concentration</a:t>
            </a:r>
            <a:r>
              <a:rPr lang="en-US" sz="2400" dirty="0" smtClean="0"/>
              <a:t>.</a:t>
            </a:r>
          </a:p>
          <a:p>
            <a:pPr marL="0" indent="0">
              <a:buNone/>
            </a:pPr>
            <a:endParaRPr lang="en-US" sz="2400" dirty="0" smtClean="0"/>
          </a:p>
          <a:p>
            <a:r>
              <a:rPr lang="en-US" sz="2400" dirty="0" smtClean="0"/>
              <a:t>Pure water has pH 7 (neutral), in the middle.</a:t>
            </a:r>
          </a:p>
          <a:p>
            <a:r>
              <a:rPr lang="en-US" sz="2400" dirty="0" smtClean="0"/>
              <a:t>Acids are at lower pH numbers. (more hydrogen ions)</a:t>
            </a:r>
          </a:p>
          <a:p>
            <a:r>
              <a:rPr lang="en-US" sz="2400" dirty="0" smtClean="0"/>
              <a:t>Bases are at higher pH numbers. (increased hydroxide concentrations create lower hydrogen ion levels )</a:t>
            </a:r>
            <a:endParaRPr lang="en-US" dirty="0"/>
          </a:p>
        </p:txBody>
      </p:sp>
      <p:pic>
        <p:nvPicPr>
          <p:cNvPr id="4" name="Picture 3"/>
          <p:cNvPicPr>
            <a:picLocks noChangeAspect="1"/>
          </p:cNvPicPr>
          <p:nvPr/>
        </p:nvPicPr>
        <p:blipFill>
          <a:blip r:embed="rId2"/>
          <a:stretch>
            <a:fillRect/>
          </a:stretch>
        </p:blipFill>
        <p:spPr>
          <a:xfrm>
            <a:off x="5675783" y="513708"/>
            <a:ext cx="2424114" cy="546740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90753"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
        <p:nvSpPr>
          <p:cNvPr id="5" name="Rectangle 4"/>
          <p:cNvSpPr/>
          <p:nvPr/>
        </p:nvSpPr>
        <p:spPr>
          <a:xfrm>
            <a:off x="618376" y="5507726"/>
            <a:ext cx="3914854" cy="707886"/>
          </a:xfrm>
          <a:prstGeom prst="rect">
            <a:avLst/>
          </a:prstGeom>
        </p:spPr>
        <p:txBody>
          <a:bodyPr wrap="none">
            <a:spAutoFit/>
          </a:bodyPr>
          <a:lstStyle/>
          <a:p>
            <a:r>
              <a:rPr lang="en-US" sz="4000" b="1" dirty="0">
                <a:solidFill>
                  <a:srgbClr val="0070C0"/>
                </a:solidFill>
              </a:rPr>
              <a:t>H</a:t>
            </a:r>
            <a:r>
              <a:rPr lang="en-US" sz="4000" b="1" baseline="-25000" dirty="0">
                <a:solidFill>
                  <a:srgbClr val="0070C0"/>
                </a:solidFill>
              </a:rPr>
              <a:t>2</a:t>
            </a:r>
            <a:r>
              <a:rPr lang="en-US" sz="4000" b="1" dirty="0">
                <a:solidFill>
                  <a:srgbClr val="0070C0"/>
                </a:solidFill>
              </a:rPr>
              <a:t>O </a:t>
            </a:r>
            <a:r>
              <a:rPr lang="en-US" sz="4000" b="1" dirty="0" smtClean="0">
                <a:solidFill>
                  <a:srgbClr val="0070C0"/>
                </a:solidFill>
                <a:latin typeface="Calibri" panose="020F0502020204030204" pitchFamily="34" charset="0"/>
                <a:cs typeface="Calibri" panose="020F0502020204030204" pitchFamily="34" charset="0"/>
                <a:sym typeface="Wingdings" panose="05000000000000000000" pitchFamily="2" charset="2"/>
              </a:rPr>
              <a:t>↔</a:t>
            </a:r>
            <a:r>
              <a:rPr lang="en-US" sz="4000" b="1" dirty="0" smtClean="0">
                <a:solidFill>
                  <a:srgbClr val="0070C0"/>
                </a:solidFill>
                <a:sym typeface="Wingdings" panose="05000000000000000000" pitchFamily="2" charset="2"/>
              </a:rPr>
              <a:t> </a:t>
            </a:r>
            <a:r>
              <a:rPr lang="en-US" sz="4000" b="1" dirty="0">
                <a:solidFill>
                  <a:srgbClr val="0070C0"/>
                </a:solidFill>
                <a:sym typeface="Wingdings" panose="05000000000000000000" pitchFamily="2" charset="2"/>
              </a:rPr>
              <a:t>H</a:t>
            </a:r>
            <a:r>
              <a:rPr lang="en-US" sz="4000" b="1" baseline="30000" dirty="0">
                <a:solidFill>
                  <a:srgbClr val="0070C0"/>
                </a:solidFill>
                <a:sym typeface="Wingdings" panose="05000000000000000000" pitchFamily="2" charset="2"/>
              </a:rPr>
              <a:t>+</a:t>
            </a:r>
            <a:r>
              <a:rPr lang="en-US" sz="4000" b="1" dirty="0">
                <a:solidFill>
                  <a:srgbClr val="0070C0"/>
                </a:solidFill>
                <a:sym typeface="Wingdings" panose="05000000000000000000" pitchFamily="2" charset="2"/>
              </a:rPr>
              <a:t>  +  OH</a:t>
            </a:r>
            <a:r>
              <a:rPr lang="en-US" sz="4000" b="1" baseline="30000" dirty="0">
                <a:solidFill>
                  <a:srgbClr val="0070C0"/>
                </a:solidFill>
                <a:sym typeface="Wingdings" panose="05000000000000000000" pitchFamily="2" charset="2"/>
              </a:rPr>
              <a:t>-</a:t>
            </a:r>
          </a:p>
        </p:txBody>
      </p:sp>
      <p:sp>
        <p:nvSpPr>
          <p:cNvPr id="7" name="Rectangle 6"/>
          <p:cNvSpPr/>
          <p:nvPr/>
        </p:nvSpPr>
        <p:spPr>
          <a:xfrm>
            <a:off x="203710" y="6166891"/>
            <a:ext cx="8699561" cy="369332"/>
          </a:xfrm>
          <a:prstGeom prst="rect">
            <a:avLst/>
          </a:prstGeom>
        </p:spPr>
        <p:txBody>
          <a:bodyPr wrap="none">
            <a:spAutoFit/>
          </a:bodyPr>
          <a:lstStyle/>
          <a:p>
            <a:r>
              <a:rPr lang="en-US" dirty="0" smtClean="0"/>
              <a:t>This equation dictates that H</a:t>
            </a:r>
            <a:r>
              <a:rPr lang="en-US" baseline="30000" dirty="0" smtClean="0"/>
              <a:t>+</a:t>
            </a:r>
            <a:r>
              <a:rPr lang="en-US" dirty="0" smtClean="0"/>
              <a:t> concentrations less than 1×10</a:t>
            </a:r>
            <a:r>
              <a:rPr lang="en-US" baseline="30000" dirty="0" smtClean="0"/>
              <a:t>-7</a:t>
            </a:r>
            <a:r>
              <a:rPr lang="en-US" dirty="0" smtClean="0"/>
              <a:t> </a:t>
            </a:r>
            <a:r>
              <a:rPr lang="en-US" u="sng" dirty="0" smtClean="0"/>
              <a:t>must be created by high OH</a:t>
            </a:r>
            <a:r>
              <a:rPr lang="en-US" u="sng" baseline="30000" dirty="0" smtClean="0"/>
              <a:t>-</a:t>
            </a:r>
            <a:r>
              <a:rPr lang="en-US" dirty="0" smtClean="0"/>
              <a:t>.</a:t>
            </a:r>
            <a:endParaRPr lang="en-US" dirty="0"/>
          </a:p>
        </p:txBody>
      </p:sp>
      <p:sp>
        <p:nvSpPr>
          <p:cNvPr id="8" name="Multiply 7"/>
          <p:cNvSpPr/>
          <p:nvPr/>
        </p:nvSpPr>
        <p:spPr>
          <a:xfrm>
            <a:off x="6108549" y="1269298"/>
            <a:ext cx="2434976" cy="401739"/>
          </a:xfrm>
          <a:prstGeom prst="mathMultiply">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2161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7" y="277962"/>
            <a:ext cx="7886700" cy="852196"/>
          </a:xfrm>
        </p:spPr>
        <p:txBody>
          <a:bodyPr/>
          <a:lstStyle/>
          <a:p>
            <a:r>
              <a:rPr lang="en-US" b="1" dirty="0" smtClean="0"/>
              <a:t>Buffers Maintain pH Homeostasis</a:t>
            </a:r>
            <a:endParaRPr lang="en-US" b="1" dirty="0"/>
          </a:p>
        </p:txBody>
      </p:sp>
      <p:sp>
        <p:nvSpPr>
          <p:cNvPr id="3" name="Content Placeholder 2"/>
          <p:cNvSpPr>
            <a:spLocks noGrp="1"/>
          </p:cNvSpPr>
          <p:nvPr>
            <p:ph idx="1"/>
          </p:nvPr>
        </p:nvSpPr>
        <p:spPr>
          <a:xfrm>
            <a:off x="536183" y="3665607"/>
            <a:ext cx="7886700" cy="2800102"/>
          </a:xfrm>
        </p:spPr>
        <p:txBody>
          <a:bodyPr>
            <a:normAutofit/>
          </a:bodyPr>
          <a:lstStyle/>
          <a:p>
            <a:pPr marL="0" indent="0">
              <a:buNone/>
            </a:pPr>
            <a:r>
              <a:rPr lang="en-US" dirty="0" smtClean="0"/>
              <a:t>Human blood pH is maintained by the carbonic acid/ bicarbonate/CO</a:t>
            </a:r>
            <a:r>
              <a:rPr lang="en-US" baseline="-25000" dirty="0" smtClean="0"/>
              <a:t>2</a:t>
            </a:r>
            <a:r>
              <a:rPr lang="en-US" dirty="0" smtClean="0"/>
              <a:t> system shown above.</a:t>
            </a:r>
          </a:p>
          <a:p>
            <a:pPr marL="0" indent="0">
              <a:buNone/>
            </a:pPr>
            <a:endParaRPr lang="en-US" dirty="0"/>
          </a:p>
          <a:p>
            <a:pPr marL="0" indent="0">
              <a:buNone/>
            </a:pPr>
            <a:r>
              <a:rPr lang="en-US" dirty="0" smtClean="0"/>
              <a:t>Buffers can absorb excess H</a:t>
            </a:r>
            <a:r>
              <a:rPr lang="en-US" baseline="30000" dirty="0" smtClean="0"/>
              <a:t>+</a:t>
            </a:r>
            <a:r>
              <a:rPr lang="en-US" dirty="0" smtClean="0"/>
              <a:t> </a:t>
            </a:r>
            <a:r>
              <a:rPr lang="en-US" i="1" dirty="0" smtClean="0"/>
              <a:t>or</a:t>
            </a:r>
            <a:r>
              <a:rPr lang="en-US" dirty="0" smtClean="0"/>
              <a:t> excess OH</a:t>
            </a:r>
            <a:r>
              <a:rPr lang="en-US" baseline="30000" dirty="0" smtClean="0"/>
              <a:t>-</a:t>
            </a:r>
            <a:r>
              <a:rPr lang="en-US" dirty="0" smtClean="0"/>
              <a:t>, helping the system resist pH </a:t>
            </a:r>
            <a:r>
              <a:rPr lang="en-US" dirty="0" smtClean="0"/>
              <a:t>changes when acids of bases are added.</a:t>
            </a:r>
            <a:endParaRPr lang="en-US" dirty="0"/>
          </a:p>
        </p:txBody>
      </p:sp>
      <p:pic>
        <p:nvPicPr>
          <p:cNvPr id="4" name="Picture 3"/>
          <p:cNvPicPr>
            <a:picLocks noChangeAspect="1"/>
          </p:cNvPicPr>
          <p:nvPr/>
        </p:nvPicPr>
        <p:blipFill>
          <a:blip r:embed="rId2"/>
          <a:stretch>
            <a:fillRect/>
          </a:stretch>
        </p:blipFill>
        <p:spPr>
          <a:xfrm>
            <a:off x="536183" y="1294546"/>
            <a:ext cx="7882544" cy="109656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90753"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
        <p:nvSpPr>
          <p:cNvPr id="5" name="TextBox 4"/>
          <p:cNvSpPr txBox="1"/>
          <p:nvPr/>
        </p:nvSpPr>
        <p:spPr>
          <a:xfrm>
            <a:off x="706029" y="2515386"/>
            <a:ext cx="1266609" cy="523220"/>
          </a:xfrm>
          <a:prstGeom prst="rect">
            <a:avLst/>
          </a:prstGeom>
          <a:noFill/>
        </p:spPr>
        <p:txBody>
          <a:bodyPr wrap="square" rtlCol="0">
            <a:spAutoFit/>
          </a:bodyPr>
          <a:lstStyle/>
          <a:p>
            <a:pPr algn="ctr"/>
            <a:r>
              <a:rPr lang="en-US" sz="1400" b="1" dirty="0" smtClean="0"/>
              <a:t>H+ makes a solution acidic</a:t>
            </a:r>
            <a:endParaRPr lang="en-US" sz="1400" b="1" dirty="0"/>
          </a:p>
        </p:txBody>
      </p:sp>
      <p:sp>
        <p:nvSpPr>
          <p:cNvPr id="7" name="TextBox 6"/>
          <p:cNvSpPr txBox="1"/>
          <p:nvPr/>
        </p:nvSpPr>
        <p:spPr>
          <a:xfrm>
            <a:off x="3783899" y="2481818"/>
            <a:ext cx="1266609" cy="738664"/>
          </a:xfrm>
          <a:prstGeom prst="rect">
            <a:avLst/>
          </a:prstGeom>
          <a:noFill/>
        </p:spPr>
        <p:txBody>
          <a:bodyPr wrap="square" rtlCol="0">
            <a:spAutoFit/>
          </a:bodyPr>
          <a:lstStyle/>
          <a:p>
            <a:pPr algn="ctr"/>
            <a:r>
              <a:rPr lang="en-US" sz="1400" b="1" dirty="0" smtClean="0"/>
              <a:t>H+ absorbed so the pH is re-reduced</a:t>
            </a:r>
            <a:endParaRPr lang="en-US" sz="1400" b="1" dirty="0"/>
          </a:p>
        </p:txBody>
      </p:sp>
      <p:sp>
        <p:nvSpPr>
          <p:cNvPr id="8" name="TextBox 7"/>
          <p:cNvSpPr txBox="1"/>
          <p:nvPr/>
        </p:nvSpPr>
        <p:spPr>
          <a:xfrm>
            <a:off x="6669225" y="2546265"/>
            <a:ext cx="1646102" cy="738664"/>
          </a:xfrm>
          <a:prstGeom prst="rect">
            <a:avLst/>
          </a:prstGeom>
          <a:noFill/>
        </p:spPr>
        <p:txBody>
          <a:bodyPr wrap="square" rtlCol="0">
            <a:spAutoFit/>
          </a:bodyPr>
          <a:lstStyle/>
          <a:p>
            <a:pPr algn="ctr"/>
            <a:r>
              <a:rPr lang="en-US" sz="1400" b="1" dirty="0" smtClean="0"/>
              <a:t>Generation of CO</a:t>
            </a:r>
            <a:r>
              <a:rPr lang="en-US" sz="1400" b="1" baseline="-25000" dirty="0" smtClean="0"/>
              <a:t>2</a:t>
            </a:r>
            <a:r>
              <a:rPr lang="en-US" sz="1400" b="1" dirty="0" smtClean="0"/>
              <a:t> removes acidifying component</a:t>
            </a:r>
            <a:endParaRPr lang="en-US" sz="1400" b="1" dirty="0"/>
          </a:p>
        </p:txBody>
      </p:sp>
    </p:spTree>
    <p:extLst>
      <p:ext uri="{BB962C8B-B14F-4D97-AF65-F5344CB8AC3E}">
        <p14:creationId xmlns:p14="http://schemas.microsoft.com/office/powerpoint/2010/main" val="32136515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812" y="221287"/>
            <a:ext cx="7886700" cy="754757"/>
          </a:xfrm>
        </p:spPr>
        <p:txBody>
          <a:bodyPr/>
          <a:lstStyle/>
          <a:p>
            <a:r>
              <a:rPr lang="en-US" b="1" dirty="0" smtClean="0"/>
              <a:t>Carbon Chemistry</a:t>
            </a:r>
            <a:endParaRPr lang="en-US" b="1" dirty="0"/>
          </a:p>
        </p:txBody>
      </p:sp>
      <p:sp>
        <p:nvSpPr>
          <p:cNvPr id="3" name="Content Placeholder 2"/>
          <p:cNvSpPr>
            <a:spLocks noGrp="1"/>
          </p:cNvSpPr>
          <p:nvPr>
            <p:ph idx="1"/>
          </p:nvPr>
        </p:nvSpPr>
        <p:spPr>
          <a:xfrm>
            <a:off x="628650" y="1243173"/>
            <a:ext cx="7886700" cy="5126805"/>
          </a:xfrm>
        </p:spPr>
        <p:txBody>
          <a:bodyPr>
            <a:normAutofit fontScale="92500" lnSpcReduction="20000"/>
          </a:bodyPr>
          <a:lstStyle/>
          <a:p>
            <a:pPr marL="0" indent="0" algn="ctr">
              <a:buNone/>
            </a:pPr>
            <a:r>
              <a:rPr lang="en-US" sz="3200" dirty="0" smtClean="0"/>
              <a:t>Molecules that contain carbon-hydrogen bonds are known as “organic” molecules.</a:t>
            </a:r>
            <a:r>
              <a:rPr lang="en-US" sz="2200" dirty="0" smtClean="0"/>
              <a:t>*</a:t>
            </a:r>
          </a:p>
          <a:p>
            <a:pPr marL="0" indent="0" algn="ctr">
              <a:buNone/>
            </a:pPr>
            <a:r>
              <a:rPr lang="en-US" sz="2200" dirty="0" smtClean="0"/>
              <a:t>Organic Chemistry deals with the chemistry of molecules with carbon-hydrogen bonds in them.</a:t>
            </a:r>
          </a:p>
          <a:p>
            <a:pPr marL="0" indent="0" algn="ctr">
              <a:buNone/>
            </a:pPr>
            <a:r>
              <a:rPr lang="en-US" sz="2200" dirty="0" smtClean="0"/>
              <a:t>We are carbon based beings.</a:t>
            </a:r>
          </a:p>
          <a:p>
            <a:pPr marL="0" indent="0" algn="ctr">
              <a:buNone/>
            </a:pPr>
            <a:endParaRPr lang="en-US" sz="3200" dirty="0"/>
          </a:p>
          <a:p>
            <a:pPr marL="0" indent="0">
              <a:buNone/>
            </a:pPr>
            <a:r>
              <a:rPr lang="en-US" dirty="0" smtClean="0"/>
              <a:t>The valence shell of carbon atoms have 4 missing electrons. This allows them to form 4 covalent bonds with other atoms. Such versatility makes them important building blocks for diverse chemistry and for life.</a:t>
            </a:r>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sz="1900" i="1" dirty="0" smtClean="0"/>
              <a:t>*Carbon Dioxide is “inorganic” because It does not have the carbon-hydrogen bonds characteristic of organic molecules.</a:t>
            </a:r>
            <a:endParaRPr lang="en-US" sz="1900" i="1" dirty="0"/>
          </a:p>
        </p:txBody>
      </p:sp>
    </p:spTree>
    <p:extLst>
      <p:ext uri="{BB962C8B-B14F-4D97-AF65-F5344CB8AC3E}">
        <p14:creationId xmlns:p14="http://schemas.microsoft.com/office/powerpoint/2010/main" val="2283050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574163" y="94098"/>
            <a:ext cx="8229600" cy="7949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icrosoft YaHei" charset="0"/>
                <a:cs typeface="Microsoft YaHei"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icrosoft YaHei" charset="0"/>
                <a:cs typeface="Microsoft YaHei"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icrosoft YaHei" charset="0"/>
                <a:cs typeface="Microsoft YaHei"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icrosoft YaHei" charset="0"/>
                <a:cs typeface="Microsoft YaHei"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icrosoft YaHei" charset="0"/>
                <a:cs typeface="Microsoft YaHei" charset="0"/>
              </a:defRPr>
            </a:lvl9pPr>
          </a:lstStyle>
          <a:p>
            <a:pPr eaLnBrk="1" hangingPunct="1">
              <a:buClrTx/>
              <a:buFontTx/>
              <a:buNone/>
            </a:pPr>
            <a:r>
              <a:rPr lang="en-US" sz="4400" b="1" dirty="0">
                <a:solidFill>
                  <a:srgbClr val="000000"/>
                </a:solidFill>
                <a:latin typeface="Comic Sans MS"/>
                <a:ea typeface="ＭＳ Ｐゴシック" charset="0"/>
                <a:cs typeface="Comic Sans MS"/>
              </a:rPr>
              <a:t>Carbon</a:t>
            </a:r>
          </a:p>
        </p:txBody>
      </p:sp>
      <p:sp>
        <p:nvSpPr>
          <p:cNvPr id="7" name="Text Box 3"/>
          <p:cNvSpPr txBox="1">
            <a:spLocks noChangeArrowheads="1"/>
          </p:cNvSpPr>
          <p:nvPr/>
        </p:nvSpPr>
        <p:spPr bwMode="auto">
          <a:xfrm>
            <a:off x="233926" y="918438"/>
            <a:ext cx="868868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Microsoft YaHei" charset="0"/>
                <a:cs typeface="Microsoft YaHei"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Microsoft YaHei" charset="0"/>
                <a:cs typeface="Microsoft YaHei"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Microsoft YaHei" charset="0"/>
                <a:cs typeface="Microsoft YaHei"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Microsoft YaHei" charset="0"/>
                <a:cs typeface="Microsoft YaHei"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Microsoft YaHei" charset="0"/>
                <a:cs typeface="Microsoft YaHei" charset="0"/>
              </a:defRPr>
            </a:lvl9pPr>
          </a:lstStyle>
          <a:p>
            <a:pPr eaLnBrk="1" hangingPunct="1">
              <a:lnSpc>
                <a:spcPct val="90000"/>
              </a:lnSpc>
              <a:spcBef>
                <a:spcPts val="800"/>
              </a:spcBef>
              <a:buFont typeface="Arial" charset="0"/>
              <a:buChar char="•"/>
            </a:pPr>
            <a:r>
              <a:rPr lang="en-US" sz="3200" dirty="0">
                <a:solidFill>
                  <a:schemeClr val="tx1"/>
                </a:solidFill>
                <a:latin typeface="Comic Sans MS"/>
                <a:ea typeface="ＭＳ Ｐゴシック" charset="0"/>
                <a:cs typeface="Comic Sans MS"/>
              </a:rPr>
              <a:t>Framework of organic compounds consists primarily of C bonded to other C, or N, O, P, S, or </a:t>
            </a:r>
            <a:r>
              <a:rPr lang="en-US" sz="3200" dirty="0" smtClean="0">
                <a:solidFill>
                  <a:schemeClr val="tx1"/>
                </a:solidFill>
                <a:latin typeface="Comic Sans MS"/>
                <a:ea typeface="ＭＳ Ｐゴシック" charset="0"/>
                <a:cs typeface="Comic Sans MS"/>
              </a:rPr>
              <a:t>H</a:t>
            </a:r>
          </a:p>
          <a:p>
            <a:pPr marL="0" indent="0" eaLnBrk="1" hangingPunct="1">
              <a:lnSpc>
                <a:spcPct val="90000"/>
              </a:lnSpc>
              <a:spcBef>
                <a:spcPts val="800"/>
              </a:spcBef>
            </a:pPr>
            <a:endParaRPr lang="en-US" sz="3200" dirty="0">
              <a:solidFill>
                <a:schemeClr val="tx1"/>
              </a:solidFill>
              <a:latin typeface="Comic Sans MS"/>
              <a:ea typeface="ＭＳ Ｐゴシック" charset="0"/>
              <a:cs typeface="Comic Sans MS"/>
            </a:endParaRPr>
          </a:p>
          <a:p>
            <a:pPr eaLnBrk="1" hangingPunct="1">
              <a:lnSpc>
                <a:spcPct val="90000"/>
              </a:lnSpc>
              <a:spcBef>
                <a:spcPts val="800"/>
              </a:spcBef>
              <a:buFont typeface="Arial" charset="0"/>
              <a:buChar char="•"/>
            </a:pPr>
            <a:r>
              <a:rPr lang="en-US" sz="3200" dirty="0" smtClean="0">
                <a:solidFill>
                  <a:schemeClr val="tx1"/>
                </a:solidFill>
                <a:latin typeface="Comic Sans MS"/>
                <a:ea typeface="ＭＳ Ｐゴシック" charset="0"/>
                <a:cs typeface="Comic Sans MS"/>
              </a:rPr>
              <a:t>Carbon forms </a:t>
            </a:r>
            <a:r>
              <a:rPr lang="en-US" sz="3200" dirty="0">
                <a:solidFill>
                  <a:schemeClr val="tx1"/>
                </a:solidFill>
                <a:latin typeface="Comic Sans MS"/>
                <a:ea typeface="ＭＳ Ｐゴシック" charset="0"/>
                <a:cs typeface="Comic Sans MS"/>
              </a:rPr>
              <a:t>up to </a:t>
            </a:r>
            <a:r>
              <a:rPr lang="en-US" sz="3200" b="1" dirty="0">
                <a:solidFill>
                  <a:schemeClr val="tx1"/>
                </a:solidFill>
                <a:latin typeface="Comic Sans MS"/>
                <a:ea typeface="ＭＳ Ｐゴシック" charset="0"/>
                <a:cs typeface="Comic Sans MS"/>
              </a:rPr>
              <a:t>4 covalent </a:t>
            </a:r>
            <a:r>
              <a:rPr lang="en-US" sz="3200" b="1" dirty="0" smtClean="0">
                <a:solidFill>
                  <a:schemeClr val="tx1"/>
                </a:solidFill>
                <a:latin typeface="Comic Sans MS"/>
                <a:ea typeface="ＭＳ Ｐゴシック" charset="0"/>
                <a:cs typeface="Comic Sans MS"/>
              </a:rPr>
              <a:t>bonds</a:t>
            </a:r>
          </a:p>
          <a:p>
            <a:pPr eaLnBrk="1" hangingPunct="1">
              <a:lnSpc>
                <a:spcPct val="90000"/>
              </a:lnSpc>
              <a:spcBef>
                <a:spcPts val="800"/>
              </a:spcBef>
              <a:buFont typeface="Arial" charset="0"/>
              <a:buChar char="•"/>
            </a:pPr>
            <a:endParaRPr lang="en-US" sz="3200" b="1" dirty="0">
              <a:solidFill>
                <a:schemeClr val="tx1"/>
              </a:solidFill>
              <a:latin typeface="Comic Sans MS"/>
              <a:ea typeface="ＭＳ Ｐゴシック" charset="0"/>
              <a:cs typeface="Comic Sans MS"/>
            </a:endParaRPr>
          </a:p>
          <a:p>
            <a:pPr eaLnBrk="1" hangingPunct="1">
              <a:lnSpc>
                <a:spcPct val="90000"/>
              </a:lnSpc>
              <a:spcBef>
                <a:spcPts val="800"/>
              </a:spcBef>
              <a:buFont typeface="Arial" charset="0"/>
              <a:buChar char="•"/>
            </a:pPr>
            <a:endParaRPr lang="en-US" sz="3200" b="1" dirty="0" smtClean="0">
              <a:solidFill>
                <a:schemeClr val="tx1"/>
              </a:solidFill>
              <a:latin typeface="Comic Sans MS"/>
              <a:ea typeface="ＭＳ Ｐゴシック" charset="0"/>
              <a:cs typeface="Comic Sans MS"/>
            </a:endParaRPr>
          </a:p>
          <a:p>
            <a:pPr marL="0" indent="0" eaLnBrk="1" hangingPunct="1">
              <a:lnSpc>
                <a:spcPct val="90000"/>
              </a:lnSpc>
              <a:spcBef>
                <a:spcPts val="800"/>
              </a:spcBef>
            </a:pPr>
            <a:r>
              <a:rPr lang="en-US" sz="2200" dirty="0" smtClean="0">
                <a:solidFill>
                  <a:schemeClr val="tx1"/>
                </a:solidFill>
                <a:latin typeface="Comic Sans MS"/>
                <a:ea typeface="ＭＳ Ｐゴシック" charset="0"/>
                <a:cs typeface="Comic Sans MS"/>
              </a:rPr>
              <a:t>			Methane (CH</a:t>
            </a:r>
            <a:r>
              <a:rPr lang="en-US" sz="2200" baseline="-25000" dirty="0" smtClean="0">
                <a:solidFill>
                  <a:schemeClr val="tx1"/>
                </a:solidFill>
                <a:latin typeface="Comic Sans MS"/>
                <a:ea typeface="ＭＳ Ｐゴシック" charset="0"/>
                <a:cs typeface="Comic Sans MS"/>
              </a:rPr>
              <a:t>4</a:t>
            </a:r>
            <a:r>
              <a:rPr lang="en-US" sz="2200" dirty="0" smtClean="0">
                <a:solidFill>
                  <a:schemeClr val="tx1"/>
                </a:solidFill>
                <a:latin typeface="Comic Sans MS"/>
                <a:ea typeface="ＭＳ Ｐゴシック" charset="0"/>
                <a:cs typeface="Comic Sans MS"/>
              </a:rPr>
              <a:t>)</a:t>
            </a:r>
            <a:endParaRPr lang="en-US" sz="2200" dirty="0">
              <a:solidFill>
                <a:schemeClr val="tx1"/>
              </a:solidFill>
              <a:latin typeface="Comic Sans MS"/>
              <a:ea typeface="ＭＳ Ｐゴシック" charset="0"/>
              <a:cs typeface="Comic Sans MS"/>
            </a:endParaRPr>
          </a:p>
        </p:txBody>
      </p:sp>
      <p:pic>
        <p:nvPicPr>
          <p:cNvPr id="8" name="Picture 7" descr="Methane molecu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9418" y="3423496"/>
            <a:ext cx="2618510" cy="3059126"/>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390442" y="6482622"/>
            <a:ext cx="4617486" cy="215444"/>
          </a:xfrm>
          <a:prstGeom prst="rect">
            <a:avLst/>
          </a:prstGeom>
          <a:noFill/>
        </p:spPr>
        <p:txBody>
          <a:bodyPr wrap="square" rtlCol="0">
            <a:spAutoFit/>
          </a:bodyPr>
          <a:lstStyle/>
          <a:p>
            <a:r>
              <a:rPr lang="en-US" sz="800" dirty="0" smtClean="0">
                <a:latin typeface="Comic Sans MS"/>
                <a:cs typeface="Comic Sans MS"/>
              </a:rPr>
              <a:t>Caption: </a:t>
            </a:r>
            <a:r>
              <a:rPr lang="en-US" sz="800" u="sng" dirty="0" smtClean="0">
                <a:latin typeface="Comic Sans MS"/>
                <a:cs typeface="Comic Sans MS"/>
              </a:rPr>
              <a:t>Ball</a:t>
            </a:r>
            <a:r>
              <a:rPr lang="en-US" sz="800" u="sng" dirty="0">
                <a:latin typeface="Comic Sans MS"/>
                <a:cs typeface="Comic Sans MS"/>
              </a:rPr>
              <a:t>-and-stick model of the methane </a:t>
            </a:r>
            <a:r>
              <a:rPr lang="en-US" sz="800" u="sng" dirty="0" smtClean="0">
                <a:latin typeface="Comic Sans MS"/>
                <a:cs typeface="Comic Sans MS"/>
              </a:rPr>
              <a:t>molecule</a:t>
            </a:r>
            <a:r>
              <a:rPr lang="en-US" sz="800" dirty="0">
                <a:latin typeface="Comic Sans MS"/>
                <a:cs typeface="Comic Sans MS"/>
              </a:rPr>
              <a:t> </a:t>
            </a:r>
            <a:r>
              <a:rPr lang="en-US" sz="800" dirty="0" smtClean="0">
                <a:latin typeface="Comic Sans MS"/>
                <a:cs typeface="Comic Sans MS"/>
              </a:rPr>
              <a:t>(c)Ben Mills, </a:t>
            </a:r>
            <a:r>
              <a:rPr lang="en-US" sz="800" u="sng" dirty="0" smtClean="0">
                <a:latin typeface="Comic Sans MS"/>
                <a:cs typeface="Comic Sans MS"/>
              </a:rPr>
              <a:t>Public domain</a:t>
            </a:r>
            <a:endParaRPr lang="en-US" sz="800" u="sng" dirty="0">
              <a:latin typeface="Comic Sans MS"/>
              <a:cs typeface="Comic Sans MS"/>
            </a:endParaRPr>
          </a:p>
        </p:txBody>
      </p:sp>
    </p:spTree>
    <p:extLst>
      <p:ext uri="{BB962C8B-B14F-4D97-AF65-F5344CB8AC3E}">
        <p14:creationId xmlns:p14="http://schemas.microsoft.com/office/powerpoint/2010/main" val="113749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72" r="12312"/>
          <a:stretch/>
        </p:blipFill>
        <p:spPr>
          <a:xfrm>
            <a:off x="308882" y="1685951"/>
            <a:ext cx="8494459" cy="2831132"/>
          </a:xfrm>
          <a:prstGeom prst="rect">
            <a:avLst/>
          </a:prstGeom>
          <a:ln>
            <a:noFill/>
          </a:ln>
          <a:effectLst>
            <a:outerShdw blurRad="292100" dist="139700" dir="2700000" algn="tl" rotWithShape="0">
              <a:srgbClr val="333333">
                <a:alpha val="65000"/>
              </a:srgbClr>
            </a:outerShdw>
          </a:effectLst>
        </p:spPr>
      </p:pic>
      <p:sp>
        <p:nvSpPr>
          <p:cNvPr id="6" name="TextBox 4"/>
          <p:cNvSpPr txBox="1"/>
          <p:nvPr/>
        </p:nvSpPr>
        <p:spPr>
          <a:xfrm>
            <a:off x="685800" y="6193304"/>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3787065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67049"/>
          </a:xfrm>
        </p:spPr>
        <p:txBody>
          <a:bodyPr/>
          <a:lstStyle/>
          <a:p>
            <a:r>
              <a:rPr lang="en-US" b="1" dirty="0" smtClean="0"/>
              <a:t>Hydrocarbons</a:t>
            </a:r>
            <a:endParaRPr lang="en-US" b="1" dirty="0"/>
          </a:p>
        </p:txBody>
      </p:sp>
      <p:sp>
        <p:nvSpPr>
          <p:cNvPr id="3" name="Content Placeholder 2"/>
          <p:cNvSpPr>
            <a:spLocks noGrp="1"/>
          </p:cNvSpPr>
          <p:nvPr>
            <p:ph idx="1"/>
          </p:nvPr>
        </p:nvSpPr>
        <p:spPr>
          <a:xfrm>
            <a:off x="628650" y="4263373"/>
            <a:ext cx="7886700" cy="2149493"/>
          </a:xfrm>
        </p:spPr>
        <p:txBody>
          <a:bodyPr>
            <a:normAutofit fontScale="92500" lnSpcReduction="10000"/>
          </a:bodyPr>
          <a:lstStyle/>
          <a:p>
            <a:pPr marL="0" indent="0">
              <a:buNone/>
            </a:pPr>
            <a:r>
              <a:rPr lang="en-US" dirty="0" smtClean="0"/>
              <a:t>Hydrocarbons consist of only hydrogen and carbon.</a:t>
            </a:r>
          </a:p>
          <a:p>
            <a:pPr marL="0" indent="0">
              <a:buNone/>
            </a:pPr>
            <a:r>
              <a:rPr lang="en-US" dirty="0" smtClean="0"/>
              <a:t>They have many covalent bonds that store energy.</a:t>
            </a:r>
          </a:p>
          <a:p>
            <a:pPr marL="0" indent="0">
              <a:buNone/>
            </a:pPr>
            <a:r>
              <a:rPr lang="en-US" dirty="0" smtClean="0"/>
              <a:t>Many fuels, such as propane and octane, are hydrocarbons.</a:t>
            </a:r>
          </a:p>
          <a:p>
            <a:pPr marL="0" indent="0">
              <a:buNone/>
            </a:pPr>
            <a:r>
              <a:rPr lang="en-US" dirty="0" smtClean="0"/>
              <a:t>Fats contain a large portion that is hydrocarbon</a:t>
            </a:r>
            <a:endParaRPr lang="en-US" dirty="0"/>
          </a:p>
        </p:txBody>
      </p:sp>
      <p:pic>
        <p:nvPicPr>
          <p:cNvPr id="4" name="Picture 3"/>
          <p:cNvPicPr>
            <a:picLocks noChangeAspect="1"/>
          </p:cNvPicPr>
          <p:nvPr/>
        </p:nvPicPr>
        <p:blipFill>
          <a:blip r:embed="rId2"/>
          <a:stretch>
            <a:fillRect/>
          </a:stretch>
        </p:blipFill>
        <p:spPr>
          <a:xfrm>
            <a:off x="5041355" y="1232176"/>
            <a:ext cx="2705016" cy="275419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082246" y="1967688"/>
            <a:ext cx="2034284" cy="1015663"/>
          </a:xfrm>
          <a:prstGeom prst="rect">
            <a:avLst/>
          </a:prstGeom>
          <a:noFill/>
        </p:spPr>
        <p:txBody>
          <a:bodyPr wrap="square" rtlCol="0">
            <a:spAutoFit/>
          </a:bodyPr>
          <a:lstStyle/>
          <a:p>
            <a:pPr algn="ctr"/>
            <a:r>
              <a:rPr lang="en-US" sz="2000" dirty="0" smtClean="0"/>
              <a:t>a ball-and-stick model of methane</a:t>
            </a:r>
            <a:endParaRPr lang="en-US" sz="2000" dirty="0"/>
          </a:p>
        </p:txBody>
      </p:sp>
    </p:spTree>
    <p:extLst>
      <p:ext uri="{BB962C8B-B14F-4D97-AF65-F5344CB8AC3E}">
        <p14:creationId xmlns:p14="http://schemas.microsoft.com/office/powerpoint/2010/main" val="804306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255432" y="134658"/>
            <a:ext cx="8229600" cy="6114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icrosoft YaHei" charset="0"/>
                <a:cs typeface="Microsoft YaHei"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icrosoft YaHei" charset="0"/>
                <a:cs typeface="Microsoft YaHei"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icrosoft YaHei" charset="0"/>
                <a:cs typeface="Microsoft YaHei"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icrosoft YaHei" charset="0"/>
                <a:cs typeface="Microsoft YaHei"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icrosoft YaHei" charset="0"/>
                <a:cs typeface="Microsoft YaHei" charset="0"/>
              </a:defRPr>
            </a:lvl9pPr>
          </a:lstStyle>
          <a:p>
            <a:pPr eaLnBrk="1" hangingPunct="1">
              <a:buClrTx/>
              <a:buFontTx/>
              <a:buNone/>
            </a:pPr>
            <a:r>
              <a:rPr lang="en-US" sz="4400" b="1" dirty="0" smtClean="0">
                <a:solidFill>
                  <a:srgbClr val="000000"/>
                </a:solidFill>
                <a:latin typeface="Comic Sans MS"/>
                <a:ea typeface="ＭＳ Ｐゴシック" charset="0"/>
                <a:cs typeface="Comic Sans MS"/>
              </a:rPr>
              <a:t>Hydrocarbons</a:t>
            </a:r>
            <a:endParaRPr lang="en-US" sz="4400" b="1" dirty="0">
              <a:solidFill>
                <a:srgbClr val="000000"/>
              </a:solidFill>
              <a:latin typeface="Comic Sans MS"/>
              <a:ea typeface="ＭＳ Ｐゴシック" charset="0"/>
              <a:cs typeface="Comic Sans MS"/>
            </a:endParaRPr>
          </a:p>
        </p:txBody>
      </p:sp>
      <p:sp>
        <p:nvSpPr>
          <p:cNvPr id="7" name="Text Box 3"/>
          <p:cNvSpPr txBox="1">
            <a:spLocks noChangeArrowheads="1"/>
          </p:cNvSpPr>
          <p:nvPr/>
        </p:nvSpPr>
        <p:spPr bwMode="auto">
          <a:xfrm>
            <a:off x="242387" y="746116"/>
            <a:ext cx="8805643" cy="32508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Microsoft YaHei" charset="0"/>
                <a:cs typeface="Microsoft YaHei"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Microsoft YaHei" charset="0"/>
                <a:cs typeface="Microsoft YaHei"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Microsoft YaHei" charset="0"/>
                <a:cs typeface="Microsoft YaHei"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Microsoft YaHei" charset="0"/>
                <a:cs typeface="Microsoft YaHei"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Microsoft YaHei" charset="0"/>
                <a:cs typeface="Microsoft YaHei" charset="0"/>
              </a:defRPr>
            </a:lvl9pPr>
          </a:lstStyle>
          <a:p>
            <a:pPr marL="0" indent="0" eaLnBrk="1" hangingPunct="1">
              <a:lnSpc>
                <a:spcPct val="90000"/>
              </a:lnSpc>
              <a:spcBef>
                <a:spcPts val="800"/>
              </a:spcBef>
            </a:pPr>
            <a:r>
              <a:rPr lang="en-US" dirty="0" smtClean="0">
                <a:solidFill>
                  <a:schemeClr val="tx1"/>
                </a:solidFill>
                <a:latin typeface="Comic Sans MS"/>
                <a:ea typeface="ＭＳ Ｐゴシック" charset="0"/>
                <a:cs typeface="Comic Sans MS"/>
              </a:rPr>
              <a:t>Molecules consisting </a:t>
            </a:r>
            <a:r>
              <a:rPr lang="en-US" dirty="0">
                <a:solidFill>
                  <a:schemeClr val="tx1"/>
                </a:solidFill>
                <a:latin typeface="Comic Sans MS"/>
                <a:ea typeface="ＭＳ Ｐゴシック" charset="0"/>
                <a:cs typeface="Comic Sans MS"/>
              </a:rPr>
              <a:t>only of carbon and </a:t>
            </a:r>
            <a:r>
              <a:rPr lang="en-US" dirty="0" smtClean="0">
                <a:solidFill>
                  <a:schemeClr val="tx1"/>
                </a:solidFill>
                <a:latin typeface="Comic Sans MS"/>
                <a:ea typeface="ＭＳ Ｐゴシック" charset="0"/>
                <a:cs typeface="Comic Sans MS"/>
              </a:rPr>
              <a:t>hydrogen</a:t>
            </a:r>
          </a:p>
          <a:p>
            <a:pPr marL="0" indent="0" eaLnBrk="1" hangingPunct="1">
              <a:lnSpc>
                <a:spcPct val="90000"/>
              </a:lnSpc>
              <a:spcBef>
                <a:spcPts val="800"/>
              </a:spcBef>
            </a:pPr>
            <a:endParaRPr lang="en-US" sz="1400" b="1" i="1" dirty="0">
              <a:solidFill>
                <a:schemeClr val="tx1"/>
              </a:solidFill>
              <a:latin typeface="Comic Sans MS"/>
              <a:ea typeface="ＭＳ Ｐゴシック" charset="0"/>
              <a:cs typeface="Comic Sans MS"/>
            </a:endParaRPr>
          </a:p>
          <a:p>
            <a:pPr marL="0" indent="0" eaLnBrk="1" hangingPunct="1">
              <a:lnSpc>
                <a:spcPct val="90000"/>
              </a:lnSpc>
              <a:spcBef>
                <a:spcPts val="800"/>
              </a:spcBef>
            </a:pPr>
            <a:r>
              <a:rPr lang="en-US" b="1" i="1" dirty="0" smtClean="0">
                <a:solidFill>
                  <a:schemeClr val="tx1"/>
                </a:solidFill>
                <a:latin typeface="Comic Sans MS"/>
                <a:ea typeface="ＭＳ Ｐゴシック" charset="0"/>
                <a:cs typeface="Comic Sans MS"/>
              </a:rPr>
              <a:t>Nonpolar</a:t>
            </a:r>
            <a:r>
              <a:rPr lang="en-US" dirty="0" smtClean="0">
                <a:solidFill>
                  <a:schemeClr val="tx1"/>
                </a:solidFill>
                <a:latin typeface="Comic Sans MS"/>
                <a:ea typeface="ＭＳ Ｐゴシック" charset="0"/>
                <a:cs typeface="Comic Sans MS"/>
              </a:rPr>
              <a:t> - most </a:t>
            </a:r>
            <a:r>
              <a:rPr lang="en-US" dirty="0">
                <a:solidFill>
                  <a:schemeClr val="tx1"/>
                </a:solidFill>
                <a:latin typeface="Comic Sans MS"/>
                <a:ea typeface="ＭＳ Ｐゴシック" charset="0"/>
                <a:cs typeface="Comic Sans MS"/>
              </a:rPr>
              <a:t>hydrocarbons (think oil/gas</a:t>
            </a:r>
            <a:r>
              <a:rPr lang="en-US" dirty="0" smtClean="0">
                <a:solidFill>
                  <a:schemeClr val="tx1"/>
                </a:solidFill>
                <a:latin typeface="Comic Sans MS"/>
                <a:ea typeface="ＭＳ Ｐゴシック" charset="0"/>
                <a:cs typeface="Comic Sans MS"/>
              </a:rPr>
              <a:t>)</a:t>
            </a:r>
          </a:p>
          <a:p>
            <a:pPr marL="0" indent="0" eaLnBrk="1" hangingPunct="1">
              <a:lnSpc>
                <a:spcPct val="90000"/>
              </a:lnSpc>
              <a:spcBef>
                <a:spcPts val="800"/>
              </a:spcBef>
            </a:pPr>
            <a:endParaRPr lang="en-US" sz="1400" b="1" dirty="0">
              <a:solidFill>
                <a:schemeClr val="tx1"/>
              </a:solidFill>
              <a:latin typeface="Comic Sans MS"/>
              <a:ea typeface="ＭＳ Ｐゴシック" charset="0"/>
              <a:cs typeface="Comic Sans MS"/>
            </a:endParaRPr>
          </a:p>
          <a:p>
            <a:pPr marL="0" indent="0" eaLnBrk="1" hangingPunct="1">
              <a:lnSpc>
                <a:spcPct val="90000"/>
              </a:lnSpc>
              <a:spcBef>
                <a:spcPts val="800"/>
              </a:spcBef>
            </a:pPr>
            <a:r>
              <a:rPr lang="en-US" b="1" dirty="0" smtClean="0">
                <a:solidFill>
                  <a:schemeClr val="tx1"/>
                </a:solidFill>
                <a:latin typeface="Comic Sans MS"/>
                <a:ea typeface="ＭＳ Ｐゴシック" charset="0"/>
                <a:cs typeface="Comic Sans MS"/>
              </a:rPr>
              <a:t>Functional </a:t>
            </a:r>
            <a:r>
              <a:rPr lang="en-US" b="1" dirty="0">
                <a:solidFill>
                  <a:schemeClr val="tx1"/>
                </a:solidFill>
                <a:latin typeface="Comic Sans MS"/>
                <a:ea typeface="ＭＳ Ｐゴシック" charset="0"/>
                <a:cs typeface="Comic Sans MS"/>
              </a:rPr>
              <a:t>groups</a:t>
            </a:r>
            <a:r>
              <a:rPr lang="en-US" dirty="0">
                <a:solidFill>
                  <a:schemeClr val="tx1"/>
                </a:solidFill>
                <a:latin typeface="Comic Sans MS"/>
                <a:ea typeface="ＭＳ Ｐゴシック" charset="0"/>
                <a:cs typeface="Comic Sans MS"/>
              </a:rPr>
              <a:t> add chemical </a:t>
            </a:r>
            <a:r>
              <a:rPr lang="en-US" dirty="0" smtClean="0">
                <a:solidFill>
                  <a:schemeClr val="tx1"/>
                </a:solidFill>
                <a:latin typeface="Comic Sans MS"/>
                <a:ea typeface="ＭＳ Ｐゴシック" charset="0"/>
                <a:cs typeface="Comic Sans MS"/>
              </a:rPr>
              <a:t>properties (and polar covalent bonds) to hydrocarbons</a:t>
            </a:r>
            <a:endParaRPr lang="en-US" dirty="0" smtClean="0">
              <a:solidFill>
                <a:schemeClr val="tx1"/>
              </a:solidFill>
              <a:latin typeface="Comic Sans MS"/>
              <a:ea typeface="ＭＳ Ｐゴシック" charset="0"/>
              <a:cs typeface="Comic Sans MS"/>
            </a:endParaRPr>
          </a:p>
          <a:p>
            <a:pPr marL="0" indent="0" eaLnBrk="1" hangingPunct="1">
              <a:lnSpc>
                <a:spcPct val="90000"/>
              </a:lnSpc>
              <a:spcBef>
                <a:spcPts val="800"/>
              </a:spcBef>
            </a:pPr>
            <a:endParaRPr lang="en-US" sz="1400" dirty="0">
              <a:solidFill>
                <a:schemeClr val="tx1"/>
              </a:solidFill>
              <a:latin typeface="Comic Sans MS"/>
              <a:ea typeface="ＭＳ Ｐゴシック" charset="0"/>
              <a:cs typeface="Comic Sans MS"/>
            </a:endParaRPr>
          </a:p>
          <a:p>
            <a:pPr marL="0" indent="0" eaLnBrk="1" hangingPunct="1">
              <a:lnSpc>
                <a:spcPct val="90000"/>
              </a:lnSpc>
              <a:spcBef>
                <a:spcPts val="800"/>
              </a:spcBef>
            </a:pPr>
            <a:r>
              <a:rPr lang="en-US" dirty="0" smtClean="0">
                <a:solidFill>
                  <a:schemeClr val="tx1"/>
                </a:solidFill>
                <a:latin typeface="Comic Sans MS"/>
                <a:ea typeface="ＭＳ Ｐゴシック" charset="0"/>
                <a:cs typeface="Comic Sans MS"/>
              </a:rPr>
              <a:t>Biological </a:t>
            </a:r>
            <a:r>
              <a:rPr lang="en-US" dirty="0">
                <a:solidFill>
                  <a:schemeClr val="tx1"/>
                </a:solidFill>
                <a:latin typeface="Comic Sans MS"/>
                <a:ea typeface="ＭＳ Ｐゴシック" charset="0"/>
                <a:cs typeface="Comic Sans MS"/>
              </a:rPr>
              <a:t>molecules are made from hydrocarbon frames, and have functional groups that can make the molecules polar</a:t>
            </a:r>
          </a:p>
          <a:p>
            <a:pPr marL="0" indent="0" eaLnBrk="1" hangingPunct="1">
              <a:lnSpc>
                <a:spcPct val="90000"/>
              </a:lnSpc>
              <a:spcBef>
                <a:spcPts val="800"/>
              </a:spcBef>
            </a:pPr>
            <a:r>
              <a:rPr lang="en-US" sz="3200" dirty="0" smtClean="0">
                <a:solidFill>
                  <a:schemeClr val="tx1"/>
                </a:solidFill>
                <a:latin typeface="Comic Sans MS"/>
                <a:ea typeface="ＭＳ Ｐゴシック" charset="0"/>
                <a:cs typeface="Comic Sans MS"/>
              </a:rPr>
              <a:t> </a:t>
            </a:r>
            <a:endParaRPr lang="en-US" sz="3200" b="1" dirty="0" smtClean="0">
              <a:solidFill>
                <a:schemeClr val="tx1"/>
              </a:solidFill>
              <a:latin typeface="Comic Sans MS"/>
              <a:ea typeface="ＭＳ Ｐゴシック" charset="0"/>
              <a:cs typeface="Comic Sans MS"/>
            </a:endParaRPr>
          </a:p>
          <a:p>
            <a:pPr eaLnBrk="1" hangingPunct="1">
              <a:lnSpc>
                <a:spcPct val="90000"/>
              </a:lnSpc>
              <a:spcBef>
                <a:spcPts val="800"/>
              </a:spcBef>
              <a:buFont typeface="Arial" charset="0"/>
              <a:buChar char="•"/>
            </a:pPr>
            <a:endParaRPr lang="en-US" sz="3200" b="1" dirty="0">
              <a:solidFill>
                <a:schemeClr val="tx1"/>
              </a:solidFill>
              <a:latin typeface="Comic Sans MS"/>
              <a:ea typeface="ＭＳ Ｐゴシック" charset="0"/>
              <a:cs typeface="Comic Sans MS"/>
            </a:endParaRPr>
          </a:p>
          <a:p>
            <a:pPr marL="0" indent="0" eaLnBrk="1" hangingPunct="1">
              <a:lnSpc>
                <a:spcPct val="90000"/>
              </a:lnSpc>
              <a:spcBef>
                <a:spcPts val="800"/>
              </a:spcBef>
            </a:pPr>
            <a:endParaRPr lang="en-US" sz="3200" b="1" dirty="0" smtClean="0">
              <a:solidFill>
                <a:schemeClr val="tx1"/>
              </a:solidFill>
              <a:latin typeface="Comic Sans MS"/>
              <a:ea typeface="ＭＳ Ｐゴシック" charset="0"/>
              <a:cs typeface="Comic Sans MS"/>
            </a:endParaRPr>
          </a:p>
          <a:p>
            <a:pPr marL="0" indent="0" eaLnBrk="1" hangingPunct="1">
              <a:lnSpc>
                <a:spcPct val="90000"/>
              </a:lnSpc>
              <a:spcBef>
                <a:spcPts val="800"/>
              </a:spcBef>
            </a:pPr>
            <a:r>
              <a:rPr lang="en-US" sz="2200" dirty="0" smtClean="0">
                <a:solidFill>
                  <a:schemeClr val="tx1"/>
                </a:solidFill>
                <a:latin typeface="Comic Sans MS"/>
                <a:ea typeface="ＭＳ Ｐゴシック" charset="0"/>
                <a:cs typeface="Comic Sans MS"/>
              </a:rPr>
              <a:t>			</a:t>
            </a:r>
            <a:endParaRPr lang="en-US" sz="2200" dirty="0">
              <a:solidFill>
                <a:schemeClr val="tx1"/>
              </a:solidFill>
              <a:latin typeface="Comic Sans MS"/>
              <a:ea typeface="ＭＳ Ｐゴシック" charset="0"/>
              <a:cs typeface="Comic Sans MS"/>
            </a:endParaRPr>
          </a:p>
        </p:txBody>
      </p:sp>
      <p:pic>
        <p:nvPicPr>
          <p:cNvPr id="2" name="Picture 1" descr="Ethane struct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63" y="4430707"/>
            <a:ext cx="2389387" cy="1849848"/>
          </a:xfrm>
          <a:prstGeom prst="rect">
            <a:avLst/>
          </a:prstGeom>
          <a:ln>
            <a:noFill/>
          </a:ln>
          <a:effectLst>
            <a:outerShdw blurRad="292100" dist="139700" dir="2700000" algn="tl" rotWithShape="0">
              <a:srgbClr val="333333">
                <a:alpha val="65000"/>
              </a:srgbClr>
            </a:outerShdw>
          </a:effectLst>
        </p:spPr>
      </p:pic>
      <p:pic>
        <p:nvPicPr>
          <p:cNvPr id="3" name="Picture 2" descr="Propane structur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8556" y="4430707"/>
            <a:ext cx="2735352" cy="1836879"/>
          </a:xfrm>
          <a:prstGeom prst="rect">
            <a:avLst/>
          </a:prstGeom>
          <a:ln>
            <a:noFill/>
          </a:ln>
          <a:effectLst>
            <a:outerShdw blurRad="292100" dist="139700" dir="2700000" algn="tl" rotWithShape="0">
              <a:srgbClr val="333333">
                <a:alpha val="65000"/>
              </a:srgbClr>
            </a:outerShdw>
          </a:effectLst>
        </p:spPr>
      </p:pic>
      <p:pic>
        <p:nvPicPr>
          <p:cNvPr id="4" name="Picture 3" descr="Butane structur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7834" y="4447420"/>
            <a:ext cx="3395440" cy="183687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16963" y="4085084"/>
            <a:ext cx="8996311" cy="369332"/>
          </a:xfrm>
          <a:prstGeom prst="rect">
            <a:avLst/>
          </a:prstGeom>
          <a:noFill/>
        </p:spPr>
        <p:txBody>
          <a:bodyPr wrap="square" rtlCol="0">
            <a:spAutoFit/>
          </a:bodyPr>
          <a:lstStyle/>
          <a:p>
            <a:r>
              <a:rPr lang="en-US" dirty="0"/>
              <a:t> </a:t>
            </a:r>
            <a:r>
              <a:rPr lang="en-US" dirty="0" smtClean="0"/>
              <a:t>   </a:t>
            </a:r>
            <a:r>
              <a:rPr lang="en-US" dirty="0" smtClean="0">
                <a:latin typeface="Comic Sans MS"/>
                <a:cs typeface="Comic Sans MS"/>
              </a:rPr>
              <a:t>       Ethane		</a:t>
            </a:r>
            <a:r>
              <a:rPr lang="en-US" dirty="0">
                <a:latin typeface="Comic Sans MS"/>
                <a:cs typeface="Comic Sans MS"/>
              </a:rPr>
              <a:t> </a:t>
            </a:r>
            <a:r>
              <a:rPr lang="en-US" dirty="0" smtClean="0">
                <a:latin typeface="Comic Sans MS"/>
                <a:cs typeface="Comic Sans MS"/>
              </a:rPr>
              <a:t>          Propane			      Butane</a:t>
            </a:r>
            <a:endParaRPr lang="en-US" dirty="0">
              <a:latin typeface="Comic Sans MS"/>
              <a:cs typeface="Comic Sans MS"/>
            </a:endParaRPr>
          </a:p>
        </p:txBody>
      </p:sp>
      <p:sp>
        <p:nvSpPr>
          <p:cNvPr id="8" name="TextBox 7"/>
          <p:cNvSpPr txBox="1"/>
          <p:nvPr/>
        </p:nvSpPr>
        <p:spPr>
          <a:xfrm>
            <a:off x="28222" y="6241815"/>
            <a:ext cx="2506350" cy="338554"/>
          </a:xfrm>
          <a:prstGeom prst="rect">
            <a:avLst/>
          </a:prstGeom>
          <a:noFill/>
        </p:spPr>
        <p:txBody>
          <a:bodyPr wrap="square" rtlCol="0">
            <a:spAutoFit/>
          </a:bodyPr>
          <a:lstStyle/>
          <a:p>
            <a:r>
              <a:rPr lang="en-US" sz="800" dirty="0" smtClean="0">
                <a:latin typeface="Comic Sans MS"/>
                <a:cs typeface="Comic Sans MS"/>
              </a:rPr>
              <a:t>Caption: </a:t>
            </a:r>
            <a:r>
              <a:rPr lang="en-US" sz="800" u="sng" dirty="0" smtClean="0">
                <a:latin typeface="Comic Sans MS"/>
                <a:cs typeface="Comic Sans MS"/>
              </a:rPr>
              <a:t>Ball</a:t>
            </a:r>
            <a:r>
              <a:rPr lang="en-US" sz="800" u="sng" dirty="0">
                <a:latin typeface="Comic Sans MS"/>
                <a:cs typeface="Comic Sans MS"/>
              </a:rPr>
              <a:t>-and-stick model of the </a:t>
            </a:r>
            <a:r>
              <a:rPr lang="en-US" sz="800" u="sng" dirty="0" smtClean="0">
                <a:latin typeface="Comic Sans MS"/>
                <a:cs typeface="Comic Sans MS"/>
              </a:rPr>
              <a:t>ethane molecule</a:t>
            </a:r>
            <a:r>
              <a:rPr lang="en-US" sz="800" dirty="0">
                <a:latin typeface="Comic Sans MS"/>
                <a:cs typeface="Comic Sans MS"/>
              </a:rPr>
              <a:t> </a:t>
            </a:r>
            <a:r>
              <a:rPr lang="en-US" sz="800" dirty="0" smtClean="0">
                <a:latin typeface="Comic Sans MS"/>
                <a:cs typeface="Comic Sans MS"/>
              </a:rPr>
              <a:t>(c)Ben Mills, </a:t>
            </a:r>
            <a:r>
              <a:rPr lang="en-US" sz="800" u="sng" dirty="0" smtClean="0">
                <a:latin typeface="Comic Sans MS"/>
                <a:cs typeface="Comic Sans MS"/>
              </a:rPr>
              <a:t>Public domain</a:t>
            </a:r>
            <a:endParaRPr lang="en-US" sz="800" u="sng" dirty="0">
              <a:latin typeface="Comic Sans MS"/>
              <a:cs typeface="Comic Sans MS"/>
            </a:endParaRPr>
          </a:p>
        </p:txBody>
      </p:sp>
      <p:sp>
        <p:nvSpPr>
          <p:cNvPr id="9" name="TextBox 8"/>
          <p:cNvSpPr txBox="1"/>
          <p:nvPr/>
        </p:nvSpPr>
        <p:spPr>
          <a:xfrm>
            <a:off x="2686684" y="6243847"/>
            <a:ext cx="2797223" cy="338554"/>
          </a:xfrm>
          <a:prstGeom prst="rect">
            <a:avLst/>
          </a:prstGeom>
          <a:noFill/>
        </p:spPr>
        <p:txBody>
          <a:bodyPr wrap="square" rtlCol="0">
            <a:spAutoFit/>
          </a:bodyPr>
          <a:lstStyle/>
          <a:p>
            <a:r>
              <a:rPr lang="en-US" sz="800" dirty="0" smtClean="0">
                <a:latin typeface="Comic Sans MS"/>
                <a:cs typeface="Comic Sans MS"/>
              </a:rPr>
              <a:t>Caption: </a:t>
            </a:r>
            <a:r>
              <a:rPr lang="en-US" sz="800" u="sng" dirty="0" smtClean="0">
                <a:latin typeface="Comic Sans MS"/>
                <a:cs typeface="Comic Sans MS"/>
              </a:rPr>
              <a:t>Ball</a:t>
            </a:r>
            <a:r>
              <a:rPr lang="en-US" sz="800" u="sng" dirty="0">
                <a:latin typeface="Comic Sans MS"/>
                <a:cs typeface="Comic Sans MS"/>
              </a:rPr>
              <a:t>-and-stick model of the </a:t>
            </a:r>
            <a:r>
              <a:rPr lang="en-US" sz="800" u="sng" dirty="0" smtClean="0">
                <a:latin typeface="Comic Sans MS"/>
                <a:cs typeface="Comic Sans MS"/>
              </a:rPr>
              <a:t>propane molecule</a:t>
            </a:r>
            <a:r>
              <a:rPr lang="en-US" sz="800" dirty="0">
                <a:latin typeface="Comic Sans MS"/>
                <a:cs typeface="Comic Sans MS"/>
              </a:rPr>
              <a:t> </a:t>
            </a:r>
            <a:r>
              <a:rPr lang="en-US" sz="800" dirty="0" smtClean="0">
                <a:latin typeface="Comic Sans MS"/>
                <a:cs typeface="Comic Sans MS"/>
              </a:rPr>
              <a:t>(c)Ben Mills, </a:t>
            </a:r>
            <a:r>
              <a:rPr lang="en-US" sz="800" u="sng" dirty="0" smtClean="0">
                <a:latin typeface="Comic Sans MS"/>
                <a:cs typeface="Comic Sans MS"/>
              </a:rPr>
              <a:t>Public domain</a:t>
            </a:r>
            <a:endParaRPr lang="en-US" sz="800" u="sng" dirty="0">
              <a:latin typeface="Comic Sans MS"/>
              <a:cs typeface="Comic Sans MS"/>
            </a:endParaRPr>
          </a:p>
        </p:txBody>
      </p:sp>
      <p:sp>
        <p:nvSpPr>
          <p:cNvPr id="10" name="TextBox 9"/>
          <p:cNvSpPr txBox="1"/>
          <p:nvPr/>
        </p:nvSpPr>
        <p:spPr>
          <a:xfrm>
            <a:off x="5729770" y="6271500"/>
            <a:ext cx="3318260" cy="338554"/>
          </a:xfrm>
          <a:prstGeom prst="rect">
            <a:avLst/>
          </a:prstGeom>
          <a:noFill/>
        </p:spPr>
        <p:txBody>
          <a:bodyPr wrap="square" rtlCol="0">
            <a:spAutoFit/>
          </a:bodyPr>
          <a:lstStyle/>
          <a:p>
            <a:r>
              <a:rPr lang="en-US" sz="800" dirty="0" smtClean="0">
                <a:latin typeface="Comic Sans MS"/>
                <a:cs typeface="Comic Sans MS"/>
              </a:rPr>
              <a:t>Caption: </a:t>
            </a:r>
            <a:r>
              <a:rPr lang="en-US" sz="800" u="sng" dirty="0" smtClean="0">
                <a:latin typeface="Comic Sans MS"/>
                <a:cs typeface="Comic Sans MS"/>
              </a:rPr>
              <a:t>Ball</a:t>
            </a:r>
            <a:r>
              <a:rPr lang="en-US" sz="800" u="sng" dirty="0">
                <a:latin typeface="Comic Sans MS"/>
                <a:cs typeface="Comic Sans MS"/>
              </a:rPr>
              <a:t>-and-stick model of the </a:t>
            </a:r>
            <a:r>
              <a:rPr lang="en-US" sz="800" u="sng" dirty="0" smtClean="0">
                <a:latin typeface="Comic Sans MS"/>
                <a:cs typeface="Comic Sans MS"/>
              </a:rPr>
              <a:t>butane molecule</a:t>
            </a:r>
            <a:r>
              <a:rPr lang="en-US" sz="800" dirty="0">
                <a:latin typeface="Comic Sans MS"/>
                <a:cs typeface="Comic Sans MS"/>
              </a:rPr>
              <a:t> </a:t>
            </a:r>
            <a:r>
              <a:rPr lang="en-US" sz="800" dirty="0" smtClean="0">
                <a:latin typeface="Comic Sans MS"/>
                <a:cs typeface="Comic Sans MS"/>
              </a:rPr>
              <a:t>(c)Ben Mills and </a:t>
            </a:r>
            <a:r>
              <a:rPr lang="en-US" sz="800" dirty="0" err="1" smtClean="0">
                <a:latin typeface="Comic Sans MS"/>
                <a:cs typeface="Comic Sans MS"/>
              </a:rPr>
              <a:t>Jynto</a:t>
            </a:r>
            <a:r>
              <a:rPr lang="en-US" sz="800" dirty="0" smtClean="0">
                <a:latin typeface="Comic Sans MS"/>
                <a:cs typeface="Comic Sans MS"/>
              </a:rPr>
              <a:t>, </a:t>
            </a:r>
            <a:r>
              <a:rPr lang="en-US" sz="800" u="sng" dirty="0" smtClean="0">
                <a:latin typeface="Comic Sans MS"/>
                <a:cs typeface="Comic Sans MS"/>
              </a:rPr>
              <a:t>Public domain</a:t>
            </a:r>
            <a:endParaRPr lang="en-US" sz="800" u="sng" dirty="0">
              <a:latin typeface="Comic Sans MS"/>
              <a:cs typeface="Comic Sans MS"/>
            </a:endParaRPr>
          </a:p>
        </p:txBody>
      </p:sp>
    </p:spTree>
    <p:extLst>
      <p:ext uri="{BB962C8B-B14F-4D97-AF65-F5344CB8AC3E}">
        <p14:creationId xmlns:p14="http://schemas.microsoft.com/office/powerpoint/2010/main" val="2960629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465"/>
            <a:ext cx="8307960" cy="852857"/>
          </a:xfrm>
        </p:spPr>
        <p:txBody>
          <a:bodyPr>
            <a:normAutofit/>
          </a:bodyPr>
          <a:lstStyle/>
          <a:p>
            <a:r>
              <a:rPr lang="en-US" sz="3600" b="1" dirty="0" smtClean="0">
                <a:latin typeface="+mn-lt"/>
              </a:rPr>
              <a:t>Hydrocarbons Can Form Rings and Chains</a:t>
            </a:r>
            <a:endParaRPr lang="en-US" sz="3600" b="1" dirty="0">
              <a:latin typeface="+mn-lt"/>
            </a:endParaRPr>
          </a:p>
        </p:txBody>
      </p:sp>
      <p:sp>
        <p:nvSpPr>
          <p:cNvPr id="3" name="Content Placeholder 2"/>
          <p:cNvSpPr>
            <a:spLocks noGrp="1"/>
          </p:cNvSpPr>
          <p:nvPr>
            <p:ph idx="1"/>
          </p:nvPr>
        </p:nvSpPr>
        <p:spPr>
          <a:xfrm>
            <a:off x="628650" y="3688422"/>
            <a:ext cx="3552932" cy="2661007"/>
          </a:xfrm>
        </p:spPr>
        <p:txBody>
          <a:bodyPr>
            <a:normAutofit fontScale="92500"/>
          </a:bodyPr>
          <a:lstStyle/>
          <a:p>
            <a:pPr marL="0" indent="0" algn="ctr">
              <a:lnSpc>
                <a:spcPct val="100000"/>
              </a:lnSpc>
              <a:buNone/>
            </a:pPr>
            <a:r>
              <a:rPr lang="en-US" sz="3200" b="1" u="sng" dirty="0" smtClean="0"/>
              <a:t>aromatic</a:t>
            </a:r>
          </a:p>
          <a:p>
            <a:pPr algn="ctr">
              <a:lnSpc>
                <a:spcPct val="100000"/>
              </a:lnSpc>
            </a:pPr>
            <a:r>
              <a:rPr lang="en-US" sz="3200" dirty="0" smtClean="0"/>
              <a:t>Rings containing alternating single and double </a:t>
            </a:r>
            <a:r>
              <a:rPr lang="en-US" sz="3200" dirty="0" smtClean="0"/>
              <a:t>bonds</a:t>
            </a:r>
          </a:p>
          <a:p>
            <a:pPr algn="ctr">
              <a:lnSpc>
                <a:spcPct val="100000"/>
              </a:lnSpc>
            </a:pPr>
            <a:r>
              <a:rPr lang="en-US" sz="3200" dirty="0" smtClean="0"/>
              <a:t>Flat, rigid structures</a:t>
            </a:r>
            <a:endParaRPr lang="en-US" sz="3200" dirty="0"/>
          </a:p>
        </p:txBody>
      </p:sp>
      <p:pic>
        <p:nvPicPr>
          <p:cNvPr id="4" name="Picture 3"/>
          <p:cNvPicPr>
            <a:picLocks noChangeAspect="1"/>
          </p:cNvPicPr>
          <p:nvPr/>
        </p:nvPicPr>
        <p:blipFill>
          <a:blip r:embed="rId2"/>
          <a:stretch>
            <a:fillRect/>
          </a:stretch>
        </p:blipFill>
        <p:spPr>
          <a:xfrm>
            <a:off x="4302266" y="1334264"/>
            <a:ext cx="3372126" cy="1881548"/>
          </a:xfrm>
          <a:prstGeom prst="rect">
            <a:avLst/>
          </a:prstGeom>
        </p:spPr>
      </p:pic>
      <p:pic>
        <p:nvPicPr>
          <p:cNvPr id="5" name="Picture 4"/>
          <p:cNvPicPr>
            <a:picLocks noChangeAspect="1"/>
          </p:cNvPicPr>
          <p:nvPr/>
        </p:nvPicPr>
        <p:blipFill>
          <a:blip r:embed="rId3"/>
          <a:stretch>
            <a:fillRect/>
          </a:stretch>
        </p:blipFill>
        <p:spPr>
          <a:xfrm>
            <a:off x="1750531" y="1334263"/>
            <a:ext cx="1763951" cy="1881549"/>
          </a:xfrm>
          <a:prstGeom prst="rect">
            <a:avLst/>
          </a:prstGeom>
        </p:spPr>
      </p:pic>
      <p:sp>
        <p:nvSpPr>
          <p:cNvPr id="7" name="TextBox 6"/>
          <p:cNvSpPr txBox="1"/>
          <p:nvPr/>
        </p:nvSpPr>
        <p:spPr>
          <a:xfrm>
            <a:off x="290753"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4"/>
              </a:rPr>
              <a:t>http://cnx.org/contents/185cbf87-c72e-48f5-b51e-f14f21b5eabd@10.61</a:t>
            </a:r>
            <a:endParaRPr lang="en-US" sz="800" dirty="0"/>
          </a:p>
        </p:txBody>
      </p:sp>
      <p:sp>
        <p:nvSpPr>
          <p:cNvPr id="6" name="Rectangle 5"/>
          <p:cNvSpPr/>
          <p:nvPr/>
        </p:nvSpPr>
        <p:spPr>
          <a:xfrm>
            <a:off x="4572000" y="3688422"/>
            <a:ext cx="3733014" cy="2554545"/>
          </a:xfrm>
          <a:prstGeom prst="rect">
            <a:avLst/>
          </a:prstGeom>
        </p:spPr>
        <p:txBody>
          <a:bodyPr wrap="square">
            <a:spAutoFit/>
          </a:bodyPr>
          <a:lstStyle/>
          <a:p>
            <a:pPr algn="ctr"/>
            <a:r>
              <a:rPr lang="en-US" sz="3200" b="1" u="sng" dirty="0" smtClean="0"/>
              <a:t>aliphatic</a:t>
            </a:r>
          </a:p>
          <a:p>
            <a:pPr marL="457200" indent="-457200" algn="ctr">
              <a:buFont typeface="Arial" panose="020B0604020202020204" pitchFamily="34" charset="0"/>
              <a:buChar char="•"/>
            </a:pPr>
            <a:r>
              <a:rPr lang="en-US" sz="3200" dirty="0" smtClean="0"/>
              <a:t>Non-aromatic structures; can be chains or </a:t>
            </a:r>
            <a:r>
              <a:rPr lang="en-US" sz="3200" dirty="0" smtClean="0"/>
              <a:t>rings</a:t>
            </a:r>
          </a:p>
          <a:p>
            <a:pPr marL="457200" indent="-457200" algn="ctr">
              <a:buFont typeface="Arial" panose="020B0604020202020204" pitchFamily="34" charset="0"/>
              <a:buChar char="•"/>
            </a:pPr>
            <a:r>
              <a:rPr lang="en-US" sz="3200" dirty="0" smtClean="0"/>
              <a:t>Flexible structures</a:t>
            </a:r>
            <a:endParaRPr lang="en-US" sz="3200" dirty="0"/>
          </a:p>
        </p:txBody>
      </p:sp>
    </p:spTree>
    <p:extLst>
      <p:ext uri="{BB962C8B-B14F-4D97-AF65-F5344CB8AC3E}">
        <p14:creationId xmlns:p14="http://schemas.microsoft.com/office/powerpoint/2010/main" val="34287950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046" y="88088"/>
            <a:ext cx="3686496" cy="1325563"/>
          </a:xfrm>
        </p:spPr>
        <p:txBody>
          <a:bodyPr>
            <a:normAutofit fontScale="90000"/>
          </a:bodyPr>
          <a:lstStyle/>
          <a:p>
            <a:pPr algn="ctr"/>
            <a:r>
              <a:rPr lang="en-US" sz="3600" b="1" dirty="0" smtClean="0"/>
              <a:t>Isomers</a:t>
            </a:r>
            <a:r>
              <a:rPr lang="en-US" sz="3600" dirty="0" smtClean="0"/>
              <a:t> Use the Same Atoms To Make Different Shapes</a:t>
            </a:r>
            <a:endParaRPr lang="en-US" sz="3600" dirty="0"/>
          </a:p>
        </p:txBody>
      </p:sp>
      <p:pic>
        <p:nvPicPr>
          <p:cNvPr id="4" name="Picture 3"/>
          <p:cNvPicPr>
            <a:picLocks noChangeAspect="1"/>
          </p:cNvPicPr>
          <p:nvPr/>
        </p:nvPicPr>
        <p:blipFill>
          <a:blip r:embed="rId2"/>
          <a:stretch>
            <a:fillRect/>
          </a:stretch>
        </p:blipFill>
        <p:spPr>
          <a:xfrm>
            <a:off x="4321096" y="466555"/>
            <a:ext cx="4596214" cy="594301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90753"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pic>
        <p:nvPicPr>
          <p:cNvPr id="5" name="Picture 5" descr="https://s-media-cache-ak0.pinimg.com/736x/b8/0b/78/b80b78a517ad53992e0255bd45422c7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5212" y="4008196"/>
            <a:ext cx="1969107" cy="23623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787" y="4114980"/>
            <a:ext cx="1949222" cy="1077218"/>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This baseball glove fits only one </a:t>
            </a:r>
            <a:r>
              <a:rPr lang="en-US" sz="1600" dirty="0">
                <a:latin typeface="Arial" panose="020B0604020202020204" pitchFamily="34" charset="0"/>
                <a:cs typeface="Arial" panose="020B0604020202020204" pitchFamily="34" charset="0"/>
              </a:rPr>
              <a:t>hand. Which hand does it fit, and why</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pic>
        <p:nvPicPr>
          <p:cNvPr id="9" name="Picture 7" descr="http://t1.gstatic.com/images?q=tbn:ANd9GcT-ZXk_w6btJW7-sMbihjDHP4ZtiQP04Se1nAXTVAs959223J8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646" y="1469794"/>
            <a:ext cx="3835954" cy="24432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4787" y="5230910"/>
            <a:ext cx="2060425" cy="1323439"/>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If you can understand why, you understand the most important point about </a:t>
            </a:r>
            <a:r>
              <a:rPr lang="en-US" sz="1600" b="1" dirty="0" smtClean="0">
                <a:latin typeface="Arial" panose="020B0604020202020204" pitchFamily="34" charset="0"/>
                <a:cs typeface="Arial" panose="020B0604020202020204" pitchFamily="34" charset="0"/>
              </a:rPr>
              <a:t>enantiomers</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1784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72361" y="53243"/>
            <a:ext cx="4794177" cy="586101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90753" y="365125"/>
            <a:ext cx="3388546" cy="3487684"/>
          </a:xfrm>
        </p:spPr>
        <p:txBody>
          <a:bodyPr>
            <a:normAutofit fontScale="90000"/>
          </a:bodyPr>
          <a:lstStyle/>
          <a:p>
            <a:pPr algn="ctr"/>
            <a:r>
              <a:rPr lang="en-US" sz="3600" b="1" dirty="0" smtClean="0">
                <a:latin typeface="+mn-lt"/>
              </a:rPr>
              <a:t>Functional Groups </a:t>
            </a:r>
            <a:r>
              <a:rPr lang="en-US" sz="3600" dirty="0" smtClean="0"/>
              <a:t>Can be Added to Hydrocarbon Frameworks to change the chemical properties of the compound</a:t>
            </a:r>
            <a:endParaRPr lang="en-US" sz="3600" dirty="0"/>
          </a:p>
        </p:txBody>
      </p:sp>
      <p:sp>
        <p:nvSpPr>
          <p:cNvPr id="7" name="TextBox 6"/>
          <p:cNvSpPr txBox="1"/>
          <p:nvPr/>
        </p:nvSpPr>
        <p:spPr>
          <a:xfrm>
            <a:off x="290753"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
        <p:nvSpPr>
          <p:cNvPr id="8" name="TextBox 7"/>
          <p:cNvSpPr txBox="1"/>
          <p:nvPr/>
        </p:nvSpPr>
        <p:spPr>
          <a:xfrm>
            <a:off x="6578719" y="1763123"/>
            <a:ext cx="2105064" cy="646331"/>
          </a:xfrm>
          <a:prstGeom prst="rect">
            <a:avLst/>
          </a:prstGeom>
          <a:noFill/>
        </p:spPr>
        <p:txBody>
          <a:bodyPr wrap="none" rtlCol="0">
            <a:spAutoFit/>
          </a:bodyPr>
          <a:lstStyle/>
          <a:p>
            <a:pPr algn="ctr"/>
            <a:r>
              <a:rPr lang="en-US" sz="1200" b="1" u="sng" dirty="0" smtClean="0"/>
              <a:t>Ketone</a:t>
            </a:r>
            <a:r>
              <a:rPr lang="en-US" sz="1200" b="1" dirty="0" smtClean="0"/>
              <a:t> vs </a:t>
            </a:r>
            <a:r>
              <a:rPr lang="en-US" sz="1200" b="1" u="sng" dirty="0" smtClean="0"/>
              <a:t>aldehyde</a:t>
            </a:r>
            <a:r>
              <a:rPr lang="en-US" sz="1200" b="1" dirty="0" smtClean="0"/>
              <a:t>:</a:t>
            </a:r>
          </a:p>
          <a:p>
            <a:pPr algn="ctr"/>
            <a:r>
              <a:rPr lang="en-US" sz="1200" b="1" dirty="0" smtClean="0"/>
              <a:t>Central C=O vs. terminal </a:t>
            </a:r>
            <a:r>
              <a:rPr lang="en-US" sz="1200" b="1" dirty="0" smtClean="0"/>
              <a:t>C=O</a:t>
            </a:r>
          </a:p>
          <a:p>
            <a:pPr algn="ctr"/>
            <a:r>
              <a:rPr lang="en-US" sz="1200" b="1" dirty="0" smtClean="0"/>
              <a:t>R is C; R’ is C       R is C; R’ is H</a:t>
            </a:r>
            <a:endParaRPr lang="en-US" sz="1200" b="1" dirty="0"/>
          </a:p>
        </p:txBody>
      </p:sp>
      <p:sp>
        <p:nvSpPr>
          <p:cNvPr id="10" name="Rectangle 9"/>
          <p:cNvSpPr/>
          <p:nvPr/>
        </p:nvSpPr>
        <p:spPr>
          <a:xfrm>
            <a:off x="4050757" y="3451723"/>
            <a:ext cx="615874" cy="261610"/>
          </a:xfrm>
          <a:prstGeom prst="rect">
            <a:avLst/>
          </a:prstGeom>
          <a:solidFill>
            <a:schemeClr val="bg1"/>
          </a:solidFill>
        </p:spPr>
        <p:txBody>
          <a:bodyPr wrap="none">
            <a:spAutoFit/>
          </a:bodyPr>
          <a:lstStyle/>
          <a:p>
            <a:r>
              <a:rPr lang="en-US" sz="1100" b="1" dirty="0">
                <a:latin typeface="Arial" panose="020B0604020202020204" pitchFamily="34" charset="0"/>
                <a:cs typeface="Arial" panose="020B0604020202020204" pitchFamily="34" charset="0"/>
              </a:rPr>
              <a:t>Amine</a:t>
            </a:r>
          </a:p>
        </p:txBody>
      </p:sp>
      <p:sp>
        <p:nvSpPr>
          <p:cNvPr id="11" name="Rectangle 10"/>
          <p:cNvSpPr/>
          <p:nvPr/>
        </p:nvSpPr>
        <p:spPr>
          <a:xfrm>
            <a:off x="7528298" y="3934667"/>
            <a:ext cx="1323084" cy="415498"/>
          </a:xfrm>
          <a:prstGeom prst="rect">
            <a:avLst/>
          </a:prstGeom>
          <a:noFill/>
        </p:spPr>
        <p:txBody>
          <a:bodyPr wrap="square">
            <a:spAutoFit/>
          </a:bodyPr>
          <a:lstStyle/>
          <a:p>
            <a:r>
              <a:rPr lang="en-US" sz="1050" dirty="0" smtClean="0">
                <a:latin typeface="Arial" panose="020B0604020202020204" pitchFamily="34" charset="0"/>
                <a:cs typeface="Arial" panose="020B0604020202020204" pitchFamily="34" charset="0"/>
              </a:rPr>
              <a:t>and generate OH- by consequence</a:t>
            </a:r>
            <a:endParaRPr lang="en-US" sz="1050" dirty="0">
              <a:latin typeface="Arial" panose="020B0604020202020204" pitchFamily="34" charset="0"/>
              <a:cs typeface="Arial" panose="020B0604020202020204" pitchFamily="34" charset="0"/>
            </a:endParaRPr>
          </a:p>
        </p:txBody>
      </p:sp>
      <p:cxnSp>
        <p:nvCxnSpPr>
          <p:cNvPr id="13" name="Straight Arrow Connector 12"/>
          <p:cNvCxnSpPr/>
          <p:nvPr/>
        </p:nvCxnSpPr>
        <p:spPr>
          <a:xfrm flipV="1">
            <a:off x="933254" y="3852809"/>
            <a:ext cx="4496585" cy="794605"/>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472845" y="3934668"/>
            <a:ext cx="1956994" cy="1463682"/>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902490" y="2305051"/>
            <a:ext cx="4394615" cy="3438528"/>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4045" y="4974593"/>
            <a:ext cx="3175549" cy="923330"/>
          </a:xfrm>
          <a:prstGeom prst="rect">
            <a:avLst/>
          </a:prstGeom>
          <a:noFill/>
        </p:spPr>
        <p:txBody>
          <a:bodyPr wrap="none" rtlCol="0">
            <a:spAutoFit/>
          </a:bodyPr>
          <a:lstStyle/>
          <a:p>
            <a:r>
              <a:rPr lang="en-US" u="sng" dirty="0" smtClean="0"/>
              <a:t>Amide</a:t>
            </a:r>
            <a:r>
              <a:rPr lang="en-US" dirty="0" smtClean="0"/>
              <a:t>:  </a:t>
            </a:r>
            <a:r>
              <a:rPr lang="en-US" dirty="0" smtClean="0"/>
              <a:t>amine </a:t>
            </a:r>
            <a:r>
              <a:rPr lang="en-US" dirty="0" smtClean="0"/>
              <a:t>group + </a:t>
            </a:r>
            <a:r>
              <a:rPr lang="en-US" dirty="0" smtClean="0"/>
              <a:t>carbonyl</a:t>
            </a:r>
          </a:p>
          <a:p>
            <a:r>
              <a:rPr lang="en-US" dirty="0" smtClean="0"/>
              <a:t>(R is C=O)</a:t>
            </a:r>
          </a:p>
          <a:p>
            <a:r>
              <a:rPr lang="en-US" dirty="0" smtClean="0"/>
              <a:t>R’ is N</a:t>
            </a:r>
            <a:endParaRPr lang="en-US" dirty="0"/>
          </a:p>
        </p:txBody>
      </p:sp>
      <p:sp>
        <p:nvSpPr>
          <p:cNvPr id="9" name="TextBox 8"/>
          <p:cNvSpPr txBox="1"/>
          <p:nvPr/>
        </p:nvSpPr>
        <p:spPr>
          <a:xfrm>
            <a:off x="153871" y="3850592"/>
            <a:ext cx="3497239" cy="646331"/>
          </a:xfrm>
          <a:prstGeom prst="rect">
            <a:avLst/>
          </a:prstGeom>
          <a:noFill/>
        </p:spPr>
        <p:txBody>
          <a:bodyPr wrap="none" rtlCol="0">
            <a:spAutoFit/>
          </a:bodyPr>
          <a:lstStyle/>
          <a:p>
            <a:r>
              <a:rPr lang="en-US" u="sng" dirty="0" smtClean="0"/>
              <a:t>Amine</a:t>
            </a:r>
            <a:r>
              <a:rPr lang="en-US" dirty="0" smtClean="0"/>
              <a:t>:  </a:t>
            </a:r>
            <a:r>
              <a:rPr lang="en-US" dirty="0" smtClean="0"/>
              <a:t>nitrogen and only “plain” C</a:t>
            </a:r>
          </a:p>
          <a:p>
            <a:r>
              <a:rPr lang="en-US" dirty="0" smtClean="0"/>
              <a:t>(R is C)</a:t>
            </a:r>
            <a:endParaRPr lang="en-US" dirty="0"/>
          </a:p>
        </p:txBody>
      </p:sp>
      <p:cxnSp>
        <p:nvCxnSpPr>
          <p:cNvPr id="19" name="Straight Connector 18"/>
          <p:cNvCxnSpPr/>
          <p:nvPr/>
        </p:nvCxnSpPr>
        <p:spPr>
          <a:xfrm flipH="1" flipV="1">
            <a:off x="890464" y="4323616"/>
            <a:ext cx="62600" cy="3237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437331" y="5398350"/>
            <a:ext cx="2035514" cy="1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169005" y="5740977"/>
            <a:ext cx="733485" cy="260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553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753" y="365125"/>
            <a:ext cx="3388546" cy="3487684"/>
          </a:xfrm>
        </p:spPr>
        <p:txBody>
          <a:bodyPr>
            <a:normAutofit fontScale="90000"/>
          </a:bodyPr>
          <a:lstStyle/>
          <a:p>
            <a:pPr algn="ctr"/>
            <a:r>
              <a:rPr lang="en-US" sz="3600" b="1" dirty="0" smtClean="0">
                <a:latin typeface="+mn-lt"/>
              </a:rPr>
              <a:t>Functional Groups </a:t>
            </a:r>
            <a:r>
              <a:rPr lang="en-US" sz="3600" dirty="0" smtClean="0"/>
              <a:t>Can be Added to Hydrocarbon Frameworks to change the chemical properties of the compound</a:t>
            </a:r>
            <a:endParaRPr lang="en-US" sz="3600" dirty="0"/>
          </a:p>
        </p:txBody>
      </p:sp>
      <p:sp>
        <p:nvSpPr>
          <p:cNvPr id="7" name="TextBox 6"/>
          <p:cNvSpPr txBox="1"/>
          <p:nvPr/>
        </p:nvSpPr>
        <p:spPr>
          <a:xfrm>
            <a:off x="290753" y="6465709"/>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2"/>
              </a:rPr>
              <a:t>http://cnx.org/contents/185cbf87-c72e-48f5-b51e-f14f21b5eabd@10.61</a:t>
            </a:r>
            <a:endParaRPr lang="en-US" sz="800" dirty="0"/>
          </a:p>
        </p:txBody>
      </p:sp>
      <p:sp>
        <p:nvSpPr>
          <p:cNvPr id="3" name="TextBox 2"/>
          <p:cNvSpPr txBox="1"/>
          <p:nvPr/>
        </p:nvSpPr>
        <p:spPr>
          <a:xfrm>
            <a:off x="394044" y="4015780"/>
            <a:ext cx="3181961" cy="369332"/>
          </a:xfrm>
          <a:prstGeom prst="rect">
            <a:avLst/>
          </a:prstGeom>
          <a:noFill/>
        </p:spPr>
        <p:txBody>
          <a:bodyPr wrap="none" rtlCol="0">
            <a:spAutoFit/>
          </a:bodyPr>
          <a:lstStyle/>
          <a:p>
            <a:r>
              <a:rPr lang="en-US" u="sng" dirty="0" smtClean="0"/>
              <a:t>Amide</a:t>
            </a:r>
            <a:r>
              <a:rPr lang="en-US" dirty="0" smtClean="0"/>
              <a:t>:  amino group + carbonyl</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421" y="4423412"/>
            <a:ext cx="3659965" cy="939391"/>
          </a:xfrm>
          <a:prstGeom prst="rect">
            <a:avLst/>
          </a:prstGeom>
        </p:spPr>
      </p:pic>
      <p:sp>
        <p:nvSpPr>
          <p:cNvPr id="8" name="TextBox 7"/>
          <p:cNvSpPr txBox="1"/>
          <p:nvPr/>
        </p:nvSpPr>
        <p:spPr>
          <a:xfrm>
            <a:off x="4057104" y="263654"/>
            <a:ext cx="5093254" cy="1077218"/>
          </a:xfrm>
          <a:prstGeom prst="rect">
            <a:avLst/>
          </a:prstGeom>
          <a:noFill/>
        </p:spPr>
        <p:txBody>
          <a:bodyPr wrap="none" rtlCol="0">
            <a:spAutoFit/>
          </a:bodyPr>
          <a:lstStyle/>
          <a:p>
            <a:pPr algn="ctr"/>
            <a:r>
              <a:rPr lang="en-US" sz="3200" b="1" u="sng" dirty="0" smtClean="0"/>
              <a:t>Ketone</a:t>
            </a:r>
            <a:r>
              <a:rPr lang="en-US" sz="3200" b="1" dirty="0" smtClean="0"/>
              <a:t> vs </a:t>
            </a:r>
            <a:r>
              <a:rPr lang="en-US" sz="3200" b="1" u="sng" dirty="0" smtClean="0"/>
              <a:t>aldehyde</a:t>
            </a:r>
            <a:r>
              <a:rPr lang="en-US" sz="3200" b="1" dirty="0" smtClean="0"/>
              <a:t>:</a:t>
            </a:r>
          </a:p>
          <a:p>
            <a:pPr algn="ctr"/>
            <a:r>
              <a:rPr lang="en-US" sz="3200" b="1" dirty="0" smtClean="0"/>
              <a:t>Central C=O vs. terminal C=O</a:t>
            </a:r>
            <a:endParaRPr lang="en-US" sz="32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386" y="1458518"/>
            <a:ext cx="5189662" cy="4143080"/>
          </a:xfrm>
          <a:prstGeom prst="rect">
            <a:avLst/>
          </a:prstGeom>
        </p:spPr>
      </p:pic>
      <p:sp>
        <p:nvSpPr>
          <p:cNvPr id="9" name="TextBox 8"/>
          <p:cNvSpPr txBox="1"/>
          <p:nvPr/>
        </p:nvSpPr>
        <p:spPr>
          <a:xfrm>
            <a:off x="4057104" y="5650101"/>
            <a:ext cx="2197846" cy="923330"/>
          </a:xfrm>
          <a:prstGeom prst="rect">
            <a:avLst/>
          </a:prstGeom>
          <a:noFill/>
        </p:spPr>
        <p:txBody>
          <a:bodyPr wrap="none" rtlCol="0">
            <a:spAutoFit/>
          </a:bodyPr>
          <a:lstStyle/>
          <a:p>
            <a:pPr algn="ctr"/>
            <a:r>
              <a:rPr lang="en-US" dirty="0" smtClean="0"/>
              <a:t>fructose:</a:t>
            </a:r>
          </a:p>
          <a:p>
            <a:pPr algn="ctr"/>
            <a:r>
              <a:rPr lang="en-US" dirty="0" smtClean="0"/>
              <a:t>Has the ketone group</a:t>
            </a:r>
          </a:p>
          <a:p>
            <a:pPr algn="ctr"/>
            <a:r>
              <a:rPr lang="en-US" dirty="0" smtClean="0"/>
              <a:t>Is a ketose sugar</a:t>
            </a:r>
            <a:endParaRPr lang="en-US" dirty="0"/>
          </a:p>
        </p:txBody>
      </p:sp>
      <p:sp>
        <p:nvSpPr>
          <p:cNvPr id="10" name="TextBox 9"/>
          <p:cNvSpPr txBox="1"/>
          <p:nvPr/>
        </p:nvSpPr>
        <p:spPr>
          <a:xfrm>
            <a:off x="6329068" y="5650101"/>
            <a:ext cx="2410148" cy="923330"/>
          </a:xfrm>
          <a:prstGeom prst="rect">
            <a:avLst/>
          </a:prstGeom>
          <a:noFill/>
        </p:spPr>
        <p:txBody>
          <a:bodyPr wrap="none" rtlCol="0">
            <a:spAutoFit/>
          </a:bodyPr>
          <a:lstStyle/>
          <a:p>
            <a:pPr algn="ctr"/>
            <a:r>
              <a:rPr lang="en-US" dirty="0" smtClean="0"/>
              <a:t>glucose:</a:t>
            </a:r>
          </a:p>
          <a:p>
            <a:pPr algn="ctr"/>
            <a:r>
              <a:rPr lang="en-US" dirty="0" smtClean="0"/>
              <a:t>Has the aldehyde group</a:t>
            </a:r>
          </a:p>
          <a:p>
            <a:pPr algn="ctr"/>
            <a:r>
              <a:rPr lang="en-US" dirty="0" smtClean="0"/>
              <a:t>Is a aldose sugar</a:t>
            </a:r>
            <a:endParaRPr lang="en-US" dirty="0"/>
          </a:p>
        </p:txBody>
      </p:sp>
    </p:spTree>
    <p:extLst>
      <p:ext uri="{BB962C8B-B14F-4D97-AF65-F5344CB8AC3E}">
        <p14:creationId xmlns:p14="http://schemas.microsoft.com/office/powerpoint/2010/main" val="3394263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800" y="238232"/>
            <a:ext cx="7886700" cy="1106622"/>
          </a:xfrm>
        </p:spPr>
        <p:txBody>
          <a:bodyPr/>
          <a:lstStyle/>
          <a:p>
            <a:r>
              <a:rPr lang="en-US" dirty="0" smtClean="0"/>
              <a:t>The Structure of an Atom</a:t>
            </a:r>
            <a:endParaRPr lang="en-US" dirty="0"/>
          </a:p>
        </p:txBody>
      </p:sp>
      <p:sp>
        <p:nvSpPr>
          <p:cNvPr id="3" name="Content Placeholder 2"/>
          <p:cNvSpPr>
            <a:spLocks noGrp="1"/>
          </p:cNvSpPr>
          <p:nvPr>
            <p:ph idx="1"/>
          </p:nvPr>
        </p:nvSpPr>
        <p:spPr>
          <a:xfrm>
            <a:off x="628650" y="4443210"/>
            <a:ext cx="8067115" cy="2235495"/>
          </a:xfrm>
        </p:spPr>
        <p:txBody>
          <a:bodyPr>
            <a:normAutofit lnSpcReduction="10000"/>
          </a:bodyPr>
          <a:lstStyle/>
          <a:p>
            <a:r>
              <a:rPr lang="en-US" sz="2400" dirty="0" smtClean="0"/>
              <a:t>An atom is the smallest unit of an element.</a:t>
            </a:r>
          </a:p>
          <a:p>
            <a:r>
              <a:rPr lang="en-US" sz="2400" dirty="0" smtClean="0"/>
              <a:t>The central atomic nucleus has </a:t>
            </a:r>
            <a:r>
              <a:rPr lang="en-US" sz="2400" b="1" i="1" dirty="0" smtClean="0"/>
              <a:t>protons</a:t>
            </a:r>
            <a:r>
              <a:rPr lang="en-US" sz="2400" dirty="0" smtClean="0"/>
              <a:t> and </a:t>
            </a:r>
            <a:r>
              <a:rPr lang="en-US" sz="2400" b="1" i="1" dirty="0" smtClean="0"/>
              <a:t>neutrons</a:t>
            </a:r>
            <a:r>
              <a:rPr lang="en-US" sz="2400" dirty="0" smtClean="0"/>
              <a:t>.</a:t>
            </a:r>
          </a:p>
          <a:p>
            <a:r>
              <a:rPr lang="en-US" sz="2400" dirty="0" smtClean="0"/>
              <a:t>The outer region has the </a:t>
            </a:r>
            <a:r>
              <a:rPr lang="en-US" sz="2400" b="1" i="1" dirty="0" smtClean="0"/>
              <a:t>electrons</a:t>
            </a:r>
            <a:r>
              <a:rPr lang="en-US" sz="2400" dirty="0" smtClean="0"/>
              <a:t>.</a:t>
            </a:r>
          </a:p>
          <a:p>
            <a:pPr>
              <a:lnSpc>
                <a:spcPct val="120000"/>
              </a:lnSpc>
            </a:pPr>
            <a:r>
              <a:rPr lang="en-US" sz="2400" dirty="0" smtClean="0"/>
              <a:t>Each type of atom has a specific number and arrangement of these </a:t>
            </a:r>
            <a:r>
              <a:rPr lang="en-US" sz="2400" b="1" i="1" dirty="0" smtClean="0"/>
              <a:t>subatomic particles </a:t>
            </a:r>
            <a:r>
              <a:rPr lang="en-US" sz="2400" dirty="0" smtClean="0"/>
              <a:t>(protons, neutrons, electrons).</a:t>
            </a:r>
          </a:p>
        </p:txBody>
      </p:sp>
      <p:pic>
        <p:nvPicPr>
          <p:cNvPr id="4" name="Picture 3"/>
          <p:cNvPicPr>
            <a:picLocks noChangeAspect="1"/>
          </p:cNvPicPr>
          <p:nvPr/>
        </p:nvPicPr>
        <p:blipFill>
          <a:blip r:embed="rId2"/>
          <a:stretch>
            <a:fillRect/>
          </a:stretch>
        </p:blipFill>
        <p:spPr>
          <a:xfrm>
            <a:off x="293800" y="1069825"/>
            <a:ext cx="4348520" cy="2886186"/>
          </a:xfrm>
          <a:prstGeom prst="rect">
            <a:avLst/>
          </a:prstGeom>
          <a:ln>
            <a:noFill/>
          </a:ln>
          <a:effectLst>
            <a:outerShdw blurRad="292100" dist="139700" dir="2700000" algn="tl" rotWithShape="0">
              <a:srgbClr val="333333">
                <a:alpha val="65000"/>
              </a:srgbClr>
            </a:outerShdw>
          </a:effectLst>
        </p:spPr>
      </p:pic>
      <p:sp>
        <p:nvSpPr>
          <p:cNvPr id="6" name="TextBox 4"/>
          <p:cNvSpPr txBox="1"/>
          <p:nvPr/>
        </p:nvSpPr>
        <p:spPr>
          <a:xfrm>
            <a:off x="293800" y="3968518"/>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1809" y="1198468"/>
            <a:ext cx="2628900" cy="2628900"/>
          </a:xfrm>
          <a:prstGeom prst="rect">
            <a:avLst/>
          </a:prstGeom>
          <a:ln>
            <a:noFill/>
          </a:ln>
          <a:effectLst>
            <a:outerShdw blurRad="292100" dist="139700" dir="2700000" algn="tl" rotWithShape="0">
              <a:srgbClr val="333333">
                <a:alpha val="65000"/>
              </a:srgbClr>
            </a:outerShdw>
          </a:effectLst>
        </p:spPr>
      </p:pic>
      <p:sp>
        <p:nvSpPr>
          <p:cNvPr id="8" name="TextBox 6"/>
          <p:cNvSpPr txBox="1"/>
          <p:nvPr/>
        </p:nvSpPr>
        <p:spPr>
          <a:xfrm>
            <a:off x="5781809" y="3968518"/>
            <a:ext cx="2494594"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t>Caption: </a:t>
            </a:r>
            <a:r>
              <a:rPr lang="en-US" sz="800" dirty="0" smtClean="0">
                <a:hlinkClick r:id="rId5"/>
              </a:rPr>
              <a:t>Atom Clipart violet </a:t>
            </a:r>
            <a:r>
              <a:rPr lang="en-US" sz="800" dirty="0" smtClean="0"/>
              <a:t>(c) </a:t>
            </a:r>
            <a:r>
              <a:rPr lang="en-US" sz="800" dirty="0" err="1" smtClean="0"/>
              <a:t>MarekM</a:t>
            </a:r>
            <a:r>
              <a:rPr lang="en-US" sz="800" dirty="0" smtClean="0"/>
              <a:t>,</a:t>
            </a:r>
            <a:r>
              <a:rPr lang="en-US" sz="800" dirty="0"/>
              <a:t> </a:t>
            </a:r>
            <a:r>
              <a:rPr lang="en-US" sz="800" u="sng" dirty="0" smtClean="0">
                <a:hlinkClick r:id="rId6"/>
              </a:rPr>
              <a:t>Public </a:t>
            </a:r>
            <a:r>
              <a:rPr lang="en-US" sz="800" u="sng" dirty="0">
                <a:hlinkClick r:id="rId6"/>
              </a:rPr>
              <a:t>domain</a:t>
            </a:r>
            <a:endParaRPr lang="en-US" sz="800" dirty="0"/>
          </a:p>
        </p:txBody>
      </p:sp>
    </p:spTree>
    <p:extLst>
      <p:ext uri="{BB962C8B-B14F-4D97-AF65-F5344CB8AC3E}">
        <p14:creationId xmlns:p14="http://schemas.microsoft.com/office/powerpoint/2010/main" val="2808707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0528" y="1053285"/>
            <a:ext cx="8231412" cy="2254691"/>
          </a:xfrm>
          <a:prstGeom prst="rect">
            <a:avLst/>
          </a:prstGeom>
          <a:ln>
            <a:noFill/>
          </a:ln>
          <a:effectLst>
            <a:outerShdw blurRad="292100" dist="139700" dir="2700000" algn="tl" rotWithShape="0">
              <a:srgbClr val="333333">
                <a:alpha val="65000"/>
              </a:srgbClr>
            </a:outerShdw>
          </a:effectLst>
        </p:spPr>
      </p:pic>
      <p:sp>
        <p:nvSpPr>
          <p:cNvPr id="5" name="Content Placeholder 2"/>
          <p:cNvSpPr>
            <a:spLocks noGrp="1"/>
          </p:cNvSpPr>
          <p:nvPr>
            <p:ph idx="1"/>
          </p:nvPr>
        </p:nvSpPr>
        <p:spPr>
          <a:xfrm>
            <a:off x="562676" y="3882008"/>
            <a:ext cx="8067115" cy="2563906"/>
          </a:xfrm>
        </p:spPr>
        <p:txBody>
          <a:bodyPr>
            <a:normAutofit fontScale="92500" lnSpcReduction="20000"/>
          </a:bodyPr>
          <a:lstStyle/>
          <a:p>
            <a:pPr marL="0" indent="0">
              <a:buNone/>
            </a:pPr>
            <a:r>
              <a:rPr lang="en-US" sz="2400" dirty="0" smtClean="0"/>
              <a:t>Electrons contribute very little to an atom’s mass. So little, it is customary to ignore their mass.</a:t>
            </a:r>
          </a:p>
          <a:p>
            <a:pPr marL="0" indent="0">
              <a:buNone/>
            </a:pPr>
            <a:endParaRPr lang="en-US" sz="2400" dirty="0"/>
          </a:p>
          <a:p>
            <a:pPr marL="0" indent="0">
              <a:buNone/>
            </a:pPr>
            <a:r>
              <a:rPr lang="en-US" sz="2400" i="1" dirty="0" smtClean="0"/>
              <a:t>Note: An “amu” (atomic mass unit) is sometimes referred to as a “dalton” to honor John Dalton’s work on atomic theory </a:t>
            </a:r>
            <a:r>
              <a:rPr lang="en-US" sz="1600" i="1" dirty="0" smtClean="0"/>
              <a:t>(1800s)</a:t>
            </a:r>
            <a:r>
              <a:rPr lang="en-US" sz="2400" i="1" dirty="0" smtClean="0"/>
              <a:t>.</a:t>
            </a:r>
          </a:p>
          <a:p>
            <a:pPr marL="0" indent="0">
              <a:buNone/>
            </a:pPr>
            <a:endParaRPr lang="en-US" sz="2400" i="1" dirty="0" smtClean="0"/>
          </a:p>
          <a:p>
            <a:pPr marL="0" indent="0">
              <a:buNone/>
            </a:pPr>
            <a:r>
              <a:rPr lang="en-US" sz="2400" i="1" dirty="0" smtClean="0"/>
              <a:t>Remember “Dalton” because we use </a:t>
            </a:r>
            <a:r>
              <a:rPr lang="en-US" sz="2400" i="1" dirty="0" err="1" smtClean="0"/>
              <a:t>kilodaltons</a:t>
            </a:r>
            <a:r>
              <a:rPr lang="en-US" sz="2400" i="1" dirty="0" smtClean="0"/>
              <a:t> (</a:t>
            </a:r>
            <a:r>
              <a:rPr lang="en-US" sz="2400" i="1" dirty="0" err="1" smtClean="0"/>
              <a:t>kDa</a:t>
            </a:r>
            <a:r>
              <a:rPr lang="en-US" sz="2400" i="1" dirty="0" smtClean="0"/>
              <a:t>) frequently to describe the sizes of proteins</a:t>
            </a:r>
            <a:endParaRPr lang="en-US" sz="3200" i="1" dirty="0"/>
          </a:p>
        </p:txBody>
      </p:sp>
      <p:cxnSp>
        <p:nvCxnSpPr>
          <p:cNvPr id="7" name="Straight Arrow Connector 6"/>
          <p:cNvCxnSpPr/>
          <p:nvPr/>
        </p:nvCxnSpPr>
        <p:spPr>
          <a:xfrm flipH="1" flipV="1">
            <a:off x="4962418" y="3034408"/>
            <a:ext cx="1530850" cy="8476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190768" y="246461"/>
            <a:ext cx="7886700" cy="627530"/>
          </a:xfrm>
        </p:spPr>
        <p:txBody>
          <a:bodyPr>
            <a:normAutofit/>
          </a:bodyPr>
          <a:lstStyle/>
          <a:p>
            <a:pPr algn="ctr"/>
            <a:r>
              <a:rPr lang="en-US" sz="2800" b="1" dirty="0" smtClean="0"/>
              <a:t>Particles in an atom have electric charges and masses.</a:t>
            </a:r>
            <a:endParaRPr lang="en-US" sz="2800" b="1" dirty="0"/>
          </a:p>
        </p:txBody>
      </p:sp>
      <p:sp>
        <p:nvSpPr>
          <p:cNvPr id="10" name="TextBox 4"/>
          <p:cNvSpPr txBox="1"/>
          <p:nvPr/>
        </p:nvSpPr>
        <p:spPr>
          <a:xfrm>
            <a:off x="480528" y="3487270"/>
            <a:ext cx="4126451"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2999472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315" y="378005"/>
            <a:ext cx="7886700" cy="1012913"/>
          </a:xfrm>
        </p:spPr>
        <p:txBody>
          <a:bodyPr>
            <a:normAutofit/>
          </a:bodyPr>
          <a:lstStyle/>
          <a:p>
            <a:r>
              <a:rPr lang="en-US" sz="4000" dirty="0" smtClean="0"/>
              <a:t>Atomic Number - # of protons</a:t>
            </a:r>
            <a:endParaRPr lang="en-US" sz="4000" dirty="0"/>
          </a:p>
        </p:txBody>
      </p:sp>
      <p:sp>
        <p:nvSpPr>
          <p:cNvPr id="3" name="Content Placeholder 2"/>
          <p:cNvSpPr>
            <a:spLocks noGrp="1"/>
          </p:cNvSpPr>
          <p:nvPr>
            <p:ph idx="1"/>
          </p:nvPr>
        </p:nvSpPr>
        <p:spPr/>
        <p:txBody>
          <a:bodyPr/>
          <a:lstStyle/>
          <a:p>
            <a:r>
              <a:rPr lang="en-US" dirty="0" smtClean="0"/>
              <a:t>The </a:t>
            </a:r>
            <a:r>
              <a:rPr lang="en-US" b="1" i="1" dirty="0" smtClean="0"/>
              <a:t>atomic number </a:t>
            </a:r>
            <a:r>
              <a:rPr lang="en-US" dirty="0" smtClean="0"/>
              <a:t>is the </a:t>
            </a:r>
            <a:r>
              <a:rPr lang="en-US" i="1" dirty="0" smtClean="0"/>
              <a:t>number of protons </a:t>
            </a:r>
            <a:r>
              <a:rPr lang="en-US" dirty="0" smtClean="0"/>
              <a:t>in an atom. </a:t>
            </a:r>
          </a:p>
          <a:p>
            <a:r>
              <a:rPr lang="en-US" dirty="0" smtClean="0"/>
              <a:t>Each element has a characteristic atomic number.</a:t>
            </a:r>
          </a:p>
          <a:p>
            <a:pPr lvl="1"/>
            <a:r>
              <a:rPr lang="en-US" dirty="0" smtClean="0"/>
              <a:t>Carbon atoms have an atomic number of 6.</a:t>
            </a:r>
          </a:p>
          <a:p>
            <a:pPr lvl="1"/>
            <a:r>
              <a:rPr lang="en-US" dirty="0" smtClean="0"/>
              <a:t>Hydrogen atoms have an atomic number of 1.</a:t>
            </a:r>
          </a:p>
          <a:p>
            <a:pPr lvl="1"/>
            <a:endParaRPr lang="en-US" dirty="0"/>
          </a:p>
          <a:p>
            <a:r>
              <a:rPr lang="en-US" dirty="0" smtClean="0"/>
              <a:t>Atomic number cannot change without changing the atom to a different element!</a:t>
            </a:r>
          </a:p>
          <a:p>
            <a:pPr marL="457200" lvl="1" indent="0">
              <a:buNone/>
            </a:pPr>
            <a:endParaRPr lang="en-US" dirty="0" smtClean="0"/>
          </a:p>
        </p:txBody>
      </p:sp>
    </p:spTree>
    <p:extLst>
      <p:ext uri="{BB962C8B-B14F-4D97-AF65-F5344CB8AC3E}">
        <p14:creationId xmlns:p14="http://schemas.microsoft.com/office/powerpoint/2010/main" val="3439483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8" y="365126"/>
            <a:ext cx="8373682" cy="1325563"/>
          </a:xfrm>
        </p:spPr>
        <p:txBody>
          <a:bodyPr>
            <a:normAutofit/>
          </a:bodyPr>
          <a:lstStyle/>
          <a:p>
            <a:r>
              <a:rPr lang="en-US" sz="4000" dirty="0" smtClean="0"/>
              <a:t>Mass Number - # of protons + neutrons</a:t>
            </a:r>
            <a:endParaRPr lang="en-US" sz="4000" dirty="0"/>
          </a:p>
        </p:txBody>
      </p:sp>
      <p:sp>
        <p:nvSpPr>
          <p:cNvPr id="3" name="Content Placeholder 2"/>
          <p:cNvSpPr>
            <a:spLocks noGrp="1"/>
          </p:cNvSpPr>
          <p:nvPr>
            <p:ph idx="1"/>
          </p:nvPr>
        </p:nvSpPr>
        <p:spPr>
          <a:xfrm>
            <a:off x="628650" y="1468192"/>
            <a:ext cx="7886700" cy="4708771"/>
          </a:xfrm>
        </p:spPr>
        <p:txBody>
          <a:bodyPr>
            <a:normAutofit fontScale="92500" lnSpcReduction="10000"/>
          </a:bodyPr>
          <a:lstStyle/>
          <a:p>
            <a:r>
              <a:rPr lang="en-US" dirty="0" smtClean="0"/>
              <a:t>The </a:t>
            </a:r>
            <a:r>
              <a:rPr lang="en-US" b="1" i="1" dirty="0" smtClean="0"/>
              <a:t>mass number </a:t>
            </a:r>
            <a:r>
              <a:rPr lang="en-US" dirty="0" smtClean="0"/>
              <a:t>is the </a:t>
            </a:r>
            <a:r>
              <a:rPr lang="en-US" i="1" dirty="0" smtClean="0"/>
              <a:t>number of protons </a:t>
            </a:r>
            <a:r>
              <a:rPr lang="en-US" i="1" u="sng" dirty="0" smtClean="0"/>
              <a:t>and</a:t>
            </a:r>
            <a:r>
              <a:rPr lang="en-US" i="1" dirty="0" smtClean="0"/>
              <a:t> neutrons </a:t>
            </a:r>
            <a:r>
              <a:rPr lang="en-US" dirty="0" smtClean="0"/>
              <a:t>in the nucleus of an atom. </a:t>
            </a:r>
          </a:p>
          <a:p>
            <a:r>
              <a:rPr lang="en-US" dirty="0" smtClean="0"/>
              <a:t>Mass number is an approximation of the atom’s mass, since it ignores the very tiny contribution of the electrons.</a:t>
            </a:r>
          </a:p>
          <a:p>
            <a:pPr marL="0" indent="0">
              <a:buNone/>
            </a:pPr>
            <a:r>
              <a:rPr lang="en-US" i="1" dirty="0" smtClean="0"/>
              <a:t>Note that </a:t>
            </a:r>
            <a:r>
              <a:rPr lang="en-US" i="1" u="sng" dirty="0" smtClean="0"/>
              <a:t>neutron numbers</a:t>
            </a:r>
            <a:r>
              <a:rPr lang="en-US" i="1" dirty="0" smtClean="0"/>
              <a:t> can vary among atoms of an element, changing the overall mass number and creating an “isotope” for that element. The term “atomic mass” refers to the </a:t>
            </a:r>
            <a:r>
              <a:rPr lang="en-US" i="1" u="sng" dirty="0" smtClean="0"/>
              <a:t>average </a:t>
            </a:r>
            <a:r>
              <a:rPr lang="en-US" i="1" dirty="0" smtClean="0"/>
              <a:t>mass number of naturally occurring atoms of an element on Earth.</a:t>
            </a:r>
          </a:p>
          <a:p>
            <a:pPr marL="0" indent="0">
              <a:buNone/>
            </a:pPr>
            <a:r>
              <a:rPr lang="en-US" sz="2200" i="1" dirty="0" smtClean="0"/>
              <a:t>Some isotopes are unstable, or “radioactive”. Their atoms decay.</a:t>
            </a:r>
          </a:p>
          <a:p>
            <a:pPr marL="0" indent="0">
              <a:buNone/>
            </a:pPr>
            <a:r>
              <a:rPr lang="en-US" sz="2200" i="1" u="sng" dirty="0" smtClean="0"/>
              <a:t>Isotopes</a:t>
            </a:r>
            <a:r>
              <a:rPr lang="en-US" sz="2200" i="1" dirty="0" smtClean="0"/>
              <a:t> of same element – same # of protons, different # of neutrons</a:t>
            </a:r>
          </a:p>
          <a:p>
            <a:pPr lvl="1"/>
            <a:endParaRPr lang="en-US" dirty="0" smtClean="0"/>
          </a:p>
        </p:txBody>
      </p:sp>
    </p:spTree>
    <p:extLst>
      <p:ext uri="{BB962C8B-B14F-4D97-AF65-F5344CB8AC3E}">
        <p14:creationId xmlns:p14="http://schemas.microsoft.com/office/powerpoint/2010/main" val="9742224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2011</TotalTime>
  <Words>3569</Words>
  <Application>Microsoft Office PowerPoint</Application>
  <PresentationFormat>On-screen Show (4:3)</PresentationFormat>
  <Paragraphs>398</Paragraphs>
  <Slides>55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ＭＳ Ｐゴシック</vt:lpstr>
      <vt:lpstr>Arial</vt:lpstr>
      <vt:lpstr>Calibri</vt:lpstr>
      <vt:lpstr>Calibri Light</vt:lpstr>
      <vt:lpstr>Cambria Math</vt:lpstr>
      <vt:lpstr>Comic Sans MS</vt:lpstr>
      <vt:lpstr>Symbol</vt:lpstr>
      <vt:lpstr>Wingdings</vt:lpstr>
      <vt:lpstr>Office Theme</vt:lpstr>
      <vt:lpstr>Chapter 2 - Chemistry</vt:lpstr>
      <vt:lpstr>PowerPoint Presentation</vt:lpstr>
      <vt:lpstr>PowerPoint Presentation</vt:lpstr>
      <vt:lpstr>Matter</vt:lpstr>
      <vt:lpstr>PowerPoint Presentation</vt:lpstr>
      <vt:lpstr>The Structure of an Atom</vt:lpstr>
      <vt:lpstr>Particles in an atom have electric charges and masses.</vt:lpstr>
      <vt:lpstr>Atomic Number - # of protons</vt:lpstr>
      <vt:lpstr>Mass Number - # of protons + neutrons</vt:lpstr>
      <vt:lpstr>Isotopes of Hydrogen</vt:lpstr>
      <vt:lpstr>Two Nonradioactive Isotopes of Carbon</vt:lpstr>
      <vt:lpstr>Radioisotopes</vt:lpstr>
      <vt:lpstr>Using Radioactive Decay to Date Fossils and Rocks</vt:lpstr>
      <vt:lpstr>PowerPoint Presentation</vt:lpstr>
      <vt:lpstr>The Periodic Table of the Elements</vt:lpstr>
      <vt:lpstr>PowerPoint Presentation</vt:lpstr>
      <vt:lpstr>Electrons Fill the Innermost Shell First</vt:lpstr>
      <vt:lpstr>Atoms:  neutral but incomplete!</vt:lpstr>
      <vt:lpstr>Neutral vs. Charged Atoms</vt:lpstr>
      <vt:lpstr>Which ions form?</vt:lpstr>
      <vt:lpstr>Ionic Bonds Have Transferred Electrons</vt:lpstr>
      <vt:lpstr>PowerPoint Presentation</vt:lpstr>
      <vt:lpstr>Atoms Can Bond Together to Make Molecules</vt:lpstr>
      <vt:lpstr>PowerPoint Presentation</vt:lpstr>
      <vt:lpstr>Sharing electrons to become neighbors</vt:lpstr>
      <vt:lpstr>Electronegativity: predictor for bonding</vt:lpstr>
      <vt:lpstr>Covalent bonds sub-classified:</vt:lpstr>
      <vt:lpstr>Covalent bonds sub-classified:</vt:lpstr>
      <vt:lpstr>Nonpolar vs. Polar Covalent Bonds</vt:lpstr>
      <vt:lpstr>PowerPoint Presentation</vt:lpstr>
      <vt:lpstr>Polar Covalent Bonds and Polar Molecules</vt:lpstr>
      <vt:lpstr>Flavors of Covalent Bonds</vt:lpstr>
      <vt:lpstr>Hydrogen Bonding Between Water Molecules Gives Water Properties Essential to Life</vt:lpstr>
      <vt:lpstr>PowerPoint Presentation</vt:lpstr>
      <vt:lpstr>PowerPoint Presentation</vt:lpstr>
      <vt:lpstr>PowerPoint Presentation</vt:lpstr>
      <vt:lpstr>PowerPoint Presentation</vt:lpstr>
      <vt:lpstr>PowerPoint Presentation</vt:lpstr>
      <vt:lpstr>sodium palmitoyloleoylphosphatidylserine</vt:lpstr>
      <vt:lpstr>Chemical Reactions: Moving electrons and moving neighbors</vt:lpstr>
      <vt:lpstr>PowerPoint Presentation</vt:lpstr>
      <vt:lpstr>Reversible reactions</vt:lpstr>
      <vt:lpstr>Equilibrium</vt:lpstr>
      <vt:lpstr>pH, Buffers, Acids and Bases</vt:lpstr>
      <vt:lpstr>Acid concentration and the pH concept</vt:lpstr>
      <vt:lpstr>The pH Scale</vt:lpstr>
      <vt:lpstr>Buffers Maintain pH Homeostasis</vt:lpstr>
      <vt:lpstr>Carbon Chemistry</vt:lpstr>
      <vt:lpstr>PowerPoint Presentation</vt:lpstr>
      <vt:lpstr>Hydrocarbons</vt:lpstr>
      <vt:lpstr>PowerPoint Presentation</vt:lpstr>
      <vt:lpstr>Hydrocarbons Can Form Rings and Chains</vt:lpstr>
      <vt:lpstr>Isomers Use the Same Atoms To Make Different Shapes</vt:lpstr>
      <vt:lpstr>Functional Groups Can be Added to Hydrocarbon Frameworks to change the chemical properties of the compound</vt:lpstr>
      <vt:lpstr>Functional Groups Can be Added to Hydrocarbon Frameworks to change the chemical properties of the compound</vt:lpstr>
    </vt:vector>
  </TitlesOfParts>
  <Company>Indian River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dc:title>
  <dc:creator>Jennifer Capers</dc:creator>
  <cp:lastModifiedBy>Christopher D. Krause</cp:lastModifiedBy>
  <cp:revision>189</cp:revision>
  <dcterms:created xsi:type="dcterms:W3CDTF">2016-05-25T20:39:40Z</dcterms:created>
  <dcterms:modified xsi:type="dcterms:W3CDTF">2018-08-27T03:59:15Z</dcterms:modified>
</cp:coreProperties>
</file>